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sldIdLst>
    <p:sldId id="256" r:id="rId2"/>
    <p:sldId id="261" r:id="rId3"/>
    <p:sldId id="263" r:id="rId4"/>
    <p:sldId id="264" r:id="rId5"/>
    <p:sldId id="258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3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2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4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4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8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6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7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5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6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7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0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2" r:id="rId6"/>
    <p:sldLayoutId id="2147483808" r:id="rId7"/>
    <p:sldLayoutId id="2147483809" r:id="rId8"/>
    <p:sldLayoutId id="2147483810" r:id="rId9"/>
    <p:sldLayoutId id="2147483811" r:id="rId10"/>
    <p:sldLayoutId id="214748381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56">
            <a:extLst>
              <a:ext uri="{FF2B5EF4-FFF2-40B4-BE49-F238E27FC236}">
                <a16:creationId xmlns:a16="http://schemas.microsoft.com/office/drawing/2014/main" id="{7D8A8D11-DB51-43C0-8618-65C820DB4B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Picture 3">
            <a:extLst>
              <a:ext uri="{FF2B5EF4-FFF2-40B4-BE49-F238E27FC236}">
                <a16:creationId xmlns:a16="http://schemas.microsoft.com/office/drawing/2014/main" id="{B95D5EB8-29A0-4AEA-96C3-F6EB2AA67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635950"/>
            <a:ext cx="5492766" cy="5562294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id="{87C3C8C3-E546-4ECB-92C0-82193C3AB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5120" y="5037869"/>
            <a:ext cx="1966858" cy="943376"/>
          </a:xfrm>
        </p:spPr>
        <p:txBody>
          <a:bodyPr>
            <a:normAutofit/>
          </a:bodyPr>
          <a:lstStyle/>
          <a:p>
            <a:pPr algn="ctr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Öykü Tanülkü</a:t>
            </a:r>
          </a:p>
          <a:p>
            <a:pPr algn="ctr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17030168</a:t>
            </a:r>
            <a:endParaRPr lang="en-US" sz="2000" dirty="0"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9F3C531-CA18-4D09-827E-52DC09AA0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474" y="659526"/>
            <a:ext cx="6902783" cy="2598024"/>
          </a:xfrm>
        </p:spPr>
        <p:txBody>
          <a:bodyPr anchor="t">
            <a:noAutofit/>
          </a:bodyPr>
          <a:lstStyle/>
          <a:p>
            <a:pPr algn="ctr"/>
            <a:r>
              <a:rPr lang="en-US" sz="36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DRUG-DRUG INTERACTIONS BETWEEN COVID-19 TREATMENT</a:t>
            </a:r>
            <a:r>
              <a:rPr lang="tr-TR" sz="36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(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LOPINAVIR/RITONAVIR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)</a:t>
            </a:r>
            <a:r>
              <a:rPr lang="en-US" sz="36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AND ANTIPSYCHOTIC DRUGS</a:t>
            </a:r>
            <a:endParaRPr lang="en-US" sz="360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0" name="Alt Başlık 2">
            <a:extLst>
              <a:ext uri="{FF2B5EF4-FFF2-40B4-BE49-F238E27FC236}">
                <a16:creationId xmlns:a16="http://schemas.microsoft.com/office/drawing/2014/main" id="{A7395389-C4C7-49E5-B520-F77446A926C0}"/>
              </a:ext>
            </a:extLst>
          </p:cNvPr>
          <p:cNvSpPr txBox="1">
            <a:spLocks/>
          </p:cNvSpPr>
          <p:nvPr/>
        </p:nvSpPr>
        <p:spPr>
          <a:xfrm>
            <a:off x="1076482" y="3207851"/>
            <a:ext cx="5492766" cy="488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Drug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Interactions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</a:t>
            </a:r>
            <a:r>
              <a:rPr lang="de-DE" sz="2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PHM5015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</a:t>
            </a:r>
            <a:endParaRPr lang="en-US" sz="2000" dirty="0"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2" name="Alt Başlık 2">
            <a:extLst>
              <a:ext uri="{FF2B5EF4-FFF2-40B4-BE49-F238E27FC236}">
                <a16:creationId xmlns:a16="http://schemas.microsoft.com/office/drawing/2014/main" id="{94422161-BDD5-47B7-A854-DC105CCF46E8}"/>
              </a:ext>
            </a:extLst>
          </p:cNvPr>
          <p:cNvSpPr txBox="1">
            <a:spLocks/>
          </p:cNvSpPr>
          <p:nvPr/>
        </p:nvSpPr>
        <p:spPr>
          <a:xfrm>
            <a:off x="8991214" y="6477203"/>
            <a:ext cx="2339968" cy="26543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1600" dirty="0">
                <a:solidFill>
                  <a:schemeClr val="accent6">
                    <a:lumMod val="75000"/>
                  </a:schemeClr>
                </a:solidFill>
              </a:rPr>
              <a:t>Ankara </a:t>
            </a:r>
            <a:r>
              <a:rPr lang="tr-TR" sz="1600" dirty="0" err="1">
                <a:solidFill>
                  <a:schemeClr val="accent6">
                    <a:lumMod val="75000"/>
                  </a:schemeClr>
                </a:solidFill>
              </a:rPr>
              <a:t>University</a:t>
            </a:r>
            <a:r>
              <a:rPr lang="tr-TR" sz="1600" dirty="0">
                <a:solidFill>
                  <a:schemeClr val="accent6">
                    <a:lumMod val="75000"/>
                  </a:schemeClr>
                </a:solidFill>
              </a:rPr>
              <a:t>, 2021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3272F86F-2816-417C-91EF-94109E0E00E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14" t="-450" r="33306" b="40888"/>
          <a:stretch/>
        </p:blipFill>
        <p:spPr>
          <a:xfrm>
            <a:off x="11073600" y="6335213"/>
            <a:ext cx="515165" cy="48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16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433AD6-5374-4B0B-94A0-8C3405F3D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3101"/>
            <a:ext cx="10515600" cy="979372"/>
          </a:xfrm>
        </p:spPr>
        <p:txBody>
          <a:bodyPr/>
          <a:lstStyle/>
          <a:p>
            <a:pPr algn="ctr"/>
            <a:r>
              <a:rPr lang="tr-TR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INTRODUCTION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GulliverRM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ACC2B41-37DD-4A3A-B797-9710928CFCEA}"/>
              </a:ext>
            </a:extLst>
          </p:cNvPr>
          <p:cNvSpPr/>
          <p:nvPr/>
        </p:nvSpPr>
        <p:spPr>
          <a:xfrm>
            <a:off x="551268" y="823441"/>
            <a:ext cx="5888088" cy="6034559"/>
          </a:xfrm>
          <a:prstGeom prst="ellipse">
            <a:avLst/>
          </a:prstGeom>
          <a:solidFill>
            <a:schemeClr val="accent6">
              <a:lumMod val="75000"/>
              <a:alpha val="13000"/>
            </a:schemeClr>
          </a:solidFill>
          <a:effectLst>
            <a:reflection endPos="0" dir="5400000" sy="-100000" algn="bl" rotWithShape="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9AE925-E908-45D2-A5E7-18876DB78772}"/>
              </a:ext>
            </a:extLst>
          </p:cNvPr>
          <p:cNvSpPr/>
          <p:nvPr/>
        </p:nvSpPr>
        <p:spPr>
          <a:xfrm>
            <a:off x="5812956" y="823442"/>
            <a:ext cx="5827776" cy="6034558"/>
          </a:xfrm>
          <a:prstGeom prst="ellipse">
            <a:avLst/>
          </a:prstGeom>
          <a:solidFill>
            <a:schemeClr val="tx2">
              <a:lumMod val="75000"/>
              <a:lumOff val="25000"/>
              <a:alpha val="14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alpha val="50000"/>
              <a:hueOff val="-5936795"/>
              <a:satOff val="0"/>
              <a:lumOff val="-24118"/>
              <a:alphaOff val="0"/>
            </a:schemeClr>
          </a:effectRef>
          <a:fontRef idx="minor">
            <a:schemeClr val="tx1"/>
          </a:fontRef>
        </p:style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8908102E-A1D3-45EA-9E71-45C96F68C055}"/>
              </a:ext>
            </a:extLst>
          </p:cNvPr>
          <p:cNvSpPr txBox="1"/>
          <p:nvPr/>
        </p:nvSpPr>
        <p:spPr>
          <a:xfrm>
            <a:off x="1236036" y="2562360"/>
            <a:ext cx="44312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Management of anxiety, delirium, and agitation cannot be neglected in coronavirus disease (COVID-19). Antipsychotics are usually used for the pharmacological management of delirium, and confusion and behavioral disturbances. The concurrent use of treatments for COVID-19 and antipsychotics should consider eventual drug-drug interactions</a:t>
            </a:r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A2F99CFF-D72E-41BF-8BA6-B0E70C98293A}"/>
              </a:ext>
            </a:extLst>
          </p:cNvPr>
          <p:cNvSpPr txBox="1"/>
          <p:nvPr/>
        </p:nvSpPr>
        <p:spPr>
          <a:xfrm>
            <a:off x="6730725" y="2693917"/>
            <a:ext cx="43546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main interactions between COVID-19 drugs and antipsychotics are the risk of QT-prolongation and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TdP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and cytochromes P450 interactions. </a:t>
            </a:r>
            <a:endParaRPr lang="tr-TR" sz="28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Grafik 15" descr="Kovid-19 ana hat">
            <a:extLst>
              <a:ext uri="{FF2B5EF4-FFF2-40B4-BE49-F238E27FC236}">
                <a16:creationId xmlns:a16="http://schemas.microsoft.com/office/drawing/2014/main" id="{59C0A8FF-4FE2-4432-BF2A-7231F795EC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399094" y="817043"/>
            <a:ext cx="1158122" cy="1158122"/>
          </a:xfrm>
          <a:prstGeom prst="rect">
            <a:avLst/>
          </a:prstGeom>
        </p:spPr>
      </p:pic>
      <p:pic>
        <p:nvPicPr>
          <p:cNvPr id="18" name="Grafik 17" descr="Tıp düz dolguyla">
            <a:extLst>
              <a:ext uri="{FF2B5EF4-FFF2-40B4-BE49-F238E27FC236}">
                <a16:creationId xmlns:a16="http://schemas.microsoft.com/office/drawing/2014/main" id="{B000E444-ECE8-4E8F-A97E-000F7CC92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121621" y="1413635"/>
            <a:ext cx="1158122" cy="1158122"/>
          </a:xfrm>
          <a:prstGeom prst="rect">
            <a:avLst/>
          </a:prstGeom>
        </p:spPr>
      </p:pic>
      <p:pic>
        <p:nvPicPr>
          <p:cNvPr id="20" name="Grafik 19" descr="Uyarı düz dolguyla">
            <a:extLst>
              <a:ext uri="{FF2B5EF4-FFF2-40B4-BE49-F238E27FC236}">
                <a16:creationId xmlns:a16="http://schemas.microsoft.com/office/drawing/2014/main" id="{00703A0D-34C7-4692-876A-00A6AF0DE2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8328998" y="1299899"/>
            <a:ext cx="1158122" cy="115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20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28E821-3A63-4893-81C2-B9B626FF0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Drug-drug interaction between antipsychotics and lopinavir/ritonavir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according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to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their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mechanism</a:t>
            </a:r>
            <a:endParaRPr lang="en-US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FD9738-AB08-45BA-84CF-FF92BEE7D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coadministration involves CYP interactions and the risk of QT prolongation and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TdP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Lopinavir and ritonavir have “Possible Risk of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TdP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” according to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CredibleMeds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®.</a:t>
            </a:r>
            <a:endParaRPr 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Lopinavir is metabolized primarily by hepatic CYP3A4 isoenzymes. Ritonavir inhibit CYP2D6 in vitro but to a lesser extent than CYP3A4, and numerous pharmacokinetics studies suggested that ritonavir is a CYP 3A, 1A2, 2B6, 2C9, 2C19, and glucuronidation inducer. Also, ritonavir is an inducer and inhibitor of p-glycoprotein. </a:t>
            </a:r>
            <a:endParaRPr 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coadministration of lopinavir/ritonavir helps to stave off lopinavir’s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biotransformation and increased plasma levels of active antiviral drug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7339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DF86AC-BE51-44A0-83C3-E5AE0DC36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Drug-drug interaction between antipsychotics and lopinavir/ritonavir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according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to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their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mechanism</a:t>
            </a:r>
            <a:endParaRPr lang="en-US" sz="3600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FDA4425-2A05-4325-9A58-96234A7AE30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55788"/>
            <a:ext cx="10515600" cy="4811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Due to the co-treatment between lopinavir and ritonavir, concomitant therapy with other medications which are CYP3A4 substrate can lead to increased concentrations of these drugs.</a:t>
            </a:r>
            <a:endParaRPr lang="tr-T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Consequently, the dose of CY3A4 substrates should be administered with caution when given in combination with lopinavir/ritonavir. </a:t>
            </a:r>
            <a:endParaRPr lang="tr-T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22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he induction effects of ritonavir on enzymes may result in</a:t>
            </a:r>
            <a:r>
              <a:rPr lang="tr-T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lowered plasma concentrations </a:t>
            </a:r>
            <a:endParaRPr lang="tr-TR" sz="22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decrease of efficacy of the co-administered medicinal products (respective substrate), </a:t>
            </a:r>
            <a:endParaRPr lang="tr-TR" sz="22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may increase the concentrations of the active or toxic metabolite</a:t>
            </a:r>
            <a:r>
              <a:rPr lang="tr-TR" sz="2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(in the case of prodrugs)</a:t>
            </a:r>
            <a:r>
              <a:rPr lang="tr-TR" sz="2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23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5D3E2EEE-5E2B-473D-B932-CC1CB66592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Resim 20">
            <a:extLst>
              <a:ext uri="{FF2B5EF4-FFF2-40B4-BE49-F238E27FC236}">
                <a16:creationId xmlns:a16="http://schemas.microsoft.com/office/drawing/2014/main" id="{9720EED9-2FA2-49B1-A94F-7F5B1A5F5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9449" y="882475"/>
            <a:ext cx="5544638" cy="5093050"/>
          </a:xfrm>
          <a:prstGeom prst="rect">
            <a:avLst/>
          </a:prstGeom>
        </p:spPr>
      </p:pic>
      <p:sp>
        <p:nvSpPr>
          <p:cNvPr id="20" name="Başlık 1">
            <a:extLst>
              <a:ext uri="{FF2B5EF4-FFF2-40B4-BE49-F238E27FC236}">
                <a16:creationId xmlns:a16="http://schemas.microsoft.com/office/drawing/2014/main" id="{8B7CF31D-984F-42FA-86BC-4BFACF45EF47}"/>
              </a:ext>
            </a:extLst>
          </p:cNvPr>
          <p:cNvSpPr txBox="1">
            <a:spLocks/>
          </p:cNvSpPr>
          <p:nvPr/>
        </p:nvSpPr>
        <p:spPr>
          <a:xfrm>
            <a:off x="296293" y="567216"/>
            <a:ext cx="4573563" cy="927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smtClean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pPr algn="ctr"/>
            <a:r>
              <a:rPr lang="en-US" sz="48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tr-TR" sz="48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RESULTS</a:t>
            </a:r>
          </a:p>
        </p:txBody>
      </p:sp>
      <p:sp>
        <p:nvSpPr>
          <p:cNvPr id="34" name="Yay 33">
            <a:extLst>
              <a:ext uri="{FF2B5EF4-FFF2-40B4-BE49-F238E27FC236}">
                <a16:creationId xmlns:a16="http://schemas.microsoft.com/office/drawing/2014/main" id="{50E694BF-57E2-401A-A8B8-3FE8B43C4E5A}"/>
              </a:ext>
            </a:extLst>
          </p:cNvPr>
          <p:cNvSpPr/>
          <p:nvPr/>
        </p:nvSpPr>
        <p:spPr>
          <a:xfrm rot="18645581">
            <a:off x="9961814" y="569483"/>
            <a:ext cx="1824738" cy="1422646"/>
          </a:xfrm>
          <a:prstGeom prst="arc">
            <a:avLst>
              <a:gd name="adj1" fmla="val 18370866"/>
              <a:gd name="adj2" fmla="val 3425978"/>
            </a:avLst>
          </a:prstGeom>
          <a:ln w="381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1A71A7AE-A3A5-4ABF-A027-A755DA2AB150}"/>
              </a:ext>
            </a:extLst>
          </p:cNvPr>
          <p:cNvSpPr txBox="1"/>
          <p:nvPr/>
        </p:nvSpPr>
        <p:spPr>
          <a:xfrm>
            <a:off x="5742328" y="6014016"/>
            <a:ext cx="6001653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(1) Avoid products containing alcohol (LOP/RIT) in patients treated with methotrimeprazine</a:t>
            </a:r>
            <a:r>
              <a:rPr lang="tr-TR" sz="700" dirty="0">
                <a:latin typeface="Calibri" panose="020F0502020204030204" pitchFamily="34" charset="0"/>
                <a:cs typeface="Calibri" panose="020F0502020204030204" pitchFamily="34" charset="0"/>
              </a:rPr>
              <a:t> 🖤🖤</a:t>
            </a:r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 QT-Prolonging agents in 2 or more database, 🖤 QT-Prolonging agents in 1 database. ❍: No database reports additive effects on QT-interval</a:t>
            </a:r>
            <a:r>
              <a:rPr lang="tr-TR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prolongation</a:t>
            </a:r>
            <a:r>
              <a:rPr lang="tr-TR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↑/↓ Cytochrome P450 interaction (or UGT1A4 or P-glycoprotein/ABCB1 when correspond). Antipsychotic levels may increase/decreased and </a:t>
            </a:r>
            <a:r>
              <a:rPr lang="en-US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döşe</a:t>
            </a:r>
            <a:r>
              <a:rPr lang="tr-TR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adjustment may be necessary</a:t>
            </a:r>
            <a:r>
              <a:rPr lang="tr-TR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*Since ritonavir should be considered as CYP450 pan-inducer some of the information listed in this table, which has been attained from the reported data</a:t>
            </a:r>
            <a:r>
              <a:rPr lang="tr-TR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" dirty="0">
                <a:latin typeface="Calibri" panose="020F0502020204030204" pitchFamily="34" charset="0"/>
                <a:cs typeface="Calibri" panose="020F0502020204030204" pitchFamily="34" charset="0"/>
              </a:rPr>
              <a:t>base, may differ if a more thorough and pertinent analysis of the literature on specific ritonavir-AP DDIs would be performed</a:t>
            </a:r>
          </a:p>
        </p:txBody>
      </p:sp>
      <p:sp>
        <p:nvSpPr>
          <p:cNvPr id="44" name="Metin kutusu 43">
            <a:extLst>
              <a:ext uri="{FF2B5EF4-FFF2-40B4-BE49-F238E27FC236}">
                <a16:creationId xmlns:a16="http://schemas.microsoft.com/office/drawing/2014/main" id="{C1DD3B5A-5551-47B2-AB6F-18A4E350FF9A}"/>
              </a:ext>
            </a:extLst>
          </p:cNvPr>
          <p:cNvSpPr txBox="1"/>
          <p:nvPr/>
        </p:nvSpPr>
        <p:spPr>
          <a:xfrm>
            <a:off x="403879" y="1741837"/>
            <a:ext cx="4718978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most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demanding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COVID-19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treatments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coadministration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antipsychotics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chloroquine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hydroxychloroquine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azithromycin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lopinavir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ritonavir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QT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prolongation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TdP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cytochromes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interactions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systematic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review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provides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highly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probable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drug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interaction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lopinavir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ritonavir</a:t>
            </a:r>
            <a:r>
              <a:rPr lang="tr-T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ziprasidone</a:t>
            </a:r>
            <a:r>
              <a:rPr lang="tr-T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haloperidol</a:t>
            </a:r>
            <a:r>
              <a:rPr lang="tr-T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tr-T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quetiapine</a:t>
            </a:r>
            <a:r>
              <a:rPr lang="tr-TR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Metin kutusu 47">
            <a:extLst>
              <a:ext uri="{FF2B5EF4-FFF2-40B4-BE49-F238E27FC236}">
                <a16:creationId xmlns:a16="http://schemas.microsoft.com/office/drawing/2014/main" id="{BAE20571-5EBA-4838-BFAC-2B21FA1DBDA1}"/>
              </a:ext>
            </a:extLst>
          </p:cNvPr>
          <p:cNvSpPr txBox="1"/>
          <p:nvPr/>
        </p:nvSpPr>
        <p:spPr>
          <a:xfrm>
            <a:off x="511675" y="5930462"/>
            <a:ext cx="47189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900" dirty="0">
                <a:latin typeface="Calibri" panose="020F0502020204030204" pitchFamily="34" charset="0"/>
                <a:cs typeface="Calibri" panose="020F0502020204030204" pitchFamily="34" charset="0"/>
              </a:rPr>
              <a:t>Reference: </a:t>
            </a:r>
            <a:r>
              <a:rPr lang="en-US" sz="900" dirty="0" err="1">
                <a:latin typeface="Calibri" panose="020F0502020204030204" pitchFamily="34" charset="0"/>
                <a:cs typeface="Calibri" panose="020F0502020204030204" pitchFamily="34" charset="0"/>
              </a:rPr>
              <a:t>Plasencia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-García, B. O., Rodríguez-Menéndez, G., Rico-Rangel, M. I., Rubio-García, A., </a:t>
            </a:r>
            <a:r>
              <a:rPr lang="en-US" sz="900" dirty="0" err="1">
                <a:latin typeface="Calibri" panose="020F0502020204030204" pitchFamily="34" charset="0"/>
                <a:cs typeface="Calibri" panose="020F0502020204030204" pitchFamily="34" charset="0"/>
              </a:rPr>
              <a:t>Torelló-Iserte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, J., &amp; Crespo-</a:t>
            </a:r>
            <a:r>
              <a:rPr lang="en-US" sz="900" dirty="0" err="1">
                <a:latin typeface="Calibri" panose="020F0502020204030204" pitchFamily="34" charset="0"/>
                <a:cs typeface="Calibri" panose="020F0502020204030204" pitchFamily="34" charset="0"/>
              </a:rPr>
              <a:t>Facorro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, B. (2021). Drug-drug interactions between COVID-19 treatments and antipsychotics drugs: integrated evidence from 4 databases and a systematic review. Psychopharmacology, 238(2), 329–340. https://doi.org/10.1007/s00213-020-05716-4</a:t>
            </a:r>
          </a:p>
        </p:txBody>
      </p:sp>
    </p:spTree>
    <p:extLst>
      <p:ext uri="{BB962C8B-B14F-4D97-AF65-F5344CB8AC3E}">
        <p14:creationId xmlns:p14="http://schemas.microsoft.com/office/powerpoint/2010/main" val="2916344996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537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Aharoni</vt:lpstr>
      <vt:lpstr>Angsana New</vt:lpstr>
      <vt:lpstr>Arial</vt:lpstr>
      <vt:lpstr>Avenir Next LT Pro</vt:lpstr>
      <vt:lpstr>Calibri</vt:lpstr>
      <vt:lpstr>GulliverRM</vt:lpstr>
      <vt:lpstr>FadeVTI</vt:lpstr>
      <vt:lpstr>DRUG-DRUG INTERACTIONS BETWEEN COVID-19 TREATMENT (LOPINAVIR/RITONAVIR) AND ANTIPSYCHOTIC DRUGS</vt:lpstr>
      <vt:lpstr>INTRODUCTION</vt:lpstr>
      <vt:lpstr>Drug-drug interaction between antipsychotics and lopinavir/ritonavir according to their mechanism</vt:lpstr>
      <vt:lpstr>Drug-drug interaction between antipsychotics and lopinavir/ritonavir according to their mechanism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- drug interactions of lopinavir/ritonavir</dc:title>
  <dc:creator>Öykü Tanülkü</dc:creator>
  <cp:lastModifiedBy>Serap GÜR</cp:lastModifiedBy>
  <cp:revision>32</cp:revision>
  <dcterms:created xsi:type="dcterms:W3CDTF">2021-11-19T08:25:04Z</dcterms:created>
  <dcterms:modified xsi:type="dcterms:W3CDTF">2021-11-22T05:45:27Z</dcterms:modified>
</cp:coreProperties>
</file>