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2169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8935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5752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300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1752254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2352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3805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6238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790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77441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3833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48777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i="1" dirty="0" err="1" smtClean="0"/>
              <a:t>Actinobacteria</a:t>
            </a:r>
            <a:r>
              <a:rPr lang="tr-TR" b="1" dirty="0" smtClean="0"/>
              <a:t>:</a:t>
            </a:r>
            <a:r>
              <a:rPr lang="tr-TR" dirty="0" smtClean="0"/>
              <a:t> </a:t>
            </a:r>
            <a:r>
              <a:rPr lang="tr-TR" b="1" dirty="0" err="1" smtClean="0"/>
              <a:t>Coryneform</a:t>
            </a:r>
            <a:r>
              <a:rPr lang="tr-TR" b="1" dirty="0"/>
              <a:t> </a:t>
            </a:r>
            <a:r>
              <a:rPr lang="tr-TR" b="1" dirty="0" smtClean="0"/>
              <a:t>and </a:t>
            </a:r>
            <a:r>
              <a:rPr lang="tr-TR" b="1" dirty="0" err="1" smtClean="0"/>
              <a:t>Propionic</a:t>
            </a:r>
            <a:r>
              <a:rPr lang="tr-TR" b="1" dirty="0" smtClean="0"/>
              <a:t> </a:t>
            </a:r>
            <a:r>
              <a:rPr lang="tr-TR" b="1" dirty="0" err="1" smtClean="0"/>
              <a:t>Acid</a:t>
            </a:r>
            <a:r>
              <a:rPr lang="tr-TR" b="1" dirty="0" smtClean="0"/>
              <a:t>  </a:t>
            </a:r>
            <a:r>
              <a:rPr lang="tr-TR" b="1" dirty="0" err="1" smtClean="0"/>
              <a:t>Bacteria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Key </a:t>
            </a:r>
            <a:r>
              <a:rPr lang="tr-TR" b="1" dirty="0" err="1" smtClean="0"/>
              <a:t>Genera</a:t>
            </a:r>
            <a:r>
              <a:rPr lang="en-US" b="1" dirty="0" smtClean="0"/>
              <a:t>: </a:t>
            </a:r>
            <a:r>
              <a:rPr lang="en-US" i="1" dirty="0" err="1"/>
              <a:t>Corynebacterium</a:t>
            </a:r>
            <a:r>
              <a:rPr lang="en-US" i="1" dirty="0"/>
              <a:t>, </a:t>
            </a:r>
            <a:r>
              <a:rPr lang="en-US" i="1" dirty="0" err="1"/>
              <a:t>Arthrobacter</a:t>
            </a:r>
            <a:r>
              <a:rPr lang="en-US" i="1" dirty="0"/>
              <a:t>, </a:t>
            </a:r>
            <a:r>
              <a:rPr lang="en-US" i="1" dirty="0" err="1"/>
              <a:t>Propionibacterium</a:t>
            </a:r>
            <a:endParaRPr lang="en-US" i="1" dirty="0"/>
          </a:p>
          <a:p>
            <a:endParaRPr lang="tr-TR" dirty="0" smtClean="0"/>
          </a:p>
          <a:p>
            <a:r>
              <a:rPr lang="en-US" dirty="0" err="1" smtClean="0"/>
              <a:t>Coryneform</a:t>
            </a:r>
            <a:r>
              <a:rPr lang="en-US" dirty="0" smtClean="0"/>
              <a:t> </a:t>
            </a:r>
            <a:r>
              <a:rPr lang="en-US" dirty="0"/>
              <a:t>bacteria</a:t>
            </a:r>
            <a:r>
              <a:rPr lang="en-US" b="1" dirty="0"/>
              <a:t>; </a:t>
            </a:r>
            <a:r>
              <a:rPr lang="en-US" dirty="0"/>
              <a:t>These are microorganisms that are irregular-shaped under normal growth conditions, showing </a:t>
            </a:r>
            <a:r>
              <a:rPr lang="tr-TR" dirty="0" err="1" smtClean="0"/>
              <a:t>lofter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V-shaped characteristic cell arrangements.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33647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Propionic acid bacteria were first isolated from the Swiss (</a:t>
            </a:r>
            <a:r>
              <a:rPr lang="en-US" dirty="0" err="1"/>
              <a:t>Emmentaler</a:t>
            </a:r>
            <a:r>
              <a:rPr lang="en-US" dirty="0"/>
              <a:t>) cheese, where the fermentation product, CO2, forms characteristic holes.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967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455174"/>
            <a:ext cx="10972800" cy="4999634"/>
          </a:xfrm>
        </p:spPr>
        <p:txBody>
          <a:bodyPr>
            <a:normAutofit/>
          </a:bodyPr>
          <a:lstStyle/>
          <a:p>
            <a:r>
              <a:rPr lang="tr-TR" b="1" dirty="0" err="1" smtClean="0"/>
              <a:t>Actinobacteria</a:t>
            </a:r>
            <a:r>
              <a:rPr lang="tr-TR" b="1" dirty="0" smtClean="0"/>
              <a:t>: </a:t>
            </a:r>
            <a:r>
              <a:rPr lang="tr-TR" b="1" i="1" dirty="0" err="1" smtClean="0"/>
              <a:t>Mycobacterium</a:t>
            </a:r>
            <a:endParaRPr lang="tr-TR" dirty="0" smtClean="0"/>
          </a:p>
          <a:p>
            <a:r>
              <a:rPr lang="tr-TR" b="1" dirty="0" err="1"/>
              <a:t>Key</a:t>
            </a:r>
            <a:r>
              <a:rPr lang="tr-TR" b="1" dirty="0"/>
              <a:t> </a:t>
            </a:r>
            <a:r>
              <a:rPr lang="tr-TR" b="1" dirty="0" err="1" smtClean="0"/>
              <a:t>genus</a:t>
            </a:r>
            <a:r>
              <a:rPr lang="tr-TR" b="1" dirty="0" smtClean="0"/>
              <a:t>: </a:t>
            </a:r>
            <a:r>
              <a:rPr lang="tr-TR" i="1" dirty="0" err="1"/>
              <a:t>Mycobacterium</a:t>
            </a:r>
            <a:endParaRPr lang="tr-TR" i="1" dirty="0"/>
          </a:p>
          <a:p>
            <a:r>
              <a:rPr lang="tr-TR" dirty="0" err="1" smtClean="0"/>
              <a:t>Acid-fast</a:t>
            </a:r>
            <a:r>
              <a:rPr lang="tr-TR" dirty="0" smtClean="0"/>
              <a:t> </a:t>
            </a:r>
            <a:r>
              <a:rPr lang="tr-TR" dirty="0" err="1" smtClean="0"/>
              <a:t>staining</a:t>
            </a:r>
            <a:r>
              <a:rPr lang="tr-TR" dirty="0" smtClean="0"/>
              <a:t> </a:t>
            </a:r>
            <a:r>
              <a:rPr lang="tr-TR" dirty="0" err="1"/>
              <a:t>feature</a:t>
            </a:r>
            <a:endParaRPr lang="tr-TR" dirty="0"/>
          </a:p>
          <a:p>
            <a:r>
              <a:rPr lang="tr-TR" dirty="0"/>
              <a:t>S</a:t>
            </a:r>
            <a:r>
              <a:rPr lang="tr-TR" dirty="0" smtClean="0"/>
              <a:t>pecial </a:t>
            </a:r>
            <a:r>
              <a:rPr lang="tr-TR" dirty="0" err="1"/>
              <a:t>lipid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dirty="0" err="1"/>
              <a:t>mycolic</a:t>
            </a:r>
            <a:r>
              <a:rPr lang="tr-TR" dirty="0"/>
              <a:t> </a:t>
            </a:r>
            <a:r>
              <a:rPr lang="tr-TR" dirty="0" err="1"/>
              <a:t>acid</a:t>
            </a:r>
            <a:r>
              <a:rPr lang="tr-TR" dirty="0"/>
              <a:t> on the </a:t>
            </a:r>
            <a:r>
              <a:rPr lang="tr-TR" dirty="0" err="1"/>
              <a:t>cell</a:t>
            </a:r>
            <a:r>
              <a:rPr lang="tr-TR" dirty="0"/>
              <a:t> </a:t>
            </a:r>
            <a:r>
              <a:rPr lang="tr-TR" dirty="0" err="1"/>
              <a:t>surface</a:t>
            </a:r>
            <a:endParaRPr lang="tr-TR" dirty="0"/>
          </a:p>
          <a:p>
            <a:r>
              <a:rPr lang="tr-TR" dirty="0" err="1"/>
              <a:t>Mycolic</a:t>
            </a:r>
            <a:r>
              <a:rPr lang="tr-TR" dirty="0"/>
              <a:t> </a:t>
            </a:r>
            <a:r>
              <a:rPr lang="tr-TR" dirty="0" err="1"/>
              <a:t>acid</a:t>
            </a:r>
            <a:endParaRPr lang="tr-TR" dirty="0"/>
          </a:p>
          <a:p>
            <a:r>
              <a:rPr lang="tr-TR" dirty="0" err="1" smtClean="0"/>
              <a:t>Provides</a:t>
            </a:r>
            <a:r>
              <a:rPr lang="tr-TR" dirty="0" smtClean="0"/>
              <a:t> </a:t>
            </a:r>
            <a:r>
              <a:rPr lang="tr-TR" dirty="0"/>
              <a:t>a </a:t>
            </a:r>
            <a:r>
              <a:rPr lang="tr-TR" dirty="0" err="1"/>
              <a:t>hydrophobically</a:t>
            </a:r>
            <a:r>
              <a:rPr lang="tr-TR" dirty="0"/>
              <a:t> </a:t>
            </a:r>
            <a:r>
              <a:rPr lang="tr-TR" dirty="0" err="1"/>
              <a:t>stable</a:t>
            </a:r>
            <a:r>
              <a:rPr lang="tr-TR" dirty="0"/>
              <a:t>, </a:t>
            </a:r>
            <a:r>
              <a:rPr lang="tr-TR" dirty="0" err="1"/>
              <a:t>waxy</a:t>
            </a:r>
            <a:r>
              <a:rPr lang="tr-TR" dirty="0"/>
              <a:t> </a:t>
            </a:r>
            <a:r>
              <a:rPr lang="tr-TR" dirty="0" err="1"/>
              <a:t>feature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the </a:t>
            </a:r>
            <a:r>
              <a:rPr lang="tr-TR" dirty="0" err="1"/>
              <a:t>cell</a:t>
            </a:r>
            <a:r>
              <a:rPr lang="tr-TR" dirty="0"/>
              <a:t> </a:t>
            </a:r>
            <a:r>
              <a:rPr lang="tr-TR" dirty="0" err="1"/>
              <a:t>surface</a:t>
            </a:r>
            <a:r>
              <a:rPr lang="tr-TR" b="1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861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80103" y="1027401"/>
            <a:ext cx="10972800" cy="4572000"/>
          </a:xfrm>
        </p:spPr>
        <p:txBody>
          <a:bodyPr/>
          <a:lstStyle/>
          <a:p>
            <a:r>
              <a:rPr lang="en-US" dirty="0"/>
              <a:t>Based on pigmentation, </a:t>
            </a:r>
            <a:r>
              <a:rPr lang="tr-TR" i="1" dirty="0"/>
              <a:t>M</a:t>
            </a:r>
            <a:r>
              <a:rPr lang="en-US" i="1" dirty="0" err="1" smtClean="0"/>
              <a:t>ycobacteria</a:t>
            </a:r>
            <a:endParaRPr lang="en-US" i="1" dirty="0"/>
          </a:p>
          <a:p>
            <a:r>
              <a:rPr lang="en-US" dirty="0"/>
              <a:t>(1) Non-pigmented;</a:t>
            </a:r>
          </a:p>
          <a:p>
            <a:r>
              <a:rPr lang="en-US" dirty="0"/>
              <a:t>(2) </a:t>
            </a:r>
            <a:r>
              <a:rPr lang="tr-TR" dirty="0" smtClean="0"/>
              <a:t>T</a:t>
            </a:r>
            <a:r>
              <a:rPr lang="en-US" dirty="0" smtClean="0"/>
              <a:t>hose </a:t>
            </a:r>
            <a:r>
              <a:rPr lang="en-US" dirty="0"/>
              <a:t>who produce pigment with </a:t>
            </a:r>
            <a:r>
              <a:rPr lang="en-US" dirty="0" err="1"/>
              <a:t>photochromogenesis</a:t>
            </a:r>
            <a:r>
              <a:rPr lang="en-US" dirty="0"/>
              <a:t> feature only when cultured in light environment.</a:t>
            </a:r>
          </a:p>
          <a:p>
            <a:r>
              <a:rPr lang="en-US" dirty="0"/>
              <a:t>(3) </a:t>
            </a:r>
            <a:r>
              <a:rPr lang="tr-TR" dirty="0" smtClean="0"/>
              <a:t>T</a:t>
            </a:r>
            <a:r>
              <a:rPr lang="en-US" dirty="0" smtClean="0"/>
              <a:t>hose </a:t>
            </a:r>
            <a:r>
              <a:rPr lang="en-US" dirty="0"/>
              <a:t>who are able to form pigment with the feature of </a:t>
            </a:r>
            <a:r>
              <a:rPr lang="en-US" dirty="0" err="1"/>
              <a:t>scotochromomogenesis</a:t>
            </a:r>
            <a:r>
              <a:rPr lang="en-US" dirty="0"/>
              <a:t> again when cultured even in the dark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837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Filamenteous</a:t>
            </a:r>
            <a:r>
              <a:rPr lang="tr-TR" b="1" dirty="0" smtClean="0"/>
              <a:t> </a:t>
            </a:r>
            <a:r>
              <a:rPr lang="tr-TR" b="1" i="1" dirty="0" err="1" smtClean="0"/>
              <a:t>Actinobacteria</a:t>
            </a:r>
            <a:r>
              <a:rPr lang="tr-TR" b="1" dirty="0" smtClean="0"/>
              <a:t>: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i="1" dirty="0" err="1" smtClean="0"/>
              <a:t>Streptomyces</a:t>
            </a:r>
            <a:r>
              <a:rPr lang="tr-TR" b="1" dirty="0" smtClean="0"/>
              <a:t> and </a:t>
            </a:r>
            <a:r>
              <a:rPr lang="tr-TR" b="1" dirty="0" err="1" smtClean="0"/>
              <a:t>Related</a:t>
            </a:r>
            <a:r>
              <a:rPr lang="tr-TR" b="1" dirty="0" smtClean="0"/>
              <a:t> </a:t>
            </a:r>
            <a:r>
              <a:rPr lang="tr-TR" b="1" dirty="0" err="1" smtClean="0"/>
              <a:t>Species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Key </a:t>
            </a:r>
            <a:r>
              <a:rPr lang="tr-TR" b="1" dirty="0" err="1" smtClean="0"/>
              <a:t>Genera</a:t>
            </a:r>
            <a:r>
              <a:rPr lang="en-US" b="1" dirty="0" smtClean="0"/>
              <a:t>; </a:t>
            </a:r>
            <a:r>
              <a:rPr lang="en-US" b="1" i="1" dirty="0"/>
              <a:t>Streptomyces, </a:t>
            </a:r>
            <a:r>
              <a:rPr lang="en-US" b="1" i="1" dirty="0" err="1"/>
              <a:t>Actinomyces</a:t>
            </a:r>
            <a:endParaRPr lang="en-US" b="1" i="1" dirty="0"/>
          </a:p>
          <a:p>
            <a:r>
              <a:rPr lang="en-US" b="1" dirty="0">
                <a:solidFill>
                  <a:srgbClr val="FF0000"/>
                </a:solidFill>
              </a:rPr>
              <a:t>Antibiotic</a:t>
            </a:r>
          </a:p>
          <a:p>
            <a:r>
              <a:rPr lang="en-US" b="1" dirty="0"/>
              <a:t>Micelle</a:t>
            </a:r>
          </a:p>
          <a:p>
            <a:r>
              <a:rPr lang="en-US" b="1" dirty="0" err="1" smtClean="0"/>
              <a:t>Spor</a:t>
            </a:r>
            <a:r>
              <a:rPr lang="tr-TR" b="1" dirty="0" smtClean="0"/>
              <a:t>e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110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98668"/>
            <a:ext cx="10972800" cy="98120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err="1" smtClean="0"/>
              <a:t>Cyanobacteria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6916" y="1342034"/>
            <a:ext cx="10972800" cy="4572000"/>
          </a:xfrm>
        </p:spPr>
        <p:txBody>
          <a:bodyPr/>
          <a:lstStyle/>
          <a:p>
            <a:r>
              <a:rPr lang="en-US" b="1" dirty="0"/>
              <a:t>Key </a:t>
            </a:r>
            <a:r>
              <a:rPr lang="tr-TR" b="1" dirty="0" err="1" smtClean="0"/>
              <a:t>Genera</a:t>
            </a:r>
            <a:r>
              <a:rPr lang="en-US" b="1" dirty="0" smtClean="0"/>
              <a:t>: </a:t>
            </a:r>
            <a:r>
              <a:rPr lang="en-US" i="1" dirty="0" err="1"/>
              <a:t>Synechococcus</a:t>
            </a:r>
            <a:r>
              <a:rPr lang="en-US" i="1" dirty="0"/>
              <a:t>, </a:t>
            </a:r>
            <a:r>
              <a:rPr lang="en-US" i="1" dirty="0" err="1"/>
              <a:t>Oscillatoria</a:t>
            </a:r>
            <a:r>
              <a:rPr lang="en-US" i="1" dirty="0"/>
              <a:t>, </a:t>
            </a:r>
            <a:r>
              <a:rPr lang="en-US" i="1" dirty="0" err="1" smtClean="0"/>
              <a:t>Nostoc</a:t>
            </a:r>
            <a:endParaRPr lang="tr-TR" i="1" dirty="0" smtClean="0"/>
          </a:p>
          <a:p>
            <a:endParaRPr lang="en-US" i="1" dirty="0"/>
          </a:p>
          <a:p>
            <a:r>
              <a:rPr lang="en-US" dirty="0"/>
              <a:t>Cyanobacteria are the first oxygen-producing phototrophic organisms on Earth, and are responsible for the transformation of the Earth's atmosphere from billions of years of oxygen-free state (anoxic) to the current oxygenated </a:t>
            </a:r>
            <a:r>
              <a:rPr lang="en-US" dirty="0" smtClean="0"/>
              <a:t>state</a:t>
            </a:r>
            <a:r>
              <a:rPr lang="en-US" dirty="0"/>
              <a:t>.</a:t>
            </a:r>
            <a:r>
              <a:rPr lang="tr-TR" dirty="0" smtClean="0"/>
              <a:t>.</a:t>
            </a:r>
          </a:p>
          <a:p>
            <a:endParaRPr lang="tr-TR" i="1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0398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48929" y="1135556"/>
            <a:ext cx="10972800" cy="4572000"/>
          </a:xfrm>
        </p:spPr>
        <p:txBody>
          <a:bodyPr/>
          <a:lstStyle/>
          <a:p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filamentous</a:t>
            </a:r>
            <a:r>
              <a:rPr lang="tr-TR" dirty="0"/>
              <a:t> </a:t>
            </a:r>
            <a:r>
              <a:rPr lang="tr-TR" i="1" dirty="0" err="1"/>
              <a:t>cyanobacteria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form </a:t>
            </a:r>
            <a:r>
              <a:rPr lang="tr-TR" dirty="0" err="1"/>
              <a:t>cells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dirty="0" err="1"/>
              <a:t>heterocytes</a:t>
            </a:r>
            <a:r>
              <a:rPr lang="tr-TR" dirty="0"/>
              <a:t>.</a:t>
            </a:r>
          </a:p>
          <a:p>
            <a:r>
              <a:rPr lang="tr-TR" dirty="0"/>
              <a:t>The </a:t>
            </a:r>
            <a:r>
              <a:rPr lang="tr-TR" dirty="0" err="1"/>
              <a:t>heterosist</a:t>
            </a:r>
            <a:r>
              <a:rPr lang="tr-TR" dirty="0"/>
              <a:t> </a:t>
            </a:r>
            <a:r>
              <a:rPr lang="tr-TR" dirty="0" err="1"/>
              <a:t>formed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the </a:t>
            </a:r>
            <a:r>
              <a:rPr lang="tr-TR" dirty="0" err="1"/>
              <a:t>differentiation</a:t>
            </a:r>
            <a:r>
              <a:rPr lang="tr-TR" dirty="0"/>
              <a:t> of </a:t>
            </a:r>
            <a:r>
              <a:rPr lang="tr-TR" dirty="0" err="1"/>
              <a:t>vegetative</a:t>
            </a:r>
            <a:r>
              <a:rPr lang="tr-TR" dirty="0"/>
              <a:t> </a:t>
            </a:r>
            <a:r>
              <a:rPr lang="tr-TR" dirty="0" err="1"/>
              <a:t>cells</a:t>
            </a:r>
            <a:r>
              <a:rPr lang="tr-TR" dirty="0"/>
              <a:t> is the </a:t>
            </a:r>
            <a:r>
              <a:rPr lang="tr-TR" dirty="0" err="1"/>
              <a:t>place</a:t>
            </a:r>
            <a:r>
              <a:rPr lang="tr-TR" dirty="0"/>
              <a:t> </a:t>
            </a:r>
            <a:r>
              <a:rPr lang="tr-TR" dirty="0" err="1"/>
              <a:t>where</a:t>
            </a:r>
            <a:r>
              <a:rPr lang="tr-TR" dirty="0"/>
              <a:t> </a:t>
            </a:r>
            <a:r>
              <a:rPr lang="tr-TR" dirty="0" err="1"/>
              <a:t>nitrogen</a:t>
            </a:r>
            <a:r>
              <a:rPr lang="tr-TR" dirty="0"/>
              <a:t> </a:t>
            </a:r>
            <a:r>
              <a:rPr lang="tr-TR" dirty="0" err="1"/>
              <a:t>fixation</a:t>
            </a:r>
            <a:r>
              <a:rPr lang="tr-TR" dirty="0"/>
              <a:t> </a:t>
            </a:r>
            <a:r>
              <a:rPr lang="tr-TR" dirty="0" err="1"/>
              <a:t>takes</a:t>
            </a:r>
            <a:r>
              <a:rPr lang="tr-TR" dirty="0"/>
              <a:t> </a:t>
            </a:r>
            <a:r>
              <a:rPr lang="tr-TR" dirty="0" err="1"/>
              <a:t>place</a:t>
            </a:r>
            <a:r>
              <a:rPr lang="tr-TR" dirty="0"/>
              <a:t> in </a:t>
            </a:r>
            <a:r>
              <a:rPr lang="tr-TR" dirty="0" err="1"/>
              <a:t>heterocycystic</a:t>
            </a:r>
            <a:r>
              <a:rPr lang="tr-TR" dirty="0"/>
              <a:t> </a:t>
            </a:r>
            <a:r>
              <a:rPr lang="tr-TR" i="1" dirty="0" err="1"/>
              <a:t>cyanobacteria</a:t>
            </a:r>
            <a:r>
              <a:rPr lang="tr-TR" dirty="0"/>
              <a:t>.</a:t>
            </a:r>
          </a:p>
          <a:p>
            <a:r>
              <a:rPr lang="tr-TR" dirty="0" err="1" smtClean="0"/>
              <a:t>Nitrogenase</a:t>
            </a:r>
            <a:endParaRPr lang="tr-TR" dirty="0"/>
          </a:p>
          <a:p>
            <a:r>
              <a:rPr lang="tr-TR" dirty="0" err="1"/>
              <a:t>Cyanophilic</a:t>
            </a:r>
            <a:r>
              <a:rPr lang="tr-TR" dirty="0"/>
              <a:t> </a:t>
            </a:r>
            <a:r>
              <a:rPr lang="tr-TR" dirty="0" err="1" smtClean="0"/>
              <a:t>nitrogen</a:t>
            </a:r>
            <a:r>
              <a:rPr lang="tr-TR" dirty="0" smtClean="0"/>
              <a:t> is the </a:t>
            </a:r>
            <a:r>
              <a:rPr lang="tr-TR" dirty="0" err="1" smtClean="0"/>
              <a:t>deposit</a:t>
            </a:r>
            <a:r>
              <a:rPr lang="tr-TR" dirty="0" smtClean="0"/>
              <a:t> </a:t>
            </a:r>
            <a:r>
              <a:rPr lang="tr-TR" dirty="0" err="1"/>
              <a:t>product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1800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err="1" smtClean="0"/>
              <a:t>Chlamydia</a:t>
            </a:r>
            <a:r>
              <a:rPr lang="tr-TR" b="1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en-US" dirty="0" smtClean="0"/>
              <a:t> 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Key </a:t>
            </a:r>
            <a:r>
              <a:rPr lang="tr-TR" b="1" dirty="0" err="1" smtClean="0"/>
              <a:t>Genera</a:t>
            </a:r>
            <a:r>
              <a:rPr lang="en-US" b="1" dirty="0" smtClean="0"/>
              <a:t>: </a:t>
            </a:r>
            <a:r>
              <a:rPr lang="en-US" i="1" dirty="0"/>
              <a:t>Chlamydia, </a:t>
            </a:r>
            <a:r>
              <a:rPr lang="en-US" i="1" dirty="0" err="1"/>
              <a:t>Chlamydophila</a:t>
            </a:r>
            <a:endParaRPr lang="en-US" i="1" dirty="0"/>
          </a:p>
          <a:p>
            <a:r>
              <a:rPr lang="tr-TR" dirty="0" err="1" smtClean="0"/>
              <a:t>Obligatory</a:t>
            </a:r>
            <a:r>
              <a:rPr lang="en-US" dirty="0" smtClean="0"/>
              <a:t> </a:t>
            </a:r>
            <a:r>
              <a:rPr lang="en-US" dirty="0"/>
              <a:t>intracellular parasite bacteria with poor metabolic capacity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65236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274</Words>
  <Application>Microsoft Office PowerPoint</Application>
  <PresentationFormat>Geniş ekran</PresentationFormat>
  <Paragraphs>31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Century Gothic</vt:lpstr>
      <vt:lpstr>Verdana</vt:lpstr>
      <vt:lpstr>Wingdings 2</vt:lpstr>
      <vt:lpstr>Canlı</vt:lpstr>
      <vt:lpstr>Actinobacteria: Coryneform and Propionic Acid  Bacteria</vt:lpstr>
      <vt:lpstr>PowerPoint Sunusu</vt:lpstr>
      <vt:lpstr>PowerPoint Sunusu</vt:lpstr>
      <vt:lpstr>PowerPoint Sunusu</vt:lpstr>
      <vt:lpstr>Filamenteous Actinobacteria: Streptomyces and Related Species</vt:lpstr>
      <vt:lpstr>  Cyanobacteria  </vt:lpstr>
      <vt:lpstr>PowerPoint Sunusu</vt:lpstr>
      <vt:lpstr>   Chlamydia   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Actinobacteria: Coryneform ve Propiyonik Asit  Bakterileri</dc:title>
  <dc:creator>sevgi</dc:creator>
  <cp:lastModifiedBy>ekin</cp:lastModifiedBy>
  <cp:revision>6</cp:revision>
  <dcterms:created xsi:type="dcterms:W3CDTF">2020-01-07T09:35:39Z</dcterms:created>
  <dcterms:modified xsi:type="dcterms:W3CDTF">2020-01-21T08:11:44Z</dcterms:modified>
</cp:coreProperties>
</file>