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3" r:id="rId1"/>
  </p:sldMasterIdLst>
  <p:notesMasterIdLst>
    <p:notesMasterId r:id="rId18"/>
  </p:notesMasterIdLst>
  <p:handoutMasterIdLst>
    <p:handoutMasterId r:id="rId19"/>
  </p:handoutMasterIdLst>
  <p:sldIdLst>
    <p:sldId id="256" r:id="rId2"/>
    <p:sldId id="297" r:id="rId3"/>
    <p:sldId id="387" r:id="rId4"/>
    <p:sldId id="299" r:id="rId5"/>
    <p:sldId id="308" r:id="rId6"/>
    <p:sldId id="263" r:id="rId7"/>
    <p:sldId id="373" r:id="rId8"/>
    <p:sldId id="358" r:id="rId9"/>
    <p:sldId id="359" r:id="rId10"/>
    <p:sldId id="371" r:id="rId11"/>
    <p:sldId id="377" r:id="rId12"/>
    <p:sldId id="370" r:id="rId13"/>
    <p:sldId id="388" r:id="rId14"/>
    <p:sldId id="392" r:id="rId15"/>
    <p:sldId id="381" r:id="rId16"/>
    <p:sldId id="394"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70" autoAdjust="0"/>
    <p:restoredTop sz="94660"/>
  </p:normalViewPr>
  <p:slideViewPr>
    <p:cSldViewPr>
      <p:cViewPr varScale="1">
        <p:scale>
          <a:sx n="91" d="100"/>
          <a:sy n="91" d="100"/>
        </p:scale>
        <p:origin x="60" y="60"/>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5.11.2021</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5.11.2021</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dirty="0"/>
          </a:p>
        </p:txBody>
      </p:sp>
      <p:sp>
        <p:nvSpPr>
          <p:cNvPr id="5" name="4 Veri Yer Tutucusu"/>
          <p:cNvSpPr>
            <a:spLocks noGrp="1"/>
          </p:cNvSpPr>
          <p:nvPr>
            <p:ph type="dt" idx="11"/>
          </p:nvPr>
        </p:nvSpPr>
        <p:spPr/>
        <p:txBody>
          <a:bodyPr/>
          <a:lstStyle/>
          <a:p>
            <a:fld id="{8F05EE6E-CC67-42C9-A1A9-A0AB346BA638}" type="datetime1">
              <a:rPr lang="tr-TR" smtClean="0"/>
              <a:t>5.11.2021</a:t>
            </a:fld>
            <a:endParaRPr lang="tr-T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35813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08421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83120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46020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0262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90482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37031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3503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3047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78539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6517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5.11.2021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01423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5.11.2021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6476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5.11.2021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6406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8426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1689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5.11.2021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37420507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076064" y="1484784"/>
            <a:ext cx="4950338" cy="1566174"/>
          </a:xfrm>
        </p:spPr>
        <p:txBody>
          <a:bodyPr anchor="ctr">
            <a:normAutofit fontScale="90000"/>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ÇOCUK GELİŞİMİ BÖLÜMÜ</a:t>
            </a:r>
            <a:br>
              <a:rPr lang="tr-TR" sz="2700" b="1" spc="-1" dirty="0">
                <a:solidFill>
                  <a:schemeClr val="tx1"/>
                </a:solidFill>
                <a:uFill>
                  <a:solidFill>
                    <a:srgbClr val="FFFFFF"/>
                  </a:solidFill>
                </a:uFill>
                <a:latin typeface="Times New Roman" pitchFamily="18" charset="0"/>
                <a:cs typeface="Times New Roman" pitchFamily="18" charset="0"/>
              </a:rPr>
            </a:b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773742" y="3158970"/>
            <a:ext cx="5554980"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Dersin adı: Sağlık  Sosyolojisi</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Konu: Beslenme ve Sağlık</a:t>
            </a:r>
          </a:p>
          <a:p>
            <a:pPr marL="257310" indent="-256770" algn="ctr">
              <a:spcBef>
                <a:spcPts val="751"/>
              </a:spcBef>
            </a:pPr>
            <a:endParaRPr lang="tr-TR" spc="-1" dirty="0">
              <a:solidFill>
                <a:schemeClr val="tx1"/>
              </a:solidFill>
              <a:uFill>
                <a:solidFill>
                  <a:srgbClr val="FFFFFF"/>
                </a:solidFill>
              </a:u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548680"/>
            <a:ext cx="9577064" cy="6107970"/>
          </a:xfrm>
        </p:spPr>
        <p:txBody>
          <a:bodyPr anchor="ctr">
            <a:normAutofit/>
          </a:bodyPr>
          <a:lstStyle/>
          <a:p>
            <a:pPr marL="457740" indent="-457200" algn="just">
              <a:buClr>
                <a:srgbClr val="B31166"/>
              </a:buClr>
              <a:buFont typeface="Wingdings" panose="05000000000000000000" pitchFamily="2" charset="2"/>
              <a:buChar char="ü"/>
            </a:pPr>
            <a:r>
              <a:rPr lang="tr-TR" sz="27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Obezitenin</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uzun vadede çocukların ve ergenlerin sağlığı üzerinde olumsuz sonuçları bulunmaktadır. </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Çocukluk çağında </a:t>
            </a:r>
            <a:r>
              <a:rPr lang="tr-TR" sz="27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obez</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olan kişilerin %50-80'i yetişkinlik döneminde de genellikle </a:t>
            </a:r>
            <a:r>
              <a:rPr lang="tr-TR" sz="27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obezite</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sorunu ile karşı karşıya kalmaktadır. </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Çocukluk döneminde yaşanılan </a:t>
            </a:r>
            <a:r>
              <a:rPr lang="tr-TR" sz="27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obezite</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yetişkinlikte diyabet, hipertansiyon, </a:t>
            </a:r>
            <a:r>
              <a:rPr lang="tr-TR" sz="27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kardiyovasküler</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hastalıklar ve bazı kanserler türleri riskini artırmaktadır. </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Tip II diyabet, daha çok yetişkin hastalığı olarak kabul edilmesine rağmen son zamanlarda çocuklarda da görülmektedir. Bu yüzden daha düşük yaş gruplarını da kapsayacak şekilde ciddi birtakım önleyici desteklere (sağlıklı beslenme eğitimi gibi) ihtiyaç duyulmaktadır.</a:t>
            </a:r>
          </a:p>
        </p:txBody>
      </p:sp>
      <p:sp>
        <p:nvSpPr>
          <p:cNvPr id="4" name="3 Slayt Numarası Yer Tutucusu"/>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5" name="3 Slayt Numarası Yer Tutucusu"/>
          <p:cNvSpPr txBox="1">
            <a:spLocks/>
          </p:cNvSpPr>
          <p:nvPr/>
        </p:nvSpPr>
        <p:spPr>
          <a:xfrm>
            <a:off x="8742294" y="5586412"/>
            <a:ext cx="727842" cy="357188"/>
          </a:xfrm>
          <a:prstGeom prst="rect">
            <a:avLst/>
          </a:prstGeom>
        </p:spPr>
        <p:txBody>
          <a:bodyPr anchor="b"/>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20803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548680"/>
            <a:ext cx="9577064" cy="6107970"/>
          </a:xfrm>
        </p:spPr>
        <p:txBody>
          <a:bodyPr anchor="ctr">
            <a:normAutofit/>
          </a:bodyPr>
          <a:lstStyle/>
          <a:p>
            <a:pPr marL="457740" indent="-457200" algn="just">
              <a:buClr>
                <a:srgbClr val="B31166"/>
              </a:buClr>
              <a:buFont typeface="Wingdings" panose="05000000000000000000" pitchFamily="2" charset="2"/>
              <a:buChar char="ü"/>
            </a:pPr>
            <a:r>
              <a:rPr lang="tr-TR" sz="27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İyi beslenme </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sadece besin eksikliğinin olmaması değil/ bağışıklık sisteminin gelişim ve fonksiyonu da dâhil olmak üzere yaşam boyu büyüme ve gelişme için uygun besin maddelerinin alımı olarak tanımlanmaktadır. </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Beslenme alışkanlığının; </a:t>
            </a:r>
            <a:r>
              <a:rPr lang="tr-TR" sz="27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mukozal</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bütünlük ve bariyer fonksiyonu (</a:t>
            </a:r>
            <a:r>
              <a:rPr lang="tr-TR" sz="27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ömeğin</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solunum, </a:t>
            </a:r>
            <a:r>
              <a:rPr lang="tr-TR" sz="27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gastrointestinal</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bilişsel fonksiyon ve bağışıklık tepkisi, bağışıklık bozuklukları, kronik </a:t>
            </a:r>
            <a:r>
              <a:rPr lang="tr-TR" sz="27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enflamasyon</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kırılganlık, </a:t>
            </a:r>
            <a:r>
              <a:rPr lang="tr-TR" sz="27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sarkopeni</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ve yaşlanma gibi önemli fizyolojik süreçler üzerinde önemli rolleri vardır. </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Sağlıksız bir diyet veya zayıf beslenme birçok kronik hastalıklar için önemli bir risk faktörüdür. </a:t>
            </a:r>
          </a:p>
        </p:txBody>
      </p:sp>
      <p:sp>
        <p:nvSpPr>
          <p:cNvPr id="4" name="3 Slayt Numarası Yer Tutucusu"/>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5" name="3 Slayt Numarası Yer Tutucusu"/>
          <p:cNvSpPr txBox="1">
            <a:spLocks/>
          </p:cNvSpPr>
          <p:nvPr/>
        </p:nvSpPr>
        <p:spPr>
          <a:xfrm>
            <a:off x="8742294" y="5586412"/>
            <a:ext cx="727842" cy="357188"/>
          </a:xfrm>
          <a:prstGeom prst="rect">
            <a:avLst/>
          </a:prstGeom>
        </p:spPr>
        <p:txBody>
          <a:bodyPr anchor="b"/>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18597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332656"/>
            <a:ext cx="9577064" cy="6323994"/>
          </a:xfrm>
        </p:spPr>
        <p:txBody>
          <a:bodyPr anchor="ctr">
            <a:noAutofit/>
          </a:bodyPr>
          <a:lstStyle/>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Diyet ve beslenme; ölüm, hastalık ve sakatlığın başlıca nedenleri olan koroner kalp hastalığı, felç, hipertansiyon, </a:t>
            </a:r>
            <a:r>
              <a:rPr lang="tr-TR" sz="26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ateroskleroz</a:t>
            </a: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 </a:t>
            </a:r>
            <a:r>
              <a:rPr lang="tr-TR" sz="26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obezite</a:t>
            </a: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 bazı kanser türleri, tip II diyabet, osteoporoz, diş çürüğü, safra kesesi ve </a:t>
            </a:r>
            <a:r>
              <a:rPr lang="tr-TR" sz="26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demans</a:t>
            </a: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 (bunama) hastalığı için önemli bir belirleyicidir. </a:t>
            </a:r>
          </a:p>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Uygun şartlar altında yapılan diyetin </a:t>
            </a:r>
            <a:r>
              <a:rPr lang="tr-TR" sz="26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kardiyovasküler</a:t>
            </a: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 hastalıkların %80'ini, tip II diyabetin %90'ını ve tüm kanserlerin %30'unu önlediği tahmin edilmektedir. </a:t>
            </a:r>
          </a:p>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Yaşamın erken döneminde görülen beslenme yetersizliklerinin (özellikle çinko, B vitaminleri, Omega-3 yağ asitleri ve protein) çocukların bilişsel gelişimini de olumsuz etkilediği belirtilmektedir. </a:t>
            </a:r>
          </a:p>
        </p:txBody>
      </p:sp>
      <p:sp>
        <p:nvSpPr>
          <p:cNvPr id="4" name="3 Slayt Numarası Yer Tutucusu"/>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5" name="3 Slayt Numarası Yer Tutucusu"/>
          <p:cNvSpPr txBox="1">
            <a:spLocks/>
          </p:cNvSpPr>
          <p:nvPr/>
        </p:nvSpPr>
        <p:spPr>
          <a:xfrm>
            <a:off x="8742294" y="5586412"/>
            <a:ext cx="727842" cy="357188"/>
          </a:xfrm>
          <a:prstGeom prst="rect">
            <a:avLst/>
          </a:prstGeom>
        </p:spPr>
        <p:txBody>
          <a:bodyPr anchor="b"/>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77856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Araştırmalar, kahvaltı yapmadan güne başlamanın gün içerisinde şeker ve yağ oranı yüksek gıda tüketimi üzerinde pozitif etkisinin olduğunu göstermektedir. Bununla birlikte, kahvaltı yapmadan güne başlayan bireylerde gün ortasında yorgunluk hissinin arttığı ve öğrenme becerisinin de zayıfladığı belirtilmektedir. </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DSÖ'nün uluslararası çalışmalarından elde edilen sonuçlar çocuk ve ergenlerde ortalama meyve ve sebze tüketiminin çok düşük olduğunu göstermektedir (tüm erkeklerin ve kızların %37'si ve tüm gençlerin yaklaşık %50'si günlük düzenli olarak sebze ve meyve tüketmektedir)</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DSÖ'ye (2006) göre düzenli olarak meyve ve sebze yiyen insanların oranı ülkeden ülkeye farklılık göstermektedir. Örneğin; İsrail, Hollanda, Malta, İskoçya ve Slovenya'da, okul çağındaki çocukların %40'ından fazlası günlük olarak meşrubat tüketirken; İskandinavya, Baltık ülkeleri/ Yunanistan ve Ukrayna'da çocukların sadece %10-%20'si günlük meşrubat tüketmektedir.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13</a:t>
            </a:fld>
            <a:endParaRPr lang="tr-TR"/>
          </a:p>
        </p:txBody>
      </p:sp>
    </p:spTree>
    <p:extLst>
      <p:ext uri="{BB962C8B-B14F-4D97-AF65-F5344CB8AC3E}">
        <p14:creationId xmlns:p14="http://schemas.microsoft.com/office/powerpoint/2010/main" val="25582616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Sağlıklı Beslenmenin Yolları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92075" indent="0" algn="just">
              <a:buNone/>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Halk sağlığı açısından sağlıklı beslenme ile ilgili temel hizmetler ve faaliyetler ise şu şekilde tanımlanmaktadır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Spark</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2007):</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Beslenme ile ilgili sağlık sorunlarının ve risk faktörlerinin gözetimi ve izlenmesi,</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Toplum veya nüfus temelli beslenme alışkanlıklarının değerlendirilmesi, beslenme programlarının planlanması ve değerlendirilmesi,   </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Sektörler, programlar ve ajanslar arası işbirliği yaparak toplum temelli müdahalelere öncülük edilmesi,</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Toplumun beslenme ile ilgili erişim ve kalite sorunlarını ele almada ve çözmede liderlik yapılmasıdır.</a:t>
            </a:r>
          </a:p>
          <a:p>
            <a:pPr marL="434975" algn="just">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14</a:t>
            </a:fld>
            <a:endParaRPr lang="tr-TR"/>
          </a:p>
        </p:txBody>
      </p:sp>
    </p:spTree>
    <p:extLst>
      <p:ext uri="{BB962C8B-B14F-4D97-AF65-F5344CB8AC3E}">
        <p14:creationId xmlns:p14="http://schemas.microsoft.com/office/powerpoint/2010/main" val="3316862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505056" cy="5760640"/>
          </a:xfrm>
        </p:spPr>
        <p:txBody>
          <a:bodyPr anchor="ctr">
            <a:noAutofit/>
          </a:bodyPr>
          <a:lstStyle/>
          <a:p>
            <a:pPr marL="628650" indent="-285750" algn="just">
              <a:lnSpc>
                <a:spcPct val="150000"/>
              </a:lnSpc>
              <a:buFont typeface="Wingdings" panose="05000000000000000000" pitchFamily="2" charset="2"/>
              <a:buChar char="v"/>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628650" indent="-285750" algn="just">
              <a:lnSpc>
                <a:spcPct val="150000"/>
              </a:lnSpc>
              <a:buFont typeface="Wingdings" panose="05000000000000000000" pitchFamily="2" charset="2"/>
              <a:buChar char="v"/>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685800" algn="just">
              <a:lnSpc>
                <a:spcPct val="150000"/>
              </a:lnSpc>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Aşırı kilo ve şişmanlık ile bununla ilişkili bulaşıcı olmayan hastalıklar büyük ölçüde önlenebilirdir. </a:t>
            </a:r>
          </a:p>
          <a:p>
            <a:pPr marL="685800" algn="just">
              <a:lnSpc>
                <a:spcPct val="150000"/>
              </a:lnSpc>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Destekleyici programlar aracılıyla insanların besin seçimleri şekillendirilebilir.</a:t>
            </a:r>
          </a:p>
          <a:p>
            <a:pPr marL="685800" algn="just">
              <a:lnSpc>
                <a:spcPct val="150000"/>
              </a:lnSpc>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Daha sağlıklı yiyeceklerin seçimi sağlanabilir, en erişilebilir ve en uygun fiziksel aktivite imkânları yaygınlaştırılabilir.</a:t>
            </a:r>
          </a:p>
          <a:p>
            <a:pPr marL="685800" algn="just">
              <a:lnSpc>
                <a:spcPct val="150000"/>
              </a:lnSpc>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DSÖ'ye göre hem bireysel hem de gıda endüstrisi alanlarında beslenme ile ilgili birtakım davranış alışkanlıkları kazandırılabilir.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15</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19969793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505056" cy="5760640"/>
          </a:xfrm>
        </p:spPr>
        <p:txBody>
          <a:bodyPr anchor="ctr">
            <a:noAutofit/>
          </a:bodyPr>
          <a:lstStyle/>
          <a:p>
            <a:pPr marL="628650" indent="-285750" algn="just">
              <a:lnSpc>
                <a:spcPct val="150000"/>
              </a:lnSpc>
              <a:buFont typeface="Wingdings" panose="05000000000000000000" pitchFamily="2" charset="2"/>
              <a:buChar char="v"/>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0" algn="just">
              <a:lnSpc>
                <a:spcPct val="150000"/>
              </a:lnSpc>
              <a:buNone/>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KAYNAKLAR</a:t>
            </a:r>
          </a:p>
          <a:p>
            <a:pPr marL="628650" indent="-285750" algn="just">
              <a:lnSpc>
                <a:spcPct val="150000"/>
              </a:lnSpc>
              <a:buFont typeface="Wingdings" panose="05000000000000000000" pitchFamily="2" charset="2"/>
              <a:buChar char="v"/>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0" algn="just">
              <a:lnSpc>
                <a:spcPct val="150000"/>
              </a:lnSpc>
              <a:buNone/>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1.Cirhinlioğlu, Z. (2015). Sağlık Sosyolojisi.5. Baskı, Ankara: Nobel Yayın Dağıtım.</a:t>
            </a:r>
          </a:p>
          <a:p>
            <a:pPr indent="0" algn="just">
              <a:lnSpc>
                <a:spcPct val="150000"/>
              </a:lnSpc>
              <a:buNone/>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2.Sosyolojik Boyutlarıyla Sağlık. (Ed. Özlem Özer, Fatih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Şantaş</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Nobel Akademik Yayıncılık, 2019</a:t>
            </a:r>
          </a:p>
          <a:p>
            <a:pPr indent="0" algn="just">
              <a:lnSpc>
                <a:spcPct val="150000"/>
              </a:lnSpc>
              <a:buNone/>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3.Sağlık Sosyolojisine Güncel Yaklaşımlar. (Ed. Nurşen Adak). Nobel Akademik Yayıncılık, 2016</a:t>
            </a:r>
          </a:p>
          <a:p>
            <a:pPr marL="628650" indent="-285750" algn="just">
              <a:lnSpc>
                <a:spcPct val="150000"/>
              </a:lnSpc>
              <a:buFont typeface="Wingdings" panose="05000000000000000000" pitchFamily="2" charset="2"/>
              <a:buChar char="v"/>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indent="0" algn="just">
              <a:lnSpc>
                <a:spcPct val="150000"/>
              </a:lnSpc>
              <a:buNone/>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16</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1508247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1.BESLENME VE SAĞLIK</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 Sağlığın en önemli belirleyicilerinden birisi olan beslenme; insanların yaşaması, büyümesi ve sağlıklı bir ömre sahip olması için en temel şartlardan birisidir.</a:t>
            </a:r>
          </a:p>
          <a:p>
            <a:pPr marL="549275" indent="-457200" algn="just">
              <a:buFont typeface="Wingdings" panose="05000000000000000000" pitchFamily="2" charset="2"/>
              <a:buChar char="ü"/>
              <a:tabLst>
                <a:tab pos="0" algn="l"/>
              </a:tabLs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Sağlıklı beslenme, yoksulluk başta olmak üzere birçok faktörden etkilenmektedir. </a:t>
            </a:r>
          </a:p>
          <a:p>
            <a:pPr marL="549275" indent="-457200" algn="just">
              <a:buFont typeface="Wingdings" panose="05000000000000000000" pitchFamily="2" charset="2"/>
              <a:buChar char="ü"/>
              <a:tabLst>
                <a:tab pos="0" algn="l"/>
              </a:tabLs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Sosyal açıdan dezavantajlı insanlar beslenme ile ilgili sağlık sorunlara daha çok maruz kalabilmektedir. </a:t>
            </a:r>
          </a:p>
          <a:p>
            <a:pPr marL="549275" indent="-457200" algn="just">
              <a:buFont typeface="Wingdings" panose="05000000000000000000" pitchFamily="2" charset="2"/>
              <a:buChar char="ü"/>
              <a:tabLst>
                <a:tab pos="0" algn="l"/>
              </a:tabLs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Düşük gelirli insanlar, işsizler, yaşlılar, engelliler ve etnik olarak azınlık grubunda yer alanlar besin yetersizliğine bağlı birçok hastalık için ciddi risk altında kalabilmektedir.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dirty="0"/>
          </a:p>
        </p:txBody>
      </p:sp>
    </p:spTree>
    <p:extLst>
      <p:ext uri="{BB962C8B-B14F-4D97-AF65-F5344CB8AC3E}">
        <p14:creationId xmlns:p14="http://schemas.microsoft.com/office/powerpoint/2010/main" val="2235963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1.1. BESLENME</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Beslenme, yaşamsal faaliyetlerin yerine getirilebilmesi için canlı organizmaya enerji sağlama sürecidir. </a:t>
            </a:r>
          </a:p>
          <a:p>
            <a:pPr marL="549275" indent="-457200" algn="just">
              <a:buFont typeface="Wingdings" panose="05000000000000000000" pitchFamily="2" charset="2"/>
              <a:buChar char="ü"/>
              <a:tabLst>
                <a:tab pos="0" algn="l"/>
              </a:tabLst>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Beslenme için gerekli yenilebilir maddelere ise besin denir. Tüm besinler, insan vücudunda önemli işlevleri olan bazı temel maddeleri içermektedir. </a:t>
            </a:r>
          </a:p>
          <a:p>
            <a:pPr marL="549275" indent="-457200" algn="just">
              <a:buFont typeface="Wingdings" panose="05000000000000000000" pitchFamily="2" charset="2"/>
              <a:buChar char="ü"/>
              <a:tabLst>
                <a:tab pos="0" algn="l"/>
              </a:tabLst>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Bireylerin sağlığı da tüketilen besinlerin türüne ve miktarına bağlı olmakladır.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3</a:t>
            </a:fld>
            <a:endParaRPr lang="tr-TR" dirty="0"/>
          </a:p>
        </p:txBody>
      </p:sp>
    </p:spTree>
    <p:extLst>
      <p:ext uri="{BB962C8B-B14F-4D97-AF65-F5344CB8AC3E}">
        <p14:creationId xmlns:p14="http://schemas.microsoft.com/office/powerpoint/2010/main" val="281643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br>
              <a:rPr lang="tr-TR" sz="2400" dirty="0">
                <a:latin typeface="Calibri" panose="020F0502020204030204" pitchFamily="34" charset="0"/>
                <a:ea typeface="Times New Roman" panose="02020603050405020304" pitchFamily="18" charset="0"/>
                <a:cs typeface="Times New Roman" panose="02020603050405020304" pitchFamily="18" charset="0"/>
              </a:rPr>
            </a:br>
            <a:endParaRPr lang="tr-TR" dirty="0"/>
          </a:p>
        </p:txBody>
      </p:sp>
      <p:sp>
        <p:nvSpPr>
          <p:cNvPr id="3" name="2 İçerik Yer Tutucusu"/>
          <p:cNvSpPr>
            <a:spLocks noGrp="1"/>
          </p:cNvSpPr>
          <p:nvPr>
            <p:ph idx="1"/>
          </p:nvPr>
        </p:nvSpPr>
        <p:spPr>
          <a:xfrm>
            <a:off x="1775520" y="624110"/>
            <a:ext cx="9729092" cy="5685210"/>
          </a:xfrm>
        </p:spPr>
        <p:txBody>
          <a:bodyPr>
            <a:normAutofit fontScale="85000" lnSpcReduction="20000"/>
          </a:bodyPr>
          <a:lstStyle/>
          <a:p>
            <a:pPr marL="800100" lvl="1" indent="-457200" algn="just">
              <a:lnSpc>
                <a:spcPct val="150000"/>
              </a:lnSpc>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Farklı hastalık türleri, zayıflıklar ve sakatlıklar besin maddelerinin yetersiz miktarda alınması ile yakından ilişkilidir.</a:t>
            </a:r>
          </a:p>
          <a:p>
            <a:pPr marL="800100" lvl="1" indent="-457200" algn="just">
              <a:lnSpc>
                <a:spcPct val="150000"/>
              </a:lnSpc>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 İyi beslenme, bir insanın normal şekilde büyümesi, gelişmesi ve yaşam boyunca sağlıklı kalması için gereklidir.</a:t>
            </a:r>
          </a:p>
          <a:p>
            <a:pPr marL="800100" lvl="1" indent="-457200" algn="just">
              <a:lnSpc>
                <a:spcPct val="150000"/>
              </a:lnSpc>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 Kişiler, uygun olan yiyecekleri yemediği zaman, vücut gelişiminin normal bir şekilde sürdürülebilmesi mümkün değildir. Bu sebeple bazı organlarda rahatsızlıklar başlayabilmekte veya bazı hastalıklar ortaya çıkabilmektedir. </a:t>
            </a:r>
          </a:p>
          <a:p>
            <a:pPr marL="800100" lvl="1" indent="-457200" algn="just">
              <a:lnSpc>
                <a:spcPct val="150000"/>
              </a:lnSpc>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Ayrıca zayıf beslenme, zihinsel ve sosyal refahı da olumsuz etkileyebilmektedir.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4</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155024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70000" lnSpcReduction="20000"/>
          </a:bodyPr>
          <a:lstStyle/>
          <a:p>
            <a:pPr marL="757778" lvl="1" indent="-457200" algn="just">
              <a:buClr>
                <a:srgbClr val="B31166"/>
              </a:buClr>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Yanlış beslenme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malnütrisyon</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ise, aktif ve sağlıklı bir yaşam için gerekli olan besinlerdeki eksikliklerin, fazlalıkların veya dengesizliklerin neden olduğu anormal bir fizyolojik durumdur. </a:t>
            </a:r>
          </a:p>
          <a:p>
            <a:pPr marL="757778" lvl="1" indent="-457200" algn="just">
              <a:buClr>
                <a:srgbClr val="B31166"/>
              </a:buClr>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Yanlış beslenme, birçok hastalık için risk düzeyini, toplumda beslenmeye bağlı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morbidite</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ve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mortalite</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görülme riskini artırır.</a:t>
            </a:r>
          </a:p>
          <a:p>
            <a:pPr marL="757778" lvl="1" indent="-457200" algn="just">
              <a:buClr>
                <a:srgbClr val="B31166"/>
              </a:buClr>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1990’lı yılların başında yanlış beslenme ile ilgili ilk epidemiyolojik çalışma sonuçları, yanlış beslenmenin bulaşıcı hastalıklar üzerindeki etkilerini ve çocuk ölüm oranı üzerindeki etkilerini klinik olarak doğrulamıştır. </a:t>
            </a:r>
          </a:p>
          <a:p>
            <a:pPr marL="757778" lvl="1" indent="-457200" algn="just">
              <a:buClr>
                <a:srgbClr val="B31166"/>
              </a:buClr>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Yanlış beslenmenin bir çok nedeni olabilir. Bu nedenlerin çoğu; genel yaşam standartları, çevre koşulları, nüfusun temel bazı gıda, barınma ve sağlık bakım ihtiyaçlarının karşılanması ile ilişkilidir. </a:t>
            </a:r>
          </a:p>
          <a:p>
            <a:pPr marL="757778" lvl="1" indent="-457200" algn="just">
              <a:buClr>
                <a:srgbClr val="B31166"/>
              </a:buClr>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Yanlış beslenme;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yetersiz beslenme</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aşırı beslenme </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ve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mikro besin maddelerinin yetersiz alımı </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kavramlarının üçünü de kapsayan genel bir kavramdır. </a:t>
            </a:r>
          </a:p>
          <a:p>
            <a:pPr marL="757778" lvl="1" indent="-457200" algn="just">
              <a:buClr>
                <a:srgbClr val="B31166"/>
              </a:buClr>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Aşırı beslenme, kişinin kendi vücut besin gereksinimlerine göre daha fazla gıda maddesini almasıdır. </a:t>
            </a:r>
          </a:p>
          <a:p>
            <a:pPr marL="300578" lvl="1" indent="0" algn="just">
              <a:buClr>
                <a:srgbClr val="B31166"/>
              </a:buClr>
              <a:buNone/>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a:p>
            <a:pPr marL="300578" lvl="1" indent="0" algn="just">
              <a:buClr>
                <a:srgbClr val="B31166"/>
              </a:buClr>
              <a:buNone/>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3700891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976664"/>
          </a:xfrm>
        </p:spPr>
        <p:txBody>
          <a:bodyPr anchor="ctr">
            <a:noAutofit/>
          </a:bodyPr>
          <a:lstStyle/>
          <a:p>
            <a:pPr marL="343440" algn="just">
              <a:buClr>
                <a:srgbClr val="B31166"/>
              </a:buClr>
              <a:buFont typeface="Wingdings" panose="05000000000000000000" pitchFamily="2" charset="2"/>
              <a:buChar char="ü"/>
            </a:pPr>
            <a:r>
              <a:rPr lang="tr-TR" sz="2000" b="1" kern="150" dirty="0">
                <a:effectLst/>
                <a:latin typeface="Times New Roman" panose="02020603050405020304" pitchFamily="18" charset="0"/>
                <a:ea typeface="Andale Sans UI"/>
                <a:cs typeface="Tahoma" panose="020B0604030504040204" pitchFamily="34" charset="0"/>
              </a:rPr>
              <a:t>Yetersiz beslenme </a:t>
            </a:r>
            <a:r>
              <a:rPr lang="tr-TR" sz="2000" kern="150" dirty="0">
                <a:effectLst/>
                <a:latin typeface="Times New Roman" panose="02020603050405020304" pitchFamily="18" charset="0"/>
                <a:ea typeface="Andale Sans UI"/>
                <a:cs typeface="Tahoma" panose="020B0604030504040204" pitchFamily="34" charset="0"/>
              </a:rPr>
              <a:t>kişinin fizyolojik ihtiyacını karşılayacak kadar gıda maddelerinin alınmamasıdır. </a:t>
            </a:r>
          </a:p>
          <a:p>
            <a:pPr marL="343440" algn="just">
              <a:buClr>
                <a:srgbClr val="B31166"/>
              </a:buClr>
              <a:buFont typeface="Wingdings" panose="05000000000000000000" pitchFamily="2" charset="2"/>
              <a:buChar char="ü"/>
            </a:pPr>
            <a:r>
              <a:rPr lang="tr-TR" sz="2000" b="1" kern="150" dirty="0">
                <a:effectLst/>
                <a:latin typeface="Times New Roman" panose="02020603050405020304" pitchFamily="18" charset="0"/>
                <a:ea typeface="Andale Sans UI"/>
                <a:cs typeface="Tahoma" panose="020B0604030504040204" pitchFamily="34" charset="0"/>
              </a:rPr>
              <a:t>Mikro besin eksikliği</a:t>
            </a:r>
            <a:r>
              <a:rPr lang="tr-TR" sz="2000" kern="150" dirty="0">
                <a:effectLst/>
                <a:latin typeface="Times New Roman" panose="02020603050405020304" pitchFamily="18" charset="0"/>
                <a:ea typeface="Andale Sans UI"/>
                <a:cs typeface="Tahoma" panose="020B0604030504040204" pitchFamily="34" charset="0"/>
              </a:rPr>
              <a:t>; başta A vitamini, demir ve iyot gibi temel vitamin ve minerallerin yetersiz alımıdır. </a:t>
            </a:r>
          </a:p>
          <a:p>
            <a:pPr marL="343440" algn="just">
              <a:buClr>
                <a:srgbClr val="B31166"/>
              </a:buClr>
              <a:buFont typeface="Wingdings" panose="05000000000000000000" pitchFamily="2" charset="2"/>
              <a:buChar char="ü"/>
            </a:pPr>
            <a:r>
              <a:rPr lang="tr-TR" sz="2000" b="1" kern="150" dirty="0">
                <a:effectLst/>
                <a:latin typeface="Times New Roman" panose="02020603050405020304" pitchFamily="18" charset="0"/>
                <a:ea typeface="Andale Sans UI"/>
                <a:cs typeface="Tahoma" panose="020B0604030504040204" pitchFamily="34" charset="0"/>
              </a:rPr>
              <a:t>Mikro besinler</a:t>
            </a:r>
            <a:r>
              <a:rPr lang="tr-TR" sz="2000" kern="150" dirty="0">
                <a:effectLst/>
                <a:latin typeface="Times New Roman" panose="02020603050405020304" pitchFamily="18" charset="0"/>
                <a:ea typeface="Andale Sans UI"/>
                <a:cs typeface="Tahoma" panose="020B0604030504040204" pitchFamily="34" charset="0"/>
              </a:rPr>
              <a:t>, sağlıklı büyüme ve gelişme için önemlidir. A vitamini eksikliği körlük gibi ciddi göz hastalığına neden olmakta, bağışıklık sistemini bozmakta ve ölüm riskini artırmaktadır. Demir eksikliği ise, dünyadaki en yaygın beslenme bozukluklarının başında gelmektedir. </a:t>
            </a:r>
          </a:p>
          <a:p>
            <a:pPr marL="343440" algn="just">
              <a:buClr>
                <a:srgbClr val="B31166"/>
              </a:buClr>
              <a:buFont typeface="Wingdings" panose="05000000000000000000" pitchFamily="2" charset="2"/>
              <a:buChar char="ü"/>
            </a:pPr>
            <a:r>
              <a:rPr lang="tr-TR" sz="2000" kern="150" dirty="0">
                <a:effectLst/>
                <a:latin typeface="Times New Roman" panose="02020603050405020304" pitchFamily="18" charset="0"/>
                <a:ea typeface="Andale Sans UI"/>
                <a:cs typeface="Tahoma" panose="020B0604030504040204" pitchFamily="34" charset="0"/>
              </a:rPr>
              <a:t>Bu sorun, bireylerin öğrenme kapasitesini düşürmekte ve ayrıca annemi hastalığına da neden olmaktadır. İyot eksikliği ise çocukların zihinsel gelişimlerini zayıflatırken ölüm riskini artırmaktadır. </a:t>
            </a:r>
          </a:p>
          <a:p>
            <a:pPr marL="343440" algn="just">
              <a:buClr>
                <a:srgbClr val="B31166"/>
              </a:buClr>
              <a:buFont typeface="Wingdings" panose="05000000000000000000" pitchFamily="2" charset="2"/>
              <a:buChar char="ü"/>
            </a:pPr>
            <a:r>
              <a:rPr lang="tr-TR" sz="2000" kern="150" dirty="0">
                <a:effectLst/>
                <a:latin typeface="Times New Roman" panose="02020603050405020304" pitchFamily="18" charset="0"/>
                <a:ea typeface="Andale Sans UI"/>
                <a:cs typeface="Tahoma" panose="020B0604030504040204" pitchFamily="34" charset="0"/>
              </a:rPr>
              <a:t>Diğer taraftan kötü beslenme, ülkelerin ekonomik büyümelerini de olumsuz etkilemektedir. İyi beslenen çocuklar, yetersiz beslenen çocuklara oranla daha iyi bir akademik performans ortaya koymaktadır ve iyi beslenme, çocukların yaklaşık olarak verimli işgücüne %10 oranında daha fazla katılım göstermelerine yardımcı olmaktadır. Bu sonuç ise GSYH'nin %2-3 oranında bir artış sağlamasına imkân tanımaktadır.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6</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a:latin typeface="Times New Roman" panose="02020603050405020304" pitchFamily="18" charset="0"/>
                <a:cs typeface="Times New Roman" panose="02020603050405020304" pitchFamily="18" charset="0"/>
              </a:rPr>
              <a:t>2</a:t>
            </a:r>
            <a:r>
              <a:rPr lang="tr-TR" sz="2800" b="1" dirty="0">
                <a:latin typeface="Times New Roman" panose="02020603050405020304" pitchFamily="18" charset="0"/>
                <a:cs typeface="Times New Roman" panose="02020603050405020304" pitchFamily="18" charset="0"/>
              </a:rPr>
              <a:t>. BESLENME VE SAĞLIK İLİŞKİSİ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Çalışmalar çocukluktan yetişkinliğe ve daha sonraki dönemlere kadar optimum beslenmenin sağlıklı yaşlanma için kilit rol oynadığını göstermektedir.</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Beslenme ve sağlık arasındaki ilişki açık ve nettir. Bir bireyin diyetine belirli bileşenleri eklemesi veya diyetinden bazı besin maddelerini çıkarması hem ekonomik fayda sağlamakta hem de sağlık statüsü açısından önemli iyileştirmeler sağlamaktadır. </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Sağlığı beslenmeden ayırmak oldukça zordur çünkü her ikisi de birbirine bağlı ve ortak sosyal belirleyicilere sahiptir. </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Kötü beslenme, hastalıkların sıklığını ve ciddiyetini artırmakta, sağlığı önemli ölçüde etkileyerek birçok hastalığı tetiklemektedir. Bu hastalıklar eşzamanlı olarak çocuğun beslenme durumunu doğrudan etkiler ve özellikle erken çocukluk dönemindeki kişilerin büyümesi, olgunlaşması ve gelişmesi üzerinde ciddi olumsuz etkiler oluşturur.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4184114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İnsanlar büyümek, öğrenmek, çalışmak ve sağlıklı kalmak için kendilerine enerji verecek doğru gıdalara ihtiyaç duymaktadır. Hamile ve emziren kadınların kendilerinin ve bebeklerinin sağlığı için iyi beslenmeleri gerekmektedir.</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İyi beslenmiş bir çocuğun ciddi bir hastalığı atlatabilmesi yetersiz beslenmiş bir çocuğunkinden çok daha kolaydır. </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Sıtma veya ishal gibi ciddi veya tekrarlanan hastalıklar çocuğun yetersiz beslenme olasılığını artırabilir. </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Aşırı kilolu yetişkinlerin de bazı ciddi sağlık problemleri yaşaması daha olasıdır.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8</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611023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03512" y="404664"/>
            <a:ext cx="9577064" cy="6251986"/>
          </a:xfrm>
        </p:spPr>
        <p:txBody>
          <a:bodyPr anchor="ctr">
            <a:normAutofit/>
          </a:bodyPr>
          <a:lstStyle/>
          <a:p>
            <a:pPr marL="540" indent="0" algn="just">
              <a:buClr>
                <a:srgbClr val="B31166"/>
              </a:buClr>
              <a:buNone/>
            </a:pPr>
            <a:r>
              <a:rPr lang="tr-TR" sz="24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Genel olarak yetersiz beslenmenin ciddi etkileri şunlardır:</a:t>
            </a:r>
          </a:p>
          <a:p>
            <a:pPr marL="343440" algn="just">
              <a:buClr>
                <a:srgbClr val="B31166"/>
              </a:buClr>
              <a:buFont typeface="Wingdings" panose="05000000000000000000" pitchFamily="2" charset="2"/>
              <a:buChar char="ü"/>
            </a:pP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İshal, sıtma ve zatürre nedeniyle meydana gelen tüm çocuk ölümlerinin yarısından fazlasının altında yatan temel neden </a:t>
            </a:r>
            <a:r>
              <a:rPr lang="tr-TR" sz="24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yetersiz beslenmedir</a:t>
            </a: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a:t>
            </a:r>
          </a:p>
          <a:p>
            <a:pPr marL="343440" algn="just">
              <a:buClr>
                <a:srgbClr val="B31166"/>
              </a:buClr>
              <a:buFont typeface="Wingdings" panose="05000000000000000000" pitchFamily="2" charset="2"/>
              <a:buChar char="ü"/>
            </a:pP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 Çocukluk çağında yetersiz beslenmeye bağlı ölümlerin 1/ 5'i şiddetli yetersiz beslenmeden kaynaklanırken, geri kalan 4/ 5'i çocukları etkileyen ancak kolayca tanınamayan ve toplum düzeyinde sıklıkla gözden kaçırılan hafif veya orta dereceli yetersiz beslenmelerden kaynaklanmaktadır.</a:t>
            </a:r>
          </a:p>
          <a:p>
            <a:pPr marL="540" indent="0" algn="just">
              <a:buClr>
                <a:srgbClr val="B31166"/>
              </a:buClr>
              <a:buNone/>
            </a:pPr>
            <a:endPar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101789326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3954</TotalTime>
  <Words>1428</Words>
  <Application>Microsoft Office PowerPoint</Application>
  <PresentationFormat>Geniş ekran</PresentationFormat>
  <Paragraphs>94</Paragraphs>
  <Slides>16</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16</vt:i4>
      </vt:variant>
    </vt:vector>
  </HeadingPairs>
  <TitlesOfParts>
    <vt:vector size="23" baseType="lpstr">
      <vt:lpstr>Arial</vt:lpstr>
      <vt:lpstr>Calibri</vt:lpstr>
      <vt:lpstr>Century Gothic</vt:lpstr>
      <vt:lpstr>Times New Roman</vt:lpstr>
      <vt:lpstr>Wingdings</vt:lpstr>
      <vt:lpstr>Wingdings 3</vt:lpstr>
      <vt:lpstr>Duman</vt:lpstr>
      <vt:lpstr>ANKARA ÜNİVERSİTESİ SAĞLIK BİLİMLERİ FAKÜLTESİ ÇOCUK GELİŞİMİ BÖLÜMÜ  </vt:lpstr>
      <vt:lpstr>1.BESLENME VE SAĞLIK</vt:lpstr>
      <vt:lpstr>1.1. BESLENME</vt:lpstr>
      <vt:lpstr> </vt:lpstr>
      <vt:lpstr>PowerPoint Sunusu</vt:lpstr>
      <vt:lpstr>PowerPoint Sunusu</vt:lpstr>
      <vt:lpstr>2. BESLENME VE SAĞLIK İLİŞKİSİ</vt:lpstr>
      <vt:lpstr>PowerPoint Sunusu</vt:lpstr>
      <vt:lpstr>PowerPoint Sunusu</vt:lpstr>
      <vt:lpstr>PowerPoint Sunusu</vt:lpstr>
      <vt:lpstr>PowerPoint Sunusu</vt:lpstr>
      <vt:lpstr>PowerPoint Sunusu</vt:lpstr>
      <vt:lpstr> </vt:lpstr>
      <vt:lpstr>Sağlıklı Beslenmenin Yolları</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242</cp:revision>
  <dcterms:created xsi:type="dcterms:W3CDTF">2019-12-10T17:31:29Z</dcterms:created>
  <dcterms:modified xsi:type="dcterms:W3CDTF">2021-11-05T06:56:14Z</dcterms:modified>
</cp:coreProperties>
</file>