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70" r:id="rId8"/>
    <p:sldId id="269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B0B1-BEF2-4B2E-A81B-47F6AA2B0E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Синтаксис </a:t>
            </a:r>
            <a:r>
              <a:rPr lang="tr-TR" dirty="0"/>
              <a:t>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8CD69-D3F2-4000-8667-1A55860AC7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Урок 10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9CF27-3CD6-410A-B9E0-348ACB2B6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1452"/>
          </a:xfrm>
        </p:spPr>
        <p:txBody>
          <a:bodyPr/>
          <a:lstStyle/>
          <a:p>
            <a:r>
              <a:rPr lang="ru-RU" dirty="0"/>
              <a:t>Определение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9F35F-09CF-46DD-844B-ED0DD740D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37252"/>
            <a:ext cx="9601200" cy="433014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Определение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– это второстепенный член предложения, который обозначает </a:t>
            </a:r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признак предмета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и отвечает на вопросы </a:t>
            </a:r>
            <a:r>
              <a:rPr lang="ru-RU" b="1" i="1" dirty="0">
                <a:solidFill>
                  <a:schemeClr val="tx1"/>
                </a:solidFill>
                <a:effectLst/>
                <a:latin typeface="Lato"/>
              </a:rPr>
              <a:t>какой? чей?</a:t>
            </a:r>
            <a:endParaRPr lang="ru-RU" b="0" i="0" dirty="0">
              <a:solidFill>
                <a:schemeClr val="tx1"/>
              </a:solidFill>
              <a:effectLst/>
              <a:latin typeface="Lato"/>
            </a:endParaRPr>
          </a:p>
          <a:p>
            <a:pPr marL="0" indent="0" algn="just" fontAlgn="base">
              <a:buNone/>
            </a:pPr>
            <a:r>
              <a:rPr lang="ru-RU" dirty="0">
                <a:solidFill>
                  <a:schemeClr val="tx1"/>
                </a:solidFill>
                <a:latin typeface="Lato"/>
              </a:rPr>
              <a:t>П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ример: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Lato"/>
              </a:rPr>
              <a:t>каменный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(какой?) 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дом</a:t>
            </a:r>
          </a:p>
          <a:p>
            <a:pPr marL="0" indent="0" algn="just" fontAlgn="base">
              <a:buNone/>
            </a:pPr>
            <a:r>
              <a:rPr lang="ru-RU" i="1" dirty="0">
                <a:solidFill>
                  <a:schemeClr val="tx1"/>
                </a:solidFill>
                <a:latin typeface="Lato"/>
              </a:rPr>
              <a:t>	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 дом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(какой?)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Lato"/>
              </a:rPr>
              <a:t>из камня</a:t>
            </a:r>
            <a:endParaRPr lang="ru-RU" i="1" u="none" strike="noStrike" dirty="0">
              <a:solidFill>
                <a:schemeClr val="tx1"/>
              </a:solidFill>
              <a:latin typeface="Lato"/>
            </a:endParaRPr>
          </a:p>
          <a:p>
            <a:pPr marL="0" indent="0" algn="just" fontAlgn="base">
              <a:buNone/>
            </a:pP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	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Lato"/>
              </a:rPr>
              <a:t>клетчатое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(какое?) 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платье</a:t>
            </a:r>
          </a:p>
          <a:p>
            <a:pPr marL="0" indent="0" algn="just" fontAlgn="base">
              <a:buNone/>
            </a:pPr>
            <a:r>
              <a:rPr lang="ru-RU" i="1" dirty="0">
                <a:solidFill>
                  <a:schemeClr val="tx1"/>
                </a:solidFill>
                <a:latin typeface="Lato"/>
              </a:rPr>
              <a:t>	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платье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(какое?)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Lato"/>
              </a:rPr>
              <a:t>в клетку</a:t>
            </a:r>
            <a:endParaRPr lang="ru-RU" i="1" u="none" strike="noStrike" dirty="0">
              <a:solidFill>
                <a:schemeClr val="tx1"/>
              </a:solidFill>
              <a:latin typeface="Lato"/>
            </a:endParaRPr>
          </a:p>
          <a:p>
            <a:pPr marL="0" indent="0" algn="just" fontAlgn="base">
              <a:buNone/>
            </a:pP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	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Lato"/>
              </a:rPr>
              <a:t>мамина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(чья?) 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кофта</a:t>
            </a:r>
          </a:p>
          <a:p>
            <a:pPr marL="0" indent="0" algn="just" fontAlgn="base">
              <a:buNone/>
            </a:pP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	 кофта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(чья?)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Lato"/>
              </a:rPr>
              <a:t>мамы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.</a:t>
            </a:r>
            <a:endParaRPr lang="ru-RU" b="0" i="0" dirty="0">
              <a:solidFill>
                <a:schemeClr val="tx1"/>
              </a:solidFill>
              <a:effectLst/>
              <a:latin typeface="Lato"/>
            </a:endParaRPr>
          </a:p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Определение всегда относится к имени существительному, местоимению-существительному или другому слову, которое выступает в значении существительного.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439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9CF27-3CD6-410A-B9E0-348ACB2B6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1452"/>
          </a:xfrm>
        </p:spPr>
        <p:txBody>
          <a:bodyPr/>
          <a:lstStyle/>
          <a:p>
            <a:r>
              <a:rPr lang="ru-RU" dirty="0"/>
              <a:t>Определение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9F35F-09CF-46DD-844B-ED0DD740D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37252"/>
            <a:ext cx="9601200" cy="4330148"/>
          </a:xfrm>
        </p:spPr>
        <p:txBody>
          <a:bodyPr>
            <a:normAutofit/>
          </a:bodyPr>
          <a:lstStyle/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Если вопросы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какой? чей?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задаются от глагола, то слово, отвечающее на этот вопрос, является именной частью сказуемого.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Пример: Я ушёл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(какой?)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расстроенный (составное именное сказуемое)</a:t>
            </a:r>
          </a:p>
          <a:p>
            <a:pPr marL="0" indent="0" algn="just">
              <a:buNone/>
            </a:pPr>
            <a:r>
              <a:rPr lang="ru-RU" i="1" dirty="0">
                <a:solidFill>
                  <a:srgbClr val="000000"/>
                </a:solidFill>
                <a:latin typeface="Lato"/>
              </a:rPr>
              <a:t>	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Он сидел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(какой?) 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усталый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. 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(составное именное сказуемое)</a:t>
            </a:r>
          </a:p>
          <a:p>
            <a:pPr marL="0" indent="0" algn="just">
              <a:buNone/>
            </a:pPr>
            <a:endParaRPr lang="ru-RU" b="0" i="0" dirty="0">
              <a:solidFill>
                <a:srgbClr val="000000"/>
              </a:solidFill>
              <a:effectLst/>
              <a:latin typeface="Lato"/>
            </a:endParaRPr>
          </a:p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По способу выражения определения делятся на две разновидности:</a:t>
            </a:r>
          </a:p>
          <a:p>
            <a:pPr marL="0" indent="0" algn="l">
              <a:buNone/>
            </a:pP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	согласованные определения;</a:t>
            </a:r>
          </a:p>
          <a:p>
            <a:pPr marL="0" indent="0" algn="l">
              <a:buNone/>
            </a:pP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	несогласованные определения.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801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6B6A5-E68B-4AF8-8EDD-B1BCBF32C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36983"/>
          </a:xfrm>
        </p:spPr>
        <p:txBody>
          <a:bodyPr/>
          <a:lstStyle/>
          <a:p>
            <a:r>
              <a:rPr lang="ru-RU" dirty="0"/>
              <a:t>Согласованные определения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E9747-06DA-4EE7-8A1E-808FCB97C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3"/>
            <a:ext cx="9601200" cy="4306956"/>
          </a:xfrm>
        </p:spPr>
        <p:txBody>
          <a:bodyPr/>
          <a:lstStyle/>
          <a:p>
            <a:pPr algn="just"/>
            <a:r>
              <a:rPr lang="ru-RU" b="1" i="0" dirty="0">
                <a:solidFill>
                  <a:srgbClr val="635274"/>
                </a:solidFill>
                <a:effectLst/>
                <a:latin typeface="Lato"/>
              </a:rPr>
              <a:t>Согласованные определения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 согласуются с главным (определяемым) словом в роде, числе и падеже.</a:t>
            </a:r>
          </a:p>
          <a:p>
            <a:pPr marL="0" indent="0" algn="just" fontAlgn="base">
              <a:buNone/>
            </a:pPr>
            <a:r>
              <a:rPr lang="ru-RU" u="none" strike="noStrike" dirty="0">
                <a:solidFill>
                  <a:srgbClr val="000000"/>
                </a:solidFill>
                <a:latin typeface="Lato"/>
              </a:rPr>
              <a:t>Пример: </a:t>
            </a:r>
            <a:r>
              <a:rPr lang="ru-RU" b="0" i="1" u="none" strike="noStrike" dirty="0">
                <a:solidFill>
                  <a:srgbClr val="000000"/>
                </a:solidFill>
                <a:effectLst/>
                <a:latin typeface="Lato"/>
              </a:rPr>
              <a:t>родной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край</a:t>
            </a:r>
          </a:p>
          <a:p>
            <a:pPr marL="0" indent="0" algn="just" fontAlgn="base">
              <a:buNone/>
            </a:pPr>
            <a:r>
              <a:rPr lang="ru-RU" i="1" dirty="0">
                <a:solidFill>
                  <a:srgbClr val="000000"/>
                </a:solidFill>
                <a:latin typeface="Lato"/>
              </a:rPr>
              <a:t>	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</a:t>
            </a:r>
            <a:r>
              <a:rPr lang="ru-RU" b="0" i="1" u="none" strike="noStrike" dirty="0">
                <a:solidFill>
                  <a:srgbClr val="000000"/>
                </a:solidFill>
                <a:effectLst/>
                <a:latin typeface="Lato"/>
              </a:rPr>
              <a:t>родного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края</a:t>
            </a:r>
          </a:p>
          <a:p>
            <a:pPr marL="0" indent="0" algn="just" fontAlgn="base">
              <a:buNone/>
            </a:pPr>
            <a:r>
              <a:rPr lang="ru-RU" i="1" dirty="0">
                <a:solidFill>
                  <a:srgbClr val="000000"/>
                </a:solidFill>
                <a:latin typeface="Lato"/>
              </a:rPr>
              <a:t>	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в </a:t>
            </a:r>
            <a:r>
              <a:rPr lang="ru-RU" b="0" i="1" u="none" strike="noStrike" dirty="0">
                <a:solidFill>
                  <a:srgbClr val="000000"/>
                </a:solidFill>
                <a:effectLst/>
                <a:latin typeface="Lato"/>
              </a:rPr>
              <a:t>родных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 краях.</a:t>
            </a:r>
            <a:endParaRPr lang="ru-RU" b="0" i="0" dirty="0">
              <a:solidFill>
                <a:srgbClr val="000000"/>
              </a:solidFill>
              <a:effectLst/>
              <a:latin typeface="Lato"/>
            </a:endParaRPr>
          </a:p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При прямом порядке слов согласованные определения стоят перед главным словом.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Lato"/>
              </a:rPr>
              <a:t>Согласованное определение может быть выражено: полным прилагательным, полным причастием, порядковым числительным, числительным, местоимением.</a:t>
            </a:r>
            <a:endParaRPr lang="ru-RU" b="0" i="0" dirty="0">
              <a:solidFill>
                <a:srgbClr val="000000"/>
              </a:solidFill>
              <a:effectLst/>
              <a:latin typeface="Lato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712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6B6A5-E68B-4AF8-8EDD-B1BCBF32C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36983"/>
          </a:xfrm>
        </p:spPr>
        <p:txBody>
          <a:bodyPr/>
          <a:lstStyle/>
          <a:p>
            <a:r>
              <a:rPr lang="ru-RU" dirty="0"/>
              <a:t>Несогласованные определения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E9747-06DA-4EE7-8A1E-808FCB97C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3"/>
            <a:ext cx="9601200" cy="4306956"/>
          </a:xfrm>
        </p:spPr>
        <p:txBody>
          <a:bodyPr/>
          <a:lstStyle/>
          <a:p>
            <a:pPr algn="just"/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Несогласованные определения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связываются с главным словом при помощи:</a:t>
            </a:r>
          </a:p>
          <a:p>
            <a:pPr marL="0" indent="0" algn="just">
              <a:buNone/>
            </a:pPr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	управления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– дополнение ставится при главном слове в 	определённом падеже.</a:t>
            </a:r>
          </a:p>
          <a:p>
            <a:pPr marL="0" indent="0" algn="just" fontAlgn="base">
              <a:buNone/>
            </a:pPr>
            <a:r>
              <a:rPr lang="ru-RU" dirty="0">
                <a:solidFill>
                  <a:schemeClr val="tx1"/>
                </a:solidFill>
                <a:latin typeface="inherit"/>
              </a:rPr>
              <a:t>Пример:</a:t>
            </a:r>
            <a:r>
              <a:rPr lang="ru-RU" b="0" i="0" dirty="0">
                <a:solidFill>
                  <a:schemeClr val="tx1"/>
                </a:solidFill>
                <a:effectLst/>
                <a:latin typeface="inherit"/>
              </a:rPr>
              <a:t> 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дом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inherit"/>
              </a:rPr>
              <a:t>из камня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; в доме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inherit"/>
              </a:rPr>
              <a:t>из камня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;</a:t>
            </a:r>
            <a:endParaRPr lang="ru-RU" b="0" i="0" dirty="0">
              <a:solidFill>
                <a:schemeClr val="tx1"/>
              </a:solidFill>
              <a:effectLst/>
              <a:latin typeface="inherit"/>
            </a:endParaRPr>
          </a:p>
          <a:p>
            <a:pPr marL="0" indent="0" algn="just">
              <a:buNone/>
            </a:pPr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	примыкания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– дополнение является неизменяемой частью речи или 	неизменяемой формой.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Lato"/>
              </a:rPr>
              <a:t>Пример: 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яйцо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inherit"/>
              </a:rPr>
              <a:t>всмятку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; шапка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inherit"/>
              </a:rPr>
              <a:t>набекрень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;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inherit"/>
              </a:rPr>
              <a:t>её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 платье.</a:t>
            </a:r>
            <a:endParaRPr lang="ru-RU" b="0" i="0" dirty="0">
              <a:solidFill>
                <a:schemeClr val="tx1"/>
              </a:solidFill>
              <a:effectLst/>
              <a:latin typeface="inherit"/>
            </a:endParaRPr>
          </a:p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Несогласованные определения при прямом порядке слов стоят после главного слова. Исключение составляют притяжательные местоимения </a:t>
            </a:r>
            <a:r>
              <a:rPr lang="ru-RU" b="1" i="1" dirty="0">
                <a:solidFill>
                  <a:schemeClr val="tx1"/>
                </a:solidFill>
                <a:effectLst/>
                <a:latin typeface="Lato"/>
              </a:rPr>
              <a:t>его, её, их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, которые занимают положение перед главным словом.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079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6B6A5-E68B-4AF8-8EDD-B1BCBF32C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36983"/>
          </a:xfrm>
        </p:spPr>
        <p:txBody>
          <a:bodyPr/>
          <a:lstStyle/>
          <a:p>
            <a:r>
              <a:rPr lang="ru-RU" dirty="0"/>
              <a:t>Несогласованные определения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E9747-06DA-4EE7-8A1E-808FCB97C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3"/>
            <a:ext cx="9601200" cy="4306956"/>
          </a:xfrm>
        </p:spPr>
        <p:txBody>
          <a:bodyPr/>
          <a:lstStyle/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Несогласованное определение может быть выражено: </a:t>
            </a:r>
            <a:r>
              <a:rPr lang="ru-RU" dirty="0">
                <a:solidFill>
                  <a:srgbClr val="000000"/>
                </a:solidFill>
                <a:latin typeface="Lato"/>
              </a:rPr>
              <a:t>и</a:t>
            </a: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менем существительным, местоимением-существительным в косвенном падеже с предлогом или без предлога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, инфинитивом, наречием, прилагательным в сравнительной степени, пр</a:t>
            </a:r>
            <a:r>
              <a:rPr lang="ru-RU" dirty="0">
                <a:solidFill>
                  <a:schemeClr val="tx1"/>
                </a:solidFill>
                <a:latin typeface="Lato"/>
              </a:rPr>
              <a:t>итяжательным местоимением, цельным словосочетанием. </a:t>
            </a:r>
          </a:p>
          <a:p>
            <a:pPr marL="0" indent="0" algn="just">
              <a:buNone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Пример: 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Полёт </a:t>
            </a:r>
            <a:r>
              <a:rPr lang="ru-RU" b="0" i="1" u="none" strike="noStrike" dirty="0">
                <a:solidFill>
                  <a:srgbClr val="000000"/>
                </a:solidFill>
                <a:effectLst/>
                <a:latin typeface="Lato"/>
              </a:rPr>
              <a:t>лётчика</a:t>
            </a:r>
            <a:endParaRPr lang="ru-RU" i="1" u="none" strike="noStrike" dirty="0">
              <a:solidFill>
                <a:srgbClr val="000000"/>
              </a:solidFill>
              <a:latin typeface="Lato"/>
            </a:endParaRPr>
          </a:p>
          <a:p>
            <a:pPr marL="0" indent="0" algn="just">
              <a:buNone/>
            </a:pP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 Блузка </a:t>
            </a:r>
            <a:r>
              <a:rPr lang="ru-RU" b="0" i="1" u="none" strike="noStrike" dirty="0">
                <a:solidFill>
                  <a:srgbClr val="000000"/>
                </a:solidFill>
                <a:effectLst/>
                <a:latin typeface="Lato"/>
              </a:rPr>
              <a:t>в горошек</a:t>
            </a:r>
          </a:p>
          <a:p>
            <a:pPr marL="0" indent="0" algn="just">
              <a:buNone/>
            </a:pP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	Поворот </a:t>
            </a:r>
            <a:r>
              <a:rPr lang="ru-RU" b="0" i="1" u="none" strike="noStrike" dirty="0">
                <a:solidFill>
                  <a:srgbClr val="000000"/>
                </a:solidFill>
                <a:effectLst/>
                <a:latin typeface="Lato"/>
              </a:rPr>
              <a:t>налево</a:t>
            </a:r>
          </a:p>
          <a:p>
            <a:pPr marL="0" indent="0" algn="just">
              <a:buNone/>
            </a:pPr>
            <a:r>
              <a:rPr lang="ru-RU" i="1" dirty="0">
                <a:solidFill>
                  <a:srgbClr val="000000"/>
                </a:solidFill>
                <a:latin typeface="Lato"/>
              </a:rPr>
              <a:t>	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Деревья </a:t>
            </a:r>
            <a:r>
              <a:rPr lang="ru-RU" b="0" i="1" u="none" strike="noStrike" dirty="0">
                <a:solidFill>
                  <a:srgbClr val="000000"/>
                </a:solidFill>
                <a:effectLst/>
                <a:latin typeface="Lato"/>
              </a:rPr>
              <a:t>поменьше</a:t>
            </a:r>
            <a:endParaRPr lang="ru-RU" i="1" dirty="0">
              <a:solidFill>
                <a:srgbClr val="000000"/>
              </a:solidFill>
              <a:latin typeface="Lato"/>
            </a:endParaRPr>
          </a:p>
          <a:p>
            <a:pPr marL="0" indent="0" algn="just">
              <a:buNone/>
            </a:pPr>
            <a:r>
              <a:rPr lang="ru-RU" i="1" dirty="0">
                <a:solidFill>
                  <a:srgbClr val="000000"/>
                </a:solidFill>
                <a:latin typeface="Lato"/>
              </a:rPr>
              <a:t>	Ее брат</a:t>
            </a:r>
          </a:p>
          <a:p>
            <a:pPr marL="0" indent="0" algn="just">
              <a:buNone/>
            </a:pPr>
            <a:r>
              <a:rPr lang="ru-RU" i="1" dirty="0">
                <a:solidFill>
                  <a:srgbClr val="000000"/>
                </a:solidFill>
                <a:latin typeface="Lato"/>
              </a:rPr>
              <a:t>	</a:t>
            </a:r>
            <a:r>
              <a:rPr lang="ru-RU" b="0" i="1" dirty="0">
                <a:solidFill>
                  <a:srgbClr val="000000"/>
                </a:solidFill>
                <a:effectLst/>
                <a:latin typeface="Lato"/>
              </a:rPr>
              <a:t>Девушка </a:t>
            </a:r>
            <a:r>
              <a:rPr lang="ru-RU" b="0" i="1" u="none" strike="noStrike" dirty="0">
                <a:solidFill>
                  <a:srgbClr val="000000"/>
                </a:solidFill>
                <a:effectLst/>
                <a:latin typeface="Lato"/>
              </a:rPr>
              <a:t>с голубыми глазами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808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6B6A5-E68B-4AF8-8EDD-B1BCBF32C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36983"/>
          </a:xfrm>
        </p:spPr>
        <p:txBody>
          <a:bodyPr/>
          <a:lstStyle/>
          <a:p>
            <a:r>
              <a:rPr lang="ru-RU" dirty="0"/>
              <a:t>Несогласованные определения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E9747-06DA-4EE7-8A1E-808FCB97C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3"/>
            <a:ext cx="9601200" cy="4306956"/>
          </a:xfrm>
        </p:spPr>
        <p:txBody>
          <a:bodyPr/>
          <a:lstStyle/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Несогласованное определение чаще всего выражают следующие значения:</a:t>
            </a:r>
          </a:p>
          <a:p>
            <a:pPr marL="0" indent="0" algn="just">
              <a:buNone/>
            </a:pPr>
            <a:r>
              <a:rPr lang="ru-RU" dirty="0"/>
              <a:t>	принадлежность</a:t>
            </a:r>
          </a:p>
          <a:p>
            <a:pPr marL="0" indent="0" algn="just">
              <a:buNone/>
            </a:pPr>
            <a:r>
              <a:rPr lang="ru-RU" dirty="0"/>
              <a:t>	носитель признака</a:t>
            </a:r>
          </a:p>
          <a:p>
            <a:pPr marL="0" indent="0" algn="just">
              <a:buNone/>
            </a:pPr>
            <a:r>
              <a:rPr lang="ru-RU" dirty="0"/>
              <a:t>	содержание определяемого понятия</a:t>
            </a:r>
          </a:p>
          <a:p>
            <a:pPr marL="0" indent="0" algn="just">
              <a:buNone/>
            </a:pPr>
            <a:r>
              <a:rPr lang="ru-RU" dirty="0"/>
              <a:t>	производитель действия</a:t>
            </a:r>
          </a:p>
          <a:p>
            <a:pPr marL="0" indent="0" algn="just">
              <a:buNone/>
            </a:pPr>
            <a:r>
              <a:rPr lang="ru-RU" dirty="0"/>
              <a:t>	качественная характеристика</a:t>
            </a:r>
          </a:p>
          <a:p>
            <a:pPr marL="0" indent="0" algn="just">
              <a:buNone/>
            </a:pPr>
            <a:r>
              <a:rPr lang="ru-RU" dirty="0"/>
              <a:t>	материал</a:t>
            </a:r>
          </a:p>
          <a:p>
            <a:pPr marL="0" indent="0" algn="just">
              <a:buNone/>
            </a:pPr>
            <a:r>
              <a:rPr lang="ru-RU" dirty="0"/>
              <a:t>	происхождение</a:t>
            </a:r>
          </a:p>
          <a:p>
            <a:pPr marL="0" indent="0" algn="just">
              <a:buNone/>
            </a:pPr>
            <a:r>
              <a:rPr lang="ru-RU" dirty="0"/>
              <a:t>	источник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937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FDF65-8F0E-4B58-A05C-52F64FD80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20417"/>
            <a:ext cx="9601200" cy="4846983"/>
          </a:xfrm>
        </p:spPr>
        <p:txBody>
          <a:bodyPr/>
          <a:lstStyle/>
          <a:p>
            <a:pPr algn="just"/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Некоторые близкие по значению формы:</a:t>
            </a:r>
          </a:p>
          <a:p>
            <a:pPr marL="0" indent="0" algn="just">
              <a:buNone/>
            </a:pPr>
            <a:r>
              <a:rPr lang="ru-RU" b="1" dirty="0">
                <a:solidFill>
                  <a:schemeClr val="tx1"/>
                </a:solidFill>
                <a:latin typeface="Lato"/>
              </a:rPr>
              <a:t>	</a:t>
            </a:r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1)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Форма родительного падежа при отглагольном существительном 	является определением, если указывает на субъект действия, и 	дополнением, если указывает на объект действия.</a:t>
            </a:r>
          </a:p>
          <a:p>
            <a:pPr marL="0" indent="0" algn="just" fontAlgn="base">
              <a:buNone/>
            </a:pP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Пример: Открытие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Lato"/>
              </a:rPr>
              <a:t>Колумба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; открытие Америки – Колумб открыл Америку.</a:t>
            </a:r>
            <a:endParaRPr lang="ru-RU" b="0" i="0" dirty="0">
              <a:solidFill>
                <a:schemeClr val="tx1"/>
              </a:solidFill>
              <a:effectLst/>
              <a:latin typeface="Lato"/>
            </a:endParaRPr>
          </a:p>
          <a:p>
            <a:pPr marL="0" indent="0">
              <a:buNone/>
            </a:pPr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	2)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Форма родительного падежа при главном слове – существительном 	является определением, если главное слово указывает на часть целого, 	выраженного формой родительного падежа (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стена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Lato"/>
              </a:rPr>
              <a:t>дома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– стена 	является частью дома). Форма родительного падежа является 	дополнением, если главное слово указывает на вместилище, а форма 	родительного падежа – на вещество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Lato"/>
              </a:rPr>
              <a:t>Пример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: 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чашка чая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– чашка не является частью чая 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Lato"/>
              </a:rPr>
              <a:t>	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мешок картошки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– мешок не является частью картошки.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383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1D1D-5D66-4DB7-A70C-9CE2B2CC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E66-6187-4CB0-8599-77BFBBAB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4"/>
            <a:ext cx="9601200" cy="3988904"/>
          </a:xfrm>
        </p:spPr>
        <p:txBody>
          <a:bodyPr>
            <a:normAutofit/>
          </a:bodyPr>
          <a:lstStyle/>
          <a:p>
            <a:r>
              <a:rPr lang="tr-TR" dirty="0" err="1"/>
              <a:t>Nenkova</a:t>
            </a:r>
            <a:r>
              <a:rPr lang="tr-TR" dirty="0"/>
              <a:t>, T. </a:t>
            </a:r>
            <a:r>
              <a:rPr lang="tr-TR" dirty="0" err="1"/>
              <a:t>Praktiçeskaya</a:t>
            </a:r>
            <a:r>
              <a:rPr lang="tr-TR" dirty="0"/>
              <a:t> </a:t>
            </a:r>
            <a:r>
              <a:rPr lang="tr-TR" dirty="0" err="1"/>
              <a:t>grammatika</a:t>
            </a:r>
            <a:r>
              <a:rPr lang="tr-TR" dirty="0"/>
              <a:t> </a:t>
            </a:r>
            <a:r>
              <a:rPr lang="tr-TR" dirty="0" err="1"/>
              <a:t>russkogo</a:t>
            </a:r>
            <a:r>
              <a:rPr lang="tr-TR" dirty="0"/>
              <a:t> </a:t>
            </a:r>
            <a:r>
              <a:rPr lang="tr-TR" dirty="0" err="1"/>
              <a:t>yazıka</a:t>
            </a:r>
            <a:r>
              <a:rPr lang="tr-TR" dirty="0"/>
              <a:t>, </a:t>
            </a:r>
            <a:r>
              <a:rPr lang="tr-TR" dirty="0" err="1"/>
              <a:t>Veles</a:t>
            </a:r>
            <a:r>
              <a:rPr lang="tr-TR" dirty="0"/>
              <a:t>, Sofya, 2002.</a:t>
            </a:r>
          </a:p>
          <a:p>
            <a:r>
              <a:rPr lang="tr-TR" dirty="0" err="1"/>
              <a:t>Lekant</a:t>
            </a:r>
            <a:r>
              <a:rPr lang="tr-TR" dirty="0"/>
              <a:t>, P.A.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2001.</a:t>
            </a:r>
          </a:p>
          <a:p>
            <a:r>
              <a:rPr lang="tr-TR" dirty="0" err="1"/>
              <a:t>İvanova</a:t>
            </a:r>
            <a:r>
              <a:rPr lang="tr-TR" dirty="0"/>
              <a:t>, İ.S.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Sintaksis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Veliçko</a:t>
            </a:r>
            <a:r>
              <a:rPr lang="tr-TR" dirty="0"/>
              <a:t>, A.V.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Kniga</a:t>
            </a:r>
            <a:r>
              <a:rPr lang="tr-TR" dirty="0"/>
              <a:t> o </a:t>
            </a:r>
            <a:r>
              <a:rPr lang="tr-TR" dirty="0" err="1"/>
              <a:t>grammatike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Babaytseva</a:t>
            </a:r>
            <a:r>
              <a:rPr lang="tr-TR" dirty="0"/>
              <a:t>, V.V.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2010.</a:t>
            </a:r>
          </a:p>
          <a:p>
            <a:r>
              <a:rPr lang="tr-TR" dirty="0" err="1"/>
              <a:t>Rozental</a:t>
            </a:r>
            <a:r>
              <a:rPr lang="tr-TR" dirty="0"/>
              <a:t>, D.E.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Ayris-Press</a:t>
            </a:r>
            <a:r>
              <a:rPr lang="tr-TR" dirty="0"/>
              <a:t>: </a:t>
            </a:r>
            <a:r>
              <a:rPr lang="tr-TR" dirty="0" err="1"/>
              <a:t>Moskva</a:t>
            </a:r>
            <a:r>
              <a:rPr lang="tr-TR" dirty="0"/>
              <a:t>, 2004.</a:t>
            </a:r>
            <a:endParaRPr lang="ru-RU" dirty="0"/>
          </a:p>
          <a:p>
            <a:r>
              <a:rPr lang="tr-TR" dirty="0" err="1"/>
              <a:t>Skoblikova</a:t>
            </a:r>
            <a:r>
              <a:rPr lang="tr-TR" dirty="0"/>
              <a:t>, Ye.S.,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yazık. </a:t>
            </a:r>
            <a:r>
              <a:rPr lang="tr-TR" dirty="0" err="1"/>
              <a:t>Sintaksis</a:t>
            </a:r>
            <a:r>
              <a:rPr lang="tr-TR" dirty="0"/>
              <a:t> </a:t>
            </a:r>
            <a:r>
              <a:rPr lang="tr-TR" dirty="0" err="1"/>
              <a:t>slojnogopredlojeniya</a:t>
            </a:r>
            <a:r>
              <a:rPr lang="tr-TR" dirty="0"/>
              <a:t>, </a:t>
            </a:r>
            <a:r>
              <a:rPr lang="tr-TR" dirty="0" err="1"/>
              <a:t>Flinta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2006.</a:t>
            </a:r>
            <a:endParaRPr lang="ru-RU" dirty="0"/>
          </a:p>
          <a:p>
            <a:r>
              <a:rPr lang="en-US" dirty="0">
                <a:hlinkClick r:id="rId2"/>
              </a:rPr>
              <a:t>https://licey.net/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5112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1421</TotalTime>
  <Words>656</Words>
  <Application>Microsoft Office PowerPoint</Application>
  <PresentationFormat>Widescreen</PresentationFormat>
  <Paragraphs>67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Franklin Gothic Book</vt:lpstr>
      <vt:lpstr>inherit</vt:lpstr>
      <vt:lpstr>Lato</vt:lpstr>
      <vt:lpstr>Crop</vt:lpstr>
      <vt:lpstr>Синтаксис I</vt:lpstr>
      <vt:lpstr>Определение</vt:lpstr>
      <vt:lpstr>Определение</vt:lpstr>
      <vt:lpstr>Согласованные определения</vt:lpstr>
      <vt:lpstr>Несогласованные определения</vt:lpstr>
      <vt:lpstr>Несогласованные определения</vt:lpstr>
      <vt:lpstr>Несогласованные определения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II</dc:title>
  <dc:creator>asus</dc:creator>
  <cp:lastModifiedBy>asus</cp:lastModifiedBy>
  <cp:revision>251</cp:revision>
  <dcterms:created xsi:type="dcterms:W3CDTF">2020-03-16T17:46:39Z</dcterms:created>
  <dcterms:modified xsi:type="dcterms:W3CDTF">2020-06-27T15:06:15Z</dcterms:modified>
</cp:coreProperties>
</file>