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2"/>
    <p:restoredTop sz="94590"/>
  </p:normalViewPr>
  <p:slideViewPr>
    <p:cSldViewPr snapToGrid="0" snapToObjects="1">
      <p:cViewPr varScale="1">
        <p:scale>
          <a:sx n="98" d="100"/>
          <a:sy n="98" d="100"/>
        </p:scale>
        <p:origin x="5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8AF1B4-17D6-4B47-887C-995429BA3CE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tr-TR"/>
        </a:p>
      </dgm:t>
    </dgm:pt>
    <dgm:pt modelId="{EEECC7C0-B718-4166-9948-F83A82420F68}">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1600" dirty="0" err="1" smtClean="0"/>
            <a:t>Endometriyum</a:t>
          </a:r>
          <a:r>
            <a:rPr lang="tr-TR" sz="1600" dirty="0" smtClean="0"/>
            <a:t> histolojik değişim</a:t>
          </a:r>
          <a:endParaRPr lang="tr-TR" sz="1600" dirty="0"/>
        </a:p>
      </dgm:t>
    </dgm:pt>
    <dgm:pt modelId="{196B08C9-96AE-41C5-8ECC-4CD91BE9F877}" type="parTrans" cxnId="{0C031FE4-0742-4C11-BDDD-778E894C7264}">
      <dgm:prSet/>
      <dgm:spPr/>
      <dgm:t>
        <a:bodyPr/>
        <a:lstStyle/>
        <a:p>
          <a:endParaRPr lang="tr-TR"/>
        </a:p>
      </dgm:t>
    </dgm:pt>
    <dgm:pt modelId="{FD8C8F30-B892-4F29-8246-0D6F4B0C98BD}" type="sibTrans" cxnId="{0C031FE4-0742-4C11-BDDD-778E894C7264}">
      <dgm:prSet/>
      <dgm:spPr/>
      <dgm:t>
        <a:bodyPr/>
        <a:lstStyle/>
        <a:p>
          <a:endParaRPr lang="tr-TR"/>
        </a:p>
      </dgm:t>
    </dgm:pt>
    <dgm:pt modelId="{53A1C3BB-B1E9-4922-BF7E-39091AF3E5BD}">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1600" dirty="0" err="1" smtClean="0"/>
            <a:t>Hormonal</a:t>
          </a:r>
          <a:r>
            <a:rPr lang="tr-TR" sz="1600" dirty="0" smtClean="0"/>
            <a:t> sinyalizasyonun bozulması</a:t>
          </a:r>
          <a:endParaRPr lang="tr-TR" sz="1600" dirty="0"/>
        </a:p>
      </dgm:t>
    </dgm:pt>
    <dgm:pt modelId="{41CCDFF2-B6BA-49C3-BF8F-617A1D132A0F}" type="parTrans" cxnId="{1B0568EB-1ACF-43E7-A872-517630F33753}">
      <dgm:prSet/>
      <dgm:spPr/>
      <dgm:t>
        <a:bodyPr/>
        <a:lstStyle/>
        <a:p>
          <a:endParaRPr lang="tr-TR"/>
        </a:p>
      </dgm:t>
    </dgm:pt>
    <dgm:pt modelId="{147E9E9D-3B9A-473C-B9C8-9B09FB07E5E2}" type="sibTrans" cxnId="{1B0568EB-1ACF-43E7-A872-517630F33753}">
      <dgm:prSet/>
      <dgm:spPr/>
      <dgm:t>
        <a:bodyPr/>
        <a:lstStyle/>
        <a:p>
          <a:endParaRPr lang="tr-TR"/>
        </a:p>
      </dgm:t>
    </dgm:pt>
    <dgm:pt modelId="{5C0A4C94-579B-4A71-8639-FD966C6A8FA7}">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1600" dirty="0" err="1" smtClean="0"/>
            <a:t>Ovaryum</a:t>
          </a:r>
          <a:r>
            <a:rPr lang="tr-TR" sz="1600" dirty="0" smtClean="0"/>
            <a:t> patolojileri</a:t>
          </a:r>
          <a:endParaRPr lang="tr-TR" sz="1600" dirty="0"/>
        </a:p>
      </dgm:t>
    </dgm:pt>
    <dgm:pt modelId="{2A906BB2-3D71-4188-BC2A-E47CD74CD10E}" type="parTrans" cxnId="{1060FAEC-053B-4D94-BECD-6FECBEB5A711}">
      <dgm:prSet/>
      <dgm:spPr/>
      <dgm:t>
        <a:bodyPr/>
        <a:lstStyle/>
        <a:p>
          <a:endParaRPr lang="tr-TR"/>
        </a:p>
      </dgm:t>
    </dgm:pt>
    <dgm:pt modelId="{31E58F71-D2C8-4C69-883B-1327C057DD9A}" type="sibTrans" cxnId="{1060FAEC-053B-4D94-BECD-6FECBEB5A711}">
      <dgm:prSet/>
      <dgm:spPr/>
      <dgm:t>
        <a:bodyPr/>
        <a:lstStyle/>
        <a:p>
          <a:endParaRPr lang="tr-TR"/>
        </a:p>
      </dgm:t>
    </dgm:pt>
    <dgm:pt modelId="{F0FD7C3A-4981-4166-9FAE-1048465D7ADE}" type="pres">
      <dgm:prSet presAssocID="{658AF1B4-17D6-4B47-887C-995429BA3CEA}" presName="Name0" presStyleCnt="0">
        <dgm:presLayoutVars>
          <dgm:chMax val="11"/>
          <dgm:chPref val="11"/>
          <dgm:dir/>
          <dgm:resizeHandles/>
        </dgm:presLayoutVars>
      </dgm:prSet>
      <dgm:spPr/>
      <dgm:t>
        <a:bodyPr/>
        <a:lstStyle/>
        <a:p>
          <a:endParaRPr lang="tr-TR"/>
        </a:p>
      </dgm:t>
    </dgm:pt>
    <dgm:pt modelId="{9A7714D6-171A-41BE-A3AD-A523137B5359}" type="pres">
      <dgm:prSet presAssocID="{5C0A4C94-579B-4A71-8639-FD966C6A8FA7}" presName="Accent3" presStyleCnt="0"/>
      <dgm:spPr/>
    </dgm:pt>
    <dgm:pt modelId="{B3E96455-6766-4999-B6B6-EB30A2219056}" type="pres">
      <dgm:prSet presAssocID="{5C0A4C94-579B-4A71-8639-FD966C6A8FA7}" presName="Accent" presStyleLbl="node1" presStyleIdx="0" presStyleCnt="3" custScaleX="81480" custScaleY="41160" custLinFactNeighborX="23239" custLinFactNeighborY="-23462"/>
      <dgm:spPr/>
    </dgm:pt>
    <dgm:pt modelId="{54077FCF-051C-4468-AF58-1CB9796BCE2C}" type="pres">
      <dgm:prSet presAssocID="{5C0A4C94-579B-4A71-8639-FD966C6A8FA7}" presName="ParentBackground3" presStyleCnt="0"/>
      <dgm:spPr/>
    </dgm:pt>
    <dgm:pt modelId="{7DBC2628-601F-4FFF-8604-2F2A2A1C009E}" type="pres">
      <dgm:prSet presAssocID="{5C0A4C94-579B-4A71-8639-FD966C6A8FA7}" presName="ParentBackground" presStyleLbl="fgAcc1" presStyleIdx="0" presStyleCnt="3" custScaleY="61033" custLinFactNeighborX="19345" custLinFactNeighborY="-30348"/>
      <dgm:spPr/>
      <dgm:t>
        <a:bodyPr/>
        <a:lstStyle/>
        <a:p>
          <a:endParaRPr lang="tr-TR"/>
        </a:p>
      </dgm:t>
    </dgm:pt>
    <dgm:pt modelId="{16CAA4F9-2645-4711-BA97-9C74F6E22BA6}" type="pres">
      <dgm:prSet presAssocID="{5C0A4C94-579B-4A71-8639-FD966C6A8FA7}" presName="Parent3" presStyleLbl="revTx" presStyleIdx="0" presStyleCnt="0">
        <dgm:presLayoutVars>
          <dgm:chMax val="1"/>
          <dgm:chPref val="1"/>
          <dgm:bulletEnabled val="1"/>
        </dgm:presLayoutVars>
      </dgm:prSet>
      <dgm:spPr/>
      <dgm:t>
        <a:bodyPr/>
        <a:lstStyle/>
        <a:p>
          <a:endParaRPr lang="tr-TR"/>
        </a:p>
      </dgm:t>
    </dgm:pt>
    <dgm:pt modelId="{B9ADF274-DDB9-42C9-AF0F-39E3ED040092}" type="pres">
      <dgm:prSet presAssocID="{53A1C3BB-B1E9-4922-BF7E-39091AF3E5BD}" presName="Accent2" presStyleCnt="0"/>
      <dgm:spPr/>
    </dgm:pt>
    <dgm:pt modelId="{32925AAB-A4E8-4D28-884C-BAF38DADB37B}" type="pres">
      <dgm:prSet presAssocID="{53A1C3BB-B1E9-4922-BF7E-39091AF3E5BD}" presName="Accent" presStyleLbl="node1" presStyleIdx="1" presStyleCnt="3" custScaleX="38523" custScaleY="47658" custLinFactNeighborX="-12781" custLinFactNeighborY="-22236"/>
      <dgm:spPr/>
    </dgm:pt>
    <dgm:pt modelId="{BB5F3406-02D8-4D92-BE2A-37C3C767E7B8}" type="pres">
      <dgm:prSet presAssocID="{53A1C3BB-B1E9-4922-BF7E-39091AF3E5BD}" presName="ParentBackground2" presStyleCnt="0"/>
      <dgm:spPr/>
    </dgm:pt>
    <dgm:pt modelId="{CB00211C-A7E1-48C8-AE28-8662A6AF587D}" type="pres">
      <dgm:prSet presAssocID="{53A1C3BB-B1E9-4922-BF7E-39091AF3E5BD}" presName="ParentBackground" presStyleLbl="fgAcc1" presStyleIdx="1" presStyleCnt="3" custScaleX="99454" custScaleY="65265" custLinFactNeighborX="-644" custLinFactNeighborY="-32154"/>
      <dgm:spPr/>
      <dgm:t>
        <a:bodyPr/>
        <a:lstStyle/>
        <a:p>
          <a:endParaRPr lang="tr-TR"/>
        </a:p>
      </dgm:t>
    </dgm:pt>
    <dgm:pt modelId="{CBD6A741-F54F-4787-BE3A-BD0B007AD46A}" type="pres">
      <dgm:prSet presAssocID="{53A1C3BB-B1E9-4922-BF7E-39091AF3E5BD}" presName="Parent2" presStyleLbl="revTx" presStyleIdx="0" presStyleCnt="0">
        <dgm:presLayoutVars>
          <dgm:chMax val="1"/>
          <dgm:chPref val="1"/>
          <dgm:bulletEnabled val="1"/>
        </dgm:presLayoutVars>
      </dgm:prSet>
      <dgm:spPr/>
      <dgm:t>
        <a:bodyPr/>
        <a:lstStyle/>
        <a:p>
          <a:endParaRPr lang="tr-TR"/>
        </a:p>
      </dgm:t>
    </dgm:pt>
    <dgm:pt modelId="{E8884200-7F42-4E85-B71A-11D63920F022}" type="pres">
      <dgm:prSet presAssocID="{EEECC7C0-B718-4166-9948-F83A82420F68}" presName="Accent1" presStyleCnt="0"/>
      <dgm:spPr/>
    </dgm:pt>
    <dgm:pt modelId="{50E7BCFB-0E11-4DD8-B592-9D8B546A2E57}" type="pres">
      <dgm:prSet presAssocID="{EEECC7C0-B718-4166-9948-F83A82420F68}" presName="Accent" presStyleLbl="node1" presStyleIdx="2" presStyleCnt="3" custAng="21052729" custScaleX="18454" custScaleY="26276" custLinFactNeighborX="-16367" custLinFactNeighborY="-12035"/>
      <dgm:spPr/>
    </dgm:pt>
    <dgm:pt modelId="{5C391ABD-D983-4F8F-8B99-DB2CF8F71CEA}" type="pres">
      <dgm:prSet presAssocID="{EEECC7C0-B718-4166-9948-F83A82420F68}" presName="ParentBackground1" presStyleCnt="0"/>
      <dgm:spPr/>
    </dgm:pt>
    <dgm:pt modelId="{31EA065D-9679-45DE-A54F-774B0F611C58}" type="pres">
      <dgm:prSet presAssocID="{EEECC7C0-B718-4166-9948-F83A82420F68}" presName="ParentBackground" presStyleLbl="fgAcc1" presStyleIdx="2" presStyleCnt="3" custScaleX="94674" custScaleY="60243" custLinFactNeighborX="-34492" custLinFactNeighborY="-37912"/>
      <dgm:spPr/>
      <dgm:t>
        <a:bodyPr/>
        <a:lstStyle/>
        <a:p>
          <a:endParaRPr lang="tr-TR"/>
        </a:p>
      </dgm:t>
    </dgm:pt>
    <dgm:pt modelId="{3CEB9613-768E-498A-BBD9-424C893AD8F8}" type="pres">
      <dgm:prSet presAssocID="{EEECC7C0-B718-4166-9948-F83A82420F68}" presName="Parent1" presStyleLbl="revTx" presStyleIdx="0" presStyleCnt="0">
        <dgm:presLayoutVars>
          <dgm:chMax val="1"/>
          <dgm:chPref val="1"/>
          <dgm:bulletEnabled val="1"/>
        </dgm:presLayoutVars>
      </dgm:prSet>
      <dgm:spPr/>
      <dgm:t>
        <a:bodyPr/>
        <a:lstStyle/>
        <a:p>
          <a:endParaRPr lang="tr-TR"/>
        </a:p>
      </dgm:t>
    </dgm:pt>
  </dgm:ptLst>
  <dgm:cxnLst>
    <dgm:cxn modelId="{16E8EB13-43FA-034D-BCCF-8371E3CD1F16}" type="presOf" srcId="{53A1C3BB-B1E9-4922-BF7E-39091AF3E5BD}" destId="{CBD6A741-F54F-4787-BE3A-BD0B007AD46A}" srcOrd="1" destOrd="0" presId="urn:microsoft.com/office/officeart/2011/layout/CircleProcess"/>
    <dgm:cxn modelId="{1B0568EB-1ACF-43E7-A872-517630F33753}" srcId="{658AF1B4-17D6-4B47-887C-995429BA3CEA}" destId="{53A1C3BB-B1E9-4922-BF7E-39091AF3E5BD}" srcOrd="1" destOrd="0" parTransId="{41CCDFF2-B6BA-49C3-BF8F-617A1D132A0F}" sibTransId="{147E9E9D-3B9A-473C-B9C8-9B09FB07E5E2}"/>
    <dgm:cxn modelId="{EA15B7F7-9C34-C247-B084-F73B9E62E27C}" type="presOf" srcId="{5C0A4C94-579B-4A71-8639-FD966C6A8FA7}" destId="{16CAA4F9-2645-4711-BA97-9C74F6E22BA6}" srcOrd="1" destOrd="0" presId="urn:microsoft.com/office/officeart/2011/layout/CircleProcess"/>
    <dgm:cxn modelId="{F3CCCBBA-0BC6-994D-9325-5075E5C10A05}" type="presOf" srcId="{53A1C3BB-B1E9-4922-BF7E-39091AF3E5BD}" destId="{CB00211C-A7E1-48C8-AE28-8662A6AF587D}" srcOrd="0" destOrd="0" presId="urn:microsoft.com/office/officeart/2011/layout/CircleProcess"/>
    <dgm:cxn modelId="{44301EB8-D11C-1F44-AC0D-1DE7747C9CDE}" type="presOf" srcId="{658AF1B4-17D6-4B47-887C-995429BA3CEA}" destId="{F0FD7C3A-4981-4166-9FAE-1048465D7ADE}" srcOrd="0" destOrd="0" presId="urn:microsoft.com/office/officeart/2011/layout/CircleProcess"/>
    <dgm:cxn modelId="{EBB4A261-DCFC-3D4B-8175-86DE7BF4B0D9}" type="presOf" srcId="{5C0A4C94-579B-4A71-8639-FD966C6A8FA7}" destId="{7DBC2628-601F-4FFF-8604-2F2A2A1C009E}" srcOrd="0" destOrd="0" presId="urn:microsoft.com/office/officeart/2011/layout/CircleProcess"/>
    <dgm:cxn modelId="{EBFBC895-B7E0-BD43-A002-0FEF2AAD24C6}" type="presOf" srcId="{EEECC7C0-B718-4166-9948-F83A82420F68}" destId="{31EA065D-9679-45DE-A54F-774B0F611C58}" srcOrd="0" destOrd="0" presId="urn:microsoft.com/office/officeart/2011/layout/CircleProcess"/>
    <dgm:cxn modelId="{3ECA04A0-C799-4F4A-95FB-BB1EFB768753}" type="presOf" srcId="{EEECC7C0-B718-4166-9948-F83A82420F68}" destId="{3CEB9613-768E-498A-BBD9-424C893AD8F8}" srcOrd="1" destOrd="0" presId="urn:microsoft.com/office/officeart/2011/layout/CircleProcess"/>
    <dgm:cxn modelId="{1060FAEC-053B-4D94-BECD-6FECBEB5A711}" srcId="{658AF1B4-17D6-4B47-887C-995429BA3CEA}" destId="{5C0A4C94-579B-4A71-8639-FD966C6A8FA7}" srcOrd="2" destOrd="0" parTransId="{2A906BB2-3D71-4188-BC2A-E47CD74CD10E}" sibTransId="{31E58F71-D2C8-4C69-883B-1327C057DD9A}"/>
    <dgm:cxn modelId="{0C031FE4-0742-4C11-BDDD-778E894C7264}" srcId="{658AF1B4-17D6-4B47-887C-995429BA3CEA}" destId="{EEECC7C0-B718-4166-9948-F83A82420F68}" srcOrd="0" destOrd="0" parTransId="{196B08C9-96AE-41C5-8ECC-4CD91BE9F877}" sibTransId="{FD8C8F30-B892-4F29-8246-0D6F4B0C98BD}"/>
    <dgm:cxn modelId="{371FC4D0-274E-BC4E-9978-C8B6B692ACF1}" type="presParOf" srcId="{F0FD7C3A-4981-4166-9FAE-1048465D7ADE}" destId="{9A7714D6-171A-41BE-A3AD-A523137B5359}" srcOrd="0" destOrd="0" presId="urn:microsoft.com/office/officeart/2011/layout/CircleProcess"/>
    <dgm:cxn modelId="{27BE9F6F-42BD-284B-8AAC-170AC9A65136}" type="presParOf" srcId="{9A7714D6-171A-41BE-A3AD-A523137B5359}" destId="{B3E96455-6766-4999-B6B6-EB30A2219056}" srcOrd="0" destOrd="0" presId="urn:microsoft.com/office/officeart/2011/layout/CircleProcess"/>
    <dgm:cxn modelId="{58660635-9617-FB4D-B7D5-64E38DE902A9}" type="presParOf" srcId="{F0FD7C3A-4981-4166-9FAE-1048465D7ADE}" destId="{54077FCF-051C-4468-AF58-1CB9796BCE2C}" srcOrd="1" destOrd="0" presId="urn:microsoft.com/office/officeart/2011/layout/CircleProcess"/>
    <dgm:cxn modelId="{2160A452-9E3F-2241-9EFB-1AEC4451E530}" type="presParOf" srcId="{54077FCF-051C-4468-AF58-1CB9796BCE2C}" destId="{7DBC2628-601F-4FFF-8604-2F2A2A1C009E}" srcOrd="0" destOrd="0" presId="urn:microsoft.com/office/officeart/2011/layout/CircleProcess"/>
    <dgm:cxn modelId="{6F866F59-F5A3-644E-949B-33607EF1751A}" type="presParOf" srcId="{F0FD7C3A-4981-4166-9FAE-1048465D7ADE}" destId="{16CAA4F9-2645-4711-BA97-9C74F6E22BA6}" srcOrd="2" destOrd="0" presId="urn:microsoft.com/office/officeart/2011/layout/CircleProcess"/>
    <dgm:cxn modelId="{7642D54A-169B-CA41-9095-D09158AF71D6}" type="presParOf" srcId="{F0FD7C3A-4981-4166-9FAE-1048465D7ADE}" destId="{B9ADF274-DDB9-42C9-AF0F-39E3ED040092}" srcOrd="3" destOrd="0" presId="urn:microsoft.com/office/officeart/2011/layout/CircleProcess"/>
    <dgm:cxn modelId="{B4E692C7-1B77-024A-9247-C79DDBDECE6B}" type="presParOf" srcId="{B9ADF274-DDB9-42C9-AF0F-39E3ED040092}" destId="{32925AAB-A4E8-4D28-884C-BAF38DADB37B}" srcOrd="0" destOrd="0" presId="urn:microsoft.com/office/officeart/2011/layout/CircleProcess"/>
    <dgm:cxn modelId="{14047F37-F417-3145-8418-D37ECE0766CB}" type="presParOf" srcId="{F0FD7C3A-4981-4166-9FAE-1048465D7ADE}" destId="{BB5F3406-02D8-4D92-BE2A-37C3C767E7B8}" srcOrd="4" destOrd="0" presId="urn:microsoft.com/office/officeart/2011/layout/CircleProcess"/>
    <dgm:cxn modelId="{74C7066C-3532-3246-9F1F-E9C7F33D8941}" type="presParOf" srcId="{BB5F3406-02D8-4D92-BE2A-37C3C767E7B8}" destId="{CB00211C-A7E1-48C8-AE28-8662A6AF587D}" srcOrd="0" destOrd="0" presId="urn:microsoft.com/office/officeart/2011/layout/CircleProcess"/>
    <dgm:cxn modelId="{BB747C65-86FA-8A47-B9FD-0CF6FAFF7C35}" type="presParOf" srcId="{F0FD7C3A-4981-4166-9FAE-1048465D7ADE}" destId="{CBD6A741-F54F-4787-BE3A-BD0B007AD46A}" srcOrd="5" destOrd="0" presId="urn:microsoft.com/office/officeart/2011/layout/CircleProcess"/>
    <dgm:cxn modelId="{5930700D-4BDA-9B47-8C20-EA270FB1DBEE}" type="presParOf" srcId="{F0FD7C3A-4981-4166-9FAE-1048465D7ADE}" destId="{E8884200-7F42-4E85-B71A-11D63920F022}" srcOrd="6" destOrd="0" presId="urn:microsoft.com/office/officeart/2011/layout/CircleProcess"/>
    <dgm:cxn modelId="{A337F9B3-15B3-0C4A-9BBD-45514B18E7DC}" type="presParOf" srcId="{E8884200-7F42-4E85-B71A-11D63920F022}" destId="{50E7BCFB-0E11-4DD8-B592-9D8B546A2E57}" srcOrd="0" destOrd="0" presId="urn:microsoft.com/office/officeart/2011/layout/CircleProcess"/>
    <dgm:cxn modelId="{3DEE9987-9867-C441-A731-20ABE36A9587}" type="presParOf" srcId="{F0FD7C3A-4981-4166-9FAE-1048465D7ADE}" destId="{5C391ABD-D983-4F8F-8B99-DB2CF8F71CEA}" srcOrd="7" destOrd="0" presId="urn:microsoft.com/office/officeart/2011/layout/CircleProcess"/>
    <dgm:cxn modelId="{B8074B97-C42E-3D4D-8E49-D37916E18920}" type="presParOf" srcId="{5C391ABD-D983-4F8F-8B99-DB2CF8F71CEA}" destId="{31EA065D-9679-45DE-A54F-774B0F611C58}" srcOrd="0" destOrd="0" presId="urn:microsoft.com/office/officeart/2011/layout/CircleProcess"/>
    <dgm:cxn modelId="{4783AB59-5FAC-F643-944E-A2DD103A54F3}" type="presParOf" srcId="{F0FD7C3A-4981-4166-9FAE-1048465D7ADE}" destId="{3CEB9613-768E-498A-BBD9-424C893AD8F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A6053D-1AB2-4D9F-83A2-05909261457B}" type="doc">
      <dgm:prSet loTypeId="urn:microsoft.com/office/officeart/2005/8/layout/radial6" loCatId="cycle" qsTypeId="urn:microsoft.com/office/officeart/2005/8/quickstyle/simple3" qsCatId="simple" csTypeId="urn:microsoft.com/office/officeart/2005/8/colors/accent1_2" csCatId="accent1" phldr="1"/>
      <dgm:spPr/>
      <dgm:t>
        <a:bodyPr/>
        <a:lstStyle/>
        <a:p>
          <a:endParaRPr lang="tr-TR"/>
        </a:p>
      </dgm:t>
    </dgm:pt>
    <dgm:pt modelId="{62C92C4F-3A6C-460D-8ED0-08DEE4FDE102}">
      <dgm:prSet phldrT="[Metin]" custT="1"/>
      <dgm:spPr/>
      <dgm:t>
        <a:bodyPr/>
        <a:lstStyle/>
        <a:p>
          <a:r>
            <a:rPr lang="tr-TR" sz="2400" dirty="0" err="1" smtClean="0"/>
            <a:t>Repeat</a:t>
          </a:r>
          <a:r>
            <a:rPr lang="tr-TR" sz="2400" dirty="0" smtClean="0"/>
            <a:t> </a:t>
          </a:r>
          <a:r>
            <a:rPr lang="tr-TR" sz="2400" dirty="0" err="1" smtClean="0"/>
            <a:t>Breeder</a:t>
          </a:r>
          <a:endParaRPr lang="tr-TR" sz="2400" dirty="0"/>
        </a:p>
      </dgm:t>
    </dgm:pt>
    <dgm:pt modelId="{AC470D33-1EDA-49CC-80B1-735A1E19E5FA}" type="parTrans" cxnId="{4683C1C2-A966-4DC9-B4BD-10202571E3FE}">
      <dgm:prSet/>
      <dgm:spPr/>
      <dgm:t>
        <a:bodyPr/>
        <a:lstStyle/>
        <a:p>
          <a:endParaRPr lang="tr-TR" sz="1800"/>
        </a:p>
      </dgm:t>
    </dgm:pt>
    <dgm:pt modelId="{4B18D300-7EB8-46F7-8A1F-DE84575F85F3}" type="sibTrans" cxnId="{4683C1C2-A966-4DC9-B4BD-10202571E3FE}">
      <dgm:prSet/>
      <dgm:spPr/>
      <dgm:t>
        <a:bodyPr/>
        <a:lstStyle/>
        <a:p>
          <a:endParaRPr lang="tr-TR" sz="1800"/>
        </a:p>
      </dgm:t>
    </dgm:pt>
    <dgm:pt modelId="{4A945D22-0F8A-4026-9227-DB36121EB8F0}">
      <dgm:prSet phldrT="[Metin]" custT="1"/>
      <dgm:spPr/>
      <dgm:t>
        <a:bodyPr/>
        <a:lstStyle/>
        <a:p>
          <a:r>
            <a:rPr lang="tr-TR" sz="1600" dirty="0" smtClean="0"/>
            <a:t>Genetik </a:t>
          </a:r>
          <a:endParaRPr lang="tr-TR" sz="1400" dirty="0"/>
        </a:p>
      </dgm:t>
    </dgm:pt>
    <dgm:pt modelId="{B63E1B0F-5A36-434F-AEC0-4DCC6C9E7148}" type="parTrans" cxnId="{EBC03B30-CBB8-4AC2-9F27-60E1F9279B62}">
      <dgm:prSet/>
      <dgm:spPr/>
      <dgm:t>
        <a:bodyPr/>
        <a:lstStyle/>
        <a:p>
          <a:endParaRPr lang="tr-TR" sz="1800"/>
        </a:p>
      </dgm:t>
    </dgm:pt>
    <dgm:pt modelId="{F087FE43-F66B-4559-AA81-43111AC5C183}" type="sibTrans" cxnId="{EBC03B30-CBB8-4AC2-9F27-60E1F9279B62}">
      <dgm:prSet/>
      <dgm:spPr/>
      <dgm:t>
        <a:bodyPr/>
        <a:lstStyle/>
        <a:p>
          <a:endParaRPr lang="tr-TR" sz="1800"/>
        </a:p>
      </dgm:t>
    </dgm:pt>
    <dgm:pt modelId="{64C124F3-E2D5-47C6-944E-A10FCB6BF549}">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600" dirty="0" smtClean="0"/>
            <a:t>Suni tohumlama</a:t>
          </a:r>
        </a:p>
        <a:p>
          <a:pPr defTabSz="711200">
            <a:lnSpc>
              <a:spcPct val="90000"/>
            </a:lnSpc>
            <a:spcBef>
              <a:spcPct val="0"/>
            </a:spcBef>
            <a:spcAft>
              <a:spcPct val="35000"/>
            </a:spcAft>
          </a:pPr>
          <a:endParaRPr lang="tr-TR" sz="1200" dirty="0"/>
        </a:p>
      </dgm:t>
    </dgm:pt>
    <dgm:pt modelId="{E74831F9-2D60-47A5-8C31-F253EB4BEBAE}" type="parTrans" cxnId="{D65BF112-5540-4308-AED1-5CAA06225176}">
      <dgm:prSet/>
      <dgm:spPr/>
      <dgm:t>
        <a:bodyPr/>
        <a:lstStyle/>
        <a:p>
          <a:endParaRPr lang="tr-TR" sz="1800"/>
        </a:p>
      </dgm:t>
    </dgm:pt>
    <dgm:pt modelId="{39B98F43-E4CD-46E1-B81D-7C644CF3CDC0}" type="sibTrans" cxnId="{D65BF112-5540-4308-AED1-5CAA06225176}">
      <dgm:prSet/>
      <dgm:spPr/>
      <dgm:t>
        <a:bodyPr/>
        <a:lstStyle/>
        <a:p>
          <a:endParaRPr lang="tr-TR" sz="1800"/>
        </a:p>
      </dgm:t>
    </dgm:pt>
    <dgm:pt modelId="{06A4293B-D161-469F-8BF6-B17C3CEB645B}">
      <dgm:prSet phldrT="[Metin]" custT="1"/>
      <dgm:spPr/>
      <dgm:t>
        <a:bodyPr/>
        <a:lstStyle/>
        <a:p>
          <a:r>
            <a:rPr lang="tr-TR" sz="1600" dirty="0" err="1" smtClean="0"/>
            <a:t>Uterus</a:t>
          </a:r>
          <a:endParaRPr lang="tr-TR" sz="1600" dirty="0" smtClean="0"/>
        </a:p>
        <a:p>
          <a:r>
            <a:rPr lang="tr-TR" sz="1600" dirty="0" err="1" smtClean="0"/>
            <a:t>Ovaryum</a:t>
          </a:r>
          <a:endParaRPr lang="tr-TR" sz="1600" dirty="0"/>
        </a:p>
      </dgm:t>
    </dgm:pt>
    <dgm:pt modelId="{49FBC333-A4A6-4AA1-A265-56F74877A126}" type="parTrans" cxnId="{F0574371-BA6D-4F69-832B-F9ACF2FBAC48}">
      <dgm:prSet/>
      <dgm:spPr/>
      <dgm:t>
        <a:bodyPr/>
        <a:lstStyle/>
        <a:p>
          <a:endParaRPr lang="tr-TR" sz="1800"/>
        </a:p>
      </dgm:t>
    </dgm:pt>
    <dgm:pt modelId="{276883B6-6825-48A1-912E-C719A40140BC}" type="sibTrans" cxnId="{F0574371-BA6D-4F69-832B-F9ACF2FBAC48}">
      <dgm:prSet/>
      <dgm:spPr/>
      <dgm:t>
        <a:bodyPr/>
        <a:lstStyle/>
        <a:p>
          <a:endParaRPr lang="tr-TR" sz="1800"/>
        </a:p>
      </dgm:t>
    </dgm:pt>
    <dgm:pt modelId="{8292B38E-AFDD-4393-98A7-61051217683E}">
      <dgm:prSet phldrT="[Metin]" custT="1"/>
      <dgm:spPr/>
      <dgm:t>
        <a:bodyPr/>
        <a:lstStyle/>
        <a:p>
          <a:r>
            <a:rPr lang="tr-TR" sz="1600" dirty="0" smtClean="0"/>
            <a:t>Çevresel</a:t>
          </a:r>
          <a:endParaRPr lang="tr-TR" sz="1600" dirty="0"/>
        </a:p>
      </dgm:t>
    </dgm:pt>
    <dgm:pt modelId="{505A6782-6CD9-438A-A0BA-AD368EA82B9F}" type="parTrans" cxnId="{F7A5E58A-F76D-4DD6-8E32-0DE65068DCA8}">
      <dgm:prSet/>
      <dgm:spPr/>
      <dgm:t>
        <a:bodyPr/>
        <a:lstStyle/>
        <a:p>
          <a:endParaRPr lang="tr-TR" sz="1800"/>
        </a:p>
      </dgm:t>
    </dgm:pt>
    <dgm:pt modelId="{4F504B38-16AE-48C5-9D17-CA14E9A500F1}" type="sibTrans" cxnId="{F7A5E58A-F76D-4DD6-8E32-0DE65068DCA8}">
      <dgm:prSet/>
      <dgm:spPr/>
      <dgm:t>
        <a:bodyPr/>
        <a:lstStyle/>
        <a:p>
          <a:endParaRPr lang="tr-TR" sz="1800"/>
        </a:p>
      </dgm:t>
    </dgm:pt>
    <dgm:pt modelId="{5524D1F9-5C19-42A0-BC23-C95C5F1A8C85}" type="pres">
      <dgm:prSet presAssocID="{BCA6053D-1AB2-4D9F-83A2-05909261457B}" presName="Name0" presStyleCnt="0">
        <dgm:presLayoutVars>
          <dgm:chMax val="1"/>
          <dgm:dir/>
          <dgm:animLvl val="ctr"/>
          <dgm:resizeHandles val="exact"/>
        </dgm:presLayoutVars>
      </dgm:prSet>
      <dgm:spPr/>
      <dgm:t>
        <a:bodyPr/>
        <a:lstStyle/>
        <a:p>
          <a:endParaRPr lang="tr-TR"/>
        </a:p>
      </dgm:t>
    </dgm:pt>
    <dgm:pt modelId="{552A85F0-8E49-4A3F-9312-F8F96DA51AB2}" type="pres">
      <dgm:prSet presAssocID="{62C92C4F-3A6C-460D-8ED0-08DEE4FDE102}" presName="centerShape" presStyleLbl="node0" presStyleIdx="0" presStyleCnt="1"/>
      <dgm:spPr/>
      <dgm:t>
        <a:bodyPr/>
        <a:lstStyle/>
        <a:p>
          <a:endParaRPr lang="tr-TR"/>
        </a:p>
      </dgm:t>
    </dgm:pt>
    <dgm:pt modelId="{F2595512-7573-4398-A6D6-FE406D86EFD0}" type="pres">
      <dgm:prSet presAssocID="{4A945D22-0F8A-4026-9227-DB36121EB8F0}" presName="node" presStyleLbl="node1" presStyleIdx="0" presStyleCnt="4">
        <dgm:presLayoutVars>
          <dgm:bulletEnabled val="1"/>
        </dgm:presLayoutVars>
      </dgm:prSet>
      <dgm:spPr/>
      <dgm:t>
        <a:bodyPr/>
        <a:lstStyle/>
        <a:p>
          <a:endParaRPr lang="tr-TR"/>
        </a:p>
      </dgm:t>
    </dgm:pt>
    <dgm:pt modelId="{8D35CCDD-3D87-4A1C-B9C8-BCBA48CA4198}" type="pres">
      <dgm:prSet presAssocID="{4A945D22-0F8A-4026-9227-DB36121EB8F0}" presName="dummy" presStyleCnt="0"/>
      <dgm:spPr/>
    </dgm:pt>
    <dgm:pt modelId="{308F7814-FE4D-497A-8E16-2D0758EC2A1E}" type="pres">
      <dgm:prSet presAssocID="{F087FE43-F66B-4559-AA81-43111AC5C183}" presName="sibTrans" presStyleLbl="sibTrans2D1" presStyleIdx="0" presStyleCnt="4"/>
      <dgm:spPr/>
      <dgm:t>
        <a:bodyPr/>
        <a:lstStyle/>
        <a:p>
          <a:endParaRPr lang="tr-TR"/>
        </a:p>
      </dgm:t>
    </dgm:pt>
    <dgm:pt modelId="{36C56456-CF51-418A-9BA2-B99865B05EEE}" type="pres">
      <dgm:prSet presAssocID="{64C124F3-E2D5-47C6-944E-A10FCB6BF549}" presName="node" presStyleLbl="node1" presStyleIdx="1" presStyleCnt="4" custScaleX="117673">
        <dgm:presLayoutVars>
          <dgm:bulletEnabled val="1"/>
        </dgm:presLayoutVars>
      </dgm:prSet>
      <dgm:spPr/>
      <dgm:t>
        <a:bodyPr/>
        <a:lstStyle/>
        <a:p>
          <a:endParaRPr lang="tr-TR"/>
        </a:p>
      </dgm:t>
    </dgm:pt>
    <dgm:pt modelId="{84833A31-996C-48D4-B403-EACB22CE0987}" type="pres">
      <dgm:prSet presAssocID="{64C124F3-E2D5-47C6-944E-A10FCB6BF549}" presName="dummy" presStyleCnt="0"/>
      <dgm:spPr/>
    </dgm:pt>
    <dgm:pt modelId="{675E2F19-F44E-4BC3-9BE2-242B2424F6FD}" type="pres">
      <dgm:prSet presAssocID="{39B98F43-E4CD-46E1-B81D-7C644CF3CDC0}" presName="sibTrans" presStyleLbl="sibTrans2D1" presStyleIdx="1" presStyleCnt="4"/>
      <dgm:spPr/>
      <dgm:t>
        <a:bodyPr/>
        <a:lstStyle/>
        <a:p>
          <a:endParaRPr lang="tr-TR"/>
        </a:p>
      </dgm:t>
    </dgm:pt>
    <dgm:pt modelId="{D55F895F-B33A-4183-86B1-A6B4DD8B0667}" type="pres">
      <dgm:prSet presAssocID="{06A4293B-D161-469F-8BF6-B17C3CEB645B}" presName="node" presStyleLbl="node1" presStyleIdx="2" presStyleCnt="4" custScaleX="115423">
        <dgm:presLayoutVars>
          <dgm:bulletEnabled val="1"/>
        </dgm:presLayoutVars>
      </dgm:prSet>
      <dgm:spPr/>
      <dgm:t>
        <a:bodyPr/>
        <a:lstStyle/>
        <a:p>
          <a:endParaRPr lang="tr-TR"/>
        </a:p>
      </dgm:t>
    </dgm:pt>
    <dgm:pt modelId="{18F5FE71-3393-44D8-BCAA-50A75F90399C}" type="pres">
      <dgm:prSet presAssocID="{06A4293B-D161-469F-8BF6-B17C3CEB645B}" presName="dummy" presStyleCnt="0"/>
      <dgm:spPr/>
    </dgm:pt>
    <dgm:pt modelId="{178702A9-3005-42D9-8C53-6A85D3C6BE95}" type="pres">
      <dgm:prSet presAssocID="{276883B6-6825-48A1-912E-C719A40140BC}" presName="sibTrans" presStyleLbl="sibTrans2D1" presStyleIdx="2" presStyleCnt="4"/>
      <dgm:spPr/>
      <dgm:t>
        <a:bodyPr/>
        <a:lstStyle/>
        <a:p>
          <a:endParaRPr lang="tr-TR"/>
        </a:p>
      </dgm:t>
    </dgm:pt>
    <dgm:pt modelId="{FCF756D7-809F-4DD3-BA91-B26D6EFBC413}" type="pres">
      <dgm:prSet presAssocID="{8292B38E-AFDD-4393-98A7-61051217683E}" presName="node" presStyleLbl="node1" presStyleIdx="3" presStyleCnt="4" custScaleX="120520">
        <dgm:presLayoutVars>
          <dgm:bulletEnabled val="1"/>
        </dgm:presLayoutVars>
      </dgm:prSet>
      <dgm:spPr/>
      <dgm:t>
        <a:bodyPr/>
        <a:lstStyle/>
        <a:p>
          <a:endParaRPr lang="tr-TR"/>
        </a:p>
      </dgm:t>
    </dgm:pt>
    <dgm:pt modelId="{C831AD55-D648-4031-9E0B-DFA20D955049}" type="pres">
      <dgm:prSet presAssocID="{8292B38E-AFDD-4393-98A7-61051217683E}" presName="dummy" presStyleCnt="0"/>
      <dgm:spPr/>
    </dgm:pt>
    <dgm:pt modelId="{4543C43D-B338-476E-B132-E3F91C6B3F71}" type="pres">
      <dgm:prSet presAssocID="{4F504B38-16AE-48C5-9D17-CA14E9A500F1}" presName="sibTrans" presStyleLbl="sibTrans2D1" presStyleIdx="3" presStyleCnt="4"/>
      <dgm:spPr/>
      <dgm:t>
        <a:bodyPr/>
        <a:lstStyle/>
        <a:p>
          <a:endParaRPr lang="tr-TR"/>
        </a:p>
      </dgm:t>
    </dgm:pt>
  </dgm:ptLst>
  <dgm:cxnLst>
    <dgm:cxn modelId="{E87657F0-94C0-0C44-A22B-96768D0400F0}" type="presOf" srcId="{62C92C4F-3A6C-460D-8ED0-08DEE4FDE102}" destId="{552A85F0-8E49-4A3F-9312-F8F96DA51AB2}" srcOrd="0" destOrd="0" presId="urn:microsoft.com/office/officeart/2005/8/layout/radial6"/>
    <dgm:cxn modelId="{B44CDCD8-CF8E-C545-90B9-4EE28343C8AC}" type="presOf" srcId="{64C124F3-E2D5-47C6-944E-A10FCB6BF549}" destId="{36C56456-CF51-418A-9BA2-B99865B05EEE}" srcOrd="0" destOrd="0" presId="urn:microsoft.com/office/officeart/2005/8/layout/radial6"/>
    <dgm:cxn modelId="{B4DB7507-1510-4842-8C19-7E2884D0F200}" type="presOf" srcId="{276883B6-6825-48A1-912E-C719A40140BC}" destId="{178702A9-3005-42D9-8C53-6A85D3C6BE95}" srcOrd="0" destOrd="0" presId="urn:microsoft.com/office/officeart/2005/8/layout/radial6"/>
    <dgm:cxn modelId="{38BC7BA1-1F76-564D-8B59-9FB686AA04A0}" type="presOf" srcId="{4F504B38-16AE-48C5-9D17-CA14E9A500F1}" destId="{4543C43D-B338-476E-B132-E3F91C6B3F71}" srcOrd="0" destOrd="0" presId="urn:microsoft.com/office/officeart/2005/8/layout/radial6"/>
    <dgm:cxn modelId="{7C194FA2-DDFC-454D-B76C-73D1FB3A2EA3}" type="presOf" srcId="{F087FE43-F66B-4559-AA81-43111AC5C183}" destId="{308F7814-FE4D-497A-8E16-2D0758EC2A1E}" srcOrd="0" destOrd="0" presId="urn:microsoft.com/office/officeart/2005/8/layout/radial6"/>
    <dgm:cxn modelId="{D7518D59-41EE-5B47-9F3B-F729496009B0}" type="presOf" srcId="{8292B38E-AFDD-4393-98A7-61051217683E}" destId="{FCF756D7-809F-4DD3-BA91-B26D6EFBC413}" srcOrd="0" destOrd="0" presId="urn:microsoft.com/office/officeart/2005/8/layout/radial6"/>
    <dgm:cxn modelId="{4683C1C2-A966-4DC9-B4BD-10202571E3FE}" srcId="{BCA6053D-1AB2-4D9F-83A2-05909261457B}" destId="{62C92C4F-3A6C-460D-8ED0-08DEE4FDE102}" srcOrd="0" destOrd="0" parTransId="{AC470D33-1EDA-49CC-80B1-735A1E19E5FA}" sibTransId="{4B18D300-7EB8-46F7-8A1F-DE84575F85F3}"/>
    <dgm:cxn modelId="{BD670A49-7C8F-164F-B60C-8BCEF29C9B59}" type="presOf" srcId="{39B98F43-E4CD-46E1-B81D-7C644CF3CDC0}" destId="{675E2F19-F44E-4BC3-9BE2-242B2424F6FD}" srcOrd="0" destOrd="0" presId="urn:microsoft.com/office/officeart/2005/8/layout/radial6"/>
    <dgm:cxn modelId="{F7A5E58A-F76D-4DD6-8E32-0DE65068DCA8}" srcId="{62C92C4F-3A6C-460D-8ED0-08DEE4FDE102}" destId="{8292B38E-AFDD-4393-98A7-61051217683E}" srcOrd="3" destOrd="0" parTransId="{505A6782-6CD9-438A-A0BA-AD368EA82B9F}" sibTransId="{4F504B38-16AE-48C5-9D17-CA14E9A500F1}"/>
    <dgm:cxn modelId="{F0574371-BA6D-4F69-832B-F9ACF2FBAC48}" srcId="{62C92C4F-3A6C-460D-8ED0-08DEE4FDE102}" destId="{06A4293B-D161-469F-8BF6-B17C3CEB645B}" srcOrd="2" destOrd="0" parTransId="{49FBC333-A4A6-4AA1-A265-56F74877A126}" sibTransId="{276883B6-6825-48A1-912E-C719A40140BC}"/>
    <dgm:cxn modelId="{EF7CDDDE-9880-2D44-B22F-3F0C6C7DE9AD}" type="presOf" srcId="{06A4293B-D161-469F-8BF6-B17C3CEB645B}" destId="{D55F895F-B33A-4183-86B1-A6B4DD8B0667}" srcOrd="0" destOrd="0" presId="urn:microsoft.com/office/officeart/2005/8/layout/radial6"/>
    <dgm:cxn modelId="{586D17C2-0955-B64A-B64F-0F2C9F5EE1CD}" type="presOf" srcId="{4A945D22-0F8A-4026-9227-DB36121EB8F0}" destId="{F2595512-7573-4398-A6D6-FE406D86EFD0}" srcOrd="0" destOrd="0" presId="urn:microsoft.com/office/officeart/2005/8/layout/radial6"/>
    <dgm:cxn modelId="{DA021323-4DF1-6E4F-A1BC-8E6DDDFFBE6B}" type="presOf" srcId="{BCA6053D-1AB2-4D9F-83A2-05909261457B}" destId="{5524D1F9-5C19-42A0-BC23-C95C5F1A8C85}" srcOrd="0" destOrd="0" presId="urn:microsoft.com/office/officeart/2005/8/layout/radial6"/>
    <dgm:cxn modelId="{EBC03B30-CBB8-4AC2-9F27-60E1F9279B62}" srcId="{62C92C4F-3A6C-460D-8ED0-08DEE4FDE102}" destId="{4A945D22-0F8A-4026-9227-DB36121EB8F0}" srcOrd="0" destOrd="0" parTransId="{B63E1B0F-5A36-434F-AEC0-4DCC6C9E7148}" sibTransId="{F087FE43-F66B-4559-AA81-43111AC5C183}"/>
    <dgm:cxn modelId="{D65BF112-5540-4308-AED1-5CAA06225176}" srcId="{62C92C4F-3A6C-460D-8ED0-08DEE4FDE102}" destId="{64C124F3-E2D5-47C6-944E-A10FCB6BF549}" srcOrd="1" destOrd="0" parTransId="{E74831F9-2D60-47A5-8C31-F253EB4BEBAE}" sibTransId="{39B98F43-E4CD-46E1-B81D-7C644CF3CDC0}"/>
    <dgm:cxn modelId="{F82A539A-EE88-EF48-A478-A7D698922814}" type="presParOf" srcId="{5524D1F9-5C19-42A0-BC23-C95C5F1A8C85}" destId="{552A85F0-8E49-4A3F-9312-F8F96DA51AB2}" srcOrd="0" destOrd="0" presId="urn:microsoft.com/office/officeart/2005/8/layout/radial6"/>
    <dgm:cxn modelId="{AF3EAF40-B0C3-B343-94E0-225F7475759F}" type="presParOf" srcId="{5524D1F9-5C19-42A0-BC23-C95C5F1A8C85}" destId="{F2595512-7573-4398-A6D6-FE406D86EFD0}" srcOrd="1" destOrd="0" presId="urn:microsoft.com/office/officeart/2005/8/layout/radial6"/>
    <dgm:cxn modelId="{84C55BB0-5E96-C94F-8E7A-7BB44DF87987}" type="presParOf" srcId="{5524D1F9-5C19-42A0-BC23-C95C5F1A8C85}" destId="{8D35CCDD-3D87-4A1C-B9C8-BCBA48CA4198}" srcOrd="2" destOrd="0" presId="urn:microsoft.com/office/officeart/2005/8/layout/radial6"/>
    <dgm:cxn modelId="{4C5DEF9D-7AF5-A84D-851E-C06F0D0E36A6}" type="presParOf" srcId="{5524D1F9-5C19-42A0-BC23-C95C5F1A8C85}" destId="{308F7814-FE4D-497A-8E16-2D0758EC2A1E}" srcOrd="3" destOrd="0" presId="urn:microsoft.com/office/officeart/2005/8/layout/radial6"/>
    <dgm:cxn modelId="{F4C4912F-F9B6-5F4F-BFC1-ED6B0E13835F}" type="presParOf" srcId="{5524D1F9-5C19-42A0-BC23-C95C5F1A8C85}" destId="{36C56456-CF51-418A-9BA2-B99865B05EEE}" srcOrd="4" destOrd="0" presId="urn:microsoft.com/office/officeart/2005/8/layout/radial6"/>
    <dgm:cxn modelId="{7BA7E3EA-722D-E24A-9CF6-5473D514491A}" type="presParOf" srcId="{5524D1F9-5C19-42A0-BC23-C95C5F1A8C85}" destId="{84833A31-996C-48D4-B403-EACB22CE0987}" srcOrd="5" destOrd="0" presId="urn:microsoft.com/office/officeart/2005/8/layout/radial6"/>
    <dgm:cxn modelId="{A89E16BD-13BE-F34F-A847-94A3929B1030}" type="presParOf" srcId="{5524D1F9-5C19-42A0-BC23-C95C5F1A8C85}" destId="{675E2F19-F44E-4BC3-9BE2-242B2424F6FD}" srcOrd="6" destOrd="0" presId="urn:microsoft.com/office/officeart/2005/8/layout/radial6"/>
    <dgm:cxn modelId="{971BEA10-3045-8C40-851C-3FC46412C37E}" type="presParOf" srcId="{5524D1F9-5C19-42A0-BC23-C95C5F1A8C85}" destId="{D55F895F-B33A-4183-86B1-A6B4DD8B0667}" srcOrd="7" destOrd="0" presId="urn:microsoft.com/office/officeart/2005/8/layout/radial6"/>
    <dgm:cxn modelId="{9DCE3178-6C10-1E48-B137-74D08A11C64B}" type="presParOf" srcId="{5524D1F9-5C19-42A0-BC23-C95C5F1A8C85}" destId="{18F5FE71-3393-44D8-BCAA-50A75F90399C}" srcOrd="8" destOrd="0" presId="urn:microsoft.com/office/officeart/2005/8/layout/radial6"/>
    <dgm:cxn modelId="{08C43536-499A-3C44-9448-4CCBBF301EA9}" type="presParOf" srcId="{5524D1F9-5C19-42A0-BC23-C95C5F1A8C85}" destId="{178702A9-3005-42D9-8C53-6A85D3C6BE95}" srcOrd="9" destOrd="0" presId="urn:microsoft.com/office/officeart/2005/8/layout/radial6"/>
    <dgm:cxn modelId="{B4E41409-8EAF-DF4E-A250-70DD4B6DA4E8}" type="presParOf" srcId="{5524D1F9-5C19-42A0-BC23-C95C5F1A8C85}" destId="{FCF756D7-809F-4DD3-BA91-B26D6EFBC413}" srcOrd="10" destOrd="0" presId="urn:microsoft.com/office/officeart/2005/8/layout/radial6"/>
    <dgm:cxn modelId="{00928EB1-E80A-ED4F-9160-B59A27795428}" type="presParOf" srcId="{5524D1F9-5C19-42A0-BC23-C95C5F1A8C85}" destId="{C831AD55-D648-4031-9E0B-DFA20D955049}" srcOrd="11" destOrd="0" presId="urn:microsoft.com/office/officeart/2005/8/layout/radial6"/>
    <dgm:cxn modelId="{683B624F-2902-3D4D-B548-2BA774FFF14A}" type="presParOf" srcId="{5524D1F9-5C19-42A0-BC23-C95C5F1A8C85}" destId="{4543C43D-B338-476E-B132-E3F91C6B3F7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96455-6766-4999-B6B6-EB30A2219056}">
      <dsp:nvSpPr>
        <dsp:cNvPr id="0" name=""/>
        <dsp:cNvSpPr/>
      </dsp:nvSpPr>
      <dsp:spPr>
        <a:xfrm>
          <a:off x="6196367" y="950497"/>
          <a:ext cx="1771845" cy="8952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BC2628-601F-4FFF-8604-2F2A2A1C009E}">
      <dsp:nvSpPr>
        <dsp:cNvPr id="0" name=""/>
        <dsp:cNvSpPr/>
      </dsp:nvSpPr>
      <dsp:spPr>
        <a:xfrm>
          <a:off x="5954590" y="672880"/>
          <a:ext cx="2030171" cy="1238942"/>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err="1" smtClean="0"/>
            <a:t>Ovaryum</a:t>
          </a:r>
          <a:r>
            <a:rPr lang="tr-TR" sz="1600" kern="1200" dirty="0" smtClean="0"/>
            <a:t> patolojileri</a:t>
          </a:r>
          <a:endParaRPr lang="tr-TR" sz="1600" kern="1200" dirty="0"/>
        </a:p>
      </dsp:txBody>
      <dsp:txXfrm>
        <a:off x="6244817" y="849905"/>
        <a:ext cx="1449718" cy="884892"/>
      </dsp:txXfrm>
    </dsp:sp>
    <dsp:sp modelId="{32925AAB-A4E8-4D28-884C-BAF38DADB37B}">
      <dsp:nvSpPr>
        <dsp:cNvPr id="0" name=""/>
        <dsp:cNvSpPr/>
      </dsp:nvSpPr>
      <dsp:spPr>
        <a:xfrm rot="2700000">
          <a:off x="3519495" y="806376"/>
          <a:ext cx="835694" cy="83569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00211C-A7E1-48C8-AE28-8662A6AF587D}">
      <dsp:nvSpPr>
        <dsp:cNvPr id="0" name=""/>
        <dsp:cNvSpPr/>
      </dsp:nvSpPr>
      <dsp:spPr>
        <a:xfrm>
          <a:off x="3306834" y="593265"/>
          <a:ext cx="2019086" cy="1324850"/>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err="1" smtClean="0"/>
            <a:t>Hormonal</a:t>
          </a:r>
          <a:r>
            <a:rPr lang="tr-TR" sz="1600" kern="1200" dirty="0" smtClean="0"/>
            <a:t> sinyalizasyonun bozulması</a:t>
          </a:r>
          <a:endParaRPr lang="tr-TR" sz="1600" kern="1200" dirty="0"/>
        </a:p>
      </dsp:txBody>
      <dsp:txXfrm>
        <a:off x="3595476" y="782565"/>
        <a:ext cx="1441802" cy="946250"/>
      </dsp:txXfrm>
    </dsp:sp>
    <dsp:sp modelId="{50E7BCFB-0E11-4DD8-B592-9D8B546A2E57}">
      <dsp:nvSpPr>
        <dsp:cNvPr id="0" name=""/>
        <dsp:cNvSpPr/>
      </dsp:nvSpPr>
      <dsp:spPr>
        <a:xfrm rot="2152729">
          <a:off x="1379674" y="1337845"/>
          <a:ext cx="400329" cy="40032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EA065D-9679-45DE-A54F-774B0F611C58}">
      <dsp:nvSpPr>
        <dsp:cNvPr id="0" name=""/>
        <dsp:cNvSpPr/>
      </dsp:nvSpPr>
      <dsp:spPr>
        <a:xfrm>
          <a:off x="420695" y="527352"/>
          <a:ext cx="1922044" cy="1222906"/>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err="1" smtClean="0"/>
            <a:t>Endometriyum</a:t>
          </a:r>
          <a:r>
            <a:rPr lang="tr-TR" sz="1600" kern="1200" dirty="0" smtClean="0"/>
            <a:t> histolojik değişim</a:t>
          </a:r>
          <a:endParaRPr lang="tr-TR" sz="1600" kern="1200" dirty="0"/>
        </a:p>
      </dsp:txBody>
      <dsp:txXfrm>
        <a:off x="695464" y="702086"/>
        <a:ext cx="1372506" cy="873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3C43D-B338-476E-B132-E3F91C6B3F71}">
      <dsp:nvSpPr>
        <dsp:cNvPr id="0" name=""/>
        <dsp:cNvSpPr/>
      </dsp:nvSpPr>
      <dsp:spPr>
        <a:xfrm>
          <a:off x="1612808" y="568254"/>
          <a:ext cx="3792713" cy="3792713"/>
        </a:xfrm>
        <a:prstGeom prst="blockArc">
          <a:avLst>
            <a:gd name="adj1" fmla="val 10800000"/>
            <a:gd name="adj2" fmla="val 16200000"/>
            <a:gd name="adj3" fmla="val 4643"/>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78702A9-3005-42D9-8C53-6A85D3C6BE95}">
      <dsp:nvSpPr>
        <dsp:cNvPr id="0" name=""/>
        <dsp:cNvSpPr/>
      </dsp:nvSpPr>
      <dsp:spPr>
        <a:xfrm>
          <a:off x="1612808" y="568254"/>
          <a:ext cx="3792713" cy="3792713"/>
        </a:xfrm>
        <a:prstGeom prst="blockArc">
          <a:avLst>
            <a:gd name="adj1" fmla="val 5400000"/>
            <a:gd name="adj2" fmla="val 10800000"/>
            <a:gd name="adj3" fmla="val 4643"/>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75E2F19-F44E-4BC3-9BE2-242B2424F6FD}">
      <dsp:nvSpPr>
        <dsp:cNvPr id="0" name=""/>
        <dsp:cNvSpPr/>
      </dsp:nvSpPr>
      <dsp:spPr>
        <a:xfrm>
          <a:off x="1612808" y="568254"/>
          <a:ext cx="3792713" cy="3792713"/>
        </a:xfrm>
        <a:prstGeom prst="blockArc">
          <a:avLst>
            <a:gd name="adj1" fmla="val 0"/>
            <a:gd name="adj2" fmla="val 5400000"/>
            <a:gd name="adj3" fmla="val 4643"/>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08F7814-FE4D-497A-8E16-2D0758EC2A1E}">
      <dsp:nvSpPr>
        <dsp:cNvPr id="0" name=""/>
        <dsp:cNvSpPr/>
      </dsp:nvSpPr>
      <dsp:spPr>
        <a:xfrm>
          <a:off x="1612808" y="568254"/>
          <a:ext cx="3792713" cy="3792713"/>
        </a:xfrm>
        <a:prstGeom prst="blockArc">
          <a:avLst>
            <a:gd name="adj1" fmla="val 16200000"/>
            <a:gd name="adj2" fmla="val 0"/>
            <a:gd name="adj3" fmla="val 4643"/>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52A85F0-8E49-4A3F-9312-F8F96DA51AB2}">
      <dsp:nvSpPr>
        <dsp:cNvPr id="0" name=""/>
        <dsp:cNvSpPr/>
      </dsp:nvSpPr>
      <dsp:spPr>
        <a:xfrm>
          <a:off x="2635758" y="1591204"/>
          <a:ext cx="1746812" cy="174681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err="1" smtClean="0"/>
            <a:t>Repeat</a:t>
          </a:r>
          <a:r>
            <a:rPr lang="tr-TR" sz="2400" kern="1200" dirty="0" smtClean="0"/>
            <a:t> </a:t>
          </a:r>
          <a:r>
            <a:rPr lang="tr-TR" sz="2400" kern="1200" dirty="0" err="1" smtClean="0"/>
            <a:t>Breeder</a:t>
          </a:r>
          <a:endParaRPr lang="tr-TR" sz="2400" kern="1200" dirty="0"/>
        </a:p>
      </dsp:txBody>
      <dsp:txXfrm>
        <a:off x="2891573" y="1847019"/>
        <a:ext cx="1235182" cy="1235182"/>
      </dsp:txXfrm>
    </dsp:sp>
    <dsp:sp modelId="{F2595512-7573-4398-A6D6-FE406D86EFD0}">
      <dsp:nvSpPr>
        <dsp:cNvPr id="0" name=""/>
        <dsp:cNvSpPr/>
      </dsp:nvSpPr>
      <dsp:spPr>
        <a:xfrm>
          <a:off x="2897780" y="889"/>
          <a:ext cx="1222768" cy="122276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Genetik </a:t>
          </a:r>
          <a:endParaRPr lang="tr-TR" sz="1400" kern="1200" dirty="0"/>
        </a:p>
      </dsp:txBody>
      <dsp:txXfrm>
        <a:off x="3076850" y="179959"/>
        <a:ext cx="864628" cy="864628"/>
      </dsp:txXfrm>
    </dsp:sp>
    <dsp:sp modelId="{36C56456-CF51-418A-9BA2-B99865B05EEE}">
      <dsp:nvSpPr>
        <dsp:cNvPr id="0" name=""/>
        <dsp:cNvSpPr/>
      </dsp:nvSpPr>
      <dsp:spPr>
        <a:xfrm>
          <a:off x="4642067" y="1853226"/>
          <a:ext cx="1438868" cy="122276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600" kern="1200" dirty="0" smtClean="0"/>
            <a:t>Suni tohumlama</a:t>
          </a:r>
        </a:p>
        <a:p>
          <a:pPr lvl="0" algn="ctr" defTabSz="711200">
            <a:lnSpc>
              <a:spcPct val="90000"/>
            </a:lnSpc>
            <a:spcBef>
              <a:spcPct val="0"/>
            </a:spcBef>
            <a:spcAft>
              <a:spcPct val="35000"/>
            </a:spcAft>
          </a:pPr>
          <a:endParaRPr lang="tr-TR" sz="1200" kern="1200" dirty="0"/>
        </a:p>
      </dsp:txBody>
      <dsp:txXfrm>
        <a:off x="4852784" y="2032296"/>
        <a:ext cx="1017434" cy="864628"/>
      </dsp:txXfrm>
    </dsp:sp>
    <dsp:sp modelId="{D55F895F-B33A-4183-86B1-A6B4DD8B0667}">
      <dsp:nvSpPr>
        <dsp:cNvPr id="0" name=""/>
        <dsp:cNvSpPr/>
      </dsp:nvSpPr>
      <dsp:spPr>
        <a:xfrm>
          <a:off x="2803486" y="3705563"/>
          <a:ext cx="1411356" cy="122276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err="1" smtClean="0"/>
            <a:t>Uterus</a:t>
          </a:r>
          <a:endParaRPr lang="tr-TR" sz="1600" kern="1200" dirty="0" smtClean="0"/>
        </a:p>
        <a:p>
          <a:pPr lvl="0" algn="ctr" defTabSz="711200">
            <a:lnSpc>
              <a:spcPct val="90000"/>
            </a:lnSpc>
            <a:spcBef>
              <a:spcPct val="0"/>
            </a:spcBef>
            <a:spcAft>
              <a:spcPct val="35000"/>
            </a:spcAft>
          </a:pPr>
          <a:r>
            <a:rPr lang="tr-TR" sz="1600" kern="1200" dirty="0" err="1" smtClean="0"/>
            <a:t>Ovaryum</a:t>
          </a:r>
          <a:endParaRPr lang="tr-TR" sz="1600" kern="1200" dirty="0"/>
        </a:p>
      </dsp:txBody>
      <dsp:txXfrm>
        <a:off x="3010174" y="3884633"/>
        <a:ext cx="997980" cy="864628"/>
      </dsp:txXfrm>
    </dsp:sp>
    <dsp:sp modelId="{FCF756D7-809F-4DD3-BA91-B26D6EFBC413}">
      <dsp:nvSpPr>
        <dsp:cNvPr id="0" name=""/>
        <dsp:cNvSpPr/>
      </dsp:nvSpPr>
      <dsp:spPr>
        <a:xfrm>
          <a:off x="919987" y="1853226"/>
          <a:ext cx="1473680" cy="122276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Çevresel</a:t>
          </a:r>
          <a:endParaRPr lang="tr-TR" sz="1600" kern="1200" dirty="0"/>
        </a:p>
      </dsp:txBody>
      <dsp:txXfrm>
        <a:off x="1135802" y="2032296"/>
        <a:ext cx="1042050" cy="86462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Daire İşlemi"/>
  <dgm:desc val="Bir işlemdeki sıralı adımları göstermek için kullanın. Sınırsız sayıda 2. Düzey şekil ile birlikte, on bir 1. Düzey şekille sınırlıdır. Az miktarda metinle daha çok işe yarar. Kullanılmayan metin görünmez, ancak düzenler arasında geçiş yapmanız durumunda yerinde kalır."/>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700E3-107A-F645-9F5E-2290617295C0}" type="datetimeFigureOut">
              <a:rPr lang="tr-TR" smtClean="0"/>
              <a:t>22.01.2018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72E2B3-38FE-C147-A817-5E4FF05CA94A}" type="slidenum">
              <a:rPr lang="tr-TR" smtClean="0"/>
              <a:t>‹#›</a:t>
            </a:fld>
            <a:endParaRPr lang="tr-TR"/>
          </a:p>
        </p:txBody>
      </p:sp>
    </p:spTree>
    <p:extLst>
      <p:ext uri="{BB962C8B-B14F-4D97-AF65-F5344CB8AC3E}">
        <p14:creationId xmlns:p14="http://schemas.microsoft.com/office/powerpoint/2010/main" val="76776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60A4FE-E692-4206-8B92-482AED38C12C}" type="slidenum">
              <a:rPr lang="tr-TR" smtClean="0"/>
              <a:t>11</a:t>
            </a:fld>
            <a:endParaRPr lang="tr-TR"/>
          </a:p>
        </p:txBody>
      </p:sp>
    </p:spTree>
    <p:extLst>
      <p:ext uri="{BB962C8B-B14F-4D97-AF65-F5344CB8AC3E}">
        <p14:creationId xmlns:p14="http://schemas.microsoft.com/office/powerpoint/2010/main" val="198051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39EDA53-49CD-4C2D-AF82-AC08E73B105A}" type="slidenum">
              <a:rPr lang="tr-TR" smtClean="0"/>
              <a:pPr/>
              <a:t>40</a:t>
            </a:fld>
            <a:endParaRPr lang="tr-TR"/>
          </a:p>
        </p:txBody>
      </p:sp>
    </p:spTree>
    <p:extLst>
      <p:ext uri="{BB962C8B-B14F-4D97-AF65-F5344CB8AC3E}">
        <p14:creationId xmlns:p14="http://schemas.microsoft.com/office/powerpoint/2010/main" val="6481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tıklayın</a:t>
            </a:r>
            <a:endParaRPr lang="tr-TR"/>
          </a:p>
        </p:txBody>
      </p:sp>
      <p:sp>
        <p:nvSpPr>
          <p:cNvPr id="3" name="Alt Konu Başlığı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1A3F8DB-A1FB-904E-AD85-D35BDB288BE6}" type="datetimeFigureOut">
              <a:rPr lang="tr-TR" smtClean="0"/>
              <a:t>22.01.2018</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CC56EF-87BF-664F-A5AB-03E0D4C6CB19}" type="slidenum">
              <a:rPr lang="tr-TR" smtClean="0"/>
              <a:t>‹#›</a:t>
            </a:fld>
            <a:endParaRPr lang="tr-TR"/>
          </a:p>
        </p:txBody>
      </p:sp>
    </p:spTree>
    <p:extLst>
      <p:ext uri="{BB962C8B-B14F-4D97-AF65-F5344CB8AC3E}">
        <p14:creationId xmlns:p14="http://schemas.microsoft.com/office/powerpoint/2010/main" val="67739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Dikey Metin Yer Tutucusu 2"/>
          <p:cNvSpPr>
            <a:spLocks noGrp="1"/>
          </p:cNvSpPr>
          <p:nvPr>
            <p:ph type="body" orient="vert" idx="1"/>
          </p:nvPr>
        </p:nvSpPr>
        <p:spPr/>
        <p:txBody>
          <a:bodyPr vert="eaVe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1A3F8DB-A1FB-904E-AD85-D35BDB288BE6}" type="datetimeFigureOut">
              <a:rPr lang="tr-TR" smtClean="0"/>
              <a:t>22.01.2018</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CC56EF-87BF-664F-A5AB-03E0D4C6CB19}" type="slidenum">
              <a:rPr lang="tr-TR" smtClean="0"/>
              <a:t>‹#›</a:t>
            </a:fld>
            <a:endParaRPr lang="tr-TR"/>
          </a:p>
        </p:txBody>
      </p:sp>
    </p:spTree>
    <p:extLst>
      <p:ext uri="{BB962C8B-B14F-4D97-AF65-F5344CB8AC3E}">
        <p14:creationId xmlns:p14="http://schemas.microsoft.com/office/powerpoint/2010/main" val="162529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tıklayın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1A3F8DB-A1FB-904E-AD85-D35BDB288BE6}" type="datetimeFigureOut">
              <a:rPr lang="tr-TR" smtClean="0"/>
              <a:t>22.01.2018</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CC56EF-87BF-664F-A5AB-03E0D4C6CB19}" type="slidenum">
              <a:rPr lang="tr-TR" smtClean="0"/>
              <a:t>‹#›</a:t>
            </a:fld>
            <a:endParaRPr lang="tr-TR"/>
          </a:p>
        </p:txBody>
      </p:sp>
    </p:spTree>
    <p:extLst>
      <p:ext uri="{BB962C8B-B14F-4D97-AF65-F5344CB8AC3E}">
        <p14:creationId xmlns:p14="http://schemas.microsoft.com/office/powerpoint/2010/main" val="417177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6197600" y="1600201"/>
            <a:ext cx="5384800" cy="4525963"/>
          </a:xfrm>
        </p:spPr>
        <p:txBody>
          <a:bodyPr/>
          <a:lstStyle/>
          <a:p>
            <a:pPr lvl="0"/>
            <a:endParaRPr lang="tr-T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2B79B9A8-0B95-409F-9818-9056803CA71D}" type="slidenum">
              <a:rPr lang="tr-TR"/>
              <a:pPr>
                <a:defRPr/>
              </a:pPr>
              <a:t>‹#›</a:t>
            </a:fld>
            <a:endParaRPr lang="tr-TR"/>
          </a:p>
        </p:txBody>
      </p:sp>
    </p:spTree>
    <p:extLst>
      <p:ext uri="{BB962C8B-B14F-4D97-AF65-F5344CB8AC3E}">
        <p14:creationId xmlns:p14="http://schemas.microsoft.com/office/powerpoint/2010/main" val="35219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İçerik Yer Tutucusu 2"/>
          <p:cNvSpPr>
            <a:spLocks noGrp="1"/>
          </p:cNvSpPr>
          <p:nvPr>
            <p:ph idx="1"/>
          </p:nvPr>
        </p:nvSpPr>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1A3F8DB-A1FB-904E-AD85-D35BDB288BE6}" type="datetimeFigureOut">
              <a:rPr lang="tr-TR" smtClean="0"/>
              <a:t>22.01.2018</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CC56EF-87BF-664F-A5AB-03E0D4C6CB19}" type="slidenum">
              <a:rPr lang="tr-TR" smtClean="0"/>
              <a:t>‹#›</a:t>
            </a:fld>
            <a:endParaRPr lang="tr-TR"/>
          </a:p>
        </p:txBody>
      </p:sp>
    </p:spTree>
    <p:extLst>
      <p:ext uri="{BB962C8B-B14F-4D97-AF65-F5344CB8AC3E}">
        <p14:creationId xmlns:p14="http://schemas.microsoft.com/office/powerpoint/2010/main" val="74092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tıklayın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Ana metin stillerini düzenlemek için tıklayın</a:t>
            </a:r>
          </a:p>
        </p:txBody>
      </p:sp>
      <p:sp>
        <p:nvSpPr>
          <p:cNvPr id="4" name="Veri Yer Tutucusu 3"/>
          <p:cNvSpPr>
            <a:spLocks noGrp="1"/>
          </p:cNvSpPr>
          <p:nvPr>
            <p:ph type="dt" sz="half" idx="10"/>
          </p:nvPr>
        </p:nvSpPr>
        <p:spPr/>
        <p:txBody>
          <a:bodyPr/>
          <a:lstStyle/>
          <a:p>
            <a:fld id="{31A3F8DB-A1FB-904E-AD85-D35BDB288BE6}" type="datetimeFigureOut">
              <a:rPr lang="tr-TR" smtClean="0"/>
              <a:t>22.01.2018</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CC56EF-87BF-664F-A5AB-03E0D4C6CB19}" type="slidenum">
              <a:rPr lang="tr-TR" smtClean="0"/>
              <a:t>‹#›</a:t>
            </a:fld>
            <a:endParaRPr lang="tr-TR"/>
          </a:p>
        </p:txBody>
      </p:sp>
    </p:spTree>
    <p:extLst>
      <p:ext uri="{BB962C8B-B14F-4D97-AF65-F5344CB8AC3E}">
        <p14:creationId xmlns:p14="http://schemas.microsoft.com/office/powerpoint/2010/main" val="166645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1A3F8DB-A1FB-904E-AD85-D35BDB288BE6}" type="datetimeFigureOut">
              <a:rPr lang="tr-TR" smtClean="0"/>
              <a:t>22.01.2018</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CC56EF-87BF-664F-A5AB-03E0D4C6CB19}" type="slidenum">
              <a:rPr lang="tr-TR" smtClean="0"/>
              <a:t>‹#›</a:t>
            </a:fld>
            <a:endParaRPr lang="tr-TR"/>
          </a:p>
        </p:txBody>
      </p:sp>
    </p:spTree>
    <p:extLst>
      <p:ext uri="{BB962C8B-B14F-4D97-AF65-F5344CB8AC3E}">
        <p14:creationId xmlns:p14="http://schemas.microsoft.com/office/powerpoint/2010/main" val="68778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smtClean="0"/>
              <a:t>Asıl başlık stili için tıklayın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1A3F8DB-A1FB-904E-AD85-D35BDB288BE6}" type="datetimeFigureOut">
              <a:rPr lang="tr-TR" smtClean="0"/>
              <a:t>22.01.2018</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0CC56EF-87BF-664F-A5AB-03E0D4C6CB19}" type="slidenum">
              <a:rPr lang="tr-TR" smtClean="0"/>
              <a:t>‹#›</a:t>
            </a:fld>
            <a:endParaRPr lang="tr-TR"/>
          </a:p>
        </p:txBody>
      </p:sp>
    </p:spTree>
    <p:extLst>
      <p:ext uri="{BB962C8B-B14F-4D97-AF65-F5344CB8AC3E}">
        <p14:creationId xmlns:p14="http://schemas.microsoft.com/office/powerpoint/2010/main" val="178078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Veri Yer Tutucusu 2"/>
          <p:cNvSpPr>
            <a:spLocks noGrp="1"/>
          </p:cNvSpPr>
          <p:nvPr>
            <p:ph type="dt" sz="half" idx="10"/>
          </p:nvPr>
        </p:nvSpPr>
        <p:spPr/>
        <p:txBody>
          <a:bodyPr/>
          <a:lstStyle/>
          <a:p>
            <a:fld id="{31A3F8DB-A1FB-904E-AD85-D35BDB288BE6}" type="datetimeFigureOut">
              <a:rPr lang="tr-TR" smtClean="0"/>
              <a:t>22.01.2018</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0CC56EF-87BF-664F-A5AB-03E0D4C6CB19}" type="slidenum">
              <a:rPr lang="tr-TR" smtClean="0"/>
              <a:t>‹#›</a:t>
            </a:fld>
            <a:endParaRPr lang="tr-TR"/>
          </a:p>
        </p:txBody>
      </p:sp>
    </p:spTree>
    <p:extLst>
      <p:ext uri="{BB962C8B-B14F-4D97-AF65-F5344CB8AC3E}">
        <p14:creationId xmlns:p14="http://schemas.microsoft.com/office/powerpoint/2010/main" val="14178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1A3F8DB-A1FB-904E-AD85-D35BDB288BE6}" type="datetimeFigureOut">
              <a:rPr lang="tr-TR" smtClean="0"/>
              <a:t>22.01.2018</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0CC56EF-87BF-664F-A5AB-03E0D4C6CB19}" type="slidenum">
              <a:rPr lang="tr-TR" smtClean="0"/>
              <a:t>‹#›</a:t>
            </a:fld>
            <a:endParaRPr lang="tr-TR"/>
          </a:p>
        </p:txBody>
      </p:sp>
    </p:spTree>
    <p:extLst>
      <p:ext uri="{BB962C8B-B14F-4D97-AF65-F5344CB8AC3E}">
        <p14:creationId xmlns:p14="http://schemas.microsoft.com/office/powerpoint/2010/main" val="1481366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tıklayın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Ana metin stillerini düzenlemek için tıklayın</a:t>
            </a:r>
          </a:p>
        </p:txBody>
      </p:sp>
      <p:sp>
        <p:nvSpPr>
          <p:cNvPr id="5" name="Veri Yer Tutucusu 4"/>
          <p:cNvSpPr>
            <a:spLocks noGrp="1"/>
          </p:cNvSpPr>
          <p:nvPr>
            <p:ph type="dt" sz="half" idx="10"/>
          </p:nvPr>
        </p:nvSpPr>
        <p:spPr/>
        <p:txBody>
          <a:bodyPr/>
          <a:lstStyle/>
          <a:p>
            <a:fld id="{31A3F8DB-A1FB-904E-AD85-D35BDB288BE6}" type="datetimeFigureOut">
              <a:rPr lang="tr-TR" smtClean="0"/>
              <a:t>22.01.2018</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CC56EF-87BF-664F-A5AB-03E0D4C6CB19}" type="slidenum">
              <a:rPr lang="tr-TR" smtClean="0"/>
              <a:t>‹#›</a:t>
            </a:fld>
            <a:endParaRPr lang="tr-TR"/>
          </a:p>
        </p:txBody>
      </p:sp>
    </p:spTree>
    <p:extLst>
      <p:ext uri="{BB962C8B-B14F-4D97-AF65-F5344CB8AC3E}">
        <p14:creationId xmlns:p14="http://schemas.microsoft.com/office/powerpoint/2010/main" val="155329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tıklayın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Ana metin stillerini düzenlemek için tıklayın</a:t>
            </a:r>
          </a:p>
        </p:txBody>
      </p:sp>
      <p:sp>
        <p:nvSpPr>
          <p:cNvPr id="5" name="Veri Yer Tutucusu 4"/>
          <p:cNvSpPr>
            <a:spLocks noGrp="1"/>
          </p:cNvSpPr>
          <p:nvPr>
            <p:ph type="dt" sz="half" idx="10"/>
          </p:nvPr>
        </p:nvSpPr>
        <p:spPr/>
        <p:txBody>
          <a:bodyPr/>
          <a:lstStyle/>
          <a:p>
            <a:fld id="{31A3F8DB-A1FB-904E-AD85-D35BDB288BE6}" type="datetimeFigureOut">
              <a:rPr lang="tr-TR" smtClean="0"/>
              <a:t>22.01.2018</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CC56EF-87BF-664F-A5AB-03E0D4C6CB19}" type="slidenum">
              <a:rPr lang="tr-TR" smtClean="0"/>
              <a:t>‹#›</a:t>
            </a:fld>
            <a:endParaRPr lang="tr-TR"/>
          </a:p>
        </p:txBody>
      </p:sp>
    </p:spTree>
    <p:extLst>
      <p:ext uri="{BB962C8B-B14F-4D97-AF65-F5344CB8AC3E}">
        <p14:creationId xmlns:p14="http://schemas.microsoft.com/office/powerpoint/2010/main" val="14965760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tıklayın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3F8DB-A1FB-904E-AD85-D35BDB288BE6}" type="datetimeFigureOut">
              <a:rPr lang="tr-TR" smtClean="0"/>
              <a:t>22.01.2018</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C56EF-87BF-664F-A5AB-03E0D4C6CB19}" type="slidenum">
              <a:rPr lang="tr-TR" smtClean="0"/>
              <a:t>‹#›</a:t>
            </a:fld>
            <a:endParaRPr lang="tr-TR"/>
          </a:p>
        </p:txBody>
      </p:sp>
    </p:spTree>
    <p:extLst>
      <p:ext uri="{BB962C8B-B14F-4D97-AF65-F5344CB8AC3E}">
        <p14:creationId xmlns:p14="http://schemas.microsoft.com/office/powerpoint/2010/main" val="726814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ctrTitle"/>
          </p:nvPr>
        </p:nvSpPr>
        <p:spPr/>
        <p:txBody>
          <a:bodyPr/>
          <a:lstStyle/>
          <a:p>
            <a:r>
              <a:rPr lang="tr-TR" dirty="0" smtClean="0"/>
              <a:t>Süt </a:t>
            </a:r>
            <a:r>
              <a:rPr lang="tr-TR" dirty="0" smtClean="0"/>
              <a:t>İneklerinde </a:t>
            </a:r>
            <a:r>
              <a:rPr lang="tr-TR" smtClean="0"/>
              <a:t>Reprodüktif </a:t>
            </a:r>
            <a:r>
              <a:rPr lang="tr-TR" dirty="0" smtClean="0"/>
              <a:t>Sürü Sağlığı ve Fertilite-3</a:t>
            </a:r>
            <a:endParaRPr lang="tr-TR" dirty="0"/>
          </a:p>
        </p:txBody>
      </p:sp>
      <p:sp>
        <p:nvSpPr>
          <p:cNvPr id="8" name="Alt Konu Başlığı 7"/>
          <p:cNvSpPr>
            <a:spLocks noGrp="1"/>
          </p:cNvSpPr>
          <p:nvPr>
            <p:ph type="subTitle" idx="1"/>
          </p:nvPr>
        </p:nvSpPr>
        <p:spPr>
          <a:xfrm>
            <a:off x="2057400" y="3886200"/>
            <a:ext cx="8305800" cy="1752600"/>
          </a:xfrm>
        </p:spPr>
        <p:txBody>
          <a:bodyPr/>
          <a:lstStyle/>
          <a:p>
            <a:r>
              <a:rPr lang="tr-TR" dirty="0" smtClean="0"/>
              <a:t>Prof. Dr. Şükrü </a:t>
            </a:r>
            <a:r>
              <a:rPr lang="tr-TR" dirty="0" err="1" smtClean="0"/>
              <a:t>Küplülü</a:t>
            </a:r>
            <a:r>
              <a:rPr lang="tr-TR" dirty="0" smtClean="0"/>
              <a:t>- Prof. Dr. Rıfat Vural</a:t>
            </a:r>
            <a:endParaRPr lang="tr-TR" dirty="0"/>
          </a:p>
        </p:txBody>
      </p:sp>
    </p:spTree>
    <p:extLst>
      <p:ext uri="{BB962C8B-B14F-4D97-AF65-F5344CB8AC3E}">
        <p14:creationId xmlns:p14="http://schemas.microsoft.com/office/powerpoint/2010/main" val="2111517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6713412" y="3393281"/>
            <a:ext cx="8229600" cy="71438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2500" lnSpcReduction="10000"/>
          </a:bodyPr>
          <a:lstStyle/>
          <a:p>
            <a:pPr algn="ctr">
              <a:spcBef>
                <a:spcPct val="0"/>
              </a:spcBef>
              <a:defRPr/>
            </a:pPr>
            <a:endParaRPr lang="tr-TR" sz="4400" dirty="0"/>
          </a:p>
        </p:txBody>
      </p:sp>
      <p:pic>
        <p:nvPicPr>
          <p:cNvPr id="65541" name="Picture 5"/>
          <p:cNvPicPr>
            <a:picLocks noChangeAspect="1" noChangeArrowheads="1"/>
          </p:cNvPicPr>
          <p:nvPr/>
        </p:nvPicPr>
        <p:blipFill>
          <a:blip r:embed="rId2"/>
          <a:srcRect/>
          <a:stretch>
            <a:fillRect/>
          </a:stretch>
        </p:blipFill>
        <p:spPr bwMode="auto">
          <a:xfrm>
            <a:off x="3024166" y="3143249"/>
            <a:ext cx="5857916" cy="3490277"/>
          </a:xfrm>
          <a:prstGeom prst="rect">
            <a:avLst/>
          </a:prstGeom>
          <a:noFill/>
          <a:ln w="9525">
            <a:noFill/>
            <a:miter lim="800000"/>
            <a:headEnd/>
            <a:tailEnd/>
          </a:ln>
          <a:effectLst/>
        </p:spPr>
      </p:pic>
      <p:cxnSp>
        <p:nvCxnSpPr>
          <p:cNvPr id="12" name="11 Düz Ok Bağlayıcısı"/>
          <p:cNvCxnSpPr/>
          <p:nvPr/>
        </p:nvCxnSpPr>
        <p:spPr>
          <a:xfrm>
            <a:off x="8239140" y="2071678"/>
            <a:ext cx="14287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13 Düz Ok Bağlayıcısı"/>
          <p:cNvCxnSpPr/>
          <p:nvPr/>
        </p:nvCxnSpPr>
        <p:spPr>
          <a:xfrm>
            <a:off x="4452926" y="2928934"/>
            <a:ext cx="1643074" cy="500066"/>
          </a:xfrm>
          <a:prstGeom prst="straightConnector1">
            <a:avLst/>
          </a:prstGeom>
          <a:ln>
            <a:prstDash val="dashDot"/>
            <a:tailEnd type="arrow"/>
          </a:ln>
        </p:spPr>
        <p:style>
          <a:lnRef idx="3">
            <a:schemeClr val="accent1"/>
          </a:lnRef>
          <a:fillRef idx="0">
            <a:schemeClr val="accent1"/>
          </a:fillRef>
          <a:effectRef idx="2">
            <a:schemeClr val="accent1"/>
          </a:effectRef>
          <a:fontRef idx="minor">
            <a:schemeClr val="tx1"/>
          </a:fontRef>
        </p:style>
      </p:cxnSp>
      <p:cxnSp>
        <p:nvCxnSpPr>
          <p:cNvPr id="16" name="15 Düz Ok Bağlayıcısı"/>
          <p:cNvCxnSpPr/>
          <p:nvPr/>
        </p:nvCxnSpPr>
        <p:spPr>
          <a:xfrm rot="10800000" flipV="1">
            <a:off x="6096000" y="2928934"/>
            <a:ext cx="1428760" cy="928694"/>
          </a:xfrm>
          <a:prstGeom prst="straightConnector1">
            <a:avLst/>
          </a:prstGeom>
          <a:ln>
            <a:prstDash val="dashDot"/>
            <a:tailEnd type="arrow"/>
          </a:ln>
        </p:spPr>
        <p:style>
          <a:lnRef idx="3">
            <a:schemeClr val="accent2"/>
          </a:lnRef>
          <a:fillRef idx="0">
            <a:schemeClr val="accent2"/>
          </a:fillRef>
          <a:effectRef idx="2">
            <a:schemeClr val="accent2"/>
          </a:effectRef>
          <a:fontRef idx="minor">
            <a:schemeClr val="tx1"/>
          </a:fontRef>
        </p:style>
      </p:cxnSp>
      <p:sp>
        <p:nvSpPr>
          <p:cNvPr id="21" name="20 Metin kutusu"/>
          <p:cNvSpPr txBox="1"/>
          <p:nvPr/>
        </p:nvSpPr>
        <p:spPr>
          <a:xfrm>
            <a:off x="4511825" y="1012542"/>
            <a:ext cx="3000397"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tr-TR" b="1" dirty="0">
                <a:solidFill>
                  <a:schemeClr val="tx1"/>
                </a:solidFill>
                <a:latin typeface="Times New Roman" panose="02020603050405020304" pitchFamily="18" charset="0"/>
                <a:cs typeface="Times New Roman" panose="02020603050405020304" pitchFamily="18" charset="0"/>
              </a:rPr>
              <a:t>DİKKAT</a:t>
            </a:r>
          </a:p>
          <a:p>
            <a:pPr algn="ctr">
              <a:buFont typeface="Arial" pitchFamily="34" charset="0"/>
              <a:buChar char="•"/>
            </a:pPr>
            <a:r>
              <a:rPr lang="tr-TR" i="1" dirty="0">
                <a:solidFill>
                  <a:schemeClr val="tx1"/>
                </a:solidFill>
                <a:latin typeface="Times New Roman" panose="02020603050405020304" pitchFamily="18" charset="0"/>
                <a:cs typeface="Times New Roman" panose="02020603050405020304" pitchFamily="18" charset="0"/>
              </a:rPr>
              <a:t>A.</a:t>
            </a:r>
            <a:r>
              <a:rPr lang="tr-TR" i="1" dirty="0" err="1">
                <a:solidFill>
                  <a:schemeClr val="tx1"/>
                </a:solidFill>
                <a:latin typeface="Times New Roman" panose="02020603050405020304" pitchFamily="18" charset="0"/>
                <a:cs typeface="Times New Roman" panose="02020603050405020304" pitchFamily="18" charset="0"/>
              </a:rPr>
              <a:t>pyogenes</a:t>
            </a:r>
            <a:r>
              <a:rPr lang="tr-TR" dirty="0">
                <a:solidFill>
                  <a:schemeClr val="tx1"/>
                </a:solidFill>
                <a:latin typeface="Times New Roman" panose="02020603050405020304" pitchFamily="18" charset="0"/>
                <a:cs typeface="Times New Roman" panose="02020603050405020304" pitchFamily="18" charset="0"/>
              </a:rPr>
              <a:t> önlem dönemidir</a:t>
            </a:r>
          </a:p>
          <a:p>
            <a:pPr algn="ctr">
              <a:buFont typeface="Arial" pitchFamily="34" charset="0"/>
              <a:buChar char="•"/>
            </a:pPr>
            <a:r>
              <a:rPr lang="tr-TR" dirty="0">
                <a:solidFill>
                  <a:schemeClr val="tx1"/>
                </a:solidFill>
                <a:latin typeface="Times New Roman" panose="02020603050405020304" pitchFamily="18" charset="0"/>
                <a:cs typeface="Times New Roman" panose="02020603050405020304" pitchFamily="18" charset="0"/>
              </a:rPr>
              <a:t>Dönüşümsüz </a:t>
            </a:r>
            <a:r>
              <a:rPr lang="tr-TR" dirty="0" err="1">
                <a:solidFill>
                  <a:schemeClr val="tx1"/>
                </a:solidFill>
                <a:latin typeface="Times New Roman" panose="02020603050405020304" pitchFamily="18" charset="0"/>
                <a:cs typeface="Times New Roman" panose="02020603050405020304" pitchFamily="18" charset="0"/>
              </a:rPr>
              <a:t>endometriyal</a:t>
            </a:r>
            <a:r>
              <a:rPr lang="tr-TR" dirty="0">
                <a:solidFill>
                  <a:schemeClr val="tx1"/>
                </a:solidFill>
                <a:latin typeface="Times New Roman" panose="02020603050405020304" pitchFamily="18" charset="0"/>
                <a:cs typeface="Times New Roman" panose="02020603050405020304" pitchFamily="18" charset="0"/>
              </a:rPr>
              <a:t> dejenerasyonlar</a:t>
            </a:r>
          </a:p>
        </p:txBody>
      </p:sp>
      <p:sp>
        <p:nvSpPr>
          <p:cNvPr id="22" name="21 Metin kutusu"/>
          <p:cNvSpPr txBox="1"/>
          <p:nvPr/>
        </p:nvSpPr>
        <p:spPr>
          <a:xfrm>
            <a:off x="1540212" y="3134060"/>
            <a:ext cx="1784784" cy="1754326"/>
          </a:xfrm>
          <a:prstGeom prst="rect">
            <a:avLst/>
          </a:prstGeom>
          <a:noFill/>
        </p:spPr>
        <p:txBody>
          <a:bodyPr wrap="none" rtlCol="0">
            <a:spAutoFit/>
          </a:bodyPr>
          <a:lstStyle/>
          <a:p>
            <a:pPr>
              <a:buFont typeface="Arial" pitchFamily="34" charset="0"/>
              <a:buChar char="•"/>
            </a:pPr>
            <a:r>
              <a:rPr lang="tr-TR" b="1" dirty="0">
                <a:solidFill>
                  <a:srgbClr val="00B050"/>
                </a:solidFill>
                <a:latin typeface="Times New Roman" panose="02020603050405020304" pitchFamily="18" charset="0"/>
                <a:cs typeface="Times New Roman" panose="02020603050405020304" pitchFamily="18" charset="0"/>
              </a:rPr>
              <a:t>A.</a:t>
            </a:r>
            <a:r>
              <a:rPr lang="tr-TR" b="1" dirty="0" err="1">
                <a:solidFill>
                  <a:srgbClr val="00B050"/>
                </a:solidFill>
                <a:latin typeface="Times New Roman" panose="02020603050405020304" pitchFamily="18" charset="0"/>
                <a:cs typeface="Times New Roman" panose="02020603050405020304" pitchFamily="18" charset="0"/>
              </a:rPr>
              <a:t>pyogenes</a:t>
            </a:r>
            <a:endParaRPr lang="tr-TR" b="1" dirty="0">
              <a:solidFill>
                <a:srgbClr val="00B050"/>
              </a:solidFill>
              <a:latin typeface="Times New Roman" panose="02020603050405020304" pitchFamily="18" charset="0"/>
              <a:cs typeface="Times New Roman" panose="02020603050405020304" pitchFamily="18" charset="0"/>
            </a:endParaRPr>
          </a:p>
          <a:p>
            <a:pPr>
              <a:buFont typeface="Arial" pitchFamily="34" charset="0"/>
              <a:buChar char="•"/>
            </a:pPr>
            <a:r>
              <a:rPr lang="tr-TR" b="1" dirty="0" err="1">
                <a:solidFill>
                  <a:srgbClr val="00B0F0"/>
                </a:solidFill>
                <a:latin typeface="Times New Roman" panose="02020603050405020304" pitchFamily="18" charset="0"/>
                <a:cs typeface="Times New Roman" panose="02020603050405020304" pitchFamily="18" charset="0"/>
              </a:rPr>
              <a:t>Bacteroides</a:t>
            </a:r>
            <a:endParaRPr lang="tr-TR" b="1" dirty="0">
              <a:solidFill>
                <a:srgbClr val="00B0F0"/>
              </a:solidFill>
              <a:latin typeface="Times New Roman" panose="02020603050405020304" pitchFamily="18" charset="0"/>
              <a:cs typeface="Times New Roman" panose="02020603050405020304" pitchFamily="18" charset="0"/>
            </a:endParaRPr>
          </a:p>
          <a:p>
            <a:pPr>
              <a:buFont typeface="Arial" pitchFamily="34" charset="0"/>
              <a:buChar char="•"/>
            </a:pPr>
            <a:r>
              <a:rPr lang="tr-TR" b="1" dirty="0">
                <a:solidFill>
                  <a:srgbClr val="FF66CC"/>
                </a:solidFill>
                <a:latin typeface="Times New Roman" panose="02020603050405020304" pitchFamily="18" charset="0"/>
                <a:cs typeface="Times New Roman" panose="02020603050405020304" pitchFamily="18" charset="0"/>
              </a:rPr>
              <a:t>F.</a:t>
            </a:r>
            <a:r>
              <a:rPr lang="tr-TR" b="1" dirty="0" err="1">
                <a:solidFill>
                  <a:srgbClr val="FF66CC"/>
                </a:solidFill>
                <a:latin typeface="Times New Roman" panose="02020603050405020304" pitchFamily="18" charset="0"/>
                <a:cs typeface="Times New Roman" panose="02020603050405020304" pitchFamily="18" charset="0"/>
              </a:rPr>
              <a:t>necrophorum</a:t>
            </a:r>
            <a:endParaRPr lang="tr-TR" b="1" dirty="0">
              <a:solidFill>
                <a:srgbClr val="FF66CC"/>
              </a:solidFill>
              <a:latin typeface="Times New Roman" panose="02020603050405020304" pitchFamily="18" charset="0"/>
              <a:cs typeface="Times New Roman" panose="02020603050405020304" pitchFamily="18" charset="0"/>
            </a:endParaRPr>
          </a:p>
          <a:p>
            <a:pPr>
              <a:buFont typeface="Arial" pitchFamily="34" charset="0"/>
              <a:buChar char="•"/>
            </a:pPr>
            <a:r>
              <a:rPr lang="tr-TR" b="1" dirty="0">
                <a:solidFill>
                  <a:srgbClr val="0070C0"/>
                </a:solidFill>
                <a:latin typeface="Times New Roman" panose="02020603050405020304" pitchFamily="18" charset="0"/>
                <a:cs typeface="Times New Roman" panose="02020603050405020304" pitchFamily="18" charset="0"/>
              </a:rPr>
              <a:t>E.</a:t>
            </a:r>
            <a:r>
              <a:rPr lang="tr-TR" b="1" dirty="0" err="1">
                <a:solidFill>
                  <a:srgbClr val="0070C0"/>
                </a:solidFill>
                <a:latin typeface="Times New Roman" panose="02020603050405020304" pitchFamily="18" charset="0"/>
                <a:cs typeface="Times New Roman" panose="02020603050405020304" pitchFamily="18" charset="0"/>
              </a:rPr>
              <a:t>coli</a:t>
            </a:r>
            <a:endParaRPr lang="tr-TR" b="1" dirty="0">
              <a:solidFill>
                <a:srgbClr val="0070C0"/>
              </a:solidFill>
              <a:latin typeface="Times New Roman" panose="02020603050405020304" pitchFamily="18" charset="0"/>
              <a:cs typeface="Times New Roman" panose="02020603050405020304" pitchFamily="18" charset="0"/>
            </a:endParaRPr>
          </a:p>
          <a:p>
            <a:pPr>
              <a:buFont typeface="Arial" pitchFamily="34" charset="0"/>
              <a:buChar char="•"/>
            </a:pPr>
            <a:r>
              <a:rPr lang="tr-TR" dirty="0">
                <a:latin typeface="Times New Roman" panose="02020603050405020304" pitchFamily="18" charset="0"/>
                <a:cs typeface="Times New Roman" panose="02020603050405020304" pitchFamily="18" charset="0"/>
              </a:rPr>
              <a:t>Stafilokoklar</a:t>
            </a:r>
          </a:p>
          <a:p>
            <a:pPr>
              <a:buFont typeface="Arial" pitchFamily="34" charset="0"/>
              <a:buChar char="•"/>
            </a:pPr>
            <a:r>
              <a:rPr lang="tr-TR" dirty="0">
                <a:latin typeface="Times New Roman" panose="02020603050405020304" pitchFamily="18" charset="0"/>
                <a:cs typeface="Times New Roman" panose="02020603050405020304" pitchFamily="18" charset="0"/>
              </a:rPr>
              <a:t>Streptokoklar</a:t>
            </a:r>
          </a:p>
        </p:txBody>
      </p:sp>
      <p:pic>
        <p:nvPicPr>
          <p:cNvPr id="65542" name="Picture 6"/>
          <p:cNvPicPr>
            <a:picLocks noChangeAspect="1" noChangeArrowheads="1"/>
          </p:cNvPicPr>
          <p:nvPr/>
        </p:nvPicPr>
        <p:blipFill>
          <a:blip r:embed="rId3"/>
          <a:srcRect/>
          <a:stretch>
            <a:fillRect/>
          </a:stretch>
        </p:blipFill>
        <p:spPr bwMode="auto">
          <a:xfrm>
            <a:off x="5453059" y="4857760"/>
            <a:ext cx="2520709" cy="2000240"/>
          </a:xfrm>
          <a:prstGeom prst="rect">
            <a:avLst/>
          </a:prstGeom>
          <a:noFill/>
          <a:ln w="9525">
            <a:noFill/>
            <a:miter lim="800000"/>
            <a:headEnd/>
            <a:tailEnd/>
          </a:ln>
          <a:effectLst/>
        </p:spPr>
      </p:pic>
      <p:pic>
        <p:nvPicPr>
          <p:cNvPr id="65543" name="Picture 7"/>
          <p:cNvPicPr>
            <a:picLocks noChangeAspect="1" noChangeArrowheads="1"/>
          </p:cNvPicPr>
          <p:nvPr/>
        </p:nvPicPr>
        <p:blipFill>
          <a:blip r:embed="rId4"/>
          <a:srcRect/>
          <a:stretch>
            <a:fillRect/>
          </a:stretch>
        </p:blipFill>
        <p:spPr bwMode="auto">
          <a:xfrm>
            <a:off x="8024826" y="4857760"/>
            <a:ext cx="2643174" cy="2000240"/>
          </a:xfrm>
          <a:prstGeom prst="rect">
            <a:avLst/>
          </a:prstGeom>
          <a:noFill/>
          <a:ln w="9525">
            <a:noFill/>
            <a:miter lim="800000"/>
            <a:headEnd/>
            <a:tailEnd/>
          </a:ln>
          <a:effectLst/>
        </p:spPr>
      </p:pic>
      <p:sp>
        <p:nvSpPr>
          <p:cNvPr id="27" name="26 Metin kutusu"/>
          <p:cNvSpPr txBox="1"/>
          <p:nvPr/>
        </p:nvSpPr>
        <p:spPr>
          <a:xfrm>
            <a:off x="6096001" y="4857760"/>
            <a:ext cx="1325363" cy="369332"/>
          </a:xfrm>
          <a:prstGeom prst="rect">
            <a:avLst/>
          </a:prstGeom>
          <a:noFill/>
        </p:spPr>
        <p:txBody>
          <a:bodyPr wrap="none" rtlCol="0">
            <a:spAutoFit/>
          </a:bodyPr>
          <a:lstStyle/>
          <a:p>
            <a:r>
              <a:rPr lang="tr-TR" b="1" dirty="0">
                <a:solidFill>
                  <a:srgbClr val="FFFF00"/>
                </a:solidFill>
              </a:rPr>
              <a:t>Akıntı skoru</a:t>
            </a:r>
          </a:p>
        </p:txBody>
      </p:sp>
      <p:sp>
        <p:nvSpPr>
          <p:cNvPr id="28" name="27 Metin kutusu"/>
          <p:cNvSpPr txBox="1"/>
          <p:nvPr/>
        </p:nvSpPr>
        <p:spPr>
          <a:xfrm>
            <a:off x="5738810" y="5429264"/>
            <a:ext cx="2000264" cy="369332"/>
          </a:xfrm>
          <a:prstGeom prst="rect">
            <a:avLst/>
          </a:prstGeom>
          <a:noFill/>
        </p:spPr>
        <p:txBody>
          <a:bodyPr wrap="square" rtlCol="0">
            <a:spAutoFit/>
          </a:bodyPr>
          <a:lstStyle/>
          <a:p>
            <a:r>
              <a:rPr lang="tr-TR" b="1" dirty="0">
                <a:solidFill>
                  <a:srgbClr val="FFFF00"/>
                </a:solidFill>
              </a:rPr>
              <a:t>1               2          3</a:t>
            </a:r>
          </a:p>
        </p:txBody>
      </p:sp>
      <p:sp>
        <p:nvSpPr>
          <p:cNvPr id="29" name="28 Metin kutusu"/>
          <p:cNvSpPr txBox="1"/>
          <p:nvPr/>
        </p:nvSpPr>
        <p:spPr>
          <a:xfrm>
            <a:off x="8024826" y="5429264"/>
            <a:ext cx="301686" cy="369332"/>
          </a:xfrm>
          <a:prstGeom prst="rect">
            <a:avLst/>
          </a:prstGeom>
          <a:noFill/>
        </p:spPr>
        <p:txBody>
          <a:bodyPr wrap="none" rtlCol="0">
            <a:spAutoFit/>
          </a:bodyPr>
          <a:lstStyle/>
          <a:p>
            <a:r>
              <a:rPr lang="tr-TR" b="1" dirty="0">
                <a:solidFill>
                  <a:srgbClr val="FFFF00"/>
                </a:solidFill>
              </a:rPr>
              <a:t>4</a:t>
            </a:r>
          </a:p>
        </p:txBody>
      </p:sp>
      <p:sp>
        <p:nvSpPr>
          <p:cNvPr id="30" name="29 Metin kutusu"/>
          <p:cNvSpPr txBox="1"/>
          <p:nvPr/>
        </p:nvSpPr>
        <p:spPr>
          <a:xfrm>
            <a:off x="7667636" y="4572008"/>
            <a:ext cx="3000364" cy="285752"/>
          </a:xfrm>
          <a:prstGeom prst="rect">
            <a:avLst/>
          </a:prstGeom>
          <a:noFill/>
        </p:spPr>
        <p:txBody>
          <a:bodyPr wrap="square" rtlCol="0">
            <a:spAutoFit/>
          </a:bodyPr>
          <a:lstStyle/>
          <a:p>
            <a:pPr algn="r"/>
            <a:r>
              <a:rPr lang="tr-TR" sz="1200" b="1" i="1" dirty="0" err="1"/>
              <a:t>Küplülü</a:t>
            </a:r>
            <a:r>
              <a:rPr lang="tr-TR" sz="1200" b="1" i="1" dirty="0"/>
              <a:t> Ş, Vural R, Polat M ... 2012 arşiv </a:t>
            </a:r>
          </a:p>
        </p:txBody>
      </p:sp>
      <p:sp>
        <p:nvSpPr>
          <p:cNvPr id="31" name="30 Yuvarlatılmış Dikdörtgen"/>
          <p:cNvSpPr/>
          <p:nvPr/>
        </p:nvSpPr>
        <p:spPr>
          <a:xfrm>
            <a:off x="8381984" y="3214686"/>
            <a:ext cx="2286016" cy="10715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1600" dirty="0" err="1">
                <a:latin typeface="Times New Roman" panose="02020603050405020304" pitchFamily="18" charset="0"/>
                <a:cs typeface="Times New Roman" panose="02020603050405020304" pitchFamily="18" charset="0"/>
              </a:rPr>
              <a:t>Ovaryum</a:t>
            </a:r>
            <a:r>
              <a:rPr lang="tr-TR" sz="1600" dirty="0">
                <a:latin typeface="Times New Roman" panose="02020603050405020304" pitchFamily="18" charset="0"/>
                <a:cs typeface="Times New Roman" panose="02020603050405020304" pitchFamily="18" charset="0"/>
              </a:rPr>
              <a:t> kistleri ve </a:t>
            </a:r>
            <a:r>
              <a:rPr lang="tr-TR" sz="1600" dirty="0" err="1">
                <a:latin typeface="Times New Roman" panose="02020603050405020304" pitchFamily="18" charset="0"/>
                <a:cs typeface="Times New Roman" panose="02020603050405020304" pitchFamily="18" charset="0"/>
              </a:rPr>
              <a:t>uterus</a:t>
            </a:r>
            <a:r>
              <a:rPr lang="tr-TR" sz="1600" dirty="0">
                <a:latin typeface="Times New Roman" panose="02020603050405020304" pitchFamily="18" charset="0"/>
                <a:cs typeface="Times New Roman" panose="02020603050405020304" pitchFamily="18" charset="0"/>
              </a:rPr>
              <a:t> enfeksiyonları</a:t>
            </a:r>
          </a:p>
          <a:p>
            <a:pPr algn="ctr"/>
            <a:r>
              <a:rPr lang="tr-TR" sz="1600" dirty="0">
                <a:latin typeface="Times New Roman" panose="02020603050405020304" pitchFamily="18" charset="0"/>
                <a:cs typeface="Times New Roman" panose="02020603050405020304" pitchFamily="18" charset="0"/>
              </a:rPr>
              <a:t>karşılıklı pozitif etkileşimdedir</a:t>
            </a:r>
          </a:p>
        </p:txBody>
      </p:sp>
      <p:sp>
        <p:nvSpPr>
          <p:cNvPr id="20" name="1 Başlık"/>
          <p:cNvSpPr txBox="1">
            <a:spLocks/>
          </p:cNvSpPr>
          <p:nvPr/>
        </p:nvSpPr>
        <p:spPr>
          <a:xfrm>
            <a:off x="1539145" y="260648"/>
            <a:ext cx="9144000" cy="720080"/>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lvl="0">
              <a:lnSpc>
                <a:spcPct val="100000"/>
              </a:lnSpc>
              <a:defRPr/>
            </a:pPr>
            <a:r>
              <a:rPr lang="tr-TR" sz="2800" b="1" dirty="0">
                <a:solidFill>
                  <a:schemeClr val="tx1"/>
                </a:solidFill>
                <a:effectLst/>
                <a:latin typeface="Times New Roman" panose="02020603050405020304" pitchFamily="18" charset="0"/>
                <a:cs typeface="Times New Roman" panose="02020603050405020304" pitchFamily="18" charset="0"/>
              </a:rPr>
              <a:t>Klinik </a:t>
            </a:r>
            <a:r>
              <a:rPr lang="tr-TR" sz="2800" b="1" dirty="0" err="1">
                <a:solidFill>
                  <a:schemeClr val="tx1"/>
                </a:solidFill>
                <a:effectLst/>
                <a:latin typeface="Times New Roman" panose="02020603050405020304" pitchFamily="18" charset="0"/>
                <a:cs typeface="Times New Roman" panose="02020603050405020304" pitchFamily="18" charset="0"/>
              </a:rPr>
              <a:t>Endometritisler</a:t>
            </a:r>
            <a:endParaRPr lang="tr-TR" sz="2800" b="1" dirty="0">
              <a:solidFill>
                <a:schemeClr val="tx1"/>
              </a:solidFill>
              <a:effectLst/>
              <a:latin typeface="Times New Roman" panose="02020603050405020304" pitchFamily="18" charset="0"/>
              <a:cs typeface="Times New Roman" panose="02020603050405020304" pitchFamily="18" charset="0"/>
            </a:endParaRPr>
          </a:p>
          <a:p>
            <a:pPr lvl="0">
              <a:lnSpc>
                <a:spcPct val="100000"/>
              </a:lnSpc>
              <a:defRPr/>
            </a:pPr>
            <a:r>
              <a:rPr lang="tr-TR" sz="2400" b="1" dirty="0">
                <a:solidFill>
                  <a:schemeClr val="tx1"/>
                </a:solidFill>
                <a:latin typeface="Times New Roman" panose="02020603050405020304" pitchFamily="18" charset="0"/>
                <a:cs typeface="Times New Roman" panose="02020603050405020304" pitchFamily="18" charset="0"/>
              </a:rPr>
              <a:t>(</a:t>
            </a:r>
            <a:r>
              <a:rPr lang="tr-TR" sz="2400" b="1" dirty="0" err="1">
                <a:solidFill>
                  <a:schemeClr val="tx1"/>
                </a:solidFill>
                <a:latin typeface="Times New Roman" panose="02020603050405020304" pitchFamily="18" charset="0"/>
                <a:cs typeface="Times New Roman" panose="02020603050405020304" pitchFamily="18" charset="0"/>
              </a:rPr>
              <a:t>Pp</a:t>
            </a:r>
            <a:r>
              <a:rPr lang="tr-TR" sz="2400" b="1" dirty="0">
                <a:solidFill>
                  <a:schemeClr val="tx1"/>
                </a:solidFill>
                <a:latin typeface="Times New Roman" panose="02020603050405020304" pitchFamily="18" charset="0"/>
                <a:cs typeface="Times New Roman" panose="02020603050405020304" pitchFamily="18" charset="0"/>
              </a:rPr>
              <a:t> 21 + gün)</a:t>
            </a:r>
            <a:endParaRPr lang="tr-TR" sz="2400" b="1" dirty="0">
              <a:solidFill>
                <a:schemeClr val="tx1"/>
              </a:solidFill>
              <a:effectLst/>
              <a:latin typeface="Times New Roman" panose="02020603050405020304" pitchFamily="18" charset="0"/>
              <a:cs typeface="Times New Roman" panose="02020603050405020304" pitchFamily="18" charset="0"/>
            </a:endParaRPr>
          </a:p>
        </p:txBody>
      </p:sp>
      <p:sp>
        <p:nvSpPr>
          <p:cNvPr id="10" name="9 Yuvarlatılmış Dikdörtgen"/>
          <p:cNvSpPr/>
          <p:nvPr/>
        </p:nvSpPr>
        <p:spPr>
          <a:xfrm>
            <a:off x="7739074" y="142852"/>
            <a:ext cx="2928926" cy="3000396"/>
          </a:xfrm>
          <a:prstGeom prst="roundRect">
            <a:avLst>
              <a:gd name="adj" fmla="val 5401"/>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tr-TR" b="1" u="sng" dirty="0" err="1">
                <a:solidFill>
                  <a:schemeClr val="tx1"/>
                </a:solidFill>
                <a:latin typeface="Times New Roman" panose="02020603050405020304" pitchFamily="18" charset="0"/>
                <a:cs typeface="Times New Roman" panose="02020603050405020304" pitchFamily="18" charset="0"/>
              </a:rPr>
              <a:t>Pp</a:t>
            </a:r>
            <a:r>
              <a:rPr lang="tr-TR" b="1" u="sng" dirty="0">
                <a:solidFill>
                  <a:schemeClr val="tx1"/>
                </a:solidFill>
                <a:latin typeface="Times New Roman" panose="02020603050405020304" pitchFamily="18" charset="0"/>
                <a:cs typeface="Times New Roman" panose="02020603050405020304" pitchFamily="18" charset="0"/>
              </a:rPr>
              <a:t> 20+ </a:t>
            </a:r>
            <a:r>
              <a:rPr lang="tr-TR" b="1" u="sng" dirty="0" err="1">
                <a:solidFill>
                  <a:schemeClr val="tx1"/>
                </a:solidFill>
                <a:latin typeface="Times New Roman" panose="02020603050405020304" pitchFamily="18" charset="0"/>
                <a:cs typeface="Times New Roman" panose="02020603050405020304" pitchFamily="18" charset="0"/>
              </a:rPr>
              <a:t>uterus</a:t>
            </a:r>
            <a:endParaRPr lang="tr-TR" b="1" u="sng" dirty="0">
              <a:solidFill>
                <a:schemeClr val="tx1"/>
              </a:solidFill>
              <a:latin typeface="Times New Roman" panose="02020603050405020304" pitchFamily="18" charset="0"/>
              <a:cs typeface="Times New Roman" panose="02020603050405020304" pitchFamily="18" charset="0"/>
            </a:endParaRPr>
          </a:p>
          <a:p>
            <a:pPr>
              <a:buFont typeface="Arial" pitchFamily="34" charset="0"/>
              <a:buChar char="•"/>
            </a:pPr>
            <a:r>
              <a:rPr lang="tr-TR" sz="1600" dirty="0">
                <a:solidFill>
                  <a:schemeClr val="tx1"/>
                </a:solidFill>
                <a:latin typeface="Times New Roman" panose="02020603050405020304" pitchFamily="18" charset="0"/>
                <a:cs typeface="Times New Roman" panose="02020603050405020304" pitchFamily="18" charset="0"/>
              </a:rPr>
              <a:t>Siklik aktivite başlamışsa E2’ye bağlı aktif </a:t>
            </a:r>
            <a:r>
              <a:rPr lang="tr-TR" sz="1600" dirty="0" err="1">
                <a:solidFill>
                  <a:schemeClr val="tx1"/>
                </a:solidFill>
                <a:latin typeface="Times New Roman" panose="02020603050405020304" pitchFamily="18" charset="0"/>
                <a:cs typeface="Times New Roman" panose="02020603050405020304" pitchFamily="18" charset="0"/>
              </a:rPr>
              <a:t>immunite</a:t>
            </a:r>
            <a:endParaRPr lang="tr-TR" sz="1600" dirty="0">
              <a:solidFill>
                <a:schemeClr val="tx1"/>
              </a:solidFill>
              <a:latin typeface="Times New Roman" panose="02020603050405020304" pitchFamily="18" charset="0"/>
              <a:cs typeface="Times New Roman" panose="02020603050405020304" pitchFamily="18" charset="0"/>
            </a:endParaRPr>
          </a:p>
          <a:p>
            <a:pPr>
              <a:buFont typeface="Arial" pitchFamily="34" charset="0"/>
              <a:buChar char="•"/>
            </a:pPr>
            <a:r>
              <a:rPr lang="tr-TR" sz="1600" dirty="0">
                <a:solidFill>
                  <a:schemeClr val="tx1"/>
                </a:solidFill>
                <a:latin typeface="Times New Roman" panose="02020603050405020304" pitchFamily="18" charset="0"/>
                <a:cs typeface="Times New Roman" panose="02020603050405020304" pitchFamily="18" charset="0"/>
              </a:rPr>
              <a:t>Enerji dengesi (+)  </a:t>
            </a:r>
            <a:r>
              <a:rPr lang="tr-TR" sz="1600" dirty="0" err="1">
                <a:solidFill>
                  <a:schemeClr val="tx1"/>
                </a:solidFill>
                <a:latin typeface="Times New Roman" panose="02020603050405020304" pitchFamily="18" charset="0"/>
                <a:cs typeface="Times New Roman" panose="02020603050405020304" pitchFamily="18" charset="0"/>
              </a:rPr>
              <a:t>immunite</a:t>
            </a:r>
            <a:r>
              <a:rPr lang="tr-TR" sz="1600" dirty="0">
                <a:solidFill>
                  <a:schemeClr val="tx1"/>
                </a:solidFill>
                <a:latin typeface="Times New Roman" panose="02020603050405020304" pitchFamily="18" charset="0"/>
                <a:cs typeface="Times New Roman" panose="02020603050405020304" pitchFamily="18" charset="0"/>
              </a:rPr>
              <a:t> aktif</a:t>
            </a:r>
          </a:p>
          <a:p>
            <a:pPr>
              <a:buFont typeface="Arial" pitchFamily="34" charset="0"/>
              <a:buChar char="•"/>
            </a:pPr>
            <a:r>
              <a:rPr lang="tr-TR" sz="1600" dirty="0" err="1">
                <a:solidFill>
                  <a:schemeClr val="tx1"/>
                </a:solidFill>
                <a:latin typeface="Times New Roman" panose="02020603050405020304" pitchFamily="18" charset="0"/>
                <a:cs typeface="Times New Roman" panose="02020603050405020304" pitchFamily="18" charset="0"/>
              </a:rPr>
              <a:t>İnvolusyon</a:t>
            </a:r>
            <a:r>
              <a:rPr lang="tr-TR" sz="1600" dirty="0">
                <a:solidFill>
                  <a:schemeClr val="tx1"/>
                </a:solidFill>
                <a:latin typeface="Times New Roman" panose="02020603050405020304" pitchFamily="18" charset="0"/>
                <a:cs typeface="Times New Roman" panose="02020603050405020304" pitchFamily="18" charset="0"/>
              </a:rPr>
              <a:t> (+)   mekanik atılım</a:t>
            </a:r>
          </a:p>
          <a:p>
            <a:pPr>
              <a:buFont typeface="Arial" pitchFamily="34" charset="0"/>
              <a:buChar char="•"/>
            </a:pPr>
            <a:r>
              <a:rPr lang="tr-TR" sz="1600" dirty="0">
                <a:solidFill>
                  <a:schemeClr val="tx1"/>
                </a:solidFill>
                <a:latin typeface="Times New Roman" panose="02020603050405020304" pitchFamily="18" charset="0"/>
                <a:cs typeface="Times New Roman" panose="02020603050405020304" pitchFamily="18" charset="0"/>
              </a:rPr>
              <a:t>Enfeksiyon yoğunluğu az</a:t>
            </a:r>
          </a:p>
          <a:p>
            <a:pPr>
              <a:buFont typeface="Arial" pitchFamily="34" charset="0"/>
              <a:buChar char="•"/>
            </a:pPr>
            <a:r>
              <a:rPr lang="tr-TR" sz="1600" dirty="0">
                <a:solidFill>
                  <a:schemeClr val="tx1"/>
                </a:solidFill>
                <a:latin typeface="Times New Roman" panose="02020603050405020304" pitchFamily="18" charset="0"/>
                <a:cs typeface="Times New Roman" panose="02020603050405020304" pitchFamily="18" charset="0"/>
              </a:rPr>
              <a:t>CL (+)     PGF2</a:t>
            </a:r>
            <a:r>
              <a:rPr lang="el-GR" sz="1600" dirty="0">
                <a:solidFill>
                  <a:schemeClr val="tx1"/>
                </a:solidFill>
                <a:latin typeface="Times New Roman" panose="02020603050405020304" pitchFamily="18" charset="0"/>
                <a:cs typeface="Times New Roman" panose="02020603050405020304" pitchFamily="18" charset="0"/>
              </a:rPr>
              <a:t>α</a:t>
            </a:r>
            <a:r>
              <a:rPr lang="tr-TR" sz="1600" dirty="0">
                <a:solidFill>
                  <a:schemeClr val="tx1"/>
                </a:solidFill>
                <a:latin typeface="Times New Roman" panose="02020603050405020304" pitchFamily="18" charset="0"/>
                <a:cs typeface="Times New Roman" panose="02020603050405020304" pitchFamily="18" charset="0"/>
              </a:rPr>
              <a:t> desteği</a:t>
            </a:r>
          </a:p>
          <a:p>
            <a:pPr>
              <a:buFont typeface="Arial" pitchFamily="34" charset="0"/>
              <a:buChar char="•"/>
            </a:pPr>
            <a:r>
              <a:rPr lang="tr-TR" sz="1600" dirty="0">
                <a:solidFill>
                  <a:schemeClr val="tx1"/>
                </a:solidFill>
                <a:latin typeface="Times New Roman" panose="02020603050405020304" pitchFamily="18" charset="0"/>
                <a:cs typeface="Times New Roman" panose="02020603050405020304" pitchFamily="18" charset="0"/>
              </a:rPr>
              <a:t>Lokal ve </a:t>
            </a:r>
            <a:r>
              <a:rPr lang="tr-TR" sz="1600" dirty="0" err="1">
                <a:solidFill>
                  <a:schemeClr val="tx1"/>
                </a:solidFill>
                <a:latin typeface="Times New Roman" panose="02020603050405020304" pitchFamily="18" charset="0"/>
                <a:cs typeface="Times New Roman" panose="02020603050405020304" pitchFamily="18" charset="0"/>
              </a:rPr>
              <a:t>Paranteral</a:t>
            </a:r>
            <a:r>
              <a:rPr lang="tr-TR" sz="1600" dirty="0">
                <a:solidFill>
                  <a:schemeClr val="tx1"/>
                </a:solidFill>
                <a:latin typeface="Times New Roman" panose="02020603050405020304" pitchFamily="18" charset="0"/>
                <a:cs typeface="Times New Roman" panose="02020603050405020304" pitchFamily="18" charset="0"/>
              </a:rPr>
              <a:t> sağaltım şansı</a:t>
            </a:r>
          </a:p>
          <a:p>
            <a:pPr>
              <a:buFont typeface="Arial" pitchFamily="34" charset="0"/>
              <a:buChar char="•"/>
            </a:pPr>
            <a:r>
              <a:rPr lang="tr-TR" sz="1600" dirty="0">
                <a:solidFill>
                  <a:schemeClr val="tx1"/>
                </a:solidFill>
                <a:latin typeface="Times New Roman" panose="02020603050405020304" pitchFamily="18" charset="0"/>
                <a:cs typeface="Times New Roman" panose="02020603050405020304" pitchFamily="18" charset="0"/>
              </a:rPr>
              <a:t>İştah iyi</a:t>
            </a:r>
          </a:p>
        </p:txBody>
      </p:sp>
      <p:sp>
        <p:nvSpPr>
          <p:cNvPr id="9" name="8 Yuvarlatılmış Dikdörtgen"/>
          <p:cNvSpPr/>
          <p:nvPr/>
        </p:nvSpPr>
        <p:spPr>
          <a:xfrm>
            <a:off x="1524000" y="142852"/>
            <a:ext cx="2843808" cy="2991208"/>
          </a:xfrm>
          <a:prstGeom prst="roundRect">
            <a:avLst>
              <a:gd name="adj" fmla="val 4958"/>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tr-TR" b="1" u="sng" dirty="0" err="1">
                <a:solidFill>
                  <a:schemeClr val="tx1"/>
                </a:solidFill>
                <a:latin typeface="Times New Roman" panose="02020603050405020304" pitchFamily="18" charset="0"/>
                <a:cs typeface="Times New Roman" panose="02020603050405020304" pitchFamily="18" charset="0"/>
              </a:rPr>
              <a:t>Pp</a:t>
            </a:r>
            <a:r>
              <a:rPr lang="tr-TR" b="1" u="sng" dirty="0">
                <a:solidFill>
                  <a:schemeClr val="tx1"/>
                </a:solidFill>
                <a:latin typeface="Times New Roman" panose="02020603050405020304" pitchFamily="18" charset="0"/>
                <a:cs typeface="Times New Roman" panose="02020603050405020304" pitchFamily="18" charset="0"/>
              </a:rPr>
              <a:t> 0-20 </a:t>
            </a:r>
            <a:r>
              <a:rPr lang="tr-TR" b="1" u="sng" dirty="0" err="1">
                <a:solidFill>
                  <a:schemeClr val="tx1"/>
                </a:solidFill>
                <a:latin typeface="Times New Roman" panose="02020603050405020304" pitchFamily="18" charset="0"/>
                <a:cs typeface="Times New Roman" panose="02020603050405020304" pitchFamily="18" charset="0"/>
              </a:rPr>
              <a:t>uterus</a:t>
            </a:r>
            <a:endParaRPr lang="tr-TR" b="1" u="sng" dirty="0">
              <a:solidFill>
                <a:schemeClr val="tx1"/>
              </a:solidFill>
              <a:latin typeface="Times New Roman" panose="02020603050405020304" pitchFamily="18" charset="0"/>
              <a:cs typeface="Times New Roman" panose="02020603050405020304" pitchFamily="18" charset="0"/>
            </a:endParaRPr>
          </a:p>
          <a:p>
            <a:pPr>
              <a:buFont typeface="Arial" pitchFamily="34" charset="0"/>
              <a:buChar char="•"/>
            </a:pPr>
            <a:r>
              <a:rPr lang="tr-TR" sz="1600" dirty="0">
                <a:solidFill>
                  <a:schemeClr val="tx1"/>
                </a:solidFill>
                <a:latin typeface="Times New Roman" panose="02020603050405020304" pitchFamily="18" charset="0"/>
                <a:cs typeface="Times New Roman" panose="02020603050405020304" pitchFamily="18" charset="0"/>
              </a:rPr>
              <a:t>Lokal sağaltım desteği verilemez</a:t>
            </a:r>
          </a:p>
          <a:p>
            <a:pPr>
              <a:buFont typeface="Arial" pitchFamily="34" charset="0"/>
              <a:buChar char="•"/>
            </a:pPr>
            <a:r>
              <a:rPr lang="tr-TR" sz="1600" dirty="0" err="1">
                <a:solidFill>
                  <a:schemeClr val="tx1"/>
                </a:solidFill>
                <a:latin typeface="Times New Roman" panose="02020603050405020304" pitchFamily="18" charset="0"/>
                <a:cs typeface="Times New Roman" panose="02020603050405020304" pitchFamily="18" charset="0"/>
              </a:rPr>
              <a:t>Dejeneratif</a:t>
            </a:r>
            <a:r>
              <a:rPr lang="tr-TR" sz="1600" dirty="0">
                <a:solidFill>
                  <a:schemeClr val="tx1"/>
                </a:solidFill>
                <a:latin typeface="Times New Roman" panose="02020603050405020304" pitchFamily="18" charset="0"/>
                <a:cs typeface="Times New Roman" panose="02020603050405020304" pitchFamily="18" charset="0"/>
              </a:rPr>
              <a:t> süreç</a:t>
            </a:r>
          </a:p>
          <a:p>
            <a:pPr>
              <a:buFont typeface="Arial" pitchFamily="34" charset="0"/>
              <a:buChar char="•"/>
            </a:pPr>
            <a:r>
              <a:rPr lang="tr-TR" sz="1600" dirty="0">
                <a:solidFill>
                  <a:schemeClr val="tx1"/>
                </a:solidFill>
                <a:latin typeface="Times New Roman" panose="02020603050405020304" pitchFamily="18" charset="0"/>
                <a:cs typeface="Times New Roman" panose="02020603050405020304" pitchFamily="18" charset="0"/>
              </a:rPr>
              <a:t>Nekrotik </a:t>
            </a:r>
            <a:r>
              <a:rPr lang="tr-TR" sz="1600" dirty="0" err="1">
                <a:solidFill>
                  <a:schemeClr val="tx1"/>
                </a:solidFill>
                <a:latin typeface="Times New Roman" panose="02020603050405020304" pitchFamily="18" charset="0"/>
                <a:cs typeface="Times New Roman" panose="02020603050405020304" pitchFamily="18" charset="0"/>
              </a:rPr>
              <a:t>endometrium</a:t>
            </a:r>
            <a:endParaRPr lang="tr-TR" sz="1600" dirty="0">
              <a:solidFill>
                <a:schemeClr val="tx1"/>
              </a:solidFill>
              <a:latin typeface="Times New Roman" panose="02020603050405020304" pitchFamily="18" charset="0"/>
              <a:cs typeface="Times New Roman" panose="02020603050405020304" pitchFamily="18" charset="0"/>
            </a:endParaRPr>
          </a:p>
          <a:p>
            <a:pPr>
              <a:buFont typeface="Arial" pitchFamily="34" charset="0"/>
              <a:buChar char="•"/>
            </a:pPr>
            <a:r>
              <a:rPr lang="tr-TR" sz="1600" dirty="0">
                <a:solidFill>
                  <a:schemeClr val="tx1"/>
                </a:solidFill>
                <a:latin typeface="Times New Roman" panose="02020603050405020304" pitchFamily="18" charset="0"/>
                <a:cs typeface="Times New Roman" panose="02020603050405020304" pitchFamily="18" charset="0"/>
              </a:rPr>
              <a:t>Savunma duvarı bozuk</a:t>
            </a:r>
          </a:p>
          <a:p>
            <a:pPr>
              <a:buFont typeface="Arial" pitchFamily="34" charset="0"/>
              <a:buChar char="•"/>
            </a:pPr>
            <a:r>
              <a:rPr lang="tr-TR" sz="1600" dirty="0" err="1">
                <a:solidFill>
                  <a:schemeClr val="tx1"/>
                </a:solidFill>
                <a:latin typeface="Times New Roman" panose="02020603050405020304" pitchFamily="18" charset="0"/>
                <a:cs typeface="Times New Roman" panose="02020603050405020304" pitchFamily="18" charset="0"/>
              </a:rPr>
              <a:t>Hormonal</a:t>
            </a:r>
            <a:r>
              <a:rPr lang="tr-TR" sz="1600" dirty="0">
                <a:solidFill>
                  <a:schemeClr val="tx1"/>
                </a:solidFill>
                <a:latin typeface="Times New Roman" panose="02020603050405020304" pitchFamily="18" charset="0"/>
                <a:cs typeface="Times New Roman" panose="02020603050405020304" pitchFamily="18" charset="0"/>
              </a:rPr>
              <a:t> destek yok (E2)</a:t>
            </a:r>
          </a:p>
          <a:p>
            <a:pPr>
              <a:buFont typeface="Arial" pitchFamily="34" charset="0"/>
              <a:buChar char="•"/>
            </a:pPr>
            <a:r>
              <a:rPr lang="tr-TR" sz="1600" dirty="0">
                <a:solidFill>
                  <a:schemeClr val="tx1"/>
                </a:solidFill>
                <a:latin typeface="Times New Roman" panose="02020603050405020304" pitchFamily="18" charset="0"/>
                <a:cs typeface="Times New Roman" panose="02020603050405020304" pitchFamily="18" charset="0"/>
              </a:rPr>
              <a:t>NED (sistemik </a:t>
            </a:r>
            <a:r>
              <a:rPr lang="tr-TR" sz="1600" dirty="0" err="1">
                <a:solidFill>
                  <a:schemeClr val="tx1"/>
                </a:solidFill>
                <a:latin typeface="Times New Roman" panose="02020603050405020304" pitchFamily="18" charset="0"/>
                <a:cs typeface="Times New Roman" panose="02020603050405020304" pitchFamily="18" charset="0"/>
              </a:rPr>
              <a:t>immun</a:t>
            </a:r>
            <a:r>
              <a:rPr lang="tr-TR" sz="1600" dirty="0">
                <a:solidFill>
                  <a:schemeClr val="tx1"/>
                </a:solidFill>
                <a:latin typeface="Times New Roman" panose="02020603050405020304" pitchFamily="18" charset="0"/>
                <a:cs typeface="Times New Roman" panose="02020603050405020304" pitchFamily="18" charset="0"/>
              </a:rPr>
              <a:t> destek zayıf)</a:t>
            </a:r>
          </a:p>
          <a:p>
            <a:pPr>
              <a:buFont typeface="Arial" pitchFamily="34" charset="0"/>
              <a:buChar char="•"/>
            </a:pPr>
            <a:r>
              <a:rPr lang="tr-TR" sz="1600" dirty="0">
                <a:solidFill>
                  <a:schemeClr val="tx1"/>
                </a:solidFill>
                <a:latin typeface="Times New Roman" panose="02020603050405020304" pitchFamily="18" charset="0"/>
                <a:cs typeface="Times New Roman" panose="02020603050405020304" pitchFamily="18" charset="0"/>
              </a:rPr>
              <a:t>İştah zayıf</a:t>
            </a:r>
          </a:p>
        </p:txBody>
      </p:sp>
      <p:sp>
        <p:nvSpPr>
          <p:cNvPr id="2" name="Metin kutusu 1"/>
          <p:cNvSpPr txBox="1"/>
          <p:nvPr/>
        </p:nvSpPr>
        <p:spPr>
          <a:xfrm>
            <a:off x="10200456" y="44624"/>
            <a:ext cx="467544" cy="369332"/>
          </a:xfrm>
          <a:prstGeom prst="rect">
            <a:avLst/>
          </a:prstGeom>
          <a:noFill/>
        </p:spPr>
        <p:txBody>
          <a:bodyPr wrap="square" rtlCol="0">
            <a:spAutoFit/>
          </a:bodyPr>
          <a:lstStyle/>
          <a:p>
            <a:pPr algn="ctr"/>
            <a:r>
              <a:rPr lang="tr-TR" b="1" dirty="0">
                <a:solidFill>
                  <a:srgbClr val="FF0000"/>
                </a:solidFill>
              </a:rPr>
              <a:t>29</a:t>
            </a:r>
          </a:p>
        </p:txBody>
      </p:sp>
    </p:spTree>
    <p:extLst>
      <p:ext uri="{BB962C8B-B14F-4D97-AF65-F5344CB8AC3E}">
        <p14:creationId xmlns:p14="http://schemas.microsoft.com/office/powerpoint/2010/main" val="1140932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3">
              <a:lumMod val="20000"/>
              <a:lumOff val="80000"/>
            </a:schemeClr>
          </a:solidFill>
        </p:spPr>
        <p:txBody>
          <a:bodyPr>
            <a:normAutofit/>
          </a:bodyPr>
          <a:lstStyle/>
          <a:p>
            <a:r>
              <a:rPr lang="tr-TR" dirty="0" err="1" smtClean="0"/>
              <a:t>Sitolojik</a:t>
            </a:r>
            <a:r>
              <a:rPr lang="tr-TR" dirty="0" smtClean="0"/>
              <a:t> </a:t>
            </a:r>
            <a:r>
              <a:rPr lang="tr-TR" dirty="0" err="1" smtClean="0"/>
              <a:t>endometritis</a:t>
            </a:r>
            <a:r>
              <a:rPr lang="tr-TR" dirty="0" smtClean="0"/>
              <a:t> olgularında </a:t>
            </a:r>
            <a:r>
              <a:rPr lang="tr-TR" dirty="0" err="1" smtClean="0"/>
              <a:t>alternativ</a:t>
            </a:r>
            <a:r>
              <a:rPr lang="tr-TR" dirty="0" smtClean="0"/>
              <a:t> tedavi seçenekleri</a:t>
            </a:r>
            <a:endParaRPr lang="tr-TR" dirty="0"/>
          </a:p>
        </p:txBody>
      </p:sp>
      <p:sp>
        <p:nvSpPr>
          <p:cNvPr id="3" name="İçerik Yer Tutucusu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dirty="0" err="1" smtClean="0">
                <a:ln>
                  <a:solidFill>
                    <a:srgbClr val="FF0000"/>
                  </a:solidFill>
                </a:ln>
              </a:rPr>
              <a:t>Postpartum</a:t>
            </a:r>
            <a:r>
              <a:rPr lang="tr-TR" dirty="0" smtClean="0">
                <a:ln>
                  <a:solidFill>
                    <a:srgbClr val="FF0000"/>
                  </a:solidFill>
                </a:ln>
              </a:rPr>
              <a:t> 35-45 gün aralığında </a:t>
            </a:r>
            <a:r>
              <a:rPr lang="tr-TR" dirty="0" smtClean="0"/>
              <a:t>: </a:t>
            </a:r>
          </a:p>
          <a:p>
            <a:pPr marL="0" indent="0">
              <a:buNone/>
            </a:pPr>
            <a:r>
              <a:rPr lang="tr-TR" dirty="0" smtClean="0"/>
              <a:t>	1) 35-37 °C ,  </a:t>
            </a:r>
            <a:r>
              <a:rPr lang="tr-TR" b="1" dirty="0" smtClean="0">
                <a:solidFill>
                  <a:srgbClr val="FF0000"/>
                </a:solidFill>
              </a:rPr>
              <a:t>serum fizyolojik </a:t>
            </a:r>
            <a:r>
              <a:rPr lang="tr-TR" dirty="0" smtClean="0"/>
              <a:t>ile  	</a:t>
            </a:r>
            <a:r>
              <a:rPr lang="tr-TR" dirty="0" err="1" smtClean="0"/>
              <a:t>uterus</a:t>
            </a:r>
            <a:r>
              <a:rPr lang="tr-TR" dirty="0" smtClean="0"/>
              <a:t> yıkaması (</a:t>
            </a:r>
            <a:r>
              <a:rPr lang="tr-TR" sz="2400" i="1" dirty="0"/>
              <a:t>Dini ve ark. 2016, </a:t>
            </a:r>
            <a:r>
              <a:rPr lang="tr-TR" sz="2400" i="1" dirty="0" err="1"/>
              <a:t>Engormix</a:t>
            </a:r>
            <a:r>
              <a:rPr lang="tr-TR" dirty="0" smtClean="0"/>
              <a:t>).</a:t>
            </a:r>
          </a:p>
          <a:p>
            <a:pPr marL="0" indent="0">
              <a:buNone/>
            </a:pPr>
            <a:r>
              <a:rPr lang="tr-TR" dirty="0" smtClean="0"/>
              <a:t>	2) 35-37 </a:t>
            </a:r>
            <a:r>
              <a:rPr lang="tr-TR" dirty="0"/>
              <a:t>°C , </a:t>
            </a:r>
            <a:r>
              <a:rPr lang="tr-TR" dirty="0" smtClean="0"/>
              <a:t> </a:t>
            </a:r>
            <a:r>
              <a:rPr lang="tr-TR" b="1" dirty="0" smtClean="0">
                <a:solidFill>
                  <a:srgbClr val="FF0000"/>
                </a:solidFill>
              </a:rPr>
              <a:t>serum fizyolojik + DMSO</a:t>
            </a:r>
            <a:r>
              <a:rPr lang="tr-TR" dirty="0" smtClean="0"/>
              <a:t> ile </a:t>
            </a:r>
            <a:r>
              <a:rPr lang="tr-TR" dirty="0" err="1" smtClean="0"/>
              <a:t>uterus</a:t>
            </a:r>
            <a:r>
              <a:rPr lang="tr-TR" dirty="0" smtClean="0"/>
              <a:t> yıkaması</a:t>
            </a:r>
          </a:p>
          <a:p>
            <a:pPr marL="0" indent="0">
              <a:buNone/>
            </a:pPr>
            <a:endParaRPr lang="tr-TR" dirty="0" smtClean="0"/>
          </a:p>
          <a:p>
            <a:pPr marL="0" indent="0">
              <a:buNone/>
            </a:pPr>
            <a:r>
              <a:rPr lang="tr-TR" dirty="0" smtClean="0"/>
              <a:t>a)dejenere </a:t>
            </a:r>
            <a:r>
              <a:rPr lang="tr-TR" dirty="0" err="1" smtClean="0"/>
              <a:t>nötrofiller</a:t>
            </a:r>
            <a:r>
              <a:rPr lang="tr-TR" dirty="0" smtClean="0"/>
              <a:t> uzaklaştırılır; b)PMN sayısı düşer,</a:t>
            </a:r>
            <a:r>
              <a:rPr lang="tr-TR" dirty="0"/>
              <a:t> </a:t>
            </a:r>
            <a:r>
              <a:rPr lang="tr-TR" dirty="0" smtClean="0"/>
              <a:t>c) </a:t>
            </a:r>
            <a:r>
              <a:rPr lang="tr-TR" b="1" dirty="0" smtClean="0">
                <a:solidFill>
                  <a:srgbClr val="FF0000"/>
                </a:solidFill>
              </a:rPr>
              <a:t>anti-</a:t>
            </a:r>
            <a:r>
              <a:rPr lang="tr-TR" b="1" dirty="0" err="1" smtClean="0">
                <a:solidFill>
                  <a:srgbClr val="FF0000"/>
                </a:solidFill>
              </a:rPr>
              <a:t>inflamatör</a:t>
            </a:r>
            <a:r>
              <a:rPr lang="tr-TR" dirty="0" smtClean="0"/>
              <a:t> etki gösterir.</a:t>
            </a:r>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1762620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3">
              <a:lumMod val="20000"/>
              <a:lumOff val="80000"/>
            </a:schemeClr>
          </a:solidFill>
        </p:spPr>
        <p:txBody>
          <a:bodyPr>
            <a:normAutofit/>
          </a:bodyPr>
          <a:lstStyle/>
          <a:p>
            <a:r>
              <a:rPr lang="tr-TR" dirty="0" err="1" smtClean="0"/>
              <a:t>Repeat</a:t>
            </a:r>
            <a:r>
              <a:rPr lang="tr-TR" dirty="0" smtClean="0"/>
              <a:t> </a:t>
            </a:r>
            <a:r>
              <a:rPr lang="tr-TR" dirty="0" err="1" smtClean="0"/>
              <a:t>Breeder</a:t>
            </a:r>
            <a:r>
              <a:rPr lang="tr-TR" dirty="0" smtClean="0"/>
              <a:t> İneklerde </a:t>
            </a:r>
            <a:r>
              <a:rPr lang="tr-TR" dirty="0" err="1" smtClean="0"/>
              <a:t>Alternativ</a:t>
            </a:r>
            <a:r>
              <a:rPr lang="tr-TR" dirty="0" smtClean="0"/>
              <a:t> tedavi seçenekleri</a:t>
            </a:r>
            <a:endParaRPr lang="tr-TR" dirty="0"/>
          </a:p>
        </p:txBody>
      </p:sp>
      <p:sp>
        <p:nvSpPr>
          <p:cNvPr id="3" name="İçerik Yer Tutucusu 2"/>
          <p:cNvSpPr>
            <a:spLocks noGrp="1"/>
          </p:cNvSpPr>
          <p:nvPr>
            <p:ph idx="1"/>
          </p:nvPr>
        </p:nvSpPr>
        <p:spPr>
          <a:xfrm>
            <a:off x="1981200" y="1600201"/>
            <a:ext cx="8363272" cy="4525963"/>
          </a:xfrm>
        </p:spPr>
        <p:style>
          <a:lnRef idx="2">
            <a:schemeClr val="accent2"/>
          </a:lnRef>
          <a:fillRef idx="1">
            <a:schemeClr val="lt1"/>
          </a:fillRef>
          <a:effectRef idx="0">
            <a:schemeClr val="accent2"/>
          </a:effectRef>
          <a:fontRef idx="minor">
            <a:schemeClr val="dk1"/>
          </a:fontRef>
        </p:style>
        <p:txBody>
          <a:bodyPr>
            <a:normAutofit/>
          </a:bodyPr>
          <a:lstStyle/>
          <a:p>
            <a:r>
              <a:rPr lang="tr-TR" dirty="0" smtClean="0"/>
              <a:t>Tohumlamayı izleyen </a:t>
            </a:r>
            <a:r>
              <a:rPr lang="tr-TR" dirty="0" smtClean="0">
                <a:solidFill>
                  <a:srgbClr val="FF0000"/>
                </a:solidFill>
              </a:rPr>
              <a:t>12-24 saat sonra</a:t>
            </a:r>
            <a:r>
              <a:rPr lang="tr-TR" dirty="0" smtClean="0"/>
              <a:t> </a:t>
            </a:r>
            <a:r>
              <a:rPr lang="tr-TR" dirty="0" err="1" smtClean="0"/>
              <a:t>uterus</a:t>
            </a:r>
            <a:r>
              <a:rPr lang="tr-TR" dirty="0" smtClean="0"/>
              <a:t> içi 45 cc </a:t>
            </a:r>
            <a:r>
              <a:rPr lang="tr-TR" b="1" dirty="0" smtClean="0">
                <a:solidFill>
                  <a:srgbClr val="FF0000"/>
                </a:solidFill>
              </a:rPr>
              <a:t>serum fizyolojik </a:t>
            </a:r>
            <a:r>
              <a:rPr lang="tr-TR" dirty="0" smtClean="0"/>
              <a:t>+ 5 cc </a:t>
            </a:r>
            <a:r>
              <a:rPr lang="tr-TR" b="1" dirty="0" smtClean="0">
                <a:solidFill>
                  <a:srgbClr val="FF0000"/>
                </a:solidFill>
              </a:rPr>
              <a:t>DMSO</a:t>
            </a:r>
            <a:r>
              <a:rPr lang="tr-TR" dirty="0" smtClean="0"/>
              <a:t> uygulaması (</a:t>
            </a:r>
            <a:r>
              <a:rPr lang="tr-TR" dirty="0"/>
              <a:t>35-37 °</a:t>
            </a:r>
            <a:r>
              <a:rPr lang="tr-TR" dirty="0" smtClean="0"/>
              <a:t>C ısıda) </a:t>
            </a:r>
          </a:p>
          <a:p>
            <a:r>
              <a:rPr lang="tr-TR" dirty="0" smtClean="0"/>
              <a:t>Tohumlamayı izleyen </a:t>
            </a:r>
            <a:r>
              <a:rPr lang="tr-TR" dirty="0" smtClean="0">
                <a:solidFill>
                  <a:srgbClr val="FF0000"/>
                </a:solidFill>
              </a:rPr>
              <a:t>48 saat sonra</a:t>
            </a:r>
            <a:r>
              <a:rPr lang="tr-TR" dirty="0" smtClean="0"/>
              <a:t>; </a:t>
            </a:r>
            <a:r>
              <a:rPr lang="tr-TR" dirty="0" err="1" smtClean="0"/>
              <a:t>ovulasyonun</a:t>
            </a:r>
            <a:r>
              <a:rPr lang="tr-TR" dirty="0" smtClean="0"/>
              <a:t> olduğu </a:t>
            </a:r>
            <a:r>
              <a:rPr lang="tr-TR" dirty="0" err="1" smtClean="0"/>
              <a:t>kornu</a:t>
            </a:r>
            <a:r>
              <a:rPr lang="tr-TR" dirty="0" smtClean="0"/>
              <a:t> </a:t>
            </a:r>
            <a:r>
              <a:rPr lang="tr-TR" dirty="0" err="1" smtClean="0"/>
              <a:t>uteriye</a:t>
            </a:r>
            <a:r>
              <a:rPr lang="tr-TR" dirty="0" smtClean="0"/>
              <a:t> 10 ml </a:t>
            </a:r>
            <a:r>
              <a:rPr lang="tr-TR" dirty="0" err="1" smtClean="0"/>
              <a:t>trombosit</a:t>
            </a:r>
            <a:r>
              <a:rPr lang="tr-TR" dirty="0" smtClean="0"/>
              <a:t> (işlenmiş </a:t>
            </a:r>
            <a:r>
              <a:rPr lang="tr-TR" dirty="0" err="1" smtClean="0"/>
              <a:t>trombosit</a:t>
            </a:r>
            <a:r>
              <a:rPr lang="tr-TR" dirty="0" smtClean="0"/>
              <a:t>- 1x10⁹ </a:t>
            </a:r>
            <a:r>
              <a:rPr lang="tr-TR" dirty="0" err="1" smtClean="0"/>
              <a:t>trombosit</a:t>
            </a:r>
            <a:r>
              <a:rPr lang="tr-TR" dirty="0" smtClean="0"/>
              <a:t>/ml içermelidir) </a:t>
            </a:r>
          </a:p>
          <a:p>
            <a:pPr marL="0" indent="0">
              <a:buNone/>
            </a:pPr>
            <a:r>
              <a:rPr lang="tr-TR" b="1" dirty="0" smtClean="0">
                <a:solidFill>
                  <a:srgbClr val="FF0000"/>
                </a:solidFill>
              </a:rPr>
              <a:t>Sonuç </a:t>
            </a:r>
            <a:r>
              <a:rPr lang="tr-TR" dirty="0" smtClean="0"/>
              <a:t>:21/30 inek gebelik (+) : anti-</a:t>
            </a:r>
            <a:r>
              <a:rPr lang="tr-TR" dirty="0" err="1" smtClean="0"/>
              <a:t>inflamatör</a:t>
            </a:r>
            <a:r>
              <a:rPr lang="tr-TR" dirty="0" smtClean="0"/>
              <a:t> özellik/ EGF içerir (Rb ineklerde </a:t>
            </a:r>
            <a:r>
              <a:rPr lang="tr-TR" dirty="0" err="1" smtClean="0"/>
              <a:t>endometrial</a:t>
            </a:r>
            <a:r>
              <a:rPr lang="tr-TR" dirty="0" smtClean="0"/>
              <a:t> EGF %70 oranında azalır) ---embriyo gelişimini destekler </a:t>
            </a:r>
          </a:p>
          <a:p>
            <a:pPr marL="0" indent="0" algn="r">
              <a:buNone/>
            </a:pPr>
            <a:r>
              <a:rPr lang="tr-TR" sz="2200" i="1" dirty="0" err="1"/>
              <a:t>Consiglio</a:t>
            </a:r>
            <a:r>
              <a:rPr lang="tr-TR" sz="2200" i="1" dirty="0"/>
              <a:t> ve ark. 2015, </a:t>
            </a:r>
            <a:r>
              <a:rPr lang="tr-TR" sz="2200" i="1" dirty="0" err="1"/>
              <a:t>Rep</a:t>
            </a:r>
            <a:r>
              <a:rPr lang="tr-TR" sz="2200" i="1" dirty="0"/>
              <a:t> </a:t>
            </a:r>
            <a:r>
              <a:rPr lang="tr-TR" sz="2200" i="1" dirty="0" err="1"/>
              <a:t>Biol</a:t>
            </a:r>
            <a:r>
              <a:rPr lang="tr-TR" sz="2200" i="1" dirty="0"/>
              <a:t> </a:t>
            </a:r>
            <a:r>
              <a:rPr lang="tr-TR" sz="2200" i="1" dirty="0" err="1"/>
              <a:t>Endoc</a:t>
            </a:r>
            <a:endParaRPr lang="tr-TR" sz="2200" i="1" dirty="0"/>
          </a:p>
        </p:txBody>
      </p:sp>
    </p:spTree>
    <p:extLst>
      <p:ext uri="{BB962C8B-B14F-4D97-AF65-F5344CB8AC3E}">
        <p14:creationId xmlns:p14="http://schemas.microsoft.com/office/powerpoint/2010/main" val="438033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3">
              <a:lumMod val="20000"/>
              <a:lumOff val="80000"/>
            </a:schemeClr>
          </a:solidFill>
        </p:spPr>
        <p:txBody>
          <a:bodyPr>
            <a:normAutofit/>
          </a:bodyPr>
          <a:lstStyle/>
          <a:p>
            <a:r>
              <a:rPr lang="tr-TR" dirty="0" smtClean="0"/>
              <a:t>Tedavi başarısızlıklarının nedenleri</a:t>
            </a:r>
            <a:endParaRPr lang="tr-TR" dirty="0"/>
          </a:p>
        </p:txBody>
      </p:sp>
      <p:sp>
        <p:nvSpPr>
          <p:cNvPr id="6" name="5 Yuvarlatılmış Dikdörtgen"/>
          <p:cNvSpPr/>
          <p:nvPr/>
        </p:nvSpPr>
        <p:spPr>
          <a:xfrm>
            <a:off x="2783632" y="1700808"/>
            <a:ext cx="7344816" cy="4248472"/>
          </a:xfrm>
          <a:prstGeom prst="round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t"/>
          <a:lstStyle/>
          <a:p>
            <a:pPr marL="342900" indent="-342900" algn="just">
              <a:buAutoNum type="arabicPeriod"/>
            </a:pPr>
            <a:r>
              <a:rPr lang="tr-TR" sz="3600" dirty="0"/>
              <a:t>Geç müdahale</a:t>
            </a:r>
          </a:p>
          <a:p>
            <a:pPr marL="342900" indent="-342900" algn="just">
              <a:buAutoNum type="arabicPeriod"/>
            </a:pPr>
            <a:r>
              <a:rPr lang="tr-TR" sz="3600" dirty="0"/>
              <a:t>Yangının </a:t>
            </a:r>
            <a:r>
              <a:rPr lang="tr-TR" sz="3600" dirty="0" err="1"/>
              <a:t>yıkımlayıcı</a:t>
            </a:r>
            <a:r>
              <a:rPr lang="tr-TR" sz="3600" dirty="0"/>
              <a:t> etkisi</a:t>
            </a:r>
          </a:p>
          <a:p>
            <a:pPr marL="342900" indent="-342900" algn="just">
              <a:buAutoNum type="arabicPeriod"/>
            </a:pPr>
            <a:r>
              <a:rPr lang="tr-TR" sz="3600" dirty="0"/>
              <a:t>BoHV4,BLHV enfeksiyonları</a:t>
            </a:r>
          </a:p>
          <a:p>
            <a:pPr marL="342900" indent="-342900" algn="just">
              <a:buAutoNum type="arabicPeriod"/>
            </a:pPr>
            <a:r>
              <a:rPr lang="tr-TR" sz="3600" dirty="0" err="1"/>
              <a:t>Brusellosis</a:t>
            </a:r>
            <a:r>
              <a:rPr lang="tr-TR" sz="3600" dirty="0"/>
              <a:t>,</a:t>
            </a:r>
            <a:r>
              <a:rPr lang="tr-TR" sz="3600" dirty="0" err="1"/>
              <a:t>Tuberküloz</a:t>
            </a:r>
            <a:r>
              <a:rPr lang="tr-TR" sz="3600" dirty="0"/>
              <a:t>,BVD</a:t>
            </a:r>
          </a:p>
          <a:p>
            <a:pPr marL="342900" indent="-342900">
              <a:buAutoNum type="arabicPeriod"/>
            </a:pPr>
            <a:r>
              <a:rPr lang="tr-TR" sz="3600" dirty="0"/>
              <a:t>Bakterinin </a:t>
            </a:r>
            <a:r>
              <a:rPr lang="tr-TR" sz="3600" dirty="0" err="1"/>
              <a:t>biyofilm</a:t>
            </a:r>
            <a:r>
              <a:rPr lang="tr-TR" sz="3600" dirty="0"/>
              <a:t> oluşturması</a:t>
            </a:r>
          </a:p>
          <a:p>
            <a:pPr marL="342900" indent="-342900" algn="just">
              <a:buAutoNum type="arabicPeriod"/>
            </a:pPr>
            <a:r>
              <a:rPr lang="tr-TR" sz="3600" dirty="0" err="1"/>
              <a:t>Mukolitik</a:t>
            </a:r>
            <a:r>
              <a:rPr lang="tr-TR" sz="3600" dirty="0"/>
              <a:t> etki</a:t>
            </a:r>
          </a:p>
          <a:p>
            <a:pPr marL="342900" indent="-342900" algn="just"/>
            <a:r>
              <a:rPr lang="tr-TR" sz="3600" dirty="0"/>
              <a:t> </a:t>
            </a:r>
          </a:p>
        </p:txBody>
      </p:sp>
    </p:spTree>
    <p:extLst>
      <p:ext uri="{BB962C8B-B14F-4D97-AF65-F5344CB8AC3E}">
        <p14:creationId xmlns:p14="http://schemas.microsoft.com/office/powerpoint/2010/main" val="449142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3">
              <a:lumMod val="20000"/>
              <a:lumOff val="80000"/>
            </a:schemeClr>
          </a:solidFill>
        </p:spPr>
        <p:txBody>
          <a:bodyPr/>
          <a:lstStyle/>
          <a:p>
            <a:r>
              <a:rPr lang="tr-TR" dirty="0" smtClean="0"/>
              <a:t>Diğer Yöntemler</a:t>
            </a:r>
            <a:endParaRPr lang="tr-TR" dirty="0"/>
          </a:p>
        </p:txBody>
      </p:sp>
      <p:sp>
        <p:nvSpPr>
          <p:cNvPr id="3" name="İçerik Yer Tutucusu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tr-TR" dirty="0" err="1" smtClean="0"/>
              <a:t>Rasyonlara</a:t>
            </a:r>
            <a:r>
              <a:rPr lang="tr-TR" dirty="0" smtClean="0"/>
              <a:t> yangı düzenleyici </a:t>
            </a:r>
            <a:r>
              <a:rPr lang="tr-TR" b="1" dirty="0" smtClean="0">
                <a:solidFill>
                  <a:srgbClr val="FF0000"/>
                </a:solidFill>
              </a:rPr>
              <a:t>yağ asitlerinin </a:t>
            </a:r>
            <a:r>
              <a:rPr lang="tr-TR" dirty="0" smtClean="0"/>
              <a:t>katılması (PP : 21 gün n-6 </a:t>
            </a:r>
            <a:r>
              <a:rPr lang="tr-TR" dirty="0" err="1" smtClean="0"/>
              <a:t>omega</a:t>
            </a:r>
            <a:r>
              <a:rPr lang="tr-TR" dirty="0" smtClean="0"/>
              <a:t> 6 / PP: 21-35 gün n-3 EPA-DHA katılımı)</a:t>
            </a:r>
          </a:p>
          <a:p>
            <a:r>
              <a:rPr lang="tr-TR" dirty="0" smtClean="0">
                <a:solidFill>
                  <a:srgbClr val="FF0000"/>
                </a:solidFill>
              </a:rPr>
              <a:t>PREFRESH</a:t>
            </a:r>
            <a:r>
              <a:rPr lang="tr-TR" dirty="0" smtClean="0"/>
              <a:t> grup oluşturulmalı</a:t>
            </a:r>
          </a:p>
          <a:p>
            <a:r>
              <a:rPr lang="tr-TR" dirty="0" smtClean="0"/>
              <a:t>Doğumu izleyen </a:t>
            </a:r>
            <a:r>
              <a:rPr lang="tr-TR" dirty="0" smtClean="0">
                <a:solidFill>
                  <a:srgbClr val="FF0000"/>
                </a:solidFill>
              </a:rPr>
              <a:t>30-35 günd</a:t>
            </a:r>
            <a:r>
              <a:rPr lang="tr-TR" dirty="0" smtClean="0"/>
              <a:t>e jinekolojik muayene ve tedavi</a:t>
            </a:r>
          </a:p>
          <a:p>
            <a:r>
              <a:rPr lang="tr-TR" dirty="0" smtClean="0"/>
              <a:t>Metabolizma takibi ve </a:t>
            </a:r>
            <a:r>
              <a:rPr lang="tr-TR" dirty="0" smtClean="0">
                <a:solidFill>
                  <a:srgbClr val="FF0000"/>
                </a:solidFill>
              </a:rPr>
              <a:t>Parametre</a:t>
            </a:r>
            <a:r>
              <a:rPr lang="tr-TR" dirty="0" smtClean="0"/>
              <a:t> kullanımı</a:t>
            </a:r>
            <a:endParaRPr lang="tr-TR" dirty="0"/>
          </a:p>
        </p:txBody>
      </p:sp>
    </p:spTree>
    <p:extLst>
      <p:ext uri="{BB962C8B-B14F-4D97-AF65-F5344CB8AC3E}">
        <p14:creationId xmlns:p14="http://schemas.microsoft.com/office/powerpoint/2010/main" val="339801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gradFill>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p:spPr>
        <p:txBody>
          <a:bodyPr/>
          <a:lstStyle/>
          <a:p>
            <a:r>
              <a:rPr lang="tr-TR" dirty="0" err="1" smtClean="0">
                <a:solidFill>
                  <a:schemeClr val="bg1"/>
                </a:solidFill>
              </a:rPr>
              <a:t>Fresh</a:t>
            </a:r>
            <a:r>
              <a:rPr lang="tr-TR" dirty="0" smtClean="0">
                <a:solidFill>
                  <a:schemeClr val="bg1"/>
                </a:solidFill>
              </a:rPr>
              <a:t> Grup</a:t>
            </a:r>
            <a:endParaRPr lang="tr-TR" dirty="0">
              <a:solidFill>
                <a:schemeClr val="bg1"/>
              </a:solidFill>
            </a:endParaRPr>
          </a:p>
        </p:txBody>
      </p:sp>
      <p:sp>
        <p:nvSpPr>
          <p:cNvPr id="3" name="İçerik Yer Tutucusu 2"/>
          <p:cNvSpPr>
            <a:spLocks noGrp="1"/>
          </p:cNvSpPr>
          <p:nvPr>
            <p:ph sz="half" idx="1"/>
          </p:nvPr>
        </p:nvSpPr>
        <p:sp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r>
              <a:rPr lang="tr-TR" dirty="0" smtClean="0"/>
              <a:t>Çiftliğin EN ÖNCELİKLİ grubudur.</a:t>
            </a:r>
          </a:p>
          <a:p>
            <a:r>
              <a:rPr lang="tr-TR" dirty="0" smtClean="0"/>
              <a:t>Genel metabolizma ve enfeksiyonlar açısından en iyi denetlenmesi gereken gruptur.</a:t>
            </a:r>
          </a:p>
          <a:p>
            <a:r>
              <a:rPr lang="tr-TR" dirty="0" err="1" smtClean="0"/>
              <a:t>Postpartum</a:t>
            </a:r>
            <a:r>
              <a:rPr lang="tr-TR" dirty="0" smtClean="0"/>
              <a:t> 25-35. günde klinik muayene yapılmalıdır.</a:t>
            </a:r>
            <a:endParaRPr lang="tr-TR" dirty="0"/>
          </a:p>
        </p:txBody>
      </p:sp>
      <p:sp>
        <p:nvSpPr>
          <p:cNvPr id="4" name="İçerik Yer Tutucusu 3"/>
          <p:cNvSpPr>
            <a:spLocks noGrp="1"/>
          </p:cNvSpPr>
          <p:nvPr>
            <p:ph sz="half" idx="2"/>
          </p:nvPr>
        </p:nvSpPr>
        <p:sp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r>
              <a:rPr lang="tr-TR" dirty="0" err="1" smtClean="0"/>
              <a:t>Rektal</a:t>
            </a:r>
            <a:r>
              <a:rPr lang="tr-TR" dirty="0" smtClean="0"/>
              <a:t> </a:t>
            </a:r>
            <a:r>
              <a:rPr lang="tr-TR" dirty="0" err="1" smtClean="0"/>
              <a:t>palpasyon</a:t>
            </a:r>
            <a:endParaRPr lang="tr-TR" dirty="0" smtClean="0"/>
          </a:p>
          <a:p>
            <a:r>
              <a:rPr lang="tr-TR" dirty="0" smtClean="0"/>
              <a:t>USG</a:t>
            </a:r>
          </a:p>
          <a:p>
            <a:r>
              <a:rPr lang="tr-TR" dirty="0" err="1" smtClean="0"/>
              <a:t>Vaginoskopi</a:t>
            </a:r>
            <a:endParaRPr lang="tr-TR" dirty="0" smtClean="0"/>
          </a:p>
          <a:p>
            <a:r>
              <a:rPr lang="tr-TR" dirty="0" err="1" smtClean="0"/>
              <a:t>Metabolik</a:t>
            </a:r>
            <a:r>
              <a:rPr lang="tr-TR" dirty="0" smtClean="0"/>
              <a:t> Parametreler</a:t>
            </a:r>
          </a:p>
          <a:p>
            <a:r>
              <a:rPr lang="tr-TR" dirty="0" err="1" smtClean="0"/>
              <a:t>Abomazum</a:t>
            </a:r>
            <a:r>
              <a:rPr lang="tr-TR" dirty="0" smtClean="0"/>
              <a:t> deplasmanı muayeneleri</a:t>
            </a:r>
          </a:p>
          <a:p>
            <a:r>
              <a:rPr lang="tr-TR" dirty="0" err="1" smtClean="0"/>
              <a:t>Metritis</a:t>
            </a:r>
            <a:r>
              <a:rPr lang="tr-TR" dirty="0" smtClean="0"/>
              <a:t>, </a:t>
            </a:r>
            <a:r>
              <a:rPr lang="tr-TR" dirty="0" err="1" smtClean="0"/>
              <a:t>kistik</a:t>
            </a:r>
            <a:r>
              <a:rPr lang="tr-TR" dirty="0" smtClean="0"/>
              <a:t> </a:t>
            </a:r>
            <a:r>
              <a:rPr lang="tr-TR" dirty="0" err="1" smtClean="0"/>
              <a:t>ovaryum</a:t>
            </a:r>
            <a:r>
              <a:rPr lang="tr-TR" dirty="0" smtClean="0"/>
              <a:t>, kalıcı CL ve </a:t>
            </a:r>
            <a:r>
              <a:rPr lang="tr-TR" dirty="0" err="1" smtClean="0"/>
              <a:t>inaktif</a:t>
            </a:r>
            <a:r>
              <a:rPr lang="tr-TR" dirty="0" smtClean="0"/>
              <a:t> </a:t>
            </a:r>
            <a:r>
              <a:rPr lang="tr-TR" dirty="0" err="1" smtClean="0"/>
              <a:t>ovaryum</a:t>
            </a:r>
            <a:r>
              <a:rPr lang="tr-TR" dirty="0"/>
              <a:t> </a:t>
            </a:r>
            <a:r>
              <a:rPr lang="tr-TR" dirty="0" smtClean="0"/>
              <a:t>olguları sebep sonuç ilişkisine göre değerlendirilmelidir.</a:t>
            </a:r>
          </a:p>
          <a:p>
            <a:endParaRPr lang="tr-TR" dirty="0" smtClean="0"/>
          </a:p>
        </p:txBody>
      </p:sp>
    </p:spTree>
    <p:extLst>
      <p:ext uri="{BB962C8B-B14F-4D97-AF65-F5344CB8AC3E}">
        <p14:creationId xmlns:p14="http://schemas.microsoft.com/office/powerpoint/2010/main" val="892137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gradFill>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p:spPr>
        <p:txBody>
          <a:bodyPr/>
          <a:lstStyle/>
          <a:p>
            <a:r>
              <a:rPr lang="tr-TR" dirty="0" err="1" smtClean="0">
                <a:solidFill>
                  <a:schemeClr val="bg1"/>
                </a:solidFill>
              </a:rPr>
              <a:t>Fresh</a:t>
            </a:r>
            <a:r>
              <a:rPr lang="tr-TR" dirty="0" smtClean="0">
                <a:solidFill>
                  <a:schemeClr val="bg1"/>
                </a:solidFill>
              </a:rPr>
              <a:t> Grup</a:t>
            </a:r>
            <a:endParaRPr lang="tr-TR" dirty="0">
              <a:solidFill>
                <a:schemeClr val="bg1"/>
              </a:solidFill>
            </a:endParaRPr>
          </a:p>
        </p:txBody>
      </p:sp>
      <p:sp>
        <p:nvSpPr>
          <p:cNvPr id="3" name="İçerik Yer Tutucusu 2"/>
          <p:cNvSpPr>
            <a:spLocks noGrp="1"/>
          </p:cNvSpPr>
          <p:nvPr>
            <p:ph sz="half" idx="1"/>
          </p:nvPr>
        </p:nvSpPr>
        <p:sp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tr-TR" dirty="0" smtClean="0"/>
              <a:t>Tohumlama süreci</a:t>
            </a:r>
          </a:p>
          <a:p>
            <a:r>
              <a:rPr lang="tr-TR" dirty="0" smtClean="0"/>
              <a:t>30-35. günlerde USG ile gebelik muayenesi</a:t>
            </a:r>
          </a:p>
          <a:p>
            <a:r>
              <a:rPr lang="tr-TR" sz="2400" dirty="0"/>
              <a:t>PGF</a:t>
            </a:r>
            <a:r>
              <a:rPr lang="tr-TR" sz="1400" dirty="0"/>
              <a:t>2</a:t>
            </a:r>
            <a:r>
              <a:rPr lang="el-GR" sz="1400" dirty="0"/>
              <a:t>α</a:t>
            </a:r>
            <a:r>
              <a:rPr lang="tr-TR" sz="2400" dirty="0"/>
              <a:t> ve </a:t>
            </a:r>
            <a:r>
              <a:rPr lang="tr-TR" sz="2400" dirty="0" err="1"/>
              <a:t>GnRH</a:t>
            </a:r>
            <a:r>
              <a:rPr lang="tr-TR" sz="2400" dirty="0"/>
              <a:t> gibi hormonlar ile, antioksidan, vitamin ve mineral maddeler uygulanması ile hayvanın gebeliğe hazırlanması</a:t>
            </a:r>
            <a:endParaRPr lang="tr-TR" sz="2400" b="1" dirty="0"/>
          </a:p>
        </p:txBody>
      </p:sp>
      <p:sp>
        <p:nvSpPr>
          <p:cNvPr id="4" name="İçerik Yer Tutucusu 3"/>
          <p:cNvSpPr>
            <a:spLocks noGrp="1"/>
          </p:cNvSpPr>
          <p:nvPr>
            <p:ph sz="half" idx="2"/>
          </p:nvPr>
        </p:nvSpPr>
        <p:sp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tr-TR" dirty="0" smtClean="0"/>
              <a:t>Bu amaçlara ulaşmak için ÖSTRUS TAKİBİ ön koşuldur.</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356992"/>
            <a:ext cx="4038600" cy="2799484"/>
          </a:xfrm>
          <a:prstGeom prst="rect">
            <a:avLst/>
          </a:prstGeom>
        </p:spPr>
      </p:pic>
    </p:spTree>
    <p:extLst>
      <p:ext uri="{BB962C8B-B14F-4D97-AF65-F5344CB8AC3E}">
        <p14:creationId xmlns:p14="http://schemas.microsoft.com/office/powerpoint/2010/main" val="428945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Metabolik</a:t>
            </a:r>
            <a:r>
              <a:rPr lang="tr-TR" dirty="0" smtClean="0"/>
              <a:t> Profil </a:t>
            </a:r>
            <a:endParaRPr lang="tr-TR" dirty="0"/>
          </a:p>
        </p:txBody>
      </p:sp>
      <p:sp>
        <p:nvSpPr>
          <p:cNvPr id="3" name="İçerik Yer Tutucusu 2"/>
          <p:cNvSpPr>
            <a:spLocks noGrp="1"/>
          </p:cNvSpPr>
          <p:nvPr>
            <p:ph idx="1"/>
          </p:nvPr>
        </p:nvSpPr>
        <p:spPr/>
        <p:txBody>
          <a:bodyPr/>
          <a:lstStyle/>
          <a:p>
            <a:r>
              <a:rPr lang="tr-TR" dirty="0" smtClean="0"/>
              <a:t>Enerji Metabolizmasının izlenmesi </a:t>
            </a:r>
          </a:p>
          <a:p>
            <a:pPr lvl="1"/>
            <a:r>
              <a:rPr lang="tr-TR" dirty="0" smtClean="0"/>
              <a:t>NEFA; BHBA, </a:t>
            </a:r>
            <a:r>
              <a:rPr lang="tr-TR" dirty="0" err="1" smtClean="0"/>
              <a:t>Glukoz</a:t>
            </a:r>
            <a:r>
              <a:rPr lang="tr-TR" dirty="0" smtClean="0"/>
              <a:t>, İnsulin,IGF-1</a:t>
            </a:r>
          </a:p>
          <a:p>
            <a:r>
              <a:rPr lang="tr-TR" dirty="0" smtClean="0"/>
              <a:t>Mineral metabolizması</a:t>
            </a:r>
          </a:p>
          <a:p>
            <a:pPr lvl="1"/>
            <a:r>
              <a:rPr lang="tr-TR" dirty="0" err="1" smtClean="0"/>
              <a:t>Ca</a:t>
            </a:r>
            <a:r>
              <a:rPr lang="tr-TR" dirty="0" smtClean="0"/>
              <a:t>, P, Mg, </a:t>
            </a:r>
            <a:r>
              <a:rPr lang="tr-TR" dirty="0" err="1" smtClean="0"/>
              <a:t>Na</a:t>
            </a:r>
            <a:r>
              <a:rPr lang="tr-TR" dirty="0" smtClean="0"/>
              <a:t>, Cl</a:t>
            </a:r>
          </a:p>
          <a:p>
            <a:r>
              <a:rPr lang="tr-TR" dirty="0" smtClean="0"/>
              <a:t>Karaciğer fonksiyonları </a:t>
            </a:r>
          </a:p>
          <a:p>
            <a:pPr lvl="1"/>
            <a:r>
              <a:rPr lang="tr-TR" dirty="0" smtClean="0"/>
              <a:t>GGT, </a:t>
            </a:r>
            <a:r>
              <a:rPr lang="tr-TR" dirty="0" err="1" smtClean="0"/>
              <a:t>Kolesterol,SGOT</a:t>
            </a:r>
            <a:r>
              <a:rPr lang="tr-TR" dirty="0" smtClean="0"/>
              <a:t>,</a:t>
            </a:r>
          </a:p>
          <a:p>
            <a:r>
              <a:rPr lang="tr-TR" dirty="0" smtClean="0"/>
              <a:t>Protein metabolizması </a:t>
            </a:r>
          </a:p>
          <a:p>
            <a:pPr lvl="1"/>
            <a:r>
              <a:rPr lang="tr-TR" dirty="0" smtClean="0"/>
              <a:t>BUN, </a:t>
            </a:r>
            <a:r>
              <a:rPr lang="tr-TR" dirty="0" err="1" smtClean="0"/>
              <a:t>Albumin</a:t>
            </a:r>
            <a:r>
              <a:rPr lang="tr-TR" dirty="0" smtClean="0"/>
              <a:t>, Protein</a:t>
            </a:r>
            <a:endParaRPr lang="tr-TR" dirty="0"/>
          </a:p>
        </p:txBody>
      </p:sp>
    </p:spTree>
    <p:extLst>
      <p:ext uri="{BB962C8B-B14F-4D97-AF65-F5344CB8AC3E}">
        <p14:creationId xmlns:p14="http://schemas.microsoft.com/office/powerpoint/2010/main" val="191945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gradFill>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p:spPr>
        <p:txBody>
          <a:bodyPr/>
          <a:lstStyle/>
          <a:p>
            <a:r>
              <a:rPr lang="tr-TR" dirty="0" smtClean="0">
                <a:solidFill>
                  <a:schemeClr val="bg1"/>
                </a:solidFill>
              </a:rPr>
              <a:t>BESLENME</a:t>
            </a:r>
            <a:endParaRPr lang="tr-TR" dirty="0">
              <a:solidFill>
                <a:schemeClr val="bg1"/>
              </a:solidFill>
            </a:endParaRPr>
          </a:p>
        </p:txBody>
      </p:sp>
      <p:sp>
        <p:nvSpPr>
          <p:cNvPr id="3" name="İçerik Yer Tutucusu 2"/>
          <p:cNvSpPr>
            <a:spLocks noGrp="1"/>
          </p:cNvSpPr>
          <p:nvPr>
            <p:ph idx="1"/>
          </p:nvPr>
        </p:nvSpPr>
        <p:sp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a:lstStyle/>
          <a:p>
            <a:r>
              <a:rPr lang="tr-TR" dirty="0" smtClean="0"/>
              <a:t>Çiftlik maliyetlerinin %55’ini beslenme giderleri oluşturur. </a:t>
            </a:r>
          </a:p>
          <a:p>
            <a:r>
              <a:rPr lang="tr-TR" dirty="0" smtClean="0"/>
              <a:t>Gruplara göre uygun kompozisyonda beslenme stratejileri uygulanır.</a:t>
            </a:r>
          </a:p>
          <a:p>
            <a:r>
              <a:rPr lang="tr-TR" dirty="0" smtClean="0"/>
              <a:t>Kaba yem ve Konsantre yemlerin </a:t>
            </a:r>
            <a:r>
              <a:rPr lang="tr-TR" dirty="0" err="1" smtClean="0"/>
              <a:t>mikrobiyel</a:t>
            </a:r>
            <a:r>
              <a:rPr lang="tr-TR" dirty="0" smtClean="0"/>
              <a:t> ve hijyenik kalitesinin denetlenmesi gerekir. (</a:t>
            </a:r>
            <a:r>
              <a:rPr lang="tr-TR" b="1" dirty="0" smtClean="0">
                <a:solidFill>
                  <a:srgbClr val="FF0000"/>
                </a:solidFill>
              </a:rPr>
              <a:t>MİKOTOKSİKOZİS</a:t>
            </a:r>
            <a:r>
              <a:rPr lang="tr-TR" dirty="0" smtClean="0"/>
              <a:t>!!!) </a:t>
            </a:r>
            <a:endParaRPr lang="tr-TR" dirty="0"/>
          </a:p>
        </p:txBody>
      </p:sp>
    </p:spTree>
    <p:extLst>
      <p:ext uri="{BB962C8B-B14F-4D97-AF65-F5344CB8AC3E}">
        <p14:creationId xmlns:p14="http://schemas.microsoft.com/office/powerpoint/2010/main" val="500135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Mikotoksinin</a:t>
            </a:r>
            <a:r>
              <a:rPr lang="tr-TR" dirty="0" smtClean="0"/>
              <a:t> etkileri</a:t>
            </a:r>
            <a:br>
              <a:rPr lang="tr-TR" dirty="0" smtClean="0"/>
            </a:br>
            <a:r>
              <a:rPr lang="tr-TR" sz="2200" dirty="0"/>
              <a:t>(</a:t>
            </a:r>
            <a:r>
              <a:rPr lang="tr-TR" sz="2200" dirty="0" err="1"/>
              <a:t>aflatoksin</a:t>
            </a:r>
            <a:r>
              <a:rPr lang="tr-TR" sz="2200" dirty="0"/>
              <a:t>, </a:t>
            </a:r>
            <a:r>
              <a:rPr lang="tr-TR" sz="2200" dirty="0" err="1"/>
              <a:t>deoksinivalenol</a:t>
            </a:r>
            <a:r>
              <a:rPr lang="tr-TR" sz="2200" dirty="0"/>
              <a:t>(DON), vomitoksin,T-2 toksin, </a:t>
            </a:r>
            <a:r>
              <a:rPr lang="tr-TR" sz="2200" dirty="0" err="1"/>
              <a:t>Fumosin</a:t>
            </a:r>
            <a:r>
              <a:rPr lang="tr-TR" sz="2200" dirty="0"/>
              <a:t>, </a:t>
            </a:r>
            <a:r>
              <a:rPr lang="tr-TR" sz="2200" dirty="0" err="1"/>
              <a:t>ergot</a:t>
            </a:r>
            <a:r>
              <a:rPr lang="tr-TR" sz="2200" dirty="0"/>
              <a:t> </a:t>
            </a:r>
            <a:r>
              <a:rPr lang="tr-TR" sz="2200" dirty="0" err="1"/>
              <a:t>alkoloidleri</a:t>
            </a:r>
            <a:r>
              <a:rPr lang="tr-TR" sz="2200" dirty="0"/>
              <a:t>, </a:t>
            </a:r>
            <a:r>
              <a:rPr lang="tr-TR" sz="2200" dirty="0" err="1"/>
              <a:t>okratoksin</a:t>
            </a:r>
            <a:r>
              <a:rPr lang="tr-TR" sz="2200" dirty="0"/>
              <a:t>, </a:t>
            </a:r>
            <a:r>
              <a:rPr lang="tr-TR" sz="2200" dirty="0" err="1"/>
              <a:t>patulin</a:t>
            </a:r>
            <a:r>
              <a:rPr lang="tr-TR" sz="2200" dirty="0"/>
              <a:t>, </a:t>
            </a:r>
            <a:r>
              <a:rPr lang="tr-TR" sz="2200" dirty="0" err="1"/>
              <a:t>sitrinin</a:t>
            </a:r>
            <a:r>
              <a:rPr lang="tr-TR" sz="2200" dirty="0"/>
              <a:t>)</a:t>
            </a:r>
            <a:endParaRPr lang="tr-TR" dirty="0"/>
          </a:p>
        </p:txBody>
      </p:sp>
      <p:sp>
        <p:nvSpPr>
          <p:cNvPr id="3" name="İçerik Yer Tutucusu 2"/>
          <p:cNvSpPr>
            <a:spLocks noGrp="1"/>
          </p:cNvSpPr>
          <p:nvPr>
            <p:ph idx="1"/>
          </p:nvPr>
        </p:nvSpPr>
        <p:spPr/>
        <p:txBody>
          <a:bodyPr/>
          <a:lstStyle/>
          <a:p>
            <a:r>
              <a:rPr lang="tr-TR" dirty="0" smtClean="0"/>
              <a:t>AKUT----------------KRONİK FORM</a:t>
            </a:r>
          </a:p>
          <a:p>
            <a:r>
              <a:rPr lang="tr-TR" dirty="0" smtClean="0"/>
              <a:t>Yemin az tüketilmesi ve yemden yararlanmanın azalması</a:t>
            </a:r>
          </a:p>
          <a:p>
            <a:r>
              <a:rPr lang="tr-TR" dirty="0" err="1" smtClean="0"/>
              <a:t>Ruminitis-abomasitis-enteritis</a:t>
            </a:r>
            <a:endParaRPr lang="tr-TR" dirty="0" smtClean="0"/>
          </a:p>
          <a:p>
            <a:r>
              <a:rPr lang="tr-TR" dirty="0" smtClean="0"/>
              <a:t>Bağışıklık sisteminin baskılanması:</a:t>
            </a:r>
          </a:p>
          <a:p>
            <a:pPr lvl="1"/>
            <a:r>
              <a:rPr lang="tr-TR" dirty="0" smtClean="0"/>
              <a:t>Solunum sistemi hastalıkları(</a:t>
            </a:r>
            <a:r>
              <a:rPr lang="tr-TR" dirty="0" err="1" smtClean="0"/>
              <a:t>pastörella</a:t>
            </a:r>
            <a:r>
              <a:rPr lang="tr-TR" dirty="0" smtClean="0"/>
              <a:t>, </a:t>
            </a:r>
            <a:r>
              <a:rPr lang="tr-TR" dirty="0" err="1" smtClean="0"/>
              <a:t>mikoplas</a:t>
            </a:r>
            <a:r>
              <a:rPr lang="tr-TR" dirty="0" smtClean="0"/>
              <a:t>.)</a:t>
            </a:r>
          </a:p>
          <a:p>
            <a:pPr marL="457200" lvl="1" indent="0">
              <a:buNone/>
            </a:pPr>
            <a:endParaRPr lang="tr-TR" dirty="0"/>
          </a:p>
        </p:txBody>
      </p:sp>
    </p:spTree>
    <p:extLst>
      <p:ext uri="{BB962C8B-B14F-4D97-AF65-F5344CB8AC3E}">
        <p14:creationId xmlns:p14="http://schemas.microsoft.com/office/powerpoint/2010/main" val="52139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524000" y="0"/>
            <a:ext cx="9144000" cy="1285884"/>
          </a:xfrm>
          <a:prstGeom prst="roundRect">
            <a:avLst>
              <a:gd name="adj" fmla="val 5633"/>
            </a:avLst>
          </a:prstGeom>
          <a:solidFill>
            <a:schemeClr val="accent3">
              <a:lumMod val="20000"/>
              <a:lumOff val="8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4800" dirty="0">
              <a:solidFill>
                <a:schemeClr val="tx1"/>
              </a:solidFill>
            </a:endParaRPr>
          </a:p>
          <a:p>
            <a:pPr algn="ctr"/>
            <a:r>
              <a:rPr lang="tr-TR" sz="4800" dirty="0" err="1">
                <a:solidFill>
                  <a:schemeClr val="tx1"/>
                </a:solidFill>
              </a:rPr>
              <a:t>Metritis</a:t>
            </a:r>
            <a:r>
              <a:rPr lang="tr-TR" sz="4800" dirty="0">
                <a:solidFill>
                  <a:schemeClr val="tx1"/>
                </a:solidFill>
              </a:rPr>
              <a:t> –</a:t>
            </a:r>
            <a:r>
              <a:rPr lang="tr-TR" sz="4800" dirty="0" err="1">
                <a:solidFill>
                  <a:schemeClr val="tx1"/>
                </a:solidFill>
              </a:rPr>
              <a:t>Endometritis</a:t>
            </a:r>
            <a:r>
              <a:rPr lang="tr-TR" sz="4800" dirty="0">
                <a:solidFill>
                  <a:schemeClr val="tx1"/>
                </a:solidFill>
              </a:rPr>
              <a:t> Nedir ?</a:t>
            </a:r>
          </a:p>
          <a:p>
            <a:pPr algn="ctr"/>
            <a:endParaRPr lang="tr-TR" sz="4800" dirty="0">
              <a:solidFill>
                <a:schemeClr val="tx1"/>
              </a:solidFill>
            </a:endParaRPr>
          </a:p>
        </p:txBody>
      </p:sp>
      <p:sp>
        <p:nvSpPr>
          <p:cNvPr id="5" name="4 Yuvarlatılmış Dikdörtgen"/>
          <p:cNvSpPr/>
          <p:nvPr/>
        </p:nvSpPr>
        <p:spPr>
          <a:xfrm>
            <a:off x="2166910" y="2071678"/>
            <a:ext cx="3500462" cy="36433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sz="4800" dirty="0"/>
          </a:p>
          <a:p>
            <a:pPr algn="ctr"/>
            <a:r>
              <a:rPr lang="tr-TR" sz="4800" dirty="0"/>
              <a:t>Bir sonuçtur </a:t>
            </a:r>
          </a:p>
          <a:p>
            <a:pPr algn="ctr"/>
            <a:endParaRPr lang="tr-TR" sz="4800" dirty="0"/>
          </a:p>
        </p:txBody>
      </p:sp>
      <p:sp>
        <p:nvSpPr>
          <p:cNvPr id="6" name="5 Yuvarlatılmış Dikdörtgen"/>
          <p:cNvSpPr/>
          <p:nvPr/>
        </p:nvSpPr>
        <p:spPr>
          <a:xfrm>
            <a:off x="6453190" y="2071678"/>
            <a:ext cx="3429024" cy="35719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tr-TR" sz="4800" dirty="0"/>
              <a:t>Bazen de</a:t>
            </a:r>
          </a:p>
          <a:p>
            <a:pPr algn="ctr"/>
            <a:r>
              <a:rPr lang="tr-TR" sz="4800" dirty="0"/>
              <a:t>bir sebeptir</a:t>
            </a:r>
          </a:p>
          <a:p>
            <a:pPr algn="ctr"/>
            <a:endParaRPr lang="tr-TR" dirty="0"/>
          </a:p>
        </p:txBody>
      </p:sp>
    </p:spTree>
    <p:extLst>
      <p:ext uri="{BB962C8B-B14F-4D97-AF65-F5344CB8AC3E}">
        <p14:creationId xmlns:p14="http://schemas.microsoft.com/office/powerpoint/2010/main" val="1112129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Genç hayvanlarda </a:t>
            </a:r>
            <a:r>
              <a:rPr lang="tr-TR" dirty="0" err="1" smtClean="0"/>
              <a:t>reprodük</a:t>
            </a:r>
            <a:r>
              <a:rPr lang="tr-TR" dirty="0" smtClean="0"/>
              <a:t> </a:t>
            </a:r>
            <a:r>
              <a:rPr lang="tr-TR" dirty="0" err="1" smtClean="0"/>
              <a:t>tif</a:t>
            </a:r>
            <a:r>
              <a:rPr lang="tr-TR" dirty="0" smtClean="0"/>
              <a:t> etkileri</a:t>
            </a:r>
            <a:endParaRPr lang="tr-TR" dirty="0"/>
          </a:p>
        </p:txBody>
      </p:sp>
      <p:sp>
        <p:nvSpPr>
          <p:cNvPr id="3" name="İçerik Yer Tutucusu 2"/>
          <p:cNvSpPr>
            <a:spLocks noGrp="1"/>
          </p:cNvSpPr>
          <p:nvPr>
            <p:ph idx="1"/>
          </p:nvPr>
        </p:nvSpPr>
        <p:spPr/>
        <p:txBody>
          <a:bodyPr/>
          <a:lstStyle/>
          <a:p>
            <a:r>
              <a:rPr lang="tr-TR" dirty="0" err="1" smtClean="0"/>
              <a:t>Ovaryumlar</a:t>
            </a:r>
            <a:r>
              <a:rPr lang="tr-TR" dirty="0" smtClean="0"/>
              <a:t> </a:t>
            </a:r>
            <a:r>
              <a:rPr lang="tr-TR" dirty="0" err="1" smtClean="0"/>
              <a:t>inaktiv</a:t>
            </a:r>
            <a:r>
              <a:rPr lang="tr-TR" dirty="0" smtClean="0"/>
              <a:t>, </a:t>
            </a:r>
            <a:r>
              <a:rPr lang="tr-TR" dirty="0" err="1" smtClean="0"/>
              <a:t>östrüs</a:t>
            </a:r>
            <a:r>
              <a:rPr lang="tr-TR" dirty="0" smtClean="0"/>
              <a:t> gözlenmez</a:t>
            </a:r>
          </a:p>
          <a:p>
            <a:r>
              <a:rPr lang="tr-TR" dirty="0" smtClean="0"/>
              <a:t>Meme bezi gelişimi uyarılır</a:t>
            </a:r>
          </a:p>
          <a:p>
            <a:r>
              <a:rPr lang="tr-TR" dirty="0" err="1" smtClean="0"/>
              <a:t>Prulent</a:t>
            </a:r>
            <a:r>
              <a:rPr lang="tr-TR" dirty="0" smtClean="0"/>
              <a:t> </a:t>
            </a:r>
            <a:r>
              <a:rPr lang="tr-TR" dirty="0" err="1" smtClean="0"/>
              <a:t>vagina</a:t>
            </a:r>
            <a:r>
              <a:rPr lang="tr-TR" dirty="0" smtClean="0"/>
              <a:t> ve </a:t>
            </a:r>
            <a:r>
              <a:rPr lang="tr-TR" dirty="0" err="1" smtClean="0"/>
              <a:t>uterus</a:t>
            </a:r>
            <a:r>
              <a:rPr lang="tr-TR" dirty="0" smtClean="0"/>
              <a:t> kaynaklı akıntılar</a:t>
            </a:r>
            <a:endParaRPr lang="tr-TR" dirty="0"/>
          </a:p>
        </p:txBody>
      </p:sp>
    </p:spTree>
    <p:extLst>
      <p:ext uri="{BB962C8B-B14F-4D97-AF65-F5344CB8AC3E}">
        <p14:creationId xmlns:p14="http://schemas.microsoft.com/office/powerpoint/2010/main" val="1370586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Mikotoksinin</a:t>
            </a:r>
            <a:r>
              <a:rPr lang="tr-TR" dirty="0" smtClean="0"/>
              <a:t> ergin hayvanlarda </a:t>
            </a:r>
            <a:r>
              <a:rPr lang="tr-TR" dirty="0" err="1" smtClean="0"/>
              <a:t>reprodüktif</a:t>
            </a:r>
            <a:r>
              <a:rPr lang="tr-TR" dirty="0" smtClean="0"/>
              <a:t> etkileri</a:t>
            </a:r>
            <a:endParaRPr lang="tr-TR" dirty="0"/>
          </a:p>
        </p:txBody>
      </p:sp>
      <p:sp>
        <p:nvSpPr>
          <p:cNvPr id="3" name="İçerik Yer Tutucusu 2"/>
          <p:cNvSpPr>
            <a:spLocks noGrp="1"/>
          </p:cNvSpPr>
          <p:nvPr>
            <p:ph idx="1"/>
          </p:nvPr>
        </p:nvSpPr>
        <p:spPr/>
        <p:txBody>
          <a:bodyPr/>
          <a:lstStyle/>
          <a:p>
            <a:r>
              <a:rPr lang="tr-TR" dirty="0" smtClean="0"/>
              <a:t>Hormonların geri-besleme mekanizmasını etkiler : </a:t>
            </a:r>
            <a:r>
              <a:rPr lang="tr-TR" dirty="0" err="1" smtClean="0"/>
              <a:t>İnaktif</a:t>
            </a:r>
            <a:r>
              <a:rPr lang="tr-TR" dirty="0" smtClean="0"/>
              <a:t> </a:t>
            </a:r>
            <a:r>
              <a:rPr lang="tr-TR" dirty="0" err="1" smtClean="0"/>
              <a:t>ovaryum-ovaryum</a:t>
            </a:r>
            <a:r>
              <a:rPr lang="tr-TR" dirty="0" smtClean="0"/>
              <a:t> kistleri-</a:t>
            </a:r>
            <a:r>
              <a:rPr lang="tr-TR" dirty="0" err="1" smtClean="0"/>
              <a:t>luteal</a:t>
            </a:r>
            <a:r>
              <a:rPr lang="tr-TR" dirty="0" smtClean="0"/>
              <a:t> patolojiler</a:t>
            </a:r>
          </a:p>
          <a:p>
            <a:r>
              <a:rPr lang="tr-TR" dirty="0" err="1" smtClean="0"/>
              <a:t>Uterus</a:t>
            </a:r>
            <a:r>
              <a:rPr lang="tr-TR" dirty="0" smtClean="0"/>
              <a:t> dokusunun bez yapısını dejenere eder. </a:t>
            </a:r>
          </a:p>
          <a:p>
            <a:r>
              <a:rPr lang="tr-TR" dirty="0" smtClean="0"/>
              <a:t>Doğum sonrası </a:t>
            </a:r>
            <a:r>
              <a:rPr lang="tr-TR" dirty="0" err="1" smtClean="0"/>
              <a:t>metabolik</a:t>
            </a:r>
            <a:r>
              <a:rPr lang="tr-TR" dirty="0" smtClean="0"/>
              <a:t> sorunlar</a:t>
            </a:r>
          </a:p>
          <a:p>
            <a:r>
              <a:rPr lang="tr-TR" dirty="0" err="1" smtClean="0"/>
              <a:t>Abortus</a:t>
            </a:r>
            <a:r>
              <a:rPr lang="tr-TR" dirty="0" smtClean="0"/>
              <a:t>, zayıf yavru doğumları</a:t>
            </a:r>
          </a:p>
          <a:p>
            <a:endParaRPr lang="tr-TR" dirty="0"/>
          </a:p>
        </p:txBody>
      </p:sp>
    </p:spTree>
    <p:extLst>
      <p:ext uri="{BB962C8B-B14F-4D97-AF65-F5344CB8AC3E}">
        <p14:creationId xmlns:p14="http://schemas.microsoft.com/office/powerpoint/2010/main" val="1535674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Mikotoksine</a:t>
            </a:r>
            <a:r>
              <a:rPr lang="tr-TR" dirty="0" smtClean="0"/>
              <a:t> karşı önlemler</a:t>
            </a:r>
            <a:endParaRPr lang="tr-TR" dirty="0"/>
          </a:p>
        </p:txBody>
      </p:sp>
      <p:sp>
        <p:nvSpPr>
          <p:cNvPr id="3" name="İçerik Yer Tutucusu 2"/>
          <p:cNvSpPr>
            <a:spLocks noGrp="1"/>
          </p:cNvSpPr>
          <p:nvPr>
            <p:ph idx="1"/>
          </p:nvPr>
        </p:nvSpPr>
        <p:spPr/>
        <p:txBody>
          <a:bodyPr>
            <a:normAutofit lnSpcReduction="10000"/>
          </a:bodyPr>
          <a:lstStyle/>
          <a:p>
            <a:r>
              <a:rPr lang="tr-TR" dirty="0" smtClean="0"/>
              <a:t>Silaj ve kaba yem olarak kullanılan materyalin tarlada yetiştirilmesi esnasında </a:t>
            </a:r>
            <a:r>
              <a:rPr lang="tr-TR" dirty="0" err="1" smtClean="0"/>
              <a:t>kontaminas</a:t>
            </a:r>
            <a:r>
              <a:rPr lang="tr-TR" dirty="0" smtClean="0"/>
              <a:t>-yonun önlenmesi</a:t>
            </a:r>
          </a:p>
          <a:p>
            <a:r>
              <a:rPr lang="tr-TR" dirty="0" smtClean="0"/>
              <a:t>Silaj hazırlama kuralları : nem düzeyi-</a:t>
            </a:r>
            <a:r>
              <a:rPr lang="tr-TR" dirty="0" err="1" smtClean="0"/>
              <a:t>Ph</a:t>
            </a:r>
            <a:r>
              <a:rPr lang="tr-TR" dirty="0" smtClean="0"/>
              <a:t> –anaerobik ortam-hijyen denetimi</a:t>
            </a:r>
          </a:p>
          <a:p>
            <a:r>
              <a:rPr lang="tr-TR" dirty="0" smtClean="0"/>
              <a:t>Toksin bağlayıcılar</a:t>
            </a:r>
          </a:p>
          <a:p>
            <a:r>
              <a:rPr lang="tr-TR" dirty="0" smtClean="0"/>
              <a:t>Kaliteli protein ve enerji kaynağı, antioksidan uygulamaları</a:t>
            </a:r>
          </a:p>
          <a:p>
            <a:r>
              <a:rPr lang="tr-TR" dirty="0" smtClean="0"/>
              <a:t>Pro-</a:t>
            </a:r>
            <a:r>
              <a:rPr lang="tr-TR" dirty="0" err="1" smtClean="0"/>
              <a:t>prebiyotikler</a:t>
            </a:r>
            <a:endParaRPr lang="tr-TR" dirty="0"/>
          </a:p>
        </p:txBody>
      </p:sp>
    </p:spTree>
    <p:extLst>
      <p:ext uri="{BB962C8B-B14F-4D97-AF65-F5344CB8AC3E}">
        <p14:creationId xmlns:p14="http://schemas.microsoft.com/office/powerpoint/2010/main" val="1616650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Mikotoksin</a:t>
            </a:r>
            <a:r>
              <a:rPr lang="tr-TR" dirty="0" smtClean="0"/>
              <a:t> analizi amacıyla örnek gönderme</a:t>
            </a:r>
            <a:endParaRPr lang="tr-TR" dirty="0"/>
          </a:p>
        </p:txBody>
      </p:sp>
      <p:sp>
        <p:nvSpPr>
          <p:cNvPr id="3" name="İçerik Yer Tutucusu 2"/>
          <p:cNvSpPr>
            <a:spLocks noGrp="1"/>
          </p:cNvSpPr>
          <p:nvPr>
            <p:ph idx="1"/>
          </p:nvPr>
        </p:nvSpPr>
        <p:spPr/>
        <p:txBody>
          <a:bodyPr/>
          <a:lstStyle/>
          <a:p>
            <a:r>
              <a:rPr lang="tr-TR" dirty="0" smtClean="0"/>
              <a:t>Yem materyalinin şüphelenilen kesitlerinden 20 farklı noktadan örnek alınır.</a:t>
            </a:r>
          </a:p>
          <a:p>
            <a:r>
              <a:rPr lang="tr-TR" dirty="0" smtClean="0"/>
              <a:t>Alınan örnekler bir torbada birleştirilir. Oda ısısında 3-5 gün bekletilir.</a:t>
            </a:r>
          </a:p>
          <a:p>
            <a:r>
              <a:rPr lang="tr-TR" dirty="0" smtClean="0"/>
              <a:t>Birleştirilmiş örnekten yeter miktarda alınarak laboratuvara gönderilir. </a:t>
            </a:r>
          </a:p>
          <a:p>
            <a:endParaRPr lang="tr-TR" dirty="0"/>
          </a:p>
        </p:txBody>
      </p:sp>
    </p:spTree>
    <p:extLst>
      <p:ext uri="{BB962C8B-B14F-4D97-AF65-F5344CB8AC3E}">
        <p14:creationId xmlns:p14="http://schemas.microsoft.com/office/powerpoint/2010/main" val="1074641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3">
              <a:lumMod val="20000"/>
              <a:lumOff val="80000"/>
            </a:schemeClr>
          </a:solidFill>
        </p:spPr>
        <p:txBody>
          <a:bodyPr>
            <a:normAutofit fontScale="90000"/>
          </a:bodyPr>
          <a:lstStyle/>
          <a:p>
            <a:r>
              <a:rPr lang="tr-TR" dirty="0"/>
              <a:t>Kaba ve konsantre yem hijyeni</a:t>
            </a:r>
            <a:br>
              <a:rPr lang="tr-TR" dirty="0"/>
            </a:br>
            <a:r>
              <a:rPr lang="tr-TR" dirty="0"/>
              <a:t>MİKOTOKSİN SORUNU</a:t>
            </a:r>
          </a:p>
        </p:txBody>
      </p:sp>
      <p:sp>
        <p:nvSpPr>
          <p:cNvPr id="3" name="İçerik Yer Tutucusu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tr-TR" b="1" dirty="0" smtClean="0">
                <a:solidFill>
                  <a:srgbClr val="FF0000"/>
                </a:solidFill>
              </a:rPr>
              <a:t>Tarla kökenli </a:t>
            </a:r>
            <a:r>
              <a:rPr lang="tr-TR" b="1" dirty="0" err="1">
                <a:solidFill>
                  <a:srgbClr val="FF0000"/>
                </a:solidFill>
              </a:rPr>
              <a:t>m</a:t>
            </a:r>
            <a:r>
              <a:rPr lang="tr-TR" b="1" dirty="0" err="1" smtClean="0">
                <a:solidFill>
                  <a:srgbClr val="FF0000"/>
                </a:solidFill>
              </a:rPr>
              <a:t>ikotoksinler</a:t>
            </a:r>
            <a:r>
              <a:rPr lang="tr-TR" b="1" dirty="0" smtClean="0">
                <a:solidFill>
                  <a:srgbClr val="FF0000"/>
                </a:solidFill>
              </a:rPr>
              <a:t> </a:t>
            </a:r>
            <a:r>
              <a:rPr lang="tr-TR" dirty="0" smtClean="0"/>
              <a:t>: </a:t>
            </a:r>
            <a:r>
              <a:rPr lang="tr-TR" dirty="0" err="1" smtClean="0"/>
              <a:t>Vomitoksin</a:t>
            </a:r>
            <a:r>
              <a:rPr lang="tr-TR" dirty="0" smtClean="0"/>
              <a:t>, T-2 toksin, </a:t>
            </a:r>
            <a:r>
              <a:rPr lang="tr-TR" dirty="0" err="1" smtClean="0"/>
              <a:t>fumonisin</a:t>
            </a:r>
            <a:r>
              <a:rPr lang="tr-TR" dirty="0" smtClean="0"/>
              <a:t>, </a:t>
            </a:r>
            <a:r>
              <a:rPr lang="tr-TR" dirty="0" err="1" smtClean="0"/>
              <a:t>zeranol</a:t>
            </a:r>
            <a:r>
              <a:rPr lang="tr-TR" dirty="0" smtClean="0"/>
              <a:t>, </a:t>
            </a:r>
            <a:r>
              <a:rPr lang="tr-TR" dirty="0" err="1" smtClean="0"/>
              <a:t>deoksinivalenol</a:t>
            </a:r>
            <a:r>
              <a:rPr lang="tr-TR" dirty="0" smtClean="0"/>
              <a:t> </a:t>
            </a:r>
            <a:r>
              <a:rPr lang="tr-TR" dirty="0" err="1" smtClean="0"/>
              <a:t>vb</a:t>
            </a:r>
            <a:endParaRPr lang="tr-TR" dirty="0" smtClean="0"/>
          </a:p>
          <a:p>
            <a:r>
              <a:rPr lang="tr-TR" b="1" dirty="0" smtClean="0">
                <a:solidFill>
                  <a:srgbClr val="FF0000"/>
                </a:solidFill>
              </a:rPr>
              <a:t>Depolama</a:t>
            </a:r>
            <a:r>
              <a:rPr lang="tr-TR" dirty="0" smtClean="0"/>
              <a:t> hatalarına bağlı </a:t>
            </a:r>
            <a:r>
              <a:rPr lang="tr-TR" dirty="0" err="1" smtClean="0"/>
              <a:t>mikotoksinler</a:t>
            </a:r>
            <a:r>
              <a:rPr lang="tr-TR" dirty="0" smtClean="0"/>
              <a:t> : </a:t>
            </a:r>
            <a:r>
              <a:rPr lang="tr-TR" dirty="0" err="1" smtClean="0">
                <a:solidFill>
                  <a:srgbClr val="FF0000"/>
                </a:solidFill>
              </a:rPr>
              <a:t>aflatoksin</a:t>
            </a:r>
            <a:endParaRPr lang="tr-TR" dirty="0" smtClean="0">
              <a:solidFill>
                <a:srgbClr val="FF0000"/>
              </a:solidFill>
            </a:endParaRPr>
          </a:p>
          <a:p>
            <a:r>
              <a:rPr lang="tr-TR" dirty="0" smtClean="0"/>
              <a:t>Yaklaşım : </a:t>
            </a:r>
          </a:p>
          <a:p>
            <a:pPr lvl="1"/>
            <a:r>
              <a:rPr lang="tr-TR" dirty="0" smtClean="0"/>
              <a:t>Tarlada kontrol</a:t>
            </a:r>
          </a:p>
          <a:p>
            <a:pPr lvl="1"/>
            <a:r>
              <a:rPr lang="tr-TR" dirty="0" err="1" smtClean="0"/>
              <a:t>Rasyon</a:t>
            </a:r>
            <a:r>
              <a:rPr lang="tr-TR" dirty="0" smtClean="0"/>
              <a:t> düzenlenmeleri : protein/yağ/fiber</a:t>
            </a:r>
          </a:p>
          <a:p>
            <a:pPr lvl="1"/>
            <a:r>
              <a:rPr lang="tr-TR" dirty="0" err="1" smtClean="0"/>
              <a:t>Pre-probiyotik</a:t>
            </a:r>
            <a:r>
              <a:rPr lang="tr-TR" dirty="0" smtClean="0"/>
              <a:t> katkıları</a:t>
            </a:r>
          </a:p>
          <a:p>
            <a:pPr lvl="1"/>
            <a:r>
              <a:rPr lang="tr-TR" dirty="0" err="1" smtClean="0"/>
              <a:t>Buffer</a:t>
            </a:r>
            <a:r>
              <a:rPr lang="tr-TR" dirty="0" smtClean="0"/>
              <a:t> uygulamaları</a:t>
            </a:r>
          </a:p>
          <a:p>
            <a:pPr lvl="1"/>
            <a:endParaRPr lang="tr-TR" dirty="0" smtClean="0"/>
          </a:p>
          <a:p>
            <a:pPr lvl="1"/>
            <a:endParaRPr lang="tr-TR" dirty="0"/>
          </a:p>
        </p:txBody>
      </p:sp>
    </p:spTree>
    <p:extLst>
      <p:ext uri="{BB962C8B-B14F-4D97-AF65-F5344CB8AC3E}">
        <p14:creationId xmlns:p14="http://schemas.microsoft.com/office/powerpoint/2010/main" val="1161429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gradFill>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p:spPr>
        <p:txBody>
          <a:bodyPr>
            <a:normAutofit fontScale="90000"/>
          </a:bodyPr>
          <a:lstStyle/>
          <a:p>
            <a:r>
              <a:rPr lang="tr-TR" dirty="0" smtClean="0">
                <a:solidFill>
                  <a:schemeClr val="bg1"/>
                </a:solidFill>
              </a:rPr>
              <a:t>SAĞIM SÜRECİ VE MEME SAĞLIĞININ KORUNMASI</a:t>
            </a:r>
            <a:endParaRPr lang="tr-TR" dirty="0">
              <a:solidFill>
                <a:schemeClr val="bg1"/>
              </a:solidFill>
            </a:endParaRPr>
          </a:p>
        </p:txBody>
      </p:sp>
      <p:sp>
        <p:nvSpPr>
          <p:cNvPr id="3" name="İçerik Yer Tutucusu 2"/>
          <p:cNvSpPr>
            <a:spLocks noGrp="1"/>
          </p:cNvSpPr>
          <p:nvPr>
            <p:ph idx="1"/>
          </p:nvPr>
        </p:nvSpPr>
        <p:sp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a:lstStyle/>
          <a:p>
            <a:r>
              <a:rPr lang="tr-TR" dirty="0" smtClean="0"/>
              <a:t>Meme korunması gereken bir organdır.</a:t>
            </a:r>
          </a:p>
          <a:p>
            <a:r>
              <a:rPr lang="tr-TR" dirty="0" smtClean="0"/>
              <a:t>Profesyonel </a:t>
            </a:r>
            <a:r>
              <a:rPr lang="tr-TR" dirty="0" err="1" smtClean="0"/>
              <a:t>sağımcı</a:t>
            </a:r>
            <a:r>
              <a:rPr lang="tr-TR" dirty="0" smtClean="0"/>
              <a:t> kullanılması</a:t>
            </a:r>
          </a:p>
          <a:p>
            <a:r>
              <a:rPr lang="tr-TR" dirty="0" smtClean="0"/>
              <a:t>Sağım sürecinin doğru yürütülmesi</a:t>
            </a:r>
          </a:p>
          <a:p>
            <a:r>
              <a:rPr lang="tr-TR" dirty="0" smtClean="0"/>
              <a:t>Sağım hijyeninin azami dikkatle sürdürülmesi</a:t>
            </a:r>
          </a:p>
          <a:p>
            <a:r>
              <a:rPr lang="tr-TR" dirty="0" smtClean="0"/>
              <a:t>Sağım makinalarının vakum </a:t>
            </a:r>
            <a:r>
              <a:rPr lang="tr-TR" dirty="0" err="1" smtClean="0"/>
              <a:t>pulzasyon</a:t>
            </a:r>
            <a:r>
              <a:rPr lang="tr-TR" dirty="0" smtClean="0"/>
              <a:t> oranlarının doğru olması</a:t>
            </a:r>
          </a:p>
          <a:p>
            <a:r>
              <a:rPr lang="tr-TR" dirty="0" smtClean="0"/>
              <a:t>Buzağı- Düve- İnek Meme sağlığı koruma protokollerine uyulması</a:t>
            </a:r>
          </a:p>
          <a:p>
            <a:pPr marL="0" indent="0">
              <a:buNone/>
            </a:pPr>
            <a:endParaRPr lang="tr-TR" dirty="0"/>
          </a:p>
        </p:txBody>
      </p:sp>
    </p:spTree>
    <p:extLst>
      <p:ext uri="{BB962C8B-B14F-4D97-AF65-F5344CB8AC3E}">
        <p14:creationId xmlns:p14="http://schemas.microsoft.com/office/powerpoint/2010/main" val="1663394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gradFill>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p:spPr>
        <p:txBody>
          <a:bodyPr>
            <a:normAutofit fontScale="90000"/>
          </a:bodyPr>
          <a:lstStyle/>
          <a:p>
            <a:r>
              <a:rPr lang="tr-TR" dirty="0" smtClean="0">
                <a:solidFill>
                  <a:schemeClr val="bg1"/>
                </a:solidFill>
              </a:rPr>
              <a:t>DÜŞMANINI TANIMAYAN SAVAŞ KAZANAMAZ</a:t>
            </a:r>
            <a:endParaRPr lang="tr-TR" dirty="0">
              <a:solidFill>
                <a:schemeClr val="bg1"/>
              </a:solidFill>
            </a:endParaRPr>
          </a:p>
        </p:txBody>
      </p:sp>
      <p:sp>
        <p:nvSpPr>
          <p:cNvPr id="3" name="İçerik Yer Tutucusu 2"/>
          <p:cNvSpPr>
            <a:spLocks noGrp="1"/>
          </p:cNvSpPr>
          <p:nvPr>
            <p:ph idx="1"/>
          </p:nvPr>
        </p:nvSpPr>
        <p: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smtClean="0"/>
          </a:p>
          <a:p>
            <a:r>
              <a:rPr lang="tr-TR" dirty="0" smtClean="0"/>
              <a:t>SUBKLİNİK VE KLİNİK MASTİTİS ETKENLERİNİN TARANMASI</a:t>
            </a:r>
          </a:p>
          <a:p>
            <a:r>
              <a:rPr lang="tr-TR" dirty="0" smtClean="0"/>
              <a:t>HER MEVSİMDE VE ÇİFTLİKTEKİ ETKENE GÖRE ERADİKASYON PROGRAMLARI UYGULANMASI</a:t>
            </a:r>
            <a:endParaRPr lang="tr-TR" dirty="0"/>
          </a:p>
        </p:txBody>
      </p:sp>
    </p:spTree>
    <p:extLst>
      <p:ext uri="{BB962C8B-B14F-4D97-AF65-F5344CB8AC3E}">
        <p14:creationId xmlns:p14="http://schemas.microsoft.com/office/powerpoint/2010/main" val="726286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tr-TR" dirty="0"/>
              <a:t>Gebeliğin 6.ayından itibaren başlamak gerekir</a:t>
            </a:r>
          </a:p>
          <a:p>
            <a:pPr>
              <a:buNone/>
            </a:pPr>
            <a:r>
              <a:rPr lang="tr-TR" dirty="0"/>
              <a:t>	 </a:t>
            </a:r>
            <a:r>
              <a:rPr lang="tr-TR" b="1" u="sng" dirty="0"/>
              <a:t>Tehdit </a:t>
            </a:r>
          </a:p>
          <a:p>
            <a:pPr>
              <a:buNone/>
            </a:pPr>
            <a:r>
              <a:rPr lang="tr-TR" dirty="0"/>
              <a:t> 	 Çevresel </a:t>
            </a:r>
            <a:r>
              <a:rPr lang="tr-TR" dirty="0" err="1"/>
              <a:t>mastitis</a:t>
            </a:r>
            <a:r>
              <a:rPr lang="tr-TR" dirty="0"/>
              <a:t> etkenleri  (</a:t>
            </a:r>
            <a:r>
              <a:rPr lang="tr-TR" dirty="0" err="1"/>
              <a:t>Koliformlar</a:t>
            </a:r>
            <a:r>
              <a:rPr lang="tr-TR" dirty="0"/>
              <a:t>)</a:t>
            </a:r>
          </a:p>
          <a:p>
            <a:pPr>
              <a:buNone/>
            </a:pPr>
            <a:r>
              <a:rPr lang="tr-TR" dirty="0"/>
              <a:t>	 </a:t>
            </a:r>
            <a:r>
              <a:rPr lang="tr-TR" dirty="0" err="1"/>
              <a:t>CNS’ler</a:t>
            </a:r>
            <a:endParaRPr lang="tr-TR" dirty="0"/>
          </a:p>
          <a:p>
            <a:endParaRPr lang="tr-TR" sz="1800" dirty="0"/>
          </a:p>
          <a:p>
            <a:r>
              <a:rPr lang="tr-TR" sz="1800" dirty="0"/>
              <a:t>Doğal kolon </a:t>
            </a:r>
            <a:r>
              <a:rPr lang="tr-TR" sz="1800" dirty="0" err="1"/>
              <a:t>mikroflorası</a:t>
            </a:r>
            <a:r>
              <a:rPr lang="tr-TR" sz="1800" dirty="0"/>
              <a:t> </a:t>
            </a:r>
          </a:p>
          <a:p>
            <a:r>
              <a:rPr lang="tr-TR" sz="1800" dirty="0"/>
              <a:t>Dışkı ile çevre </a:t>
            </a:r>
            <a:r>
              <a:rPr lang="tr-TR" sz="1800" dirty="0" err="1"/>
              <a:t>kontaminasyonu</a:t>
            </a:r>
            <a:endParaRPr lang="tr-TR" sz="1800" dirty="0"/>
          </a:p>
          <a:p>
            <a:pPr>
              <a:buNone/>
            </a:pPr>
            <a:endParaRPr lang="tr-TR" dirty="0"/>
          </a:p>
          <a:p>
            <a:pPr>
              <a:buNone/>
            </a:pPr>
            <a:r>
              <a:rPr lang="tr-TR" dirty="0"/>
              <a:t>	</a:t>
            </a:r>
          </a:p>
          <a:p>
            <a:pPr>
              <a:buNone/>
            </a:pPr>
            <a:endParaRPr lang="tr-TR" dirty="0"/>
          </a:p>
        </p:txBody>
      </p:sp>
      <p:sp>
        <p:nvSpPr>
          <p:cNvPr id="5" name="1 Başlık"/>
          <p:cNvSpPr txBox="1">
            <a:spLocks/>
          </p:cNvSpPr>
          <p:nvPr/>
        </p:nvSpPr>
        <p:spPr>
          <a:xfrm>
            <a:off x="1952596" y="285728"/>
            <a:ext cx="8229600" cy="11430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spcBef>
                <a:spcPct val="0"/>
              </a:spcBef>
              <a:defRPr/>
            </a:pPr>
            <a:r>
              <a:rPr lang="tr-TR" sz="3200" dirty="0"/>
              <a:t>GEBE DÜVENİN MEME SAĞLIĞININ KORUNMASI</a:t>
            </a:r>
            <a:r>
              <a:rPr lang="tr-TR" dirty="0"/>
              <a:t/>
            </a:r>
            <a:br>
              <a:rPr lang="tr-TR" dirty="0"/>
            </a:br>
            <a:r>
              <a:rPr lang="tr-TR" dirty="0"/>
              <a:t>Meme sağlığı ve </a:t>
            </a:r>
            <a:r>
              <a:rPr lang="tr-TR" dirty="0" err="1"/>
              <a:t>fertilitede</a:t>
            </a:r>
            <a:r>
              <a:rPr lang="tr-TR" dirty="0"/>
              <a:t> kritik kontrol noktalarının denetimi</a:t>
            </a:r>
            <a:r>
              <a:rPr lang="tr-TR" sz="1400" dirty="0"/>
              <a:t>(</a:t>
            </a:r>
            <a:r>
              <a:rPr lang="tr-TR" sz="1400" i="1" dirty="0"/>
              <a:t>HACCP) </a:t>
            </a:r>
            <a:r>
              <a:rPr lang="tr-TR" sz="800" i="1" dirty="0"/>
              <a:t/>
            </a:r>
            <a:br>
              <a:rPr lang="tr-TR" sz="800" i="1" dirty="0"/>
            </a:br>
            <a:endParaRPr lang="tr-TR" dirty="0"/>
          </a:p>
        </p:txBody>
      </p:sp>
      <p:sp>
        <p:nvSpPr>
          <p:cNvPr id="7" name="2 İçerik Yer Tutucusu"/>
          <p:cNvSpPr txBox="1">
            <a:spLocks/>
          </p:cNvSpPr>
          <p:nvPr/>
        </p:nvSpPr>
        <p:spPr>
          <a:xfrm>
            <a:off x="5511254" y="3501008"/>
            <a:ext cx="4690864" cy="2592288"/>
          </a:xfrm>
          <a:prstGeom prst="rect">
            <a:avLst/>
          </a:prstGeom>
          <a:effectLst>
            <a:innerShdw blurRad="63500" dist="50800" dir="189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p>
            <a:pPr marL="342900" indent="-342900">
              <a:spcBef>
                <a:spcPct val="20000"/>
              </a:spcBef>
              <a:defRPr/>
            </a:pPr>
            <a:r>
              <a:rPr lang="tr-TR" sz="2800" dirty="0">
                <a:solidFill>
                  <a:schemeClr val="tx1"/>
                </a:solidFill>
              </a:rPr>
              <a:t>    </a:t>
            </a:r>
            <a:r>
              <a:rPr lang="tr-TR" sz="2800" u="sng" dirty="0" err="1">
                <a:solidFill>
                  <a:schemeClr val="tx1"/>
                </a:solidFill>
              </a:rPr>
              <a:t>Enterobacteriacea</a:t>
            </a:r>
            <a:r>
              <a:rPr lang="tr-TR" sz="2800" u="sng" dirty="0">
                <a:solidFill>
                  <a:schemeClr val="tx1"/>
                </a:solidFill>
              </a:rPr>
              <a:t> ailesi</a:t>
            </a:r>
          </a:p>
          <a:p>
            <a:pPr marL="742950" lvl="1" indent="-285750">
              <a:spcBef>
                <a:spcPct val="20000"/>
              </a:spcBef>
              <a:buFont typeface="Arial" pitchFamily="34" charset="0"/>
              <a:buChar char="–"/>
              <a:defRPr/>
            </a:pPr>
            <a:r>
              <a:rPr lang="tr-TR" sz="2800" b="1" dirty="0">
                <a:solidFill>
                  <a:srgbClr val="FF0000"/>
                </a:solidFill>
              </a:rPr>
              <a:t>E. </a:t>
            </a:r>
            <a:r>
              <a:rPr lang="tr-TR" sz="2800" b="1" dirty="0" err="1">
                <a:solidFill>
                  <a:srgbClr val="FF0000"/>
                </a:solidFill>
              </a:rPr>
              <a:t>coli</a:t>
            </a:r>
            <a:endParaRPr lang="tr-TR" sz="2800" b="1" dirty="0">
              <a:solidFill>
                <a:srgbClr val="FF0000"/>
              </a:solidFill>
            </a:endParaRPr>
          </a:p>
          <a:p>
            <a:pPr marL="742950" lvl="1" indent="-285750">
              <a:spcBef>
                <a:spcPct val="20000"/>
              </a:spcBef>
              <a:buFont typeface="Arial" pitchFamily="34" charset="0"/>
              <a:buChar char="–"/>
              <a:defRPr/>
            </a:pPr>
            <a:r>
              <a:rPr lang="tr-TR" sz="2800" dirty="0" err="1">
                <a:solidFill>
                  <a:schemeClr val="tx1"/>
                </a:solidFill>
              </a:rPr>
              <a:t>Klebsiella</a:t>
            </a:r>
            <a:r>
              <a:rPr lang="tr-TR" sz="2800" dirty="0">
                <a:solidFill>
                  <a:schemeClr val="tx1"/>
                </a:solidFill>
              </a:rPr>
              <a:t>  </a:t>
            </a:r>
            <a:r>
              <a:rPr lang="tr-TR" sz="2800" dirty="0" err="1">
                <a:solidFill>
                  <a:schemeClr val="tx1"/>
                </a:solidFill>
              </a:rPr>
              <a:t>pneumonia</a:t>
            </a:r>
            <a:endParaRPr lang="tr-TR" sz="2800" dirty="0">
              <a:solidFill>
                <a:schemeClr val="tx1"/>
              </a:solidFill>
            </a:endParaRPr>
          </a:p>
          <a:p>
            <a:pPr marL="742950" lvl="1" indent="-285750">
              <a:spcBef>
                <a:spcPct val="20000"/>
              </a:spcBef>
              <a:buFont typeface="Arial" pitchFamily="34" charset="0"/>
              <a:buChar char="–"/>
              <a:defRPr/>
            </a:pPr>
            <a:r>
              <a:rPr lang="tr-TR" sz="2800" dirty="0" err="1">
                <a:solidFill>
                  <a:schemeClr val="tx1"/>
                </a:solidFill>
              </a:rPr>
              <a:t>Serratia</a:t>
            </a:r>
            <a:r>
              <a:rPr lang="tr-TR" sz="2800" dirty="0">
                <a:solidFill>
                  <a:schemeClr val="tx1"/>
                </a:solidFill>
              </a:rPr>
              <a:t> </a:t>
            </a:r>
            <a:r>
              <a:rPr lang="tr-TR" sz="2800" dirty="0" err="1">
                <a:solidFill>
                  <a:schemeClr val="tx1"/>
                </a:solidFill>
              </a:rPr>
              <a:t>marcessans</a:t>
            </a:r>
            <a:endParaRPr lang="tr-TR" sz="2800" dirty="0">
              <a:solidFill>
                <a:schemeClr val="tx1"/>
              </a:solidFill>
            </a:endParaRPr>
          </a:p>
          <a:p>
            <a:pPr marL="742950" lvl="1" indent="-285750">
              <a:spcBef>
                <a:spcPct val="20000"/>
              </a:spcBef>
              <a:buFont typeface="Arial" pitchFamily="34" charset="0"/>
              <a:buChar char="–"/>
              <a:defRPr/>
            </a:pPr>
            <a:r>
              <a:rPr lang="tr-TR" sz="2800" dirty="0" err="1">
                <a:solidFill>
                  <a:schemeClr val="tx1"/>
                </a:solidFill>
              </a:rPr>
              <a:t>Enterobacter</a:t>
            </a:r>
            <a:r>
              <a:rPr lang="tr-TR" sz="2800" dirty="0">
                <a:solidFill>
                  <a:schemeClr val="tx1"/>
                </a:solidFill>
              </a:rPr>
              <a:t> </a:t>
            </a:r>
            <a:r>
              <a:rPr lang="tr-TR" sz="2800" dirty="0" err="1">
                <a:solidFill>
                  <a:schemeClr val="tx1"/>
                </a:solidFill>
              </a:rPr>
              <a:t>aerogenes</a:t>
            </a:r>
            <a:endParaRPr lang="tr-TR" sz="2800" dirty="0">
              <a:solidFill>
                <a:schemeClr val="tx1"/>
              </a:solidFill>
            </a:endParaRPr>
          </a:p>
          <a:p>
            <a:pPr marL="742950" lvl="1" indent="-285750">
              <a:spcBef>
                <a:spcPct val="20000"/>
              </a:spcBef>
              <a:buFont typeface="Arial" pitchFamily="34" charset="0"/>
              <a:buChar char="–"/>
              <a:defRPr/>
            </a:pPr>
            <a:endParaRPr lang="tr-TR" sz="2800" dirty="0">
              <a:solidFill>
                <a:schemeClr val="tx1"/>
              </a:solidFill>
            </a:endParaRPr>
          </a:p>
        </p:txBody>
      </p:sp>
      <p:cxnSp>
        <p:nvCxnSpPr>
          <p:cNvPr id="9" name="8 Düz Ok Bağlayıcısı"/>
          <p:cNvCxnSpPr/>
          <p:nvPr/>
        </p:nvCxnSpPr>
        <p:spPr>
          <a:xfrm flipH="1">
            <a:off x="5667372" y="3143248"/>
            <a:ext cx="1588" cy="3577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11 Düz Bağlayıcı"/>
          <p:cNvCxnSpPr/>
          <p:nvPr/>
        </p:nvCxnSpPr>
        <p:spPr>
          <a:xfrm rot="10800000">
            <a:off x="2595538" y="3143248"/>
            <a:ext cx="3500462" cy="158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5567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Autofit/>
          </a:bodyPr>
          <a:lstStyle/>
          <a:p>
            <a:r>
              <a:rPr lang="tr-TR" sz="2800" dirty="0"/>
              <a:t>Meme işlevi, </a:t>
            </a:r>
            <a:r>
              <a:rPr lang="tr-TR" sz="2800" dirty="0" err="1"/>
              <a:t>immunolojisi</a:t>
            </a:r>
            <a:r>
              <a:rPr lang="tr-TR" sz="2800" dirty="0"/>
              <a:t> ve </a:t>
            </a:r>
            <a:r>
              <a:rPr lang="tr-TR" sz="2800" dirty="0" err="1"/>
              <a:t>fotoperiyod</a:t>
            </a:r>
            <a:r>
              <a:rPr lang="tr-TR" sz="2800" dirty="0"/>
              <a:t/>
            </a:r>
            <a:br>
              <a:rPr lang="tr-TR" sz="2800" dirty="0"/>
            </a:br>
            <a:r>
              <a:rPr lang="tr-TR" sz="2400" dirty="0"/>
              <a:t>(</a:t>
            </a:r>
            <a:r>
              <a:rPr lang="tr-TR" sz="2400" dirty="0" err="1"/>
              <a:t>Prolaktin</a:t>
            </a:r>
            <a:r>
              <a:rPr lang="tr-TR" sz="2400" dirty="0"/>
              <a:t>, IGF-I, </a:t>
            </a:r>
            <a:r>
              <a:rPr lang="tr-TR" sz="2400" dirty="0" err="1"/>
              <a:t>Lipid</a:t>
            </a:r>
            <a:r>
              <a:rPr lang="tr-TR" sz="2400" dirty="0"/>
              <a:t> metabolizması, </a:t>
            </a:r>
            <a:r>
              <a:rPr lang="tr-TR" sz="2400" dirty="0" err="1"/>
              <a:t>Hepatik</a:t>
            </a:r>
            <a:r>
              <a:rPr lang="tr-TR" sz="2400" dirty="0"/>
              <a:t> metabolizma)</a:t>
            </a:r>
            <a:endParaRPr lang="tr-TR" sz="2800" dirty="0"/>
          </a:p>
        </p:txBody>
      </p:sp>
      <p:graphicFrame>
        <p:nvGraphicFramePr>
          <p:cNvPr id="6" name="5 Tablo"/>
          <p:cNvGraphicFramePr>
            <a:graphicFrameLocks noGrp="1"/>
          </p:cNvGraphicFramePr>
          <p:nvPr/>
        </p:nvGraphicFramePr>
        <p:xfrm>
          <a:off x="2024034" y="1643050"/>
          <a:ext cx="8215370" cy="4680920"/>
        </p:xfrm>
        <a:graphic>
          <a:graphicData uri="http://schemas.openxmlformats.org/drawingml/2006/table">
            <a:tbl>
              <a:tblPr firstRow="1" bandRow="1">
                <a:tableStyleId>{7DF18680-E054-41AD-8BC1-D1AEF772440D}</a:tableStyleId>
              </a:tblPr>
              <a:tblGrid>
                <a:gridCol w="1857388"/>
                <a:gridCol w="3357586"/>
                <a:gridCol w="3000396"/>
              </a:tblGrid>
              <a:tr h="553319">
                <a:tc>
                  <a:txBody>
                    <a:bodyPr/>
                    <a:lstStyle/>
                    <a:p>
                      <a:r>
                        <a:rPr lang="tr-TR" sz="1800" dirty="0" err="1" smtClean="0"/>
                        <a:t>Fotoperiyod</a:t>
                      </a:r>
                      <a:endParaRPr lang="tr-TR" sz="1800" dirty="0"/>
                    </a:p>
                  </a:txBody>
                  <a:tcPr/>
                </a:tc>
                <a:tc>
                  <a:txBody>
                    <a:bodyPr/>
                    <a:lstStyle/>
                    <a:p>
                      <a:pPr algn="ctr"/>
                      <a:r>
                        <a:rPr lang="tr-TR" sz="1800" dirty="0" smtClean="0"/>
                        <a:t>Kısa (8 </a:t>
                      </a:r>
                      <a:r>
                        <a:rPr lang="tr-TR" sz="1800" dirty="0" err="1" smtClean="0"/>
                        <a:t>sa</a:t>
                      </a:r>
                      <a:r>
                        <a:rPr lang="tr-TR" sz="1800" dirty="0" smtClean="0"/>
                        <a:t>. Işık, 16 </a:t>
                      </a:r>
                      <a:r>
                        <a:rPr lang="tr-TR" sz="1800" dirty="0" err="1" smtClean="0"/>
                        <a:t>sa</a:t>
                      </a:r>
                      <a:r>
                        <a:rPr lang="tr-TR" sz="1800" dirty="0" smtClean="0"/>
                        <a:t>. Karanlık)</a:t>
                      </a:r>
                    </a:p>
                  </a:txBody>
                  <a:tcPr/>
                </a:tc>
                <a:tc>
                  <a:txBody>
                    <a:bodyPr/>
                    <a:lstStyle/>
                    <a:p>
                      <a:r>
                        <a:rPr lang="tr-TR" sz="1800" dirty="0" smtClean="0"/>
                        <a:t>Uzun (16 </a:t>
                      </a:r>
                      <a:r>
                        <a:rPr lang="tr-TR" sz="1800" dirty="0" err="1" smtClean="0"/>
                        <a:t>sa</a:t>
                      </a:r>
                      <a:r>
                        <a:rPr lang="tr-TR" sz="1800" dirty="0" smtClean="0"/>
                        <a:t>.</a:t>
                      </a:r>
                      <a:r>
                        <a:rPr lang="tr-TR" sz="1800" baseline="0" dirty="0" smtClean="0"/>
                        <a:t> Işık, 8 </a:t>
                      </a:r>
                      <a:r>
                        <a:rPr lang="tr-TR" sz="1800" baseline="0" dirty="0" err="1" smtClean="0"/>
                        <a:t>sa</a:t>
                      </a:r>
                      <a:r>
                        <a:rPr lang="tr-TR" sz="1800" baseline="0" dirty="0" smtClean="0"/>
                        <a:t>. karanlık</a:t>
                      </a:r>
                      <a:r>
                        <a:rPr lang="tr-TR" sz="1800" dirty="0" smtClean="0"/>
                        <a:t>)</a:t>
                      </a:r>
                      <a:endParaRPr lang="tr-TR" sz="1800" dirty="0"/>
                    </a:p>
                  </a:txBody>
                  <a:tcPr/>
                </a:tc>
              </a:tr>
              <a:tr h="955045">
                <a:tc>
                  <a:txBody>
                    <a:bodyPr/>
                    <a:lstStyle/>
                    <a:p>
                      <a:r>
                        <a:rPr lang="tr-TR" sz="1800" dirty="0" smtClean="0"/>
                        <a:t>Buzağı </a:t>
                      </a:r>
                    </a:p>
                    <a:p>
                      <a:r>
                        <a:rPr lang="tr-TR" sz="1800" dirty="0" smtClean="0"/>
                        <a:t>(emme-</a:t>
                      </a:r>
                      <a:r>
                        <a:rPr lang="tr-TR" sz="1800" dirty="0" err="1" smtClean="0"/>
                        <a:t>pubertas</a:t>
                      </a:r>
                      <a:r>
                        <a:rPr lang="tr-TR" sz="1800" dirty="0" smtClean="0"/>
                        <a:t>)</a:t>
                      </a:r>
                      <a:endParaRPr lang="tr-TR" sz="1800" dirty="0"/>
                    </a:p>
                  </a:txBody>
                  <a:tcPr anchor="ctr"/>
                </a:tc>
                <a:tc>
                  <a:txBody>
                    <a:bodyPr/>
                    <a:lstStyle/>
                    <a:p>
                      <a:pPr algn="ctr"/>
                      <a:r>
                        <a:rPr lang="tr-TR" sz="1800" dirty="0" smtClean="0"/>
                        <a:t>Uzun </a:t>
                      </a:r>
                      <a:r>
                        <a:rPr lang="tr-TR" sz="1800" dirty="0" err="1" smtClean="0"/>
                        <a:t>fotoperiyod</a:t>
                      </a:r>
                      <a:r>
                        <a:rPr lang="tr-TR" sz="1800" dirty="0" smtClean="0"/>
                        <a:t> </a:t>
                      </a:r>
                      <a:endParaRPr lang="tr-TR" sz="1800" b="0" dirty="0"/>
                    </a:p>
                  </a:txBody>
                  <a:tcPr anchor="ctr"/>
                </a:tc>
                <a:tc>
                  <a:txBody>
                    <a:bodyPr/>
                    <a:lstStyle/>
                    <a:p>
                      <a:pPr algn="ctr"/>
                      <a:r>
                        <a:rPr lang="tr-TR" sz="1800" dirty="0" smtClean="0"/>
                        <a:t>Meme </a:t>
                      </a:r>
                      <a:r>
                        <a:rPr lang="tr-TR" sz="1800" dirty="0" err="1" smtClean="0"/>
                        <a:t>paranşimi</a:t>
                      </a:r>
                      <a:r>
                        <a:rPr lang="tr-TR" sz="1800" dirty="0" smtClean="0"/>
                        <a:t> gelişimi </a:t>
                      </a:r>
                      <a:endParaRPr lang="tr-TR" sz="1800" b="0" dirty="0"/>
                    </a:p>
                  </a:txBody>
                  <a:tcPr anchor="ctr"/>
                </a:tc>
              </a:tr>
              <a:tr h="955045">
                <a:tc>
                  <a:txBody>
                    <a:bodyPr/>
                    <a:lstStyle/>
                    <a:p>
                      <a:r>
                        <a:rPr lang="tr-TR" sz="1800" dirty="0" smtClean="0"/>
                        <a:t>Gebe düve</a:t>
                      </a:r>
                      <a:endParaRPr lang="tr-TR" sz="1800" dirty="0"/>
                    </a:p>
                  </a:txBody>
                  <a:tcPr anchor="ctr"/>
                </a:tc>
                <a:tc>
                  <a:txBody>
                    <a:bodyPr/>
                    <a:lstStyle/>
                    <a:p>
                      <a:pPr algn="ctr"/>
                      <a:r>
                        <a:rPr lang="tr-TR" sz="1800" dirty="0" smtClean="0"/>
                        <a:t>Kısa </a:t>
                      </a:r>
                      <a:r>
                        <a:rPr lang="tr-TR" sz="1800" dirty="0" err="1" smtClean="0"/>
                        <a:t>fotoperiyod</a:t>
                      </a:r>
                      <a:r>
                        <a:rPr lang="tr-TR" sz="1800" dirty="0" smtClean="0"/>
                        <a:t>  </a:t>
                      </a:r>
                    </a:p>
                    <a:p>
                      <a:pPr algn="ctr"/>
                      <a:r>
                        <a:rPr lang="tr-TR" sz="1800" dirty="0" smtClean="0"/>
                        <a:t>(Gebeliğin son iki ayı)</a:t>
                      </a:r>
                      <a:endParaRPr lang="tr-TR" sz="1800" b="0" dirty="0"/>
                    </a:p>
                  </a:txBody>
                  <a:tcPr anchor="ctr"/>
                </a:tc>
                <a:tc>
                  <a:txBody>
                    <a:bodyPr/>
                    <a:lstStyle/>
                    <a:p>
                      <a:pPr algn="ctr"/>
                      <a:r>
                        <a:rPr lang="tr-TR" sz="1800" dirty="0" err="1" smtClean="0"/>
                        <a:t>Laktasyonda</a:t>
                      </a:r>
                      <a:r>
                        <a:rPr lang="tr-TR" sz="1800" baseline="0" dirty="0" smtClean="0"/>
                        <a:t> süt verim artışı</a:t>
                      </a:r>
                      <a:endParaRPr lang="tr-TR" sz="1800" dirty="0"/>
                    </a:p>
                  </a:txBody>
                  <a:tcPr anchor="ctr"/>
                </a:tc>
              </a:tr>
              <a:tr h="1065375">
                <a:tc>
                  <a:txBody>
                    <a:bodyPr/>
                    <a:lstStyle/>
                    <a:p>
                      <a:r>
                        <a:rPr lang="tr-TR" sz="1800" baseline="0" dirty="0" smtClean="0"/>
                        <a:t>Kuru dönemdeki inek</a:t>
                      </a:r>
                      <a:endParaRPr lang="tr-TR"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Kısa </a:t>
                      </a:r>
                      <a:r>
                        <a:rPr lang="tr-TR" sz="1800" dirty="0" err="1" smtClean="0"/>
                        <a:t>fotoperiyod</a:t>
                      </a:r>
                      <a:r>
                        <a:rPr lang="tr-TR" sz="180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(Gebeliğin son iki ayı)</a:t>
                      </a:r>
                    </a:p>
                    <a:p>
                      <a:pPr algn="ctr"/>
                      <a:endParaRPr lang="tr-TR" sz="1800" b="0" dirty="0"/>
                    </a:p>
                  </a:txBody>
                  <a:tcPr anchor="ctr"/>
                </a:tc>
                <a:tc>
                  <a:txBody>
                    <a:bodyPr/>
                    <a:lstStyle/>
                    <a:p>
                      <a:pPr algn="ctr"/>
                      <a:r>
                        <a:rPr lang="tr-TR" sz="1800" dirty="0" smtClean="0"/>
                        <a:t>Süt verimi artışı</a:t>
                      </a:r>
                      <a:endParaRPr lang="tr-TR" sz="1800" dirty="0"/>
                    </a:p>
                  </a:txBody>
                  <a:tcPr anchor="ctr"/>
                </a:tc>
              </a:tr>
              <a:tr h="1065375">
                <a:tc>
                  <a:txBody>
                    <a:bodyPr/>
                    <a:lstStyle/>
                    <a:p>
                      <a:r>
                        <a:rPr lang="tr-TR" sz="1800" dirty="0" err="1" smtClean="0"/>
                        <a:t>Laktasyonda</a:t>
                      </a:r>
                      <a:r>
                        <a:rPr lang="tr-TR" sz="1800" baseline="0" dirty="0" smtClean="0"/>
                        <a:t> düve ve inek</a:t>
                      </a:r>
                      <a:endParaRPr lang="tr-TR" sz="1800" dirty="0"/>
                    </a:p>
                  </a:txBody>
                  <a:tcPr anchor="ctr"/>
                </a:tc>
                <a:tc>
                  <a:txBody>
                    <a:bodyPr/>
                    <a:lstStyle/>
                    <a:p>
                      <a:pPr algn="ctr"/>
                      <a:r>
                        <a:rPr lang="tr-TR" sz="1800" dirty="0" smtClean="0"/>
                        <a:t>Uzun </a:t>
                      </a:r>
                      <a:r>
                        <a:rPr lang="tr-TR" sz="1800" dirty="0" err="1" smtClean="0"/>
                        <a:t>fotoperiyod</a:t>
                      </a:r>
                      <a:endParaRPr lang="tr-TR" sz="1800" b="0" dirty="0"/>
                    </a:p>
                  </a:txBody>
                  <a:tcPr anchor="ctr"/>
                </a:tc>
                <a:tc>
                  <a:txBody>
                    <a:bodyPr/>
                    <a:lstStyle/>
                    <a:p>
                      <a:pPr algn="ctr"/>
                      <a:endParaRPr lang="tr-TR" sz="1800" dirty="0"/>
                    </a:p>
                  </a:txBody>
                  <a:tcPr anchor="ctr"/>
                </a:tc>
              </a:tr>
            </a:tbl>
          </a:graphicData>
        </a:graphic>
      </p:graphicFrame>
      <p:sp>
        <p:nvSpPr>
          <p:cNvPr id="7" name="6 Dikdörtgen"/>
          <p:cNvSpPr/>
          <p:nvPr/>
        </p:nvSpPr>
        <p:spPr>
          <a:xfrm>
            <a:off x="5667372" y="6257836"/>
            <a:ext cx="5000628" cy="553998"/>
          </a:xfrm>
          <a:prstGeom prst="rect">
            <a:avLst/>
          </a:prstGeom>
        </p:spPr>
        <p:txBody>
          <a:bodyPr wrap="square">
            <a:spAutoFit/>
          </a:bodyPr>
          <a:lstStyle/>
          <a:p>
            <a:pPr algn="r"/>
            <a:r>
              <a:rPr lang="en-US" sz="1000" b="1" dirty="0"/>
              <a:t>Management of photoperiod in the dairy herd for improved production and health</a:t>
            </a:r>
            <a:br>
              <a:rPr lang="en-US" sz="1000" b="1" dirty="0"/>
            </a:br>
            <a:r>
              <a:rPr lang="pl-PL" sz="1000" i="1" dirty="0"/>
              <a:t>J ANIM SCI 2003, 81:11-17.</a:t>
            </a:r>
            <a:r>
              <a:rPr lang="tr-TR" sz="1000" i="1" dirty="0"/>
              <a:t/>
            </a:r>
            <a:br>
              <a:rPr lang="tr-TR" sz="1000" i="1" dirty="0"/>
            </a:br>
            <a:r>
              <a:rPr lang="en-US" sz="1000" dirty="0"/>
              <a:t>G. E. Dahl and D. </a:t>
            </a:r>
            <a:r>
              <a:rPr lang="en-US" sz="1000" dirty="0" err="1"/>
              <a:t>Petitcler</a:t>
            </a:r>
            <a:endParaRPr lang="tr-TR" sz="1000" dirty="0"/>
          </a:p>
        </p:txBody>
      </p:sp>
    </p:spTree>
    <p:extLst>
      <p:ext uri="{BB962C8B-B14F-4D97-AF65-F5344CB8AC3E}">
        <p14:creationId xmlns:p14="http://schemas.microsoft.com/office/powerpoint/2010/main" val="265019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lstStyle/>
          <a:p>
            <a:pPr>
              <a:buNone/>
            </a:pPr>
            <a:r>
              <a:rPr lang="tr-TR" b="1" u="sng" dirty="0" smtClean="0"/>
              <a:t>KORUNMA </a:t>
            </a:r>
            <a:r>
              <a:rPr lang="tr-TR" dirty="0" smtClean="0"/>
              <a:t>(Çevre temizliği, altlık)</a:t>
            </a:r>
          </a:p>
          <a:p>
            <a:pPr>
              <a:buNone/>
            </a:pPr>
            <a:r>
              <a:rPr lang="tr-TR" dirty="0" err="1" smtClean="0"/>
              <a:t>Teat</a:t>
            </a:r>
            <a:r>
              <a:rPr lang="tr-TR" dirty="0" smtClean="0"/>
              <a:t> </a:t>
            </a:r>
            <a:r>
              <a:rPr lang="tr-TR" dirty="0" err="1" smtClean="0"/>
              <a:t>dipping</a:t>
            </a:r>
            <a:r>
              <a:rPr lang="tr-TR" dirty="0" smtClean="0"/>
              <a:t> : 5 haftada bir </a:t>
            </a:r>
          </a:p>
          <a:p>
            <a:pPr>
              <a:buNone/>
            </a:pPr>
            <a:r>
              <a:rPr lang="tr-TR" dirty="0" err="1" smtClean="0"/>
              <a:t>Periparturient</a:t>
            </a:r>
            <a:r>
              <a:rPr lang="tr-TR" dirty="0" smtClean="0"/>
              <a:t> dönem antibiyotik kullanımı</a:t>
            </a:r>
          </a:p>
          <a:p>
            <a:pPr>
              <a:buNone/>
            </a:pPr>
            <a:r>
              <a:rPr lang="tr-TR" dirty="0"/>
              <a:t>	</a:t>
            </a:r>
            <a:r>
              <a:rPr lang="tr-TR" dirty="0" smtClean="0"/>
              <a:t>*      Son iki ay kuru dönem preparatı</a:t>
            </a:r>
          </a:p>
          <a:p>
            <a:pPr>
              <a:buNone/>
            </a:pPr>
            <a:r>
              <a:rPr lang="tr-TR" dirty="0"/>
              <a:t>	</a:t>
            </a:r>
            <a:r>
              <a:rPr lang="tr-TR" dirty="0" smtClean="0"/>
              <a:t>**   Doğuma yakın günlük antibiyotik </a:t>
            </a:r>
          </a:p>
          <a:p>
            <a:pPr>
              <a:buNone/>
            </a:pPr>
            <a:r>
              <a:rPr lang="tr-TR" dirty="0"/>
              <a:t>	</a:t>
            </a:r>
            <a:r>
              <a:rPr lang="tr-TR" dirty="0" smtClean="0"/>
              <a:t>	 (</a:t>
            </a:r>
            <a:r>
              <a:rPr lang="tr-TR" sz="2400" dirty="0"/>
              <a:t>meme içi</a:t>
            </a:r>
            <a:r>
              <a:rPr lang="tr-TR" dirty="0" smtClean="0"/>
              <a:t>)</a:t>
            </a:r>
          </a:p>
          <a:p>
            <a:pPr>
              <a:buNone/>
            </a:pPr>
            <a:r>
              <a:rPr lang="tr-TR" dirty="0"/>
              <a:t>	</a:t>
            </a:r>
            <a:r>
              <a:rPr lang="tr-TR" dirty="0" smtClean="0"/>
              <a:t>*** Lokal ve </a:t>
            </a:r>
            <a:r>
              <a:rPr lang="tr-TR" dirty="0" err="1" smtClean="0"/>
              <a:t>paranteral</a:t>
            </a:r>
            <a:r>
              <a:rPr lang="tr-TR" dirty="0" smtClean="0"/>
              <a:t> antibiyotikler </a:t>
            </a:r>
          </a:p>
          <a:p>
            <a:pPr>
              <a:buNone/>
            </a:pPr>
            <a:endParaRPr lang="tr-TR" dirty="0" smtClean="0"/>
          </a:p>
          <a:p>
            <a:pPr>
              <a:buNone/>
            </a:pPr>
            <a:endParaRPr lang="tr-TR" b="1" dirty="0"/>
          </a:p>
        </p:txBody>
      </p:sp>
      <p:sp>
        <p:nvSpPr>
          <p:cNvPr id="5" name="1 Başlık"/>
          <p:cNvSpPr txBox="1">
            <a:spLocks/>
          </p:cNvSpPr>
          <p:nvPr/>
        </p:nvSpPr>
        <p:spPr>
          <a:xfrm>
            <a:off x="1952596" y="285728"/>
            <a:ext cx="8229600" cy="11430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spcBef>
                <a:spcPct val="0"/>
              </a:spcBef>
              <a:defRPr/>
            </a:pPr>
            <a:r>
              <a:rPr lang="tr-TR" sz="3200" dirty="0"/>
              <a:t>GEBE DÜVENİN MEME SAĞLIĞININ KORUNMASI</a:t>
            </a:r>
            <a:r>
              <a:rPr lang="tr-TR" dirty="0"/>
              <a:t/>
            </a:r>
            <a:br>
              <a:rPr lang="tr-TR" dirty="0"/>
            </a:br>
            <a:r>
              <a:rPr lang="tr-TR" dirty="0"/>
              <a:t>Meme sağlığı ve </a:t>
            </a:r>
            <a:r>
              <a:rPr lang="tr-TR" dirty="0" err="1"/>
              <a:t>fertilitede</a:t>
            </a:r>
            <a:r>
              <a:rPr lang="tr-TR" dirty="0"/>
              <a:t> kritik kontrol noktalarının denetimi</a:t>
            </a:r>
            <a:r>
              <a:rPr lang="tr-TR" sz="1400" dirty="0"/>
              <a:t>(</a:t>
            </a:r>
            <a:r>
              <a:rPr lang="tr-TR" sz="1400" i="1" dirty="0"/>
              <a:t>HACCP) </a:t>
            </a:r>
            <a:r>
              <a:rPr lang="tr-TR" sz="800" i="1" dirty="0"/>
              <a:t/>
            </a:r>
            <a:br>
              <a:rPr lang="tr-TR" sz="800" i="1" dirty="0"/>
            </a:br>
            <a:endParaRPr lang="tr-TR" dirty="0"/>
          </a:p>
        </p:txBody>
      </p:sp>
      <p:sp>
        <p:nvSpPr>
          <p:cNvPr id="6" name="5 Yuvarlatılmış Dikdörtgen"/>
          <p:cNvSpPr/>
          <p:nvPr/>
        </p:nvSpPr>
        <p:spPr>
          <a:xfrm>
            <a:off x="2351584" y="5589240"/>
            <a:ext cx="7143800"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dirty="0"/>
              <a:t>Yaz aylarında </a:t>
            </a:r>
            <a:r>
              <a:rPr lang="tr-TR" sz="2000" dirty="0" err="1"/>
              <a:t>corynebacterium</a:t>
            </a:r>
            <a:r>
              <a:rPr lang="tr-TR" sz="2000" dirty="0"/>
              <a:t> </a:t>
            </a:r>
            <a:r>
              <a:rPr lang="tr-TR" sz="2000" dirty="0" err="1"/>
              <a:t>pyogenese</a:t>
            </a:r>
            <a:r>
              <a:rPr lang="tr-TR" sz="2000" dirty="0"/>
              <a:t> karşı </a:t>
            </a:r>
            <a:r>
              <a:rPr lang="tr-TR" sz="2000" b="1" dirty="0"/>
              <a:t>sinek</a:t>
            </a:r>
            <a:r>
              <a:rPr lang="tr-TR" sz="2000" dirty="0"/>
              <a:t> mücadelesi</a:t>
            </a:r>
          </a:p>
        </p:txBody>
      </p:sp>
    </p:spTree>
    <p:extLst>
      <p:ext uri="{BB962C8B-B14F-4D97-AF65-F5344CB8AC3E}">
        <p14:creationId xmlns:p14="http://schemas.microsoft.com/office/powerpoint/2010/main" val="307770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6632"/>
            <a:ext cx="9144000" cy="685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rot="2231363">
            <a:off x="5960602" y="4812305"/>
            <a:ext cx="3317136" cy="461665"/>
          </a:xfrm>
          <a:prstGeom prst="rect">
            <a:avLst/>
          </a:prstGeom>
          <a:noFill/>
        </p:spPr>
        <p:txBody>
          <a:bodyPr wrap="square" rtlCol="0">
            <a:spAutoFit/>
          </a:bodyPr>
          <a:lstStyle/>
          <a:p>
            <a:r>
              <a:rPr lang="tr-TR" sz="2400" b="1" dirty="0">
                <a:solidFill>
                  <a:schemeClr val="bg1"/>
                </a:solidFill>
              </a:rPr>
              <a:t>Geçiş dönemi sorunları</a:t>
            </a:r>
          </a:p>
        </p:txBody>
      </p:sp>
      <p:sp>
        <p:nvSpPr>
          <p:cNvPr id="4" name="Metin kutusu 3"/>
          <p:cNvSpPr txBox="1"/>
          <p:nvPr/>
        </p:nvSpPr>
        <p:spPr>
          <a:xfrm rot="18549943">
            <a:off x="3566682" y="4796035"/>
            <a:ext cx="2650543" cy="461665"/>
          </a:xfrm>
          <a:prstGeom prst="rect">
            <a:avLst/>
          </a:prstGeom>
          <a:noFill/>
        </p:spPr>
        <p:txBody>
          <a:bodyPr wrap="square" rtlCol="0">
            <a:spAutoFit/>
          </a:bodyPr>
          <a:lstStyle/>
          <a:p>
            <a:r>
              <a:rPr lang="tr-TR" sz="2400" b="1" dirty="0">
                <a:solidFill>
                  <a:schemeClr val="bg1"/>
                </a:solidFill>
              </a:rPr>
              <a:t>Patojen Biyolojisi</a:t>
            </a:r>
          </a:p>
        </p:txBody>
      </p:sp>
      <p:sp>
        <p:nvSpPr>
          <p:cNvPr id="5" name="Metin kutusu 4"/>
          <p:cNvSpPr txBox="1"/>
          <p:nvPr/>
        </p:nvSpPr>
        <p:spPr>
          <a:xfrm>
            <a:off x="4583832" y="2535491"/>
            <a:ext cx="2664296" cy="1077218"/>
          </a:xfrm>
          <a:prstGeom prst="rect">
            <a:avLst/>
          </a:prstGeom>
          <a:noFill/>
        </p:spPr>
        <p:txBody>
          <a:bodyPr wrap="square" rtlCol="0">
            <a:spAutoFit/>
          </a:bodyPr>
          <a:lstStyle/>
          <a:p>
            <a:r>
              <a:rPr lang="tr-TR" sz="2800" b="1" dirty="0">
                <a:solidFill>
                  <a:srgbClr val="FFFF00"/>
                </a:solidFill>
              </a:rPr>
              <a:t>    </a:t>
            </a:r>
            <a:r>
              <a:rPr lang="tr-TR" sz="3200" b="1" dirty="0" err="1">
                <a:solidFill>
                  <a:srgbClr val="FFFF00"/>
                </a:solidFill>
              </a:rPr>
              <a:t>Uterus</a:t>
            </a:r>
            <a:r>
              <a:rPr lang="tr-TR" sz="3200" b="1" dirty="0">
                <a:solidFill>
                  <a:srgbClr val="FFFF00"/>
                </a:solidFill>
              </a:rPr>
              <a:t> </a:t>
            </a:r>
          </a:p>
          <a:p>
            <a:r>
              <a:rPr lang="tr-TR" sz="3200" b="1" dirty="0">
                <a:solidFill>
                  <a:srgbClr val="FFFF00"/>
                </a:solidFill>
              </a:rPr>
              <a:t>Enfeksiyonu</a:t>
            </a:r>
          </a:p>
        </p:txBody>
      </p:sp>
      <p:sp>
        <p:nvSpPr>
          <p:cNvPr id="6" name="Metin kutusu 5"/>
          <p:cNvSpPr txBox="1"/>
          <p:nvPr/>
        </p:nvSpPr>
        <p:spPr>
          <a:xfrm>
            <a:off x="7824192" y="3247816"/>
            <a:ext cx="2699792" cy="1477328"/>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err="1"/>
              <a:t>Metabolik</a:t>
            </a:r>
            <a:r>
              <a:rPr lang="tr-TR" dirty="0"/>
              <a:t> dengesizlikler</a:t>
            </a:r>
          </a:p>
          <a:p>
            <a:r>
              <a:rPr lang="tr-TR" dirty="0"/>
              <a:t>Mineral yetmezlikler</a:t>
            </a:r>
          </a:p>
          <a:p>
            <a:r>
              <a:rPr lang="tr-TR" dirty="0"/>
              <a:t>Bağışıklık patolojileri</a:t>
            </a:r>
          </a:p>
          <a:p>
            <a:r>
              <a:rPr lang="tr-TR" dirty="0" err="1"/>
              <a:t>Uterus</a:t>
            </a:r>
            <a:r>
              <a:rPr lang="tr-TR" dirty="0"/>
              <a:t> dokusu travmaları</a:t>
            </a:r>
          </a:p>
          <a:p>
            <a:r>
              <a:rPr lang="tr-TR" dirty="0"/>
              <a:t>Çevre hijyeni ve planlama</a:t>
            </a:r>
          </a:p>
        </p:txBody>
      </p:sp>
      <p:graphicFrame>
        <p:nvGraphicFramePr>
          <p:cNvPr id="7" name="Diyagram 6"/>
          <p:cNvGraphicFramePr/>
          <p:nvPr>
            <p:extLst/>
          </p:nvPr>
        </p:nvGraphicFramePr>
        <p:xfrm>
          <a:off x="1919536" y="-315416"/>
          <a:ext cx="8712968" cy="3816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Metin kutusu 11"/>
          <p:cNvSpPr txBox="1"/>
          <p:nvPr/>
        </p:nvSpPr>
        <p:spPr>
          <a:xfrm>
            <a:off x="1740024" y="3861048"/>
            <a:ext cx="2699792" cy="92333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i="1" dirty="0" err="1"/>
              <a:t>Escherichia</a:t>
            </a:r>
            <a:r>
              <a:rPr lang="tr-TR" i="1" dirty="0"/>
              <a:t> </a:t>
            </a:r>
            <a:r>
              <a:rPr lang="tr-TR" i="1" dirty="0" err="1"/>
              <a:t>coli</a:t>
            </a:r>
            <a:endParaRPr lang="tr-TR" i="1" dirty="0"/>
          </a:p>
          <a:p>
            <a:r>
              <a:rPr lang="tr-TR" i="1" dirty="0" err="1"/>
              <a:t>Trueperalla</a:t>
            </a:r>
            <a:r>
              <a:rPr lang="tr-TR" i="1" dirty="0"/>
              <a:t> </a:t>
            </a:r>
            <a:r>
              <a:rPr lang="tr-TR" i="1" dirty="0" err="1"/>
              <a:t>pyogenes</a:t>
            </a:r>
            <a:endParaRPr lang="tr-TR" i="1" dirty="0"/>
          </a:p>
          <a:p>
            <a:r>
              <a:rPr lang="tr-TR" i="1" dirty="0"/>
              <a:t>Gram </a:t>
            </a:r>
            <a:r>
              <a:rPr lang="tr-TR" i="1" dirty="0" err="1"/>
              <a:t>negativ</a:t>
            </a:r>
            <a:r>
              <a:rPr lang="tr-TR" i="1" dirty="0"/>
              <a:t> </a:t>
            </a:r>
            <a:r>
              <a:rPr lang="tr-TR" i="1" dirty="0" err="1"/>
              <a:t>anaeroblar</a:t>
            </a:r>
            <a:endParaRPr lang="tr-TR" i="1" dirty="0"/>
          </a:p>
        </p:txBody>
      </p:sp>
    </p:spTree>
    <p:extLst>
      <p:ext uri="{BB962C8B-B14F-4D97-AF65-F5344CB8AC3E}">
        <p14:creationId xmlns:p14="http://schemas.microsoft.com/office/powerpoint/2010/main" val="2002141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gradFill>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p:spPr>
        <p:txBody>
          <a:bodyPr/>
          <a:lstStyle/>
          <a:p>
            <a:r>
              <a:rPr lang="tr-TR" dirty="0" err="1" smtClean="0">
                <a:solidFill>
                  <a:schemeClr val="bg1"/>
                </a:solidFill>
              </a:rPr>
              <a:t>Monitörizasyon</a:t>
            </a:r>
            <a:r>
              <a:rPr lang="tr-TR" dirty="0" smtClean="0">
                <a:solidFill>
                  <a:schemeClr val="bg1"/>
                </a:solidFill>
              </a:rPr>
              <a:t> ve </a:t>
            </a:r>
            <a:r>
              <a:rPr lang="tr-TR" dirty="0" err="1" smtClean="0">
                <a:solidFill>
                  <a:schemeClr val="bg1"/>
                </a:solidFill>
              </a:rPr>
              <a:t>Biyogüvenlik</a:t>
            </a:r>
            <a:endParaRPr lang="tr-TR" dirty="0">
              <a:solidFill>
                <a:schemeClr val="bg1"/>
              </a:solidFill>
            </a:endParaRPr>
          </a:p>
        </p:txBody>
      </p:sp>
      <p:sp>
        <p:nvSpPr>
          <p:cNvPr id="3" name="İçerik Yer Tutucusu 2"/>
          <p:cNvSpPr>
            <a:spLocks noGrp="1"/>
          </p:cNvSpPr>
          <p:nvPr>
            <p:ph idx="1"/>
          </p:nvPr>
        </p:nvSpPr>
        <p:sp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a:lstStyle/>
          <a:p>
            <a:r>
              <a:rPr lang="tr-TR" dirty="0" smtClean="0"/>
              <a:t>7/24 </a:t>
            </a:r>
            <a:r>
              <a:rPr lang="tr-TR" dirty="0" err="1" smtClean="0"/>
              <a:t>Monitörizasyon</a:t>
            </a:r>
            <a:r>
              <a:rPr lang="tr-TR" dirty="0" smtClean="0"/>
              <a:t> yapılması gereken bölümler </a:t>
            </a:r>
          </a:p>
          <a:p>
            <a:pPr lvl="1"/>
            <a:r>
              <a:rPr lang="tr-TR" dirty="0" smtClean="0"/>
              <a:t>Doğumhane, </a:t>
            </a:r>
          </a:p>
          <a:p>
            <a:pPr lvl="1"/>
            <a:r>
              <a:rPr lang="tr-TR" dirty="0" err="1" smtClean="0"/>
              <a:t>Fresh</a:t>
            </a:r>
            <a:r>
              <a:rPr lang="tr-TR" dirty="0" smtClean="0"/>
              <a:t> Grup ve </a:t>
            </a:r>
          </a:p>
          <a:p>
            <a:pPr lvl="1"/>
            <a:r>
              <a:rPr lang="tr-TR" dirty="0" smtClean="0"/>
              <a:t>Buzağı ünitesi </a:t>
            </a:r>
          </a:p>
          <a:p>
            <a:r>
              <a:rPr lang="tr-TR" dirty="0" smtClean="0"/>
              <a:t>Çiftlik girişleri, bölümler arası geçişler sıkı hijyenik kurallara tabi tutulmalıdır.</a:t>
            </a:r>
            <a:endParaRPr lang="tr-TR" dirty="0"/>
          </a:p>
        </p:txBody>
      </p:sp>
    </p:spTree>
    <p:extLst>
      <p:ext uri="{BB962C8B-B14F-4D97-AF65-F5344CB8AC3E}">
        <p14:creationId xmlns:p14="http://schemas.microsoft.com/office/powerpoint/2010/main" val="15559866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gradFill>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p:spPr>
        <p:txBody>
          <a:bodyPr>
            <a:normAutofit fontScale="90000"/>
          </a:bodyPr>
          <a:lstStyle/>
          <a:p>
            <a:r>
              <a:rPr lang="tr-TR" dirty="0" err="1" smtClean="0">
                <a:solidFill>
                  <a:schemeClr val="bg1"/>
                </a:solidFill>
              </a:rPr>
              <a:t>Metabolik</a:t>
            </a:r>
            <a:r>
              <a:rPr lang="tr-TR" dirty="0" smtClean="0">
                <a:solidFill>
                  <a:schemeClr val="bg1"/>
                </a:solidFill>
              </a:rPr>
              <a:t> Profil: Fizyolojik ve Patolojik Profillerin </a:t>
            </a:r>
            <a:r>
              <a:rPr lang="tr-TR" dirty="0">
                <a:solidFill>
                  <a:schemeClr val="bg1"/>
                </a:solidFill>
              </a:rPr>
              <a:t>O</a:t>
            </a:r>
            <a:r>
              <a:rPr lang="tr-TR" dirty="0" smtClean="0">
                <a:solidFill>
                  <a:schemeClr val="bg1"/>
                </a:solidFill>
              </a:rPr>
              <a:t>luşturulması</a:t>
            </a:r>
            <a:endParaRPr lang="tr-TR" dirty="0">
              <a:solidFill>
                <a:schemeClr val="bg1"/>
              </a:solidFill>
            </a:endParaRPr>
          </a:p>
        </p:txBody>
      </p:sp>
      <p:sp>
        <p:nvSpPr>
          <p:cNvPr id="3" name="İçerik Yer Tutucusu 2"/>
          <p:cNvSpPr>
            <a:spLocks noGrp="1"/>
          </p:cNvSpPr>
          <p:nvPr>
            <p:ph idx="1"/>
          </p:nvPr>
        </p:nvSpPr>
        <p:sp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a:lstStyle/>
          <a:p>
            <a:r>
              <a:rPr lang="tr-TR" dirty="0" err="1" smtClean="0"/>
              <a:t>Postpartum</a:t>
            </a:r>
            <a:r>
              <a:rPr lang="tr-TR" dirty="0" smtClean="0"/>
              <a:t> dönem </a:t>
            </a:r>
            <a:r>
              <a:rPr lang="tr-TR" dirty="0" err="1" smtClean="0"/>
              <a:t>metritis</a:t>
            </a:r>
            <a:r>
              <a:rPr lang="tr-TR" dirty="0" smtClean="0"/>
              <a:t> etkenlerinin bilinmesi</a:t>
            </a:r>
          </a:p>
          <a:p>
            <a:r>
              <a:rPr lang="tr-TR" dirty="0" smtClean="0"/>
              <a:t>Klinik ve </a:t>
            </a:r>
            <a:r>
              <a:rPr lang="tr-TR" dirty="0" err="1" smtClean="0"/>
              <a:t>subklinik</a:t>
            </a:r>
            <a:r>
              <a:rPr lang="tr-TR" dirty="0" smtClean="0"/>
              <a:t> </a:t>
            </a:r>
            <a:r>
              <a:rPr lang="tr-TR" dirty="0" err="1" smtClean="0"/>
              <a:t>mastitis</a:t>
            </a:r>
            <a:r>
              <a:rPr lang="tr-TR" dirty="0" smtClean="0"/>
              <a:t> etkenlerinin bilinmesi</a:t>
            </a:r>
          </a:p>
          <a:p>
            <a:r>
              <a:rPr lang="tr-TR" dirty="0" err="1" smtClean="0"/>
              <a:t>Serolojik</a:t>
            </a:r>
            <a:r>
              <a:rPr lang="tr-TR" dirty="0" smtClean="0"/>
              <a:t> yoklamalar yapılarak:</a:t>
            </a:r>
          </a:p>
          <a:p>
            <a:pPr lvl="1"/>
            <a:r>
              <a:rPr lang="tr-TR" dirty="0" err="1" smtClean="0"/>
              <a:t>Viral</a:t>
            </a:r>
            <a:endParaRPr lang="tr-TR" dirty="0" smtClean="0"/>
          </a:p>
          <a:p>
            <a:pPr lvl="1"/>
            <a:r>
              <a:rPr lang="tr-TR" dirty="0" smtClean="0"/>
              <a:t>Bakteriyel</a:t>
            </a:r>
          </a:p>
          <a:p>
            <a:pPr lvl="1"/>
            <a:r>
              <a:rPr lang="tr-TR" dirty="0" err="1" smtClean="0"/>
              <a:t>Paraziter</a:t>
            </a:r>
            <a:r>
              <a:rPr lang="tr-TR" dirty="0" smtClean="0"/>
              <a:t> etkenlerin belirlenmesi</a:t>
            </a:r>
          </a:p>
        </p:txBody>
      </p:sp>
    </p:spTree>
    <p:extLst>
      <p:ext uri="{BB962C8B-B14F-4D97-AF65-F5344CB8AC3E}">
        <p14:creationId xmlns:p14="http://schemas.microsoft.com/office/powerpoint/2010/main" val="15586519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p:spPr>
        <p:txBody>
          <a:bodyPr>
            <a:normAutofit fontScale="90000"/>
          </a:bodyPr>
          <a:lstStyle/>
          <a:p>
            <a:r>
              <a:rPr lang="tr-TR" b="1" dirty="0" smtClean="0">
                <a:solidFill>
                  <a:schemeClr val="bg1"/>
                </a:solidFill>
              </a:rPr>
              <a:t>Süt inekçiliğinde meme-</a:t>
            </a:r>
            <a:r>
              <a:rPr lang="tr-TR" b="1" dirty="0" err="1" smtClean="0">
                <a:solidFill>
                  <a:schemeClr val="bg1"/>
                </a:solidFill>
              </a:rPr>
              <a:t>reprodüktif</a:t>
            </a:r>
            <a:r>
              <a:rPr lang="tr-TR" b="1" dirty="0" smtClean="0">
                <a:solidFill>
                  <a:schemeClr val="bg1"/>
                </a:solidFill>
              </a:rPr>
              <a:t> açıdan sürü sağlığı</a:t>
            </a:r>
            <a:endParaRPr lang="tr-TR" b="1" dirty="0">
              <a:solidFill>
                <a:schemeClr val="bg1"/>
              </a:solidFill>
            </a:endParaRPr>
          </a:p>
        </p:txBody>
      </p:sp>
      <p:sp>
        <p:nvSpPr>
          <p:cNvPr id="3" name="2 İçerik Yer Tutucusu"/>
          <p:cNvSpPr>
            <a:spLocks noGrp="1"/>
          </p:cNvSpPr>
          <p:nvPr>
            <p:ph idx="1"/>
          </p:nvPr>
        </p:nvSpPr>
        <p:spPr>
          <a:xfrm>
            <a:off x="1952596" y="1714489"/>
            <a:ext cx="8229600" cy="4525963"/>
          </a:xfrm>
        </p:spPr>
        <p:style>
          <a:lnRef idx="2">
            <a:schemeClr val="accent1">
              <a:shade val="50000"/>
            </a:schemeClr>
          </a:lnRef>
          <a:fillRef idx="1">
            <a:schemeClr val="accent1"/>
          </a:fillRef>
          <a:effectRef idx="0">
            <a:schemeClr val="accent1"/>
          </a:effectRef>
          <a:fontRef idx="minor">
            <a:schemeClr val="lt1"/>
          </a:fontRef>
        </p:style>
        <p:txBody>
          <a:bodyPr/>
          <a:lstStyle/>
          <a:p>
            <a:pPr marL="514350" indent="-514350">
              <a:buAutoNum type="arabicPeriod"/>
            </a:pPr>
            <a:r>
              <a:rPr lang="tr-TR" dirty="0" smtClean="0"/>
              <a:t>Tesisin doğru kurulması</a:t>
            </a:r>
          </a:p>
          <a:p>
            <a:pPr marL="514350" indent="-514350">
              <a:buAutoNum type="arabicPeriod"/>
            </a:pPr>
            <a:r>
              <a:rPr lang="tr-TR" dirty="0" smtClean="0"/>
              <a:t>Koruyucu sağlık hizmetlerinin önemi</a:t>
            </a:r>
          </a:p>
          <a:p>
            <a:pPr marL="514350" indent="-514350">
              <a:buNone/>
            </a:pPr>
            <a:r>
              <a:rPr lang="tr-TR" dirty="0"/>
              <a:t>	</a:t>
            </a:r>
            <a:r>
              <a:rPr lang="tr-TR" dirty="0" smtClean="0"/>
              <a:t>* </a:t>
            </a:r>
            <a:r>
              <a:rPr lang="tr-TR" sz="2000" i="1" dirty="0"/>
              <a:t>Aşılamalar, </a:t>
            </a:r>
            <a:r>
              <a:rPr lang="tr-TR" sz="2000" i="1" dirty="0" err="1"/>
              <a:t>antiparaziter</a:t>
            </a:r>
            <a:r>
              <a:rPr lang="tr-TR" sz="2000" i="1" dirty="0"/>
              <a:t> uygulamalar v.b.</a:t>
            </a:r>
          </a:p>
          <a:p>
            <a:pPr marL="514350" indent="-514350">
              <a:buAutoNum type="arabicPeriod" startAt="3"/>
            </a:pPr>
            <a:r>
              <a:rPr lang="tr-TR" dirty="0" smtClean="0"/>
              <a:t>Damızlık seçimi</a:t>
            </a:r>
          </a:p>
          <a:p>
            <a:pPr marL="514350" indent="-514350">
              <a:buAutoNum type="arabicPeriod" startAt="3"/>
            </a:pPr>
            <a:r>
              <a:rPr lang="tr-TR" dirty="0" smtClean="0"/>
              <a:t>Sürünün sağlığının ve verimliliğin devamlılığı</a:t>
            </a:r>
          </a:p>
          <a:p>
            <a:pPr marL="514350" indent="-514350">
              <a:buAutoNum type="arabicPeriod"/>
            </a:pP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6549" y="4653136"/>
            <a:ext cx="2664296" cy="199822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6160" y="4725144"/>
            <a:ext cx="2664296" cy="1998222"/>
          </a:xfrm>
          <a:prstGeom prst="rect">
            <a:avLst/>
          </a:prstGeom>
        </p:spPr>
      </p:pic>
    </p:spTree>
    <p:extLst>
      <p:ext uri="{BB962C8B-B14F-4D97-AF65-F5344CB8AC3E}">
        <p14:creationId xmlns:p14="http://schemas.microsoft.com/office/powerpoint/2010/main" val="1258284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0"/>
            <a:ext cx="8229600" cy="1417638"/>
          </a:xfrm>
        </p:spPr>
        <p:style>
          <a:lnRef idx="1">
            <a:schemeClr val="accent2"/>
          </a:lnRef>
          <a:fillRef idx="3">
            <a:schemeClr val="accent2"/>
          </a:fillRef>
          <a:effectRef idx="2">
            <a:schemeClr val="accent2"/>
          </a:effectRef>
          <a:fontRef idx="minor">
            <a:schemeClr val="lt1"/>
          </a:fontRef>
        </p:style>
        <p:txBody>
          <a:bodyPr>
            <a:normAutofit/>
          </a:bodyPr>
          <a:lstStyle/>
          <a:p>
            <a:r>
              <a:rPr lang="tr-TR" sz="3600" dirty="0"/>
              <a:t>Meme sağlığı ve </a:t>
            </a:r>
            <a:r>
              <a:rPr lang="tr-TR" sz="3600" dirty="0" err="1"/>
              <a:t>fertilitede</a:t>
            </a:r>
            <a:r>
              <a:rPr lang="tr-TR" sz="3600" dirty="0"/>
              <a:t> kritik kontrol noktalarının denetimi(</a:t>
            </a:r>
            <a:r>
              <a:rPr lang="tr-TR" sz="3600" i="1" dirty="0"/>
              <a:t>HACCP) </a:t>
            </a:r>
            <a:r>
              <a:rPr lang="tr-TR" sz="1400" i="1" dirty="0"/>
              <a:t/>
            </a:r>
            <a:br>
              <a:rPr lang="tr-TR" sz="1400" i="1" dirty="0"/>
            </a:br>
            <a:r>
              <a:rPr lang="tr-TR" sz="1400" i="1" dirty="0"/>
              <a:t>(</a:t>
            </a:r>
            <a:r>
              <a:rPr lang="tr-TR" sz="1400" i="1" dirty="0" err="1"/>
              <a:t>hazard</a:t>
            </a:r>
            <a:r>
              <a:rPr lang="tr-TR" sz="1400" i="1" dirty="0"/>
              <a:t> </a:t>
            </a:r>
            <a:r>
              <a:rPr lang="tr-TR" sz="1400" i="1" dirty="0" err="1"/>
              <a:t>analysis</a:t>
            </a:r>
            <a:r>
              <a:rPr lang="tr-TR" sz="1400" i="1" dirty="0"/>
              <a:t> </a:t>
            </a:r>
            <a:r>
              <a:rPr lang="tr-TR" sz="1400" i="1" dirty="0" err="1"/>
              <a:t>and</a:t>
            </a:r>
            <a:r>
              <a:rPr lang="tr-TR" sz="1400" i="1" dirty="0"/>
              <a:t> </a:t>
            </a:r>
            <a:r>
              <a:rPr lang="tr-TR" sz="1400" i="1" dirty="0" err="1"/>
              <a:t>critical</a:t>
            </a:r>
            <a:r>
              <a:rPr lang="tr-TR" sz="1400" i="1" dirty="0"/>
              <a:t> </a:t>
            </a:r>
            <a:r>
              <a:rPr lang="tr-TR" sz="1400" i="1" dirty="0" err="1"/>
              <a:t>control</a:t>
            </a:r>
            <a:r>
              <a:rPr lang="tr-TR" sz="1400" i="1" dirty="0"/>
              <a:t> </a:t>
            </a:r>
            <a:r>
              <a:rPr lang="tr-TR" sz="1400" i="1" dirty="0" err="1"/>
              <a:t>points</a:t>
            </a:r>
            <a:r>
              <a:rPr lang="tr-TR" sz="1400" i="1" dirty="0"/>
              <a:t>)</a:t>
            </a:r>
            <a:endParaRPr lang="tr-TR" i="1" dirty="0"/>
          </a:p>
        </p:txBody>
      </p:sp>
      <p:sp>
        <p:nvSpPr>
          <p:cNvPr id="4" name="3 Yuvarlatılmış Dikdörtgen"/>
          <p:cNvSpPr/>
          <p:nvPr/>
        </p:nvSpPr>
        <p:spPr>
          <a:xfrm>
            <a:off x="1738282" y="1857364"/>
            <a:ext cx="4357718" cy="43577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Arial" pitchFamily="34" charset="0"/>
              <a:buChar char="•"/>
            </a:pPr>
            <a:r>
              <a:rPr lang="tr-TR" sz="2400" dirty="0"/>
              <a:t> </a:t>
            </a:r>
            <a:r>
              <a:rPr lang="tr-TR" sz="2400" dirty="0" err="1"/>
              <a:t>Fertilizasyon</a:t>
            </a:r>
            <a:endParaRPr lang="tr-TR" sz="2400" dirty="0"/>
          </a:p>
          <a:p>
            <a:pPr>
              <a:buFont typeface="Arial" pitchFamily="34" charset="0"/>
              <a:buChar char="•"/>
            </a:pPr>
            <a:r>
              <a:rPr lang="tr-TR" sz="2400" dirty="0"/>
              <a:t> Gebelik</a:t>
            </a:r>
          </a:p>
          <a:p>
            <a:pPr>
              <a:buFont typeface="Arial" pitchFamily="34" charset="0"/>
              <a:buChar char="•"/>
            </a:pPr>
            <a:r>
              <a:rPr lang="tr-TR" sz="2400" dirty="0"/>
              <a:t> Doğum</a:t>
            </a:r>
          </a:p>
          <a:p>
            <a:pPr>
              <a:buFont typeface="Arial" pitchFamily="34" charset="0"/>
              <a:buChar char="•"/>
            </a:pPr>
            <a:r>
              <a:rPr lang="tr-TR" sz="2400" dirty="0"/>
              <a:t> </a:t>
            </a:r>
            <a:r>
              <a:rPr lang="tr-TR" sz="2400" dirty="0" err="1"/>
              <a:t>Postpartum</a:t>
            </a:r>
            <a:r>
              <a:rPr lang="tr-TR" sz="2400" dirty="0"/>
              <a:t> dönem sorunları</a:t>
            </a:r>
          </a:p>
          <a:p>
            <a:pPr>
              <a:buFont typeface="Arial" pitchFamily="34" charset="0"/>
              <a:buChar char="•"/>
            </a:pPr>
            <a:r>
              <a:rPr lang="tr-TR" sz="2400" dirty="0"/>
              <a:t> </a:t>
            </a:r>
            <a:r>
              <a:rPr lang="tr-TR" sz="2400" dirty="0" err="1"/>
              <a:t>Postpartum</a:t>
            </a:r>
            <a:r>
              <a:rPr lang="tr-TR" sz="2400" dirty="0"/>
              <a:t> ilk </a:t>
            </a:r>
            <a:r>
              <a:rPr lang="tr-TR" sz="2400" dirty="0" err="1"/>
              <a:t>östrusler</a:t>
            </a:r>
            <a:endParaRPr lang="tr-TR" sz="2400" dirty="0"/>
          </a:p>
          <a:p>
            <a:pPr>
              <a:buFont typeface="Arial" pitchFamily="34" charset="0"/>
              <a:buChar char="•"/>
            </a:pPr>
            <a:r>
              <a:rPr lang="tr-TR" sz="2400" dirty="0"/>
              <a:t> Yeni gebelik</a:t>
            </a:r>
          </a:p>
          <a:p>
            <a:pPr>
              <a:buFont typeface="Arial" pitchFamily="34" charset="0"/>
              <a:buChar char="•"/>
            </a:pPr>
            <a:r>
              <a:rPr lang="tr-TR" sz="2400" dirty="0"/>
              <a:t> Kuru dönem</a:t>
            </a:r>
          </a:p>
          <a:p>
            <a:pPr>
              <a:buFont typeface="Arial" pitchFamily="34" charset="0"/>
              <a:buChar char="•"/>
            </a:pPr>
            <a:r>
              <a:rPr lang="tr-TR" sz="2400" dirty="0"/>
              <a:t> Sağım prosedürü ve sağım makinelerinin denetimi</a:t>
            </a:r>
          </a:p>
          <a:p>
            <a:pPr>
              <a:buNone/>
            </a:pPr>
            <a:endParaRPr lang="tr-TR" sz="2400" dirty="0"/>
          </a:p>
          <a:p>
            <a:pPr algn="ctr"/>
            <a:endParaRPr lang="tr-TR" sz="2400" dirty="0"/>
          </a:p>
        </p:txBody>
      </p:sp>
      <p:sp>
        <p:nvSpPr>
          <p:cNvPr id="5" name="4 Yuvarlatılmış Dikdörtgen"/>
          <p:cNvSpPr/>
          <p:nvPr/>
        </p:nvSpPr>
        <p:spPr>
          <a:xfrm>
            <a:off x="6096000" y="1857364"/>
            <a:ext cx="4357718" cy="43577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None/>
            </a:pPr>
            <a:endParaRPr lang="tr-TR" sz="2400" dirty="0"/>
          </a:p>
          <a:p>
            <a:endParaRPr lang="tr-TR" dirty="0"/>
          </a:p>
          <a:p>
            <a:endParaRPr lang="tr-TR" dirty="0"/>
          </a:p>
          <a:p>
            <a:r>
              <a:rPr lang="tr-TR" dirty="0"/>
              <a:t>*</a:t>
            </a:r>
            <a:r>
              <a:rPr lang="tr-TR" dirty="0" err="1"/>
              <a:t>Fertilizasyon</a:t>
            </a:r>
            <a:r>
              <a:rPr lang="tr-TR" dirty="0"/>
              <a:t> bozukluğu </a:t>
            </a:r>
          </a:p>
          <a:p>
            <a:r>
              <a:rPr lang="tr-TR" dirty="0"/>
              <a:t>* </a:t>
            </a:r>
            <a:r>
              <a:rPr lang="tr-TR" dirty="0" err="1"/>
              <a:t>Embriyonik</a:t>
            </a:r>
            <a:r>
              <a:rPr lang="tr-TR" dirty="0"/>
              <a:t> ölüm</a:t>
            </a:r>
          </a:p>
          <a:p>
            <a:pPr>
              <a:buNone/>
            </a:pPr>
            <a:r>
              <a:rPr lang="tr-TR" dirty="0"/>
              <a:t>* </a:t>
            </a:r>
            <a:r>
              <a:rPr lang="tr-TR" dirty="0" err="1"/>
              <a:t>Abortuslar</a:t>
            </a:r>
            <a:endParaRPr lang="tr-TR" dirty="0"/>
          </a:p>
          <a:p>
            <a:pPr>
              <a:buNone/>
            </a:pPr>
            <a:r>
              <a:rPr lang="tr-TR" dirty="0"/>
              <a:t>*Güç doğumlar</a:t>
            </a:r>
          </a:p>
          <a:p>
            <a:pPr>
              <a:buNone/>
            </a:pPr>
            <a:r>
              <a:rPr lang="tr-TR" dirty="0"/>
              <a:t>* </a:t>
            </a:r>
            <a:r>
              <a:rPr lang="tr-TR" dirty="0" err="1"/>
              <a:t>Periparturient</a:t>
            </a:r>
            <a:r>
              <a:rPr lang="tr-TR" dirty="0"/>
              <a:t> </a:t>
            </a:r>
            <a:r>
              <a:rPr lang="tr-TR" dirty="0" err="1"/>
              <a:t>mastitisler</a:t>
            </a:r>
            <a:endParaRPr lang="tr-TR" dirty="0"/>
          </a:p>
          <a:p>
            <a:pPr>
              <a:buNone/>
            </a:pPr>
            <a:r>
              <a:rPr lang="tr-TR" dirty="0"/>
              <a:t>* Buzağı ölümleri</a:t>
            </a:r>
          </a:p>
          <a:p>
            <a:pPr>
              <a:buNone/>
            </a:pPr>
            <a:r>
              <a:rPr lang="tr-TR" dirty="0"/>
              <a:t>* </a:t>
            </a:r>
            <a:r>
              <a:rPr lang="tr-TR" dirty="0" err="1"/>
              <a:t>Uterus</a:t>
            </a:r>
            <a:r>
              <a:rPr lang="tr-TR" dirty="0"/>
              <a:t> enfeksiyonları, </a:t>
            </a:r>
            <a:r>
              <a:rPr lang="tr-TR" dirty="0" err="1"/>
              <a:t>ovaryum</a:t>
            </a:r>
            <a:r>
              <a:rPr lang="tr-TR" dirty="0"/>
              <a:t> kistleri   </a:t>
            </a:r>
            <a:r>
              <a:rPr lang="tr-TR" dirty="0" err="1"/>
              <a:t>anöstrus</a:t>
            </a:r>
            <a:endParaRPr lang="tr-TR" dirty="0"/>
          </a:p>
          <a:p>
            <a:r>
              <a:rPr lang="tr-TR" dirty="0"/>
              <a:t>* </a:t>
            </a:r>
            <a:r>
              <a:rPr lang="tr-TR" dirty="0" err="1"/>
              <a:t>Östrus</a:t>
            </a:r>
            <a:r>
              <a:rPr lang="tr-TR" dirty="0"/>
              <a:t> belirleme ve tohumlama stratejileri</a:t>
            </a:r>
          </a:p>
          <a:p>
            <a:r>
              <a:rPr lang="tr-TR" dirty="0"/>
              <a:t>* Kuru dönem aşılama ve </a:t>
            </a:r>
            <a:r>
              <a:rPr lang="tr-TR" dirty="0" err="1"/>
              <a:t>mastitis</a:t>
            </a:r>
            <a:r>
              <a:rPr lang="tr-TR" dirty="0"/>
              <a:t> kontrol programları</a:t>
            </a:r>
          </a:p>
          <a:p>
            <a:pPr>
              <a:buNone/>
            </a:pPr>
            <a:endParaRPr lang="tr-TR" sz="2400" dirty="0"/>
          </a:p>
          <a:p>
            <a:pPr>
              <a:buNone/>
            </a:pPr>
            <a:endParaRPr lang="tr-TR" sz="2400" dirty="0"/>
          </a:p>
          <a:p>
            <a:pPr>
              <a:buNone/>
            </a:pPr>
            <a:endParaRPr lang="tr-TR" sz="2400" dirty="0"/>
          </a:p>
          <a:p>
            <a:pPr algn="ctr"/>
            <a:endParaRPr lang="tr-TR" sz="2400" dirty="0"/>
          </a:p>
        </p:txBody>
      </p:sp>
    </p:spTree>
    <p:extLst>
      <p:ext uri="{BB962C8B-B14F-4D97-AF65-F5344CB8AC3E}">
        <p14:creationId xmlns:p14="http://schemas.microsoft.com/office/powerpoint/2010/main" val="1723632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tr-TR" dirty="0" smtClean="0">
                <a:solidFill>
                  <a:srgbClr val="FF0000"/>
                </a:solidFill>
              </a:rPr>
              <a:t>RB Etiyoloji</a:t>
            </a:r>
          </a:p>
        </p:txBody>
      </p:sp>
      <p:graphicFrame>
        <p:nvGraphicFramePr>
          <p:cNvPr id="5" name="4 Diyagram"/>
          <p:cNvGraphicFramePr/>
          <p:nvPr/>
        </p:nvGraphicFramePr>
        <p:xfrm>
          <a:off x="2595538" y="1643050"/>
          <a:ext cx="7000924"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 Başlık"/>
          <p:cNvSpPr txBox="1">
            <a:spLocks/>
          </p:cNvSpPr>
          <p:nvPr/>
        </p:nvSpPr>
        <p:spPr>
          <a:xfrm>
            <a:off x="2095472" y="142852"/>
            <a:ext cx="8229600" cy="11430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spcBef>
                <a:spcPct val="0"/>
              </a:spcBef>
              <a:defRPr/>
            </a:pPr>
            <a:r>
              <a:rPr lang="tr-TR" sz="2800" dirty="0" err="1"/>
              <a:t>Multifaktoriyal</a:t>
            </a:r>
            <a:r>
              <a:rPr lang="tr-TR" sz="2800" dirty="0"/>
              <a:t> Sendrom: </a:t>
            </a:r>
            <a:r>
              <a:rPr lang="tr-TR" sz="2800" dirty="0" err="1"/>
              <a:t>Repeat</a:t>
            </a:r>
            <a:r>
              <a:rPr lang="tr-TR" sz="2800" dirty="0"/>
              <a:t> </a:t>
            </a:r>
            <a:r>
              <a:rPr lang="tr-TR" sz="2800" dirty="0" err="1"/>
              <a:t>Breeder</a:t>
            </a:r>
            <a:endParaRPr lang="tr-TR" sz="2800" dirty="0"/>
          </a:p>
        </p:txBody>
      </p:sp>
    </p:spTree>
    <p:extLst>
      <p:ext uri="{BB962C8B-B14F-4D97-AF65-F5344CB8AC3E}">
        <p14:creationId xmlns:p14="http://schemas.microsoft.com/office/powerpoint/2010/main" val="1679807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749" r="16265" b="47514"/>
          <a:stretch/>
        </p:blipFill>
        <p:spPr bwMode="auto">
          <a:xfrm>
            <a:off x="2206622" y="1560398"/>
            <a:ext cx="6632578" cy="194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solidFill>
            <a:srgbClr val="C00000"/>
          </a:solidFill>
        </p:spPr>
        <p:txBody>
          <a:bodyPr/>
          <a:lstStyle/>
          <a:p>
            <a:r>
              <a:rPr lang="tr-TR" dirty="0" err="1" smtClean="0">
                <a:solidFill>
                  <a:schemeClr val="bg1"/>
                </a:solidFill>
              </a:rPr>
              <a:t>Embriyonik</a:t>
            </a:r>
            <a:r>
              <a:rPr lang="tr-TR" dirty="0" smtClean="0">
                <a:solidFill>
                  <a:schemeClr val="bg1"/>
                </a:solidFill>
              </a:rPr>
              <a:t> Ölümler</a:t>
            </a:r>
            <a:endParaRPr lang="tr-TR" dirty="0">
              <a:solidFill>
                <a:schemeClr val="bg1"/>
              </a:solidFill>
            </a:endParaRPr>
          </a:p>
        </p:txBody>
      </p:sp>
    </p:spTree>
    <p:extLst>
      <p:ext uri="{BB962C8B-B14F-4D97-AF65-F5344CB8AC3E}">
        <p14:creationId xmlns:p14="http://schemas.microsoft.com/office/powerpoint/2010/main" val="1698864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702" r="56938" b="-3325"/>
          <a:stretch/>
        </p:blipFill>
        <p:spPr bwMode="auto">
          <a:xfrm>
            <a:off x="2063553" y="1594132"/>
            <a:ext cx="3499048" cy="5035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solidFill>
            <a:srgbClr val="C00000"/>
          </a:solidFill>
        </p:spPr>
        <p:txBody>
          <a:bodyPr>
            <a:noAutofit/>
          </a:bodyPr>
          <a:lstStyle/>
          <a:p>
            <a:r>
              <a:rPr lang="tr-TR" sz="3200" dirty="0">
                <a:solidFill>
                  <a:schemeClr val="bg1"/>
                </a:solidFill>
              </a:rPr>
              <a:t>Uygun zamanda Tohumlamanın Önemi</a:t>
            </a:r>
            <a:br>
              <a:rPr lang="tr-TR" sz="3200" dirty="0">
                <a:solidFill>
                  <a:schemeClr val="bg1"/>
                </a:solidFill>
              </a:rPr>
            </a:br>
            <a:r>
              <a:rPr lang="tr-TR" sz="3200" dirty="0">
                <a:solidFill>
                  <a:schemeClr val="bg1"/>
                </a:solidFill>
              </a:rPr>
              <a:t>(</a:t>
            </a:r>
            <a:r>
              <a:rPr lang="tr-TR" sz="3200" dirty="0" err="1">
                <a:solidFill>
                  <a:schemeClr val="bg1"/>
                </a:solidFill>
              </a:rPr>
              <a:t>Östrus</a:t>
            </a:r>
            <a:r>
              <a:rPr lang="tr-TR" sz="3200" dirty="0">
                <a:solidFill>
                  <a:schemeClr val="bg1"/>
                </a:solidFill>
              </a:rPr>
              <a:t> Gözlem + </a:t>
            </a:r>
            <a:r>
              <a:rPr lang="tr-TR" sz="3200" dirty="0" err="1">
                <a:solidFill>
                  <a:schemeClr val="bg1"/>
                </a:solidFill>
              </a:rPr>
              <a:t>Tohumlayıcı</a:t>
            </a:r>
            <a:r>
              <a:rPr lang="tr-TR" sz="3200" dirty="0">
                <a:solidFill>
                  <a:schemeClr val="bg1"/>
                </a:solidFill>
              </a:rPr>
              <a:t> Faktörü)</a:t>
            </a:r>
          </a:p>
        </p:txBody>
      </p:sp>
    </p:spTree>
    <p:extLst>
      <p:ext uri="{BB962C8B-B14F-4D97-AF65-F5344CB8AC3E}">
        <p14:creationId xmlns:p14="http://schemas.microsoft.com/office/powerpoint/2010/main" val="20161443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style>
          <a:lnRef idx="0">
            <a:schemeClr val="accent2"/>
          </a:lnRef>
          <a:fillRef idx="3">
            <a:schemeClr val="accent2"/>
          </a:fillRef>
          <a:effectRef idx="3">
            <a:schemeClr val="accent2"/>
          </a:effectRef>
          <a:fontRef idx="minor">
            <a:schemeClr val="lt1"/>
          </a:fontRef>
        </p:style>
        <p:txBody>
          <a:bodyPr/>
          <a:lstStyle/>
          <a:p>
            <a:pPr eaLnBrk="1" hangingPunct="1"/>
            <a:r>
              <a:rPr lang="tr-TR" sz="3200" dirty="0">
                <a:solidFill>
                  <a:schemeClr val="bg1"/>
                </a:solidFill>
              </a:rPr>
              <a:t>ÖSTRÜS-OVULASYON VE TOHUMLAMA </a:t>
            </a:r>
          </a:p>
        </p:txBody>
      </p:sp>
      <p:sp>
        <p:nvSpPr>
          <p:cNvPr id="14339" name="Rectangle 3"/>
          <p:cNvSpPr>
            <a:spLocks noGrp="1" noChangeArrowheads="1"/>
          </p:cNvSpPr>
          <p:nvPr>
            <p:ph type="body" idx="1"/>
          </p:nvPr>
        </p:nvSpPr>
        <p:spPr>
          <a:xfrm>
            <a:off x="2024034" y="2000240"/>
            <a:ext cx="8229600" cy="4043378"/>
          </a:xfrm>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tr-TR" dirty="0" err="1" smtClean="0">
                <a:solidFill>
                  <a:schemeClr val="bg1"/>
                </a:solidFill>
              </a:rPr>
              <a:t>Östrüs</a:t>
            </a:r>
            <a:r>
              <a:rPr lang="tr-TR" dirty="0" smtClean="0">
                <a:solidFill>
                  <a:schemeClr val="bg1"/>
                </a:solidFill>
              </a:rPr>
              <a:t> Süresi: 12-24 saat</a:t>
            </a:r>
          </a:p>
          <a:p>
            <a:pPr eaLnBrk="1" hangingPunct="1"/>
            <a:r>
              <a:rPr lang="tr-TR" dirty="0" smtClean="0">
                <a:solidFill>
                  <a:schemeClr val="bg1"/>
                </a:solidFill>
              </a:rPr>
              <a:t>Optimum tohumlama zamanı</a:t>
            </a:r>
          </a:p>
          <a:p>
            <a:pPr eaLnBrk="1" hangingPunct="1"/>
            <a:r>
              <a:rPr lang="tr-TR" dirty="0" err="1" smtClean="0">
                <a:solidFill>
                  <a:schemeClr val="bg1"/>
                </a:solidFill>
              </a:rPr>
              <a:t>Östrusun</a:t>
            </a:r>
            <a:r>
              <a:rPr lang="tr-TR" dirty="0" smtClean="0">
                <a:solidFill>
                  <a:schemeClr val="bg1"/>
                </a:solidFill>
              </a:rPr>
              <a:t> 1. yarısı sonu-2. yarısı</a:t>
            </a:r>
          </a:p>
          <a:p>
            <a:pPr eaLnBrk="1" hangingPunct="1"/>
            <a:r>
              <a:rPr lang="tr-TR" dirty="0" smtClean="0">
                <a:solidFill>
                  <a:schemeClr val="bg1"/>
                </a:solidFill>
              </a:rPr>
              <a:t>Bazı </a:t>
            </a:r>
            <a:r>
              <a:rPr lang="tr-TR" dirty="0" err="1" smtClean="0">
                <a:solidFill>
                  <a:schemeClr val="bg1"/>
                </a:solidFill>
              </a:rPr>
              <a:t>östrüslerin</a:t>
            </a:r>
            <a:r>
              <a:rPr lang="tr-TR" dirty="0" smtClean="0">
                <a:solidFill>
                  <a:schemeClr val="bg1"/>
                </a:solidFill>
              </a:rPr>
              <a:t> 6 saat kadar kısa sürmesi yeni </a:t>
            </a:r>
            <a:r>
              <a:rPr lang="tr-TR" dirty="0" err="1" smtClean="0">
                <a:solidFill>
                  <a:schemeClr val="bg1"/>
                </a:solidFill>
              </a:rPr>
              <a:t>stratejilerileri</a:t>
            </a:r>
            <a:r>
              <a:rPr lang="tr-TR" dirty="0" smtClean="0">
                <a:solidFill>
                  <a:schemeClr val="bg1"/>
                </a:solidFill>
              </a:rPr>
              <a:t> gerektirir</a:t>
            </a:r>
          </a:p>
          <a:p>
            <a:pPr eaLnBrk="1" hangingPunct="1">
              <a:buFontTx/>
              <a:buNone/>
            </a:pPr>
            <a:endParaRPr lang="tr-TR" dirty="0" smtClean="0">
              <a:solidFill>
                <a:schemeClr val="bg1"/>
              </a:solidFill>
            </a:endParaRPr>
          </a:p>
          <a:p>
            <a:pPr algn="ctr" eaLnBrk="1" hangingPunct="1">
              <a:buFontTx/>
              <a:buNone/>
            </a:pPr>
            <a:r>
              <a:rPr lang="tr-TR" b="1" dirty="0" smtClean="0">
                <a:solidFill>
                  <a:schemeClr val="bg1"/>
                </a:solidFill>
              </a:rPr>
              <a:t>RB da </a:t>
            </a:r>
            <a:r>
              <a:rPr lang="tr-TR" b="1" dirty="0" err="1" smtClean="0">
                <a:solidFill>
                  <a:schemeClr val="bg1"/>
                </a:solidFill>
              </a:rPr>
              <a:t>östrüs</a:t>
            </a:r>
            <a:r>
              <a:rPr lang="tr-TR" b="1" dirty="0" smtClean="0">
                <a:solidFill>
                  <a:schemeClr val="bg1"/>
                </a:solidFill>
              </a:rPr>
              <a:t> semptomu uzun sürer</a:t>
            </a:r>
          </a:p>
          <a:p>
            <a:pPr eaLnBrk="1" hangingPunct="1"/>
            <a:endParaRPr lang="tr-TR" dirty="0" smtClean="0">
              <a:solidFill>
                <a:schemeClr val="bg1"/>
              </a:solidFill>
            </a:endParaRPr>
          </a:p>
        </p:txBody>
      </p:sp>
    </p:spTree>
    <p:extLst>
      <p:ext uri="{BB962C8B-B14F-4D97-AF65-F5344CB8AC3E}">
        <p14:creationId xmlns:p14="http://schemas.microsoft.com/office/powerpoint/2010/main" val="1943639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52596" y="214290"/>
            <a:ext cx="8229600" cy="928710"/>
          </a:xfrm>
        </p:spPr>
        <p:style>
          <a:lnRef idx="0">
            <a:schemeClr val="accent2"/>
          </a:lnRef>
          <a:fillRef idx="3">
            <a:schemeClr val="accent2"/>
          </a:fillRef>
          <a:effectRef idx="3">
            <a:schemeClr val="accent2"/>
          </a:effectRef>
          <a:fontRef idx="minor">
            <a:schemeClr val="lt1"/>
          </a:fontRef>
        </p:style>
        <p:txBody>
          <a:bodyPr/>
          <a:lstStyle/>
          <a:p>
            <a:pPr eaLnBrk="1" hangingPunct="1"/>
            <a:r>
              <a:rPr lang="tr-TR" sz="3600" dirty="0" err="1">
                <a:solidFill>
                  <a:schemeClr val="bg1"/>
                </a:solidFill>
              </a:rPr>
              <a:t>Östrüsün</a:t>
            </a:r>
            <a:r>
              <a:rPr lang="tr-TR" sz="3600" dirty="0">
                <a:solidFill>
                  <a:schemeClr val="bg1"/>
                </a:solidFill>
              </a:rPr>
              <a:t> İzlenememesinin Sonuçları</a:t>
            </a:r>
          </a:p>
        </p:txBody>
      </p:sp>
      <p:sp>
        <p:nvSpPr>
          <p:cNvPr id="5" name="4 Yuvarlatılmış Dikdörtgen"/>
          <p:cNvSpPr/>
          <p:nvPr/>
        </p:nvSpPr>
        <p:spPr>
          <a:xfrm>
            <a:off x="2452662" y="1643050"/>
            <a:ext cx="3214710" cy="12858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chemeClr val="tx1"/>
                </a:solidFill>
              </a:rPr>
              <a:t> Yanlış zamanda tohumlama</a:t>
            </a:r>
            <a:endParaRPr lang="tr-TR" dirty="0"/>
          </a:p>
        </p:txBody>
      </p:sp>
      <p:sp>
        <p:nvSpPr>
          <p:cNvPr id="6" name="5 Yuvarlatılmış Dikdörtgen"/>
          <p:cNvSpPr/>
          <p:nvPr/>
        </p:nvSpPr>
        <p:spPr>
          <a:xfrm>
            <a:off x="2595538" y="3929066"/>
            <a:ext cx="2928958" cy="135732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dirty="0">
                <a:solidFill>
                  <a:schemeClr val="tx1"/>
                </a:solidFill>
              </a:rPr>
              <a:t>Suni tohumlama esnasında </a:t>
            </a:r>
            <a:r>
              <a:rPr lang="tr-TR" dirty="0" err="1">
                <a:solidFill>
                  <a:schemeClr val="tx1"/>
                </a:solidFill>
              </a:rPr>
              <a:t>progesteron</a:t>
            </a:r>
            <a:r>
              <a:rPr lang="tr-TR" dirty="0">
                <a:solidFill>
                  <a:schemeClr val="tx1"/>
                </a:solidFill>
              </a:rPr>
              <a:t> oranının yüksek olması.</a:t>
            </a:r>
          </a:p>
          <a:p>
            <a:pPr algn="ctr"/>
            <a:endParaRPr lang="tr-TR" dirty="0"/>
          </a:p>
        </p:txBody>
      </p:sp>
      <p:sp>
        <p:nvSpPr>
          <p:cNvPr id="2" name="Resim Yer Tutucusu 1"/>
          <p:cNvSpPr>
            <a:spLocks noGrp="1"/>
          </p:cNvSpPr>
          <p:nvPr>
            <p:ph type="clipArt" sz="half" idx="2"/>
          </p:nvPr>
        </p:nvSpPr>
        <p:spPr/>
      </p:sp>
    </p:spTree>
    <p:extLst>
      <p:ext uri="{BB962C8B-B14F-4D97-AF65-F5344CB8AC3E}">
        <p14:creationId xmlns:p14="http://schemas.microsoft.com/office/powerpoint/2010/main" val="902114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336"/>
          <a:stretch/>
        </p:blipFill>
        <p:spPr bwMode="auto">
          <a:xfrm>
            <a:off x="1847529" y="1519434"/>
            <a:ext cx="8484879" cy="500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solidFill>
            <a:srgbClr val="C00000"/>
          </a:solidFill>
        </p:spPr>
        <p:txBody>
          <a:bodyPr/>
          <a:lstStyle/>
          <a:p>
            <a:r>
              <a:rPr lang="tr-TR" dirty="0" smtClean="0">
                <a:solidFill>
                  <a:schemeClr val="bg1"/>
                </a:solidFill>
              </a:rPr>
              <a:t>İz Elementler - </a:t>
            </a:r>
            <a:r>
              <a:rPr lang="tr-TR" dirty="0" err="1" smtClean="0">
                <a:solidFill>
                  <a:schemeClr val="bg1"/>
                </a:solidFill>
              </a:rPr>
              <a:t>Fertilite</a:t>
            </a:r>
            <a:endParaRPr lang="tr-TR" dirty="0">
              <a:solidFill>
                <a:schemeClr val="bg1"/>
              </a:solidFill>
            </a:endParaRPr>
          </a:p>
        </p:txBody>
      </p:sp>
    </p:spTree>
    <p:extLst>
      <p:ext uri="{BB962C8B-B14F-4D97-AF65-F5344CB8AC3E}">
        <p14:creationId xmlns:p14="http://schemas.microsoft.com/office/powerpoint/2010/main" val="611652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Düz Bağlayıcı"/>
          <p:cNvCxnSpPr/>
          <p:nvPr/>
        </p:nvCxnSpPr>
        <p:spPr>
          <a:xfrm rot="5400000">
            <a:off x="3702827" y="4107661"/>
            <a:ext cx="4071966" cy="1588"/>
          </a:xfrm>
          <a:prstGeom prst="line">
            <a:avLst/>
          </a:prstGeom>
          <a:ln/>
        </p:spPr>
        <p:style>
          <a:lnRef idx="1">
            <a:schemeClr val="dk1"/>
          </a:lnRef>
          <a:fillRef idx="0">
            <a:schemeClr val="dk1"/>
          </a:fillRef>
          <a:effectRef idx="0">
            <a:schemeClr val="dk1"/>
          </a:effectRef>
          <a:fontRef idx="minor">
            <a:schemeClr val="tx1"/>
          </a:fontRef>
        </p:style>
      </p:cxnSp>
      <p:cxnSp>
        <p:nvCxnSpPr>
          <p:cNvPr id="6" name="5 Düz Bağlayıcı"/>
          <p:cNvCxnSpPr/>
          <p:nvPr/>
        </p:nvCxnSpPr>
        <p:spPr>
          <a:xfrm rot="10800000">
            <a:off x="2452662" y="4572008"/>
            <a:ext cx="6858048" cy="1588"/>
          </a:xfrm>
          <a:prstGeom prst="line">
            <a:avLst/>
          </a:prstGeom>
          <a:ln/>
        </p:spPr>
        <p:style>
          <a:lnRef idx="1">
            <a:schemeClr val="dk1"/>
          </a:lnRef>
          <a:fillRef idx="0">
            <a:schemeClr val="dk1"/>
          </a:fillRef>
          <a:effectRef idx="0">
            <a:schemeClr val="dk1"/>
          </a:effectRef>
          <a:fontRef idx="minor">
            <a:schemeClr val="tx1"/>
          </a:fontRef>
        </p:style>
      </p:cxnSp>
      <p:sp>
        <p:nvSpPr>
          <p:cNvPr id="15" name="14 Serbest Form"/>
          <p:cNvSpPr/>
          <p:nvPr/>
        </p:nvSpPr>
        <p:spPr>
          <a:xfrm rot="13067109">
            <a:off x="3268436" y="1874707"/>
            <a:ext cx="4214593" cy="2939288"/>
          </a:xfrm>
          <a:custGeom>
            <a:avLst/>
            <a:gdLst>
              <a:gd name="connsiteX0" fmla="*/ 3944203 w 3944203"/>
              <a:gd name="connsiteY0" fmla="*/ 366215 h 2563504"/>
              <a:gd name="connsiteX1" fmla="*/ 614149 w 3944203"/>
              <a:gd name="connsiteY1" fmla="*/ 366215 h 2563504"/>
              <a:gd name="connsiteX2" fmla="*/ 259307 w 3944203"/>
              <a:gd name="connsiteY2" fmla="*/ 2563504 h 2563504"/>
            </a:gdLst>
            <a:ahLst/>
            <a:cxnLst>
              <a:cxn ang="0">
                <a:pos x="connsiteX0" y="connsiteY0"/>
              </a:cxn>
              <a:cxn ang="0">
                <a:pos x="connsiteX1" y="connsiteY1"/>
              </a:cxn>
              <a:cxn ang="0">
                <a:pos x="connsiteX2" y="connsiteY2"/>
              </a:cxn>
            </a:cxnLst>
            <a:rect l="l" t="t" r="r" b="b"/>
            <a:pathLst>
              <a:path w="3944203" h="2563504">
                <a:moveTo>
                  <a:pt x="3944203" y="366215"/>
                </a:moveTo>
                <a:cubicBezTo>
                  <a:pt x="2586250" y="183107"/>
                  <a:pt x="1228298" y="0"/>
                  <a:pt x="614149" y="366215"/>
                </a:cubicBezTo>
                <a:cubicBezTo>
                  <a:pt x="0" y="732430"/>
                  <a:pt x="129653" y="1647967"/>
                  <a:pt x="259307" y="2563504"/>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tr-TR"/>
          </a:p>
        </p:txBody>
      </p:sp>
      <p:sp>
        <p:nvSpPr>
          <p:cNvPr id="16" name="15 Serbest Form"/>
          <p:cNvSpPr/>
          <p:nvPr/>
        </p:nvSpPr>
        <p:spPr>
          <a:xfrm rot="13172726">
            <a:off x="3196999" y="2268841"/>
            <a:ext cx="4214593" cy="2939288"/>
          </a:xfrm>
          <a:custGeom>
            <a:avLst/>
            <a:gdLst>
              <a:gd name="connsiteX0" fmla="*/ 3944203 w 3944203"/>
              <a:gd name="connsiteY0" fmla="*/ 366215 h 2563504"/>
              <a:gd name="connsiteX1" fmla="*/ 614149 w 3944203"/>
              <a:gd name="connsiteY1" fmla="*/ 366215 h 2563504"/>
              <a:gd name="connsiteX2" fmla="*/ 259307 w 3944203"/>
              <a:gd name="connsiteY2" fmla="*/ 2563504 h 2563504"/>
            </a:gdLst>
            <a:ahLst/>
            <a:cxnLst>
              <a:cxn ang="0">
                <a:pos x="connsiteX0" y="connsiteY0"/>
              </a:cxn>
              <a:cxn ang="0">
                <a:pos x="connsiteX1" y="connsiteY1"/>
              </a:cxn>
              <a:cxn ang="0">
                <a:pos x="connsiteX2" y="connsiteY2"/>
              </a:cxn>
            </a:cxnLst>
            <a:rect l="l" t="t" r="r" b="b"/>
            <a:pathLst>
              <a:path w="3944203" h="2563504">
                <a:moveTo>
                  <a:pt x="3944203" y="366215"/>
                </a:moveTo>
                <a:cubicBezTo>
                  <a:pt x="2586250" y="183107"/>
                  <a:pt x="1228298" y="0"/>
                  <a:pt x="614149" y="366215"/>
                </a:cubicBezTo>
                <a:cubicBezTo>
                  <a:pt x="0" y="732430"/>
                  <a:pt x="129653" y="1647967"/>
                  <a:pt x="259307" y="2563504"/>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tr-TR"/>
          </a:p>
        </p:txBody>
      </p:sp>
      <p:sp>
        <p:nvSpPr>
          <p:cNvPr id="17" name="16 Serbest Form"/>
          <p:cNvSpPr/>
          <p:nvPr/>
        </p:nvSpPr>
        <p:spPr>
          <a:xfrm rot="13144743">
            <a:off x="3125560" y="2768908"/>
            <a:ext cx="4214593" cy="2939288"/>
          </a:xfrm>
          <a:custGeom>
            <a:avLst/>
            <a:gdLst>
              <a:gd name="connsiteX0" fmla="*/ 3944203 w 3944203"/>
              <a:gd name="connsiteY0" fmla="*/ 366215 h 2563504"/>
              <a:gd name="connsiteX1" fmla="*/ 614149 w 3944203"/>
              <a:gd name="connsiteY1" fmla="*/ 366215 h 2563504"/>
              <a:gd name="connsiteX2" fmla="*/ 259307 w 3944203"/>
              <a:gd name="connsiteY2" fmla="*/ 2563504 h 2563504"/>
            </a:gdLst>
            <a:ahLst/>
            <a:cxnLst>
              <a:cxn ang="0">
                <a:pos x="connsiteX0" y="connsiteY0"/>
              </a:cxn>
              <a:cxn ang="0">
                <a:pos x="connsiteX1" y="connsiteY1"/>
              </a:cxn>
              <a:cxn ang="0">
                <a:pos x="connsiteX2" y="connsiteY2"/>
              </a:cxn>
            </a:cxnLst>
            <a:rect l="l" t="t" r="r" b="b"/>
            <a:pathLst>
              <a:path w="3944203" h="2563504">
                <a:moveTo>
                  <a:pt x="3944203" y="366215"/>
                </a:moveTo>
                <a:cubicBezTo>
                  <a:pt x="2586250" y="183107"/>
                  <a:pt x="1228298" y="0"/>
                  <a:pt x="614149" y="366215"/>
                </a:cubicBezTo>
                <a:cubicBezTo>
                  <a:pt x="0" y="732430"/>
                  <a:pt x="129653" y="1647967"/>
                  <a:pt x="259307" y="2563504"/>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a:p>
        </p:txBody>
      </p:sp>
      <p:sp>
        <p:nvSpPr>
          <p:cNvPr id="18" name="17 Metin kutusu"/>
          <p:cNvSpPr txBox="1"/>
          <p:nvPr/>
        </p:nvSpPr>
        <p:spPr>
          <a:xfrm>
            <a:off x="7667636" y="4071942"/>
            <a:ext cx="1537706" cy="369332"/>
          </a:xfrm>
          <a:prstGeom prst="rect">
            <a:avLst/>
          </a:prstGeom>
          <a:solidFill>
            <a:schemeClr val="accent2">
              <a:lumMod val="60000"/>
              <a:lumOff val="40000"/>
            </a:schemeClr>
          </a:solidFill>
          <a:ln>
            <a:solidFill>
              <a:schemeClr val="accent2">
                <a:lumMod val="40000"/>
                <a:lumOff val="60000"/>
              </a:schemeClr>
            </a:solidFill>
          </a:ln>
          <a:effectLst>
            <a:softEdge rad="63500"/>
          </a:effectLst>
        </p:spPr>
        <p:txBody>
          <a:bodyPr wrap="square" rtlCol="0">
            <a:spAutoFit/>
          </a:bodyPr>
          <a:lstStyle/>
          <a:p>
            <a:r>
              <a:rPr lang="tr-TR" dirty="0" err="1"/>
              <a:t>Metritis</a:t>
            </a:r>
            <a:r>
              <a:rPr lang="tr-TR" dirty="0"/>
              <a:t> fazla</a:t>
            </a:r>
          </a:p>
        </p:txBody>
      </p:sp>
      <p:sp>
        <p:nvSpPr>
          <p:cNvPr id="19" name="18 Metin kutusu"/>
          <p:cNvSpPr txBox="1"/>
          <p:nvPr/>
        </p:nvSpPr>
        <p:spPr>
          <a:xfrm>
            <a:off x="8024826" y="3286124"/>
            <a:ext cx="1180516" cy="369332"/>
          </a:xfrm>
          <a:prstGeom prst="rect">
            <a:avLst/>
          </a:prstGeom>
          <a:solidFill>
            <a:schemeClr val="accent6">
              <a:lumMod val="40000"/>
              <a:lumOff val="60000"/>
            </a:schemeClr>
          </a:solidFill>
          <a:effectLst>
            <a:glow rad="139700">
              <a:schemeClr val="accent2">
                <a:satMod val="175000"/>
                <a:alpha val="40000"/>
              </a:schemeClr>
            </a:glow>
          </a:effectLst>
        </p:spPr>
        <p:txBody>
          <a:bodyPr wrap="none" rtlCol="0">
            <a:spAutoFit/>
          </a:bodyPr>
          <a:lstStyle/>
          <a:p>
            <a:r>
              <a:rPr lang="tr-TR" dirty="0" err="1"/>
              <a:t>Metritis</a:t>
            </a:r>
            <a:r>
              <a:rPr lang="tr-TR" dirty="0"/>
              <a:t> az</a:t>
            </a:r>
          </a:p>
        </p:txBody>
      </p:sp>
      <p:sp>
        <p:nvSpPr>
          <p:cNvPr id="23" name="22 Metin kutusu"/>
          <p:cNvSpPr txBox="1"/>
          <p:nvPr/>
        </p:nvSpPr>
        <p:spPr>
          <a:xfrm>
            <a:off x="5310183" y="1660738"/>
            <a:ext cx="952505" cy="400110"/>
          </a:xfrm>
          <a:prstGeom prst="rect">
            <a:avLst/>
          </a:prstGeom>
          <a:noFill/>
        </p:spPr>
        <p:txBody>
          <a:bodyPr wrap="none" rtlCol="0">
            <a:spAutoFit/>
          </a:bodyPr>
          <a:lstStyle/>
          <a:p>
            <a:r>
              <a:rPr lang="tr-TR" sz="2000" b="1" dirty="0"/>
              <a:t>Doğum</a:t>
            </a:r>
          </a:p>
        </p:txBody>
      </p:sp>
      <p:sp>
        <p:nvSpPr>
          <p:cNvPr id="24" name="23 Metin kutusu"/>
          <p:cNvSpPr txBox="1"/>
          <p:nvPr/>
        </p:nvSpPr>
        <p:spPr>
          <a:xfrm>
            <a:off x="3309918" y="2143117"/>
            <a:ext cx="2286016" cy="830997"/>
          </a:xfrm>
          <a:prstGeom prst="rect">
            <a:avLst/>
          </a:prstGeom>
          <a:noFill/>
          <a:ln>
            <a:solidFill>
              <a:srgbClr val="00B0F0"/>
            </a:solidFill>
          </a:ln>
        </p:spPr>
        <p:txBody>
          <a:bodyPr wrap="square" rtlCol="0">
            <a:spAutoFit/>
          </a:bodyPr>
          <a:lstStyle/>
          <a:p>
            <a:pPr>
              <a:buFont typeface="Arial" pitchFamily="34" charset="0"/>
              <a:buChar char="•"/>
            </a:pPr>
            <a:r>
              <a:rPr lang="tr-TR" sz="1600" dirty="0">
                <a:solidFill>
                  <a:srgbClr val="0070C0"/>
                </a:solidFill>
              </a:rPr>
              <a:t>Buzağının hızlı büyümesi</a:t>
            </a:r>
          </a:p>
          <a:p>
            <a:pPr>
              <a:buFont typeface="Arial" pitchFamily="34" charset="0"/>
              <a:buChar char="•"/>
            </a:pPr>
            <a:r>
              <a:rPr lang="tr-TR" sz="1600" dirty="0" err="1">
                <a:solidFill>
                  <a:srgbClr val="0070C0"/>
                </a:solidFill>
              </a:rPr>
              <a:t>Kolostrogenezis</a:t>
            </a:r>
            <a:endParaRPr lang="tr-TR" sz="1600" dirty="0">
              <a:solidFill>
                <a:srgbClr val="0070C0"/>
              </a:solidFill>
            </a:endParaRPr>
          </a:p>
          <a:p>
            <a:pPr>
              <a:buFont typeface="Arial" pitchFamily="34" charset="0"/>
              <a:buChar char="•"/>
            </a:pPr>
            <a:endParaRPr lang="tr-TR" sz="1600" dirty="0">
              <a:solidFill>
                <a:srgbClr val="0070C0"/>
              </a:solidFill>
            </a:endParaRPr>
          </a:p>
        </p:txBody>
      </p:sp>
      <p:sp>
        <p:nvSpPr>
          <p:cNvPr id="27" name="26 Metin kutusu"/>
          <p:cNvSpPr txBox="1"/>
          <p:nvPr/>
        </p:nvSpPr>
        <p:spPr>
          <a:xfrm>
            <a:off x="5810248" y="2143117"/>
            <a:ext cx="2562421" cy="830997"/>
          </a:xfrm>
          <a:prstGeom prst="rect">
            <a:avLst/>
          </a:prstGeom>
          <a:noFill/>
          <a:ln>
            <a:solidFill>
              <a:srgbClr val="00B0F0"/>
            </a:solidFill>
          </a:ln>
        </p:spPr>
        <p:txBody>
          <a:bodyPr wrap="square" rtlCol="0">
            <a:spAutoFit/>
          </a:bodyPr>
          <a:lstStyle/>
          <a:p>
            <a:pPr>
              <a:buFont typeface="Arial" pitchFamily="34" charset="0"/>
              <a:buChar char="•"/>
            </a:pPr>
            <a:r>
              <a:rPr lang="tr-TR" sz="1600" dirty="0">
                <a:solidFill>
                  <a:srgbClr val="0070C0"/>
                </a:solidFill>
              </a:rPr>
              <a:t>Yüksek </a:t>
            </a:r>
            <a:r>
              <a:rPr lang="tr-TR" sz="1600" dirty="0" err="1">
                <a:solidFill>
                  <a:srgbClr val="0070C0"/>
                </a:solidFill>
              </a:rPr>
              <a:t>laktasyon</a:t>
            </a:r>
            <a:endParaRPr lang="tr-TR" sz="1600" dirty="0">
              <a:solidFill>
                <a:srgbClr val="0070C0"/>
              </a:solidFill>
            </a:endParaRPr>
          </a:p>
          <a:p>
            <a:pPr>
              <a:buFont typeface="Arial" pitchFamily="34" charset="0"/>
              <a:buChar char="•"/>
            </a:pPr>
            <a:r>
              <a:rPr lang="tr-TR" sz="1600" dirty="0">
                <a:solidFill>
                  <a:srgbClr val="0070C0"/>
                </a:solidFill>
              </a:rPr>
              <a:t>Memenin </a:t>
            </a:r>
            <a:r>
              <a:rPr lang="tr-TR" sz="1600" dirty="0" err="1">
                <a:solidFill>
                  <a:srgbClr val="0070C0"/>
                </a:solidFill>
              </a:rPr>
              <a:t>insulinden</a:t>
            </a:r>
            <a:r>
              <a:rPr lang="tr-TR" sz="1600" dirty="0">
                <a:solidFill>
                  <a:srgbClr val="0070C0"/>
                </a:solidFill>
              </a:rPr>
              <a:t> bağımsız enerji kullanımı</a:t>
            </a:r>
          </a:p>
        </p:txBody>
      </p:sp>
      <p:sp>
        <p:nvSpPr>
          <p:cNvPr id="28" name="27 Metin kutusu"/>
          <p:cNvSpPr txBox="1"/>
          <p:nvPr/>
        </p:nvSpPr>
        <p:spPr>
          <a:xfrm>
            <a:off x="4024298" y="3143249"/>
            <a:ext cx="1714512" cy="954107"/>
          </a:xfrm>
          <a:prstGeom prst="rect">
            <a:avLst/>
          </a:prstGeom>
          <a:noFill/>
          <a:ln>
            <a:noFill/>
          </a:ln>
        </p:spPr>
        <p:txBody>
          <a:bodyPr wrap="square" rtlCol="0">
            <a:spAutoFit/>
          </a:bodyPr>
          <a:lstStyle/>
          <a:p>
            <a:pPr algn="ctr"/>
            <a:r>
              <a:rPr lang="tr-TR" sz="1400" b="1" u="sng" dirty="0"/>
              <a:t>Dezavantaj</a:t>
            </a:r>
          </a:p>
          <a:p>
            <a:pPr algn="ctr">
              <a:buFont typeface="Arial" pitchFamily="34" charset="0"/>
              <a:buChar char="•"/>
            </a:pPr>
            <a:r>
              <a:rPr lang="tr-TR" sz="1400" dirty="0"/>
              <a:t>KM alınımı azalması</a:t>
            </a:r>
          </a:p>
          <a:p>
            <a:pPr algn="ctr">
              <a:buFont typeface="Arial" pitchFamily="34" charset="0"/>
              <a:buChar char="•"/>
            </a:pPr>
            <a:r>
              <a:rPr lang="tr-TR" sz="1400" dirty="0"/>
              <a:t>Yüksek </a:t>
            </a:r>
            <a:r>
              <a:rPr lang="tr-TR" sz="1400" dirty="0" err="1"/>
              <a:t>steroid</a:t>
            </a:r>
            <a:endParaRPr lang="tr-TR" sz="1400" dirty="0"/>
          </a:p>
          <a:p>
            <a:pPr algn="ctr">
              <a:buFont typeface="Arial" pitchFamily="34" charset="0"/>
              <a:buChar char="•"/>
            </a:pPr>
            <a:r>
              <a:rPr lang="tr-TR" sz="1400" dirty="0" err="1"/>
              <a:t>Cortisol</a:t>
            </a:r>
            <a:endParaRPr lang="tr-TR" sz="1400" dirty="0"/>
          </a:p>
        </p:txBody>
      </p:sp>
      <p:sp>
        <p:nvSpPr>
          <p:cNvPr id="29" name="28 Metin kutusu"/>
          <p:cNvSpPr txBox="1"/>
          <p:nvPr/>
        </p:nvSpPr>
        <p:spPr>
          <a:xfrm>
            <a:off x="5810248" y="3143248"/>
            <a:ext cx="1714512" cy="738664"/>
          </a:xfrm>
          <a:prstGeom prst="rect">
            <a:avLst/>
          </a:prstGeom>
          <a:noFill/>
          <a:ln>
            <a:noFill/>
          </a:ln>
        </p:spPr>
        <p:txBody>
          <a:bodyPr wrap="square" rtlCol="0">
            <a:spAutoFit/>
          </a:bodyPr>
          <a:lstStyle/>
          <a:p>
            <a:pPr algn="ctr"/>
            <a:r>
              <a:rPr lang="tr-TR" sz="1400" b="1" u="sng" dirty="0"/>
              <a:t>Dezavantaj</a:t>
            </a:r>
          </a:p>
          <a:p>
            <a:pPr algn="ctr">
              <a:buFont typeface="Arial" pitchFamily="34" charset="0"/>
              <a:buChar char="•"/>
            </a:pPr>
            <a:r>
              <a:rPr lang="tr-TR" sz="1400" dirty="0" err="1"/>
              <a:t>Ruminal</a:t>
            </a:r>
            <a:r>
              <a:rPr lang="tr-TR" sz="1400" dirty="0"/>
              <a:t> adaptasyon</a:t>
            </a:r>
          </a:p>
          <a:p>
            <a:pPr algn="ctr"/>
            <a:endParaRPr lang="tr-TR" sz="1400" dirty="0"/>
          </a:p>
        </p:txBody>
      </p:sp>
      <p:sp>
        <p:nvSpPr>
          <p:cNvPr id="22" name="21 Metin kutusu"/>
          <p:cNvSpPr txBox="1"/>
          <p:nvPr/>
        </p:nvSpPr>
        <p:spPr>
          <a:xfrm>
            <a:off x="2381224" y="1071547"/>
            <a:ext cx="7715304"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dirty="0">
                <a:solidFill>
                  <a:srgbClr val="FFFF00"/>
                </a:solidFill>
                <a:latin typeface="Times New Roman" panose="02020603050405020304" pitchFamily="18" charset="0"/>
                <a:cs typeface="Times New Roman" panose="02020603050405020304" pitchFamily="18" charset="0"/>
              </a:rPr>
              <a:t>DOĞUMDAN ÖNCE ve SONRA ENERJİ İHTİYACI / NEGATİF ENERJİ EĞRİSİ</a:t>
            </a:r>
          </a:p>
        </p:txBody>
      </p:sp>
      <p:sp>
        <p:nvSpPr>
          <p:cNvPr id="25" name="24 Metin kutusu"/>
          <p:cNvSpPr txBox="1"/>
          <p:nvPr/>
        </p:nvSpPr>
        <p:spPr>
          <a:xfrm>
            <a:off x="3524233" y="1857364"/>
            <a:ext cx="1856021" cy="338554"/>
          </a:xfrm>
          <a:prstGeom prst="rect">
            <a:avLst/>
          </a:prstGeom>
          <a:noFill/>
        </p:spPr>
        <p:txBody>
          <a:bodyPr wrap="none" rtlCol="0">
            <a:spAutoFit/>
          </a:bodyPr>
          <a:lstStyle/>
          <a:p>
            <a:pPr algn="ctr"/>
            <a:r>
              <a:rPr lang="tr-TR" sz="1600" b="1" u="sng" dirty="0"/>
              <a:t>Artan Enerji ihtiyacı</a:t>
            </a:r>
          </a:p>
        </p:txBody>
      </p:sp>
      <p:sp>
        <p:nvSpPr>
          <p:cNvPr id="31" name="30 Metin kutusu"/>
          <p:cNvSpPr txBox="1"/>
          <p:nvPr/>
        </p:nvSpPr>
        <p:spPr>
          <a:xfrm>
            <a:off x="1775521" y="6281422"/>
            <a:ext cx="8620139" cy="40011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000" dirty="0"/>
              <a:t>NED=NEFA=IGF-I=PMN azalması=</a:t>
            </a:r>
            <a:r>
              <a:rPr lang="tr-TR" sz="2000" dirty="0" err="1"/>
              <a:t>Ig</a:t>
            </a:r>
            <a:r>
              <a:rPr lang="tr-TR" sz="2000" dirty="0"/>
              <a:t> üretimi azalması= </a:t>
            </a:r>
            <a:r>
              <a:rPr lang="tr-TR" sz="2000" dirty="0" err="1"/>
              <a:t>İmmun</a:t>
            </a:r>
            <a:r>
              <a:rPr lang="tr-TR" sz="2000" dirty="0"/>
              <a:t> yetersizlik</a:t>
            </a:r>
          </a:p>
        </p:txBody>
      </p:sp>
      <p:sp>
        <p:nvSpPr>
          <p:cNvPr id="32" name="31 Metin kutusu"/>
          <p:cNvSpPr txBox="1"/>
          <p:nvPr/>
        </p:nvSpPr>
        <p:spPr>
          <a:xfrm>
            <a:off x="6024563" y="1857364"/>
            <a:ext cx="1856021" cy="338554"/>
          </a:xfrm>
          <a:prstGeom prst="rect">
            <a:avLst/>
          </a:prstGeom>
          <a:noFill/>
        </p:spPr>
        <p:txBody>
          <a:bodyPr wrap="none" rtlCol="0">
            <a:spAutoFit/>
          </a:bodyPr>
          <a:lstStyle/>
          <a:p>
            <a:r>
              <a:rPr lang="tr-TR" sz="1600" b="1" u="sng" dirty="0"/>
              <a:t>Artan Enerji ihtiyacı</a:t>
            </a:r>
          </a:p>
        </p:txBody>
      </p:sp>
      <p:sp>
        <p:nvSpPr>
          <p:cNvPr id="33" name="32 Artı"/>
          <p:cNvSpPr/>
          <p:nvPr/>
        </p:nvSpPr>
        <p:spPr>
          <a:xfrm>
            <a:off x="5738810" y="4214818"/>
            <a:ext cx="285752" cy="285752"/>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34" name="33 Eksi"/>
          <p:cNvSpPr/>
          <p:nvPr/>
        </p:nvSpPr>
        <p:spPr>
          <a:xfrm>
            <a:off x="5738810" y="4714884"/>
            <a:ext cx="214314" cy="214314"/>
          </a:xfrm>
          <a:prstGeom prst="mathMinus">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34 Metin kutusu"/>
          <p:cNvSpPr txBox="1"/>
          <p:nvPr/>
        </p:nvSpPr>
        <p:spPr>
          <a:xfrm>
            <a:off x="1524000" y="4286257"/>
            <a:ext cx="1850186" cy="307777"/>
          </a:xfrm>
          <a:prstGeom prst="rect">
            <a:avLst/>
          </a:prstGeom>
          <a:noFill/>
        </p:spPr>
        <p:txBody>
          <a:bodyPr wrap="none" rtlCol="0">
            <a:spAutoFit/>
          </a:bodyPr>
          <a:lstStyle/>
          <a:p>
            <a:r>
              <a:rPr lang="tr-TR" sz="1400" dirty="0">
                <a:solidFill>
                  <a:srgbClr val="0070C0"/>
                </a:solidFill>
              </a:rPr>
              <a:t>Enerji eğrisi ve dengesi</a:t>
            </a:r>
          </a:p>
        </p:txBody>
      </p:sp>
      <p:sp>
        <p:nvSpPr>
          <p:cNvPr id="26" name="1 Başlık"/>
          <p:cNvSpPr txBox="1">
            <a:spLocks/>
          </p:cNvSpPr>
          <p:nvPr/>
        </p:nvSpPr>
        <p:spPr>
          <a:xfrm>
            <a:off x="1524000" y="219641"/>
            <a:ext cx="9144000" cy="672084"/>
          </a:xfrm>
          <a:prstGeom prst="rect">
            <a:avLst/>
          </a:prstGeom>
          <a:solidFill>
            <a:schemeClr val="accent3">
              <a:lumMod val="20000"/>
              <a:lumOff val="80000"/>
            </a:schemeClr>
          </a:solidFill>
        </p:spPr>
        <p:txBody>
          <a:bodyPr vert="horz" lIns="91440" tIns="45720" rIns="91440" bIns="45720" rtlCol="0" anchor="ct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tr-TR" sz="2800" b="1" dirty="0" err="1">
                <a:solidFill>
                  <a:schemeClr val="tx1"/>
                </a:solidFill>
                <a:effectLst/>
                <a:latin typeface="Times New Roman" panose="02020603050405020304" pitchFamily="18" charset="0"/>
                <a:cs typeface="Times New Roman" panose="02020603050405020304" pitchFamily="18" charset="0"/>
              </a:rPr>
              <a:t>Nötrofil</a:t>
            </a:r>
            <a:r>
              <a:rPr lang="tr-TR" sz="2800" b="1" dirty="0">
                <a:solidFill>
                  <a:schemeClr val="tx1"/>
                </a:solidFill>
                <a:effectLst/>
                <a:latin typeface="Times New Roman" panose="02020603050405020304" pitchFamily="18" charset="0"/>
                <a:cs typeface="Times New Roman" panose="02020603050405020304" pitchFamily="18" charset="0"/>
              </a:rPr>
              <a:t> fonksiyonlarını  etkileyen faktörler-1</a:t>
            </a:r>
          </a:p>
        </p:txBody>
      </p:sp>
      <p:sp>
        <p:nvSpPr>
          <p:cNvPr id="2" name="Metin kutusu 1"/>
          <p:cNvSpPr txBox="1"/>
          <p:nvPr/>
        </p:nvSpPr>
        <p:spPr>
          <a:xfrm>
            <a:off x="9948936" y="107340"/>
            <a:ext cx="827584" cy="369332"/>
          </a:xfrm>
          <a:prstGeom prst="rect">
            <a:avLst/>
          </a:prstGeom>
          <a:noFill/>
        </p:spPr>
        <p:txBody>
          <a:bodyPr wrap="square" rtlCol="0">
            <a:spAutoFit/>
          </a:bodyPr>
          <a:lstStyle/>
          <a:p>
            <a:pPr algn="r"/>
            <a:r>
              <a:rPr lang="tr-TR" b="1" dirty="0">
                <a:solidFill>
                  <a:srgbClr val="FF0000"/>
                </a:solidFill>
              </a:rPr>
              <a:t>11</a:t>
            </a:r>
          </a:p>
        </p:txBody>
      </p:sp>
    </p:spTree>
    <p:extLst>
      <p:ext uri="{BB962C8B-B14F-4D97-AF65-F5344CB8AC3E}">
        <p14:creationId xmlns:p14="http://schemas.microsoft.com/office/powerpoint/2010/main" val="10734467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6" t="21335" r="-1" b="30738"/>
          <a:stretch/>
        </p:blipFill>
        <p:spPr bwMode="auto">
          <a:xfrm>
            <a:off x="1698172" y="1556793"/>
            <a:ext cx="8969829" cy="316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solidFill>
            <a:srgbClr val="C00000"/>
          </a:solidFill>
        </p:spPr>
        <p:txBody>
          <a:bodyPr/>
          <a:lstStyle/>
          <a:p>
            <a:r>
              <a:rPr lang="tr-TR" dirty="0" smtClean="0">
                <a:solidFill>
                  <a:schemeClr val="bg1"/>
                </a:solidFill>
              </a:rPr>
              <a:t>Sonuç ve Öneriler</a:t>
            </a:r>
            <a:endParaRPr lang="tr-TR" dirty="0">
              <a:solidFill>
                <a:schemeClr val="bg1"/>
              </a:solidFill>
            </a:endParaRPr>
          </a:p>
        </p:txBody>
      </p:sp>
    </p:spTree>
    <p:extLst>
      <p:ext uri="{BB962C8B-B14F-4D97-AF65-F5344CB8AC3E}">
        <p14:creationId xmlns:p14="http://schemas.microsoft.com/office/powerpoint/2010/main" val="33097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3">
              <a:lumMod val="20000"/>
              <a:lumOff val="80000"/>
            </a:schemeClr>
          </a:solidFill>
        </p:spPr>
        <p:txBody>
          <a:bodyPr>
            <a:normAutofit/>
          </a:bodyPr>
          <a:lstStyle/>
          <a:p>
            <a:r>
              <a:rPr lang="tr-TR" dirty="0" err="1" smtClean="0"/>
              <a:t>Uterus</a:t>
            </a:r>
            <a:r>
              <a:rPr lang="tr-TR" dirty="0" smtClean="0"/>
              <a:t> enfeksiyonlarının önlenmesinde kritik yaklaşımlar</a:t>
            </a:r>
            <a:endParaRPr lang="tr-TR" dirty="0"/>
          </a:p>
        </p:txBody>
      </p:sp>
      <p:sp>
        <p:nvSpPr>
          <p:cNvPr id="3" name="Metin Yer Tutucusu 2"/>
          <p:cNvSpPr>
            <a:spLocks noGrp="1"/>
          </p:cNvSpPr>
          <p:nvPr>
            <p:ph type="body" idx="1"/>
          </p:nvPr>
        </p:nvSpPr>
        <p:spPr>
          <a:xfrm>
            <a:off x="1775520" y="1412777"/>
            <a:ext cx="4245868" cy="762099"/>
          </a:xfrm>
          <a:ln w="38100"/>
        </p:spPr>
        <p:style>
          <a:lnRef idx="2">
            <a:schemeClr val="accent2"/>
          </a:lnRef>
          <a:fillRef idx="1">
            <a:schemeClr val="lt1"/>
          </a:fillRef>
          <a:effectRef idx="0">
            <a:schemeClr val="accent2"/>
          </a:effectRef>
          <a:fontRef idx="minor">
            <a:schemeClr val="dk1"/>
          </a:fontRef>
        </p:style>
        <p:txBody>
          <a:bodyPr>
            <a:noAutofit/>
          </a:bodyPr>
          <a:lstStyle/>
          <a:p>
            <a:pPr algn="ctr"/>
            <a:endParaRPr lang="tr-TR" dirty="0" smtClean="0"/>
          </a:p>
          <a:p>
            <a:pPr algn="ctr"/>
            <a:endParaRPr lang="tr-TR" dirty="0"/>
          </a:p>
          <a:p>
            <a:pPr algn="ctr"/>
            <a:r>
              <a:rPr lang="tr-TR" dirty="0" smtClean="0"/>
              <a:t>Üç Temel Fonksiyonun Dinamizmi</a:t>
            </a:r>
            <a:endParaRPr lang="tr-TR" dirty="0"/>
          </a:p>
        </p:txBody>
      </p:sp>
      <p:sp>
        <p:nvSpPr>
          <p:cNvPr id="4" name="İçerik Yer Tutucusu 3"/>
          <p:cNvSpPr>
            <a:spLocks noGrp="1"/>
          </p:cNvSpPr>
          <p:nvPr>
            <p:ph sz="half" idx="2"/>
          </p:nvPr>
        </p:nvSpPr>
        <p:spPr>
          <a:xfrm>
            <a:off x="1847528" y="2358032"/>
            <a:ext cx="4173860" cy="3807272"/>
          </a:xfrm>
        </p:spPr>
        <p:style>
          <a:lnRef idx="2">
            <a:schemeClr val="accent3"/>
          </a:lnRef>
          <a:fillRef idx="1">
            <a:schemeClr val="lt1"/>
          </a:fillRef>
          <a:effectRef idx="0">
            <a:schemeClr val="accent3"/>
          </a:effectRef>
          <a:fontRef idx="minor">
            <a:schemeClr val="dk1"/>
          </a:fontRef>
        </p:style>
        <p:txBody>
          <a:bodyPr/>
          <a:lstStyle/>
          <a:p>
            <a:r>
              <a:rPr lang="tr-TR" dirty="0"/>
              <a:t>Kalsiyum Düzeyinin Kontrolü- </a:t>
            </a:r>
            <a:r>
              <a:rPr lang="tr-TR" b="1" dirty="0" err="1">
                <a:solidFill>
                  <a:srgbClr val="FF0000"/>
                </a:solidFill>
              </a:rPr>
              <a:t>Normokalsemi</a:t>
            </a:r>
            <a:endParaRPr lang="tr-TR" dirty="0"/>
          </a:p>
          <a:p>
            <a:r>
              <a:rPr lang="tr-TR" dirty="0" err="1"/>
              <a:t>Hipo</a:t>
            </a:r>
            <a:r>
              <a:rPr lang="tr-TR" dirty="0"/>
              <a:t> –</a:t>
            </a:r>
            <a:r>
              <a:rPr lang="tr-TR" dirty="0" err="1"/>
              <a:t>Hiperglisemi-insulin</a:t>
            </a:r>
            <a:r>
              <a:rPr lang="tr-TR" dirty="0"/>
              <a:t> dirençliliğinin  önlenmesi-</a:t>
            </a:r>
            <a:r>
              <a:rPr lang="tr-TR" dirty="0" err="1">
                <a:solidFill>
                  <a:srgbClr val="FF0000"/>
                </a:solidFill>
              </a:rPr>
              <a:t>Normoglisemi</a:t>
            </a:r>
            <a:endParaRPr lang="tr-TR" dirty="0">
              <a:solidFill>
                <a:srgbClr val="FF0000"/>
              </a:solidFill>
            </a:endParaRPr>
          </a:p>
          <a:p>
            <a:r>
              <a:rPr lang="tr-TR" b="1" dirty="0">
                <a:solidFill>
                  <a:srgbClr val="FF0000"/>
                </a:solidFill>
              </a:rPr>
              <a:t>Bağışıklık</a:t>
            </a:r>
            <a:r>
              <a:rPr lang="tr-TR" dirty="0"/>
              <a:t> sisteminin güçlü tutulması</a:t>
            </a:r>
          </a:p>
          <a:p>
            <a:endParaRPr lang="tr-TR" dirty="0"/>
          </a:p>
        </p:txBody>
      </p:sp>
      <p:sp>
        <p:nvSpPr>
          <p:cNvPr id="5" name="Metin Yer Tutucusu 4"/>
          <p:cNvSpPr>
            <a:spLocks noGrp="1"/>
          </p:cNvSpPr>
          <p:nvPr>
            <p:ph type="body" sz="quarter" idx="3"/>
          </p:nvPr>
        </p:nvSpPr>
        <p:spPr>
          <a:xfrm>
            <a:off x="6169026" y="1412776"/>
            <a:ext cx="4041775" cy="720080"/>
          </a:xfrm>
          <a:ln w="28575"/>
        </p:spPr>
        <p:style>
          <a:lnRef idx="2">
            <a:schemeClr val="accent2"/>
          </a:lnRef>
          <a:fillRef idx="1">
            <a:schemeClr val="lt1"/>
          </a:fillRef>
          <a:effectRef idx="0">
            <a:schemeClr val="accent2"/>
          </a:effectRef>
          <a:fontRef idx="minor">
            <a:schemeClr val="dk1"/>
          </a:fontRef>
        </p:style>
        <p:txBody>
          <a:bodyPr>
            <a:normAutofit/>
          </a:bodyPr>
          <a:lstStyle/>
          <a:p>
            <a:pPr algn="ctr"/>
            <a:r>
              <a:rPr lang="tr-TR" sz="2800" dirty="0"/>
              <a:t>Dolaylı Etkinin Önemi</a:t>
            </a:r>
          </a:p>
        </p:txBody>
      </p:sp>
      <p:sp>
        <p:nvSpPr>
          <p:cNvPr id="6" name="İçerik Yer Tutucusu 5"/>
          <p:cNvSpPr>
            <a:spLocks noGrp="1"/>
          </p:cNvSpPr>
          <p:nvPr>
            <p:ph sz="quarter" idx="4"/>
          </p:nvPr>
        </p:nvSpPr>
        <p:spPr>
          <a:xfrm>
            <a:off x="6169026" y="2358032"/>
            <a:ext cx="4041775" cy="3807272"/>
          </a:xfrm>
        </p:spPr>
        <p:style>
          <a:lnRef idx="2">
            <a:schemeClr val="accent6"/>
          </a:lnRef>
          <a:fillRef idx="1">
            <a:schemeClr val="lt1"/>
          </a:fillRef>
          <a:effectRef idx="0">
            <a:schemeClr val="accent6"/>
          </a:effectRef>
          <a:fontRef idx="minor">
            <a:schemeClr val="dk1"/>
          </a:fontRef>
        </p:style>
        <p:txBody>
          <a:bodyPr>
            <a:normAutofit/>
          </a:bodyPr>
          <a:lstStyle/>
          <a:p>
            <a:r>
              <a:rPr lang="tr-TR" dirty="0"/>
              <a:t>Kuru ve geçiş döneminin beslenmesi ve </a:t>
            </a:r>
            <a:r>
              <a:rPr lang="tr-TR" b="1" dirty="0">
                <a:solidFill>
                  <a:srgbClr val="FF0000"/>
                </a:solidFill>
              </a:rPr>
              <a:t>yem hijyeni</a:t>
            </a:r>
          </a:p>
          <a:p>
            <a:r>
              <a:rPr lang="tr-TR" dirty="0"/>
              <a:t>Sürünün doğru sevk ve yönetimi</a:t>
            </a:r>
          </a:p>
          <a:p>
            <a:r>
              <a:rPr lang="tr-TR" b="1" dirty="0">
                <a:solidFill>
                  <a:srgbClr val="FF0000"/>
                </a:solidFill>
              </a:rPr>
              <a:t>Doğumhane</a:t>
            </a:r>
            <a:r>
              <a:rPr lang="tr-TR" dirty="0"/>
              <a:t> yönetimi</a:t>
            </a:r>
          </a:p>
          <a:p>
            <a:r>
              <a:rPr lang="tr-TR" dirty="0"/>
              <a:t>Enfeksiyon </a:t>
            </a:r>
            <a:r>
              <a:rPr lang="tr-TR" dirty="0">
                <a:solidFill>
                  <a:srgbClr val="FF0000"/>
                </a:solidFill>
              </a:rPr>
              <a:t>etkenin</a:t>
            </a:r>
            <a:r>
              <a:rPr lang="tr-TR" dirty="0"/>
              <a:t>in biyolojisi ve </a:t>
            </a:r>
            <a:r>
              <a:rPr lang="tr-TR" b="1" dirty="0">
                <a:solidFill>
                  <a:srgbClr val="FF0000"/>
                </a:solidFill>
              </a:rPr>
              <a:t>yoğunluğu</a:t>
            </a:r>
          </a:p>
        </p:txBody>
      </p:sp>
    </p:spTree>
    <p:extLst>
      <p:ext uri="{BB962C8B-B14F-4D97-AF65-F5344CB8AC3E}">
        <p14:creationId xmlns:p14="http://schemas.microsoft.com/office/powerpoint/2010/main" val="408686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3">
              <a:lumMod val="20000"/>
              <a:lumOff val="80000"/>
            </a:schemeClr>
          </a:solidFill>
        </p:spPr>
        <p:txBody>
          <a:bodyPr>
            <a:normAutofit/>
          </a:bodyPr>
          <a:lstStyle/>
          <a:p>
            <a:r>
              <a:rPr lang="tr-TR" b="1" dirty="0" err="1"/>
              <a:t>Trueperella</a:t>
            </a:r>
            <a:r>
              <a:rPr lang="tr-TR" b="1" dirty="0"/>
              <a:t> </a:t>
            </a:r>
            <a:r>
              <a:rPr lang="tr-TR" b="1" dirty="0" err="1" smtClean="0"/>
              <a:t>pyogenes</a:t>
            </a:r>
            <a:r>
              <a:rPr lang="tr-TR" b="1" dirty="0" smtClean="0"/>
              <a:t> enfeksiyonu</a:t>
            </a:r>
            <a:r>
              <a:rPr lang="tr-TR" b="1" dirty="0"/>
              <a:t/>
            </a:r>
            <a:br>
              <a:rPr lang="tr-TR" b="1" dirty="0"/>
            </a:br>
            <a:r>
              <a:rPr lang="tr-TR" b="1" dirty="0" smtClean="0"/>
              <a:t>(Ülkemizin en önemli sorunudur)</a:t>
            </a:r>
            <a:endParaRPr lang="tr-TR" dirty="0"/>
          </a:p>
        </p:txBody>
      </p:sp>
      <p:sp>
        <p:nvSpPr>
          <p:cNvPr id="4" name="İçerik Yer Tutucusu 3"/>
          <p:cNvSpPr>
            <a:spLocks noGrp="1"/>
          </p:cNvSpPr>
          <p:nvPr>
            <p:ph sz="half" idx="2"/>
          </p:nvPr>
        </p:nvSpPr>
        <p:spPr>
          <a:xfrm>
            <a:off x="6312024" y="1623839"/>
            <a:ext cx="4460304" cy="4133056"/>
          </a:xfrm>
        </p:spPr>
        <p:txBody>
          <a:bodyPr>
            <a:normAutofit fontScale="77500" lnSpcReduction="20000"/>
          </a:bodyPr>
          <a:lstStyle/>
          <a:p>
            <a:pPr marL="0" indent="0">
              <a:buNone/>
            </a:pPr>
            <a:r>
              <a:rPr lang="tr-TR" dirty="0" smtClean="0"/>
              <a:t> </a:t>
            </a:r>
            <a:r>
              <a:rPr lang="tr-TR" dirty="0" err="1" smtClean="0"/>
              <a:t>Uterusta</a:t>
            </a:r>
            <a:r>
              <a:rPr lang="tr-TR" dirty="0" smtClean="0"/>
              <a:t> </a:t>
            </a:r>
            <a:r>
              <a:rPr lang="tr-TR" u="sng" dirty="0">
                <a:solidFill>
                  <a:srgbClr val="FF0000"/>
                </a:solidFill>
              </a:rPr>
              <a:t>kalıcı</a:t>
            </a:r>
            <a:r>
              <a:rPr lang="tr-TR" dirty="0">
                <a:solidFill>
                  <a:srgbClr val="FF0000"/>
                </a:solidFill>
              </a:rPr>
              <a:t> </a:t>
            </a:r>
            <a:r>
              <a:rPr lang="tr-TR" dirty="0" smtClean="0"/>
              <a:t>enfeksiyona neden olur.</a:t>
            </a:r>
            <a:endParaRPr lang="tr-TR" dirty="0"/>
          </a:p>
          <a:p>
            <a:r>
              <a:rPr lang="tr-TR" dirty="0" err="1"/>
              <a:t>Uterusta</a:t>
            </a:r>
            <a:r>
              <a:rPr lang="tr-TR" dirty="0"/>
              <a:t> </a:t>
            </a:r>
            <a:r>
              <a:rPr lang="tr-TR" dirty="0" err="1"/>
              <a:t>rejenerasyon</a:t>
            </a:r>
            <a:r>
              <a:rPr lang="tr-TR" dirty="0"/>
              <a:t> ve </a:t>
            </a:r>
            <a:r>
              <a:rPr lang="tr-TR" u="sng" dirty="0" err="1">
                <a:solidFill>
                  <a:srgbClr val="FF0000"/>
                </a:solidFill>
              </a:rPr>
              <a:t>involusyonu</a:t>
            </a:r>
            <a:r>
              <a:rPr lang="tr-TR" u="sng" dirty="0">
                <a:solidFill>
                  <a:srgbClr val="FF0000"/>
                </a:solidFill>
              </a:rPr>
              <a:t> </a:t>
            </a:r>
            <a:r>
              <a:rPr lang="tr-TR" u="sng" dirty="0" smtClean="0">
                <a:solidFill>
                  <a:srgbClr val="FF0000"/>
                </a:solidFill>
              </a:rPr>
              <a:t>geciktirir.</a:t>
            </a:r>
            <a:endParaRPr lang="tr-TR" u="sng" dirty="0">
              <a:solidFill>
                <a:srgbClr val="FF0000"/>
              </a:solidFill>
            </a:endParaRPr>
          </a:p>
          <a:p>
            <a:r>
              <a:rPr lang="tr-TR" dirty="0" err="1"/>
              <a:t>Uterusta</a:t>
            </a:r>
            <a:r>
              <a:rPr lang="tr-TR" dirty="0"/>
              <a:t> ve </a:t>
            </a:r>
            <a:r>
              <a:rPr lang="tr-TR" dirty="0" err="1"/>
              <a:t>ovaryumda</a:t>
            </a:r>
            <a:r>
              <a:rPr lang="tr-TR" dirty="0"/>
              <a:t> apse odaklarına, </a:t>
            </a:r>
            <a:r>
              <a:rPr lang="tr-TR" u="sng" dirty="0">
                <a:solidFill>
                  <a:srgbClr val="FF0000"/>
                </a:solidFill>
              </a:rPr>
              <a:t>yapışmalara</a:t>
            </a:r>
            <a:r>
              <a:rPr lang="tr-TR" dirty="0"/>
              <a:t> ve yumru oluşumlarına neden </a:t>
            </a:r>
            <a:r>
              <a:rPr lang="tr-TR" dirty="0" smtClean="0"/>
              <a:t>olur.</a:t>
            </a:r>
            <a:endParaRPr lang="tr-TR" dirty="0"/>
          </a:p>
          <a:p>
            <a:r>
              <a:rPr lang="tr-TR" dirty="0"/>
              <a:t>Tedaviye </a:t>
            </a:r>
            <a:r>
              <a:rPr lang="tr-TR" u="sng" dirty="0" smtClean="0">
                <a:solidFill>
                  <a:srgbClr val="FF0000"/>
                </a:solidFill>
              </a:rPr>
              <a:t>dirençlidir. </a:t>
            </a:r>
            <a:endParaRPr lang="tr-TR" u="sng" dirty="0">
              <a:solidFill>
                <a:srgbClr val="FF0000"/>
              </a:solidFill>
            </a:endParaRPr>
          </a:p>
          <a:p>
            <a:r>
              <a:rPr lang="tr-TR" dirty="0"/>
              <a:t> </a:t>
            </a:r>
            <a:r>
              <a:rPr lang="en-US" dirty="0"/>
              <a:t>Gram </a:t>
            </a:r>
            <a:r>
              <a:rPr lang="en-US" dirty="0" err="1"/>
              <a:t>negati</a:t>
            </a:r>
            <a:r>
              <a:rPr lang="tr-TR" dirty="0"/>
              <a:t>f</a:t>
            </a:r>
            <a:r>
              <a:rPr lang="en-US" dirty="0"/>
              <a:t> </a:t>
            </a:r>
            <a:r>
              <a:rPr lang="en-US" dirty="0" err="1"/>
              <a:t>anaerob</a:t>
            </a:r>
            <a:r>
              <a:rPr lang="tr-TR" dirty="0" err="1"/>
              <a:t>larla</a:t>
            </a:r>
            <a:r>
              <a:rPr lang="tr-TR" dirty="0"/>
              <a:t> </a:t>
            </a:r>
            <a:r>
              <a:rPr lang="tr-TR" u="sng" dirty="0" err="1">
                <a:solidFill>
                  <a:srgbClr val="FF0000"/>
                </a:solidFill>
              </a:rPr>
              <a:t>sinerjik</a:t>
            </a:r>
            <a:r>
              <a:rPr lang="tr-TR" dirty="0"/>
              <a:t> </a:t>
            </a:r>
            <a:r>
              <a:rPr lang="tr-TR" dirty="0" smtClean="0"/>
              <a:t>etki oluşturur.</a:t>
            </a:r>
            <a:endParaRPr lang="tr-TR" dirty="0"/>
          </a:p>
          <a:p>
            <a:endParaRPr lang="tr-TR" sz="2300" dirty="0"/>
          </a:p>
          <a:p>
            <a:r>
              <a:rPr lang="tr-TR" sz="2300" dirty="0" err="1"/>
              <a:t>İmmun</a:t>
            </a:r>
            <a:r>
              <a:rPr lang="tr-TR" sz="2300" dirty="0"/>
              <a:t> hücreler için </a:t>
            </a:r>
            <a:r>
              <a:rPr lang="tr-TR" sz="2300" dirty="0" err="1">
                <a:solidFill>
                  <a:srgbClr val="FF0000"/>
                </a:solidFill>
              </a:rPr>
              <a:t>sitolitik</a:t>
            </a:r>
            <a:r>
              <a:rPr lang="tr-TR" sz="2300" dirty="0"/>
              <a:t> etkisi olan “</a:t>
            </a:r>
            <a:r>
              <a:rPr lang="tr-TR" sz="2300" b="1" dirty="0" err="1">
                <a:solidFill>
                  <a:srgbClr val="FF0000"/>
                </a:solidFill>
              </a:rPr>
              <a:t>hemolizin</a:t>
            </a:r>
            <a:r>
              <a:rPr lang="tr-TR" sz="2300" dirty="0"/>
              <a:t>” üretir</a:t>
            </a:r>
          </a:p>
          <a:p>
            <a:r>
              <a:rPr lang="tr-TR" sz="2300" b="1" dirty="0" err="1">
                <a:solidFill>
                  <a:srgbClr val="FF0000"/>
                </a:solidFill>
              </a:rPr>
              <a:t>Kollagen-binding</a:t>
            </a:r>
            <a:r>
              <a:rPr lang="tr-TR" sz="2300" dirty="0"/>
              <a:t> protein içerirler</a:t>
            </a:r>
          </a:p>
          <a:p>
            <a:endParaRPr lang="tr-TR" dirty="0"/>
          </a:p>
        </p:txBody>
      </p:sp>
      <p:sp>
        <p:nvSpPr>
          <p:cNvPr id="6" name="Metin kutusu 5"/>
          <p:cNvSpPr txBox="1"/>
          <p:nvPr/>
        </p:nvSpPr>
        <p:spPr>
          <a:xfrm>
            <a:off x="1775520" y="5733257"/>
            <a:ext cx="3528392" cy="584775"/>
          </a:xfrm>
          <a:prstGeom prst="rect">
            <a:avLst/>
          </a:prstGeom>
          <a:noFill/>
        </p:spPr>
        <p:txBody>
          <a:bodyPr wrap="square" rtlCol="0">
            <a:spAutoFit/>
          </a:bodyPr>
          <a:lstStyle/>
          <a:p>
            <a:r>
              <a:rPr lang="tr-TR" sz="1400" i="1" dirty="0" err="1"/>
              <a:t>Carneiro</a:t>
            </a:r>
            <a:r>
              <a:rPr lang="tr-TR" sz="1400" i="1" dirty="0"/>
              <a:t> ve ark., 2016, </a:t>
            </a:r>
            <a:r>
              <a:rPr lang="tr-TR" sz="1400" i="1" dirty="0" err="1"/>
              <a:t>Rep</a:t>
            </a:r>
            <a:r>
              <a:rPr lang="tr-TR" sz="1400" i="1" dirty="0"/>
              <a:t> </a:t>
            </a:r>
            <a:r>
              <a:rPr lang="tr-TR" sz="1400" i="1" dirty="0" err="1"/>
              <a:t>Biol</a:t>
            </a:r>
            <a:endParaRPr lang="tr-TR" sz="1400" i="1" dirty="0"/>
          </a:p>
          <a:p>
            <a:endParaRPr lang="tr-TR" dirty="0"/>
          </a:p>
        </p:txBody>
      </p:sp>
      <p:sp>
        <p:nvSpPr>
          <p:cNvPr id="3" name="İçerik Yer Tutucusu 2"/>
          <p:cNvSpPr>
            <a:spLocks noGrp="1"/>
          </p:cNvSpPr>
          <p:nvPr>
            <p:ph sz="half" idx="1"/>
          </p:nvPr>
        </p:nvSpPr>
        <p:spPr/>
        <p:txBody>
          <a:bodyPr/>
          <a:lstStyle/>
          <a:p>
            <a:endParaRPr lang="tr-TR" dirty="0"/>
          </a:p>
        </p:txBody>
      </p:sp>
    </p:spTree>
    <p:extLst>
      <p:ext uri="{BB962C8B-B14F-4D97-AF65-F5344CB8AC3E}">
        <p14:creationId xmlns:p14="http://schemas.microsoft.com/office/powerpoint/2010/main" val="1134613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3">
              <a:lumMod val="20000"/>
              <a:lumOff val="80000"/>
            </a:schemeClr>
          </a:solidFill>
        </p:spPr>
        <p:txBody>
          <a:bodyPr>
            <a:noAutofit/>
          </a:bodyPr>
          <a:lstStyle/>
          <a:p>
            <a:r>
              <a:rPr lang="tr-TR" sz="3600" dirty="0" err="1"/>
              <a:t>Uterus</a:t>
            </a:r>
            <a:r>
              <a:rPr lang="tr-TR" sz="3600" dirty="0"/>
              <a:t> enfeksiyonlarında risk göstergeleri (Doğumdan 8 ve 4 hafta önce)</a:t>
            </a:r>
          </a:p>
        </p:txBody>
      </p:sp>
      <p:sp>
        <p:nvSpPr>
          <p:cNvPr id="3" name="İçerik Yer Tutucusu 2"/>
          <p:cNvSpPr>
            <a:spLocks noGrp="1"/>
          </p:cNvSpPr>
          <p:nvPr>
            <p:ph sz="half" idx="1"/>
          </p:nvPr>
        </p:nvSpPr>
        <p:spPr>
          <a:xfrm>
            <a:off x="1981200" y="1600201"/>
            <a:ext cx="4762872" cy="4525963"/>
          </a:xfrm>
        </p:spPr>
        <p:txBody>
          <a:bodyPr/>
          <a:lstStyle/>
          <a:p>
            <a:endParaRPr lang="tr-TR" dirty="0" smtClean="0"/>
          </a:p>
          <a:p>
            <a:r>
              <a:rPr lang="tr-TR" dirty="0" smtClean="0"/>
              <a:t>Serum </a:t>
            </a:r>
            <a:r>
              <a:rPr lang="tr-TR" dirty="0" err="1" smtClean="0"/>
              <a:t>Laktat</a:t>
            </a:r>
            <a:r>
              <a:rPr lang="tr-TR" dirty="0" smtClean="0"/>
              <a:t> : 2500µmol/L </a:t>
            </a:r>
          </a:p>
          <a:p>
            <a:pPr marL="0" indent="0">
              <a:buNone/>
            </a:pPr>
            <a:endParaRPr lang="tr-TR" dirty="0" smtClean="0"/>
          </a:p>
          <a:p>
            <a:pPr marL="0" indent="0">
              <a:buNone/>
            </a:pPr>
            <a:endParaRPr lang="tr-TR" dirty="0"/>
          </a:p>
          <a:p>
            <a:r>
              <a:rPr lang="tr-TR" dirty="0" err="1" smtClean="0"/>
              <a:t>İnterlökin</a:t>
            </a:r>
            <a:r>
              <a:rPr lang="tr-TR" dirty="0" smtClean="0"/>
              <a:t>(IL)-6 : 50pg/ml </a:t>
            </a:r>
          </a:p>
          <a:p>
            <a:pPr marL="0" indent="0">
              <a:buNone/>
            </a:pPr>
            <a:endParaRPr lang="tr-TR" dirty="0" smtClean="0"/>
          </a:p>
          <a:p>
            <a:r>
              <a:rPr lang="tr-TR" dirty="0" smtClean="0"/>
              <a:t>TNF-</a:t>
            </a:r>
            <a:r>
              <a:rPr lang="el-GR" dirty="0" smtClean="0">
                <a:latin typeface="Times New Roman"/>
                <a:cs typeface="Times New Roman"/>
              </a:rPr>
              <a:t>α</a:t>
            </a:r>
            <a:r>
              <a:rPr lang="tr-TR" dirty="0" smtClean="0">
                <a:latin typeface="Times New Roman"/>
                <a:cs typeface="Times New Roman"/>
              </a:rPr>
              <a:t> : 0.4 </a:t>
            </a:r>
            <a:r>
              <a:rPr lang="tr-TR" dirty="0" err="1" smtClean="0">
                <a:latin typeface="Times New Roman"/>
                <a:cs typeface="Times New Roman"/>
              </a:rPr>
              <a:t>ng</a:t>
            </a:r>
            <a:r>
              <a:rPr lang="tr-TR" dirty="0" smtClean="0">
                <a:latin typeface="Times New Roman"/>
                <a:cs typeface="Times New Roman"/>
              </a:rPr>
              <a:t>/ml</a:t>
            </a:r>
            <a:endParaRPr lang="tr-TR" dirty="0"/>
          </a:p>
        </p:txBody>
      </p:sp>
      <p:pic>
        <p:nvPicPr>
          <p:cNvPr id="5"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8943" t="42337" r="29407" b="35197"/>
          <a:stretch/>
        </p:blipFill>
        <p:spPr bwMode="auto">
          <a:xfrm>
            <a:off x="7032105" y="1484784"/>
            <a:ext cx="3528392" cy="163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9568" t="38299" r="50032" b="24368"/>
          <a:stretch/>
        </p:blipFill>
        <p:spPr bwMode="auto">
          <a:xfrm>
            <a:off x="7320136" y="3068960"/>
            <a:ext cx="3351264"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ol Sağ Yukarı Ok 6"/>
          <p:cNvSpPr/>
          <p:nvPr/>
        </p:nvSpPr>
        <p:spPr>
          <a:xfrm rot="10800000">
            <a:off x="2207568" y="5661248"/>
            <a:ext cx="8136904" cy="360040"/>
          </a:xfrm>
          <a:prstGeom prst="leftRigh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8" name="Şeritli Sağ Ok 7"/>
          <p:cNvSpPr/>
          <p:nvPr/>
        </p:nvSpPr>
        <p:spPr>
          <a:xfrm rot="16200000">
            <a:off x="6600056" y="2132856"/>
            <a:ext cx="504056" cy="432048"/>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9" name="Şeritli Sağ Ok 8"/>
          <p:cNvSpPr/>
          <p:nvPr/>
        </p:nvSpPr>
        <p:spPr>
          <a:xfrm rot="16200000">
            <a:off x="6564052" y="3609020"/>
            <a:ext cx="504056" cy="432048"/>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10" name="Şeritli Sağ Ok 9"/>
          <p:cNvSpPr/>
          <p:nvPr/>
        </p:nvSpPr>
        <p:spPr>
          <a:xfrm rot="16200000">
            <a:off x="6564052" y="4617132"/>
            <a:ext cx="504056" cy="432048"/>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11" name="Metin kutusu 10"/>
          <p:cNvSpPr txBox="1"/>
          <p:nvPr/>
        </p:nvSpPr>
        <p:spPr>
          <a:xfrm>
            <a:off x="2207568" y="6021289"/>
            <a:ext cx="8136904" cy="461665"/>
          </a:xfrm>
          <a:prstGeom prst="rect">
            <a:avLst/>
          </a:prstGeom>
          <a:noFill/>
        </p:spPr>
        <p:txBody>
          <a:bodyPr wrap="square" rtlCol="0">
            <a:spAutoFit/>
          </a:bodyPr>
          <a:lstStyle/>
          <a:p>
            <a:pPr algn="ctr"/>
            <a:r>
              <a:rPr lang="tr-TR" sz="2400" dirty="0"/>
              <a:t>RETENSİYO SEKİNDİNARUM-HİPOKALSEMİ-METRİTİS-LAMİNİTİS </a:t>
            </a:r>
          </a:p>
        </p:txBody>
      </p:sp>
      <p:sp>
        <p:nvSpPr>
          <p:cNvPr id="12" name="Metin kutusu 11"/>
          <p:cNvSpPr txBox="1"/>
          <p:nvPr/>
        </p:nvSpPr>
        <p:spPr>
          <a:xfrm>
            <a:off x="2423592" y="5373217"/>
            <a:ext cx="2592288" cy="307777"/>
          </a:xfrm>
          <a:prstGeom prst="rect">
            <a:avLst/>
          </a:prstGeom>
          <a:noFill/>
        </p:spPr>
        <p:txBody>
          <a:bodyPr wrap="square" rtlCol="0">
            <a:spAutoFit/>
          </a:bodyPr>
          <a:lstStyle/>
          <a:p>
            <a:r>
              <a:rPr lang="tr-TR" sz="1400" i="1" dirty="0" err="1"/>
              <a:t>Dervishi</a:t>
            </a:r>
            <a:r>
              <a:rPr lang="tr-TR" sz="1400" i="1" dirty="0"/>
              <a:t> ve ark., 2016, </a:t>
            </a:r>
            <a:r>
              <a:rPr lang="tr-TR" sz="1400" i="1" dirty="0" err="1"/>
              <a:t>Res</a:t>
            </a:r>
            <a:r>
              <a:rPr lang="tr-TR" sz="1400" i="1" dirty="0"/>
              <a:t> </a:t>
            </a:r>
            <a:r>
              <a:rPr lang="tr-TR" sz="1400" i="1" dirty="0" err="1"/>
              <a:t>Vet</a:t>
            </a:r>
            <a:r>
              <a:rPr lang="tr-TR" sz="1400" i="1" dirty="0"/>
              <a:t> </a:t>
            </a:r>
            <a:r>
              <a:rPr lang="tr-TR" sz="1400" i="1" dirty="0" err="1"/>
              <a:t>Sci</a:t>
            </a:r>
            <a:endParaRPr lang="tr-TR" sz="1400" i="1" dirty="0"/>
          </a:p>
        </p:txBody>
      </p:sp>
    </p:spTree>
    <p:extLst>
      <p:ext uri="{BB962C8B-B14F-4D97-AF65-F5344CB8AC3E}">
        <p14:creationId xmlns:p14="http://schemas.microsoft.com/office/powerpoint/2010/main" val="1936885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3">
              <a:lumMod val="20000"/>
              <a:lumOff val="80000"/>
            </a:schemeClr>
          </a:solidFill>
        </p:spPr>
        <p:txBody>
          <a:bodyPr>
            <a:normAutofit/>
          </a:bodyPr>
          <a:lstStyle/>
          <a:p>
            <a:r>
              <a:rPr lang="tr-TR" sz="4000" dirty="0" err="1"/>
              <a:t>Uterus</a:t>
            </a:r>
            <a:r>
              <a:rPr lang="tr-TR" sz="4000" dirty="0"/>
              <a:t> enfeksiyonlarında risk göstergeleri (Doğumdan 8 hafta önce)</a:t>
            </a:r>
            <a:endParaRPr lang="tr-TR" dirty="0"/>
          </a:p>
        </p:txBody>
      </p:sp>
      <p:sp>
        <p:nvSpPr>
          <p:cNvPr id="3" name="İçerik Yer Tutucusu 2"/>
          <p:cNvSpPr>
            <a:spLocks noGrp="1"/>
          </p:cNvSpPr>
          <p:nvPr>
            <p:ph sz="half" idx="1"/>
          </p:nvPr>
        </p:nvSpPr>
        <p:spPr>
          <a:xfrm>
            <a:off x="1631504" y="1556793"/>
            <a:ext cx="5688632" cy="4525963"/>
          </a:xfrm>
        </p:spPr>
        <p:txBody>
          <a:bodyPr/>
          <a:lstStyle/>
          <a:p>
            <a:endParaRPr lang="tr-TR" dirty="0" smtClean="0"/>
          </a:p>
          <a:p>
            <a:r>
              <a:rPr lang="tr-TR" dirty="0" smtClean="0"/>
              <a:t>Serum </a:t>
            </a:r>
            <a:r>
              <a:rPr lang="tr-TR" dirty="0" err="1" smtClean="0"/>
              <a:t>Amiloid</a:t>
            </a:r>
            <a:r>
              <a:rPr lang="tr-TR" dirty="0" smtClean="0"/>
              <a:t> A: 10000µg/ml</a:t>
            </a:r>
          </a:p>
          <a:p>
            <a:endParaRPr lang="tr-TR" dirty="0" smtClean="0"/>
          </a:p>
          <a:p>
            <a:pPr marL="0" indent="0">
              <a:buNone/>
            </a:pPr>
            <a:endParaRPr lang="tr-TR" dirty="0"/>
          </a:p>
          <a:p>
            <a:pPr marL="0" indent="0">
              <a:buNone/>
            </a:pPr>
            <a:endParaRPr lang="tr-TR" dirty="0"/>
          </a:p>
          <a:p>
            <a:r>
              <a:rPr lang="tr-TR" dirty="0" smtClean="0"/>
              <a:t>Serum </a:t>
            </a:r>
            <a:r>
              <a:rPr lang="tr-TR" dirty="0" err="1" smtClean="0"/>
              <a:t>haptoglobulin</a:t>
            </a:r>
            <a:r>
              <a:rPr lang="tr-TR" dirty="0" smtClean="0"/>
              <a:t> : 0.2 mg/ml</a:t>
            </a:r>
            <a:endParaRPr lang="tr-TR" dirty="0"/>
          </a:p>
        </p:txBody>
      </p:sp>
      <p:pic>
        <p:nvPicPr>
          <p:cNvPr id="5" name="Picture 5"/>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50000" t="18799" r="30800" b="32667"/>
          <a:stretch/>
        </p:blipFill>
        <p:spPr bwMode="auto">
          <a:xfrm>
            <a:off x="7464153" y="1379062"/>
            <a:ext cx="3168352" cy="399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Şeritli Sağ Ok 5"/>
          <p:cNvSpPr/>
          <p:nvPr/>
        </p:nvSpPr>
        <p:spPr>
          <a:xfrm rot="16200000">
            <a:off x="6852084" y="2096852"/>
            <a:ext cx="504056" cy="432048"/>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7" name="Şeritli Sağ Ok 6"/>
          <p:cNvSpPr/>
          <p:nvPr/>
        </p:nvSpPr>
        <p:spPr>
          <a:xfrm rot="16200000">
            <a:off x="6924092" y="4041069"/>
            <a:ext cx="504056" cy="432048"/>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9" name="Metin kutusu 8"/>
          <p:cNvSpPr txBox="1"/>
          <p:nvPr/>
        </p:nvSpPr>
        <p:spPr>
          <a:xfrm>
            <a:off x="1487488" y="4797153"/>
            <a:ext cx="2699792" cy="584775"/>
          </a:xfrm>
          <a:prstGeom prst="rect">
            <a:avLst/>
          </a:prstGeom>
          <a:noFill/>
        </p:spPr>
        <p:txBody>
          <a:bodyPr wrap="square" rtlCol="0">
            <a:spAutoFit/>
          </a:bodyPr>
          <a:lstStyle/>
          <a:p>
            <a:r>
              <a:rPr lang="tr-TR" sz="1400" i="1" dirty="0" err="1"/>
              <a:t>Dervishi</a:t>
            </a:r>
            <a:r>
              <a:rPr lang="tr-TR" sz="1400" i="1" dirty="0"/>
              <a:t> ve ark., 2016, </a:t>
            </a:r>
            <a:r>
              <a:rPr lang="tr-TR" sz="1400" i="1" dirty="0" err="1"/>
              <a:t>Res</a:t>
            </a:r>
            <a:r>
              <a:rPr lang="tr-TR" sz="1400" i="1" dirty="0"/>
              <a:t> </a:t>
            </a:r>
            <a:r>
              <a:rPr lang="tr-TR" sz="1400" i="1" dirty="0" err="1"/>
              <a:t>Vet</a:t>
            </a:r>
            <a:r>
              <a:rPr lang="tr-TR" sz="1400" i="1" dirty="0"/>
              <a:t> </a:t>
            </a:r>
            <a:r>
              <a:rPr lang="tr-TR" sz="1400" i="1" dirty="0" err="1"/>
              <a:t>Sci</a:t>
            </a:r>
            <a:endParaRPr lang="tr-TR" sz="1400" i="1" dirty="0"/>
          </a:p>
          <a:p>
            <a:endParaRPr lang="tr-TR" dirty="0"/>
          </a:p>
        </p:txBody>
      </p:sp>
    </p:spTree>
    <p:extLst>
      <p:ext uri="{BB962C8B-B14F-4D97-AF65-F5344CB8AC3E}">
        <p14:creationId xmlns:p14="http://schemas.microsoft.com/office/powerpoint/2010/main" val="1671477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a:normAutofit/>
          </a:bodyPr>
          <a:lstStyle/>
          <a:p>
            <a:r>
              <a:rPr lang="tr-TR" dirty="0" err="1" smtClean="0"/>
              <a:t>Uterus</a:t>
            </a:r>
            <a:r>
              <a:rPr lang="tr-TR" dirty="0" smtClean="0"/>
              <a:t> enfeksiyonlarında </a:t>
            </a:r>
            <a:br>
              <a:rPr lang="tr-TR" dirty="0" smtClean="0"/>
            </a:br>
            <a:r>
              <a:rPr lang="tr-TR" dirty="0" smtClean="0"/>
              <a:t>risk göstergeleri</a:t>
            </a:r>
            <a:endParaRPr lang="tr-TR" dirty="0">
              <a:solidFill>
                <a:srgbClr val="C00000"/>
              </a:solidFill>
            </a:endParaRPr>
          </a:p>
        </p:txBody>
      </p:sp>
      <p:sp>
        <p:nvSpPr>
          <p:cNvPr id="3" name="2 İçerik Yer Tutucusu"/>
          <p:cNvSpPr>
            <a:spLocks noGrp="1"/>
          </p:cNvSpPr>
          <p:nvPr>
            <p:ph idx="1"/>
          </p:nvPr>
        </p:nvSpPr>
        <p:spPr>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r>
              <a:rPr lang="tr-TR" dirty="0" smtClean="0">
                <a:solidFill>
                  <a:srgbClr val="C00000"/>
                </a:solidFill>
              </a:rPr>
              <a:t>Doğumdan 1 hafta önce :</a:t>
            </a:r>
          </a:p>
          <a:p>
            <a:pPr lvl="1"/>
            <a:r>
              <a:rPr lang="tr-TR" dirty="0" smtClean="0"/>
              <a:t>Serum NEFA düzeyinin  </a:t>
            </a:r>
            <a:r>
              <a:rPr lang="tr-TR" dirty="0" smtClean="0">
                <a:solidFill>
                  <a:srgbClr val="FF0000"/>
                </a:solidFill>
              </a:rPr>
              <a:t>0,6 </a:t>
            </a:r>
            <a:r>
              <a:rPr lang="tr-TR" dirty="0" err="1" smtClean="0">
                <a:solidFill>
                  <a:srgbClr val="FF0000"/>
                </a:solidFill>
              </a:rPr>
              <a:t>mmol</a:t>
            </a:r>
            <a:r>
              <a:rPr lang="tr-TR" dirty="0" smtClean="0">
                <a:solidFill>
                  <a:srgbClr val="FF0000"/>
                </a:solidFill>
              </a:rPr>
              <a:t>/L üzerind</a:t>
            </a:r>
            <a:r>
              <a:rPr lang="tr-TR" dirty="0" smtClean="0"/>
              <a:t>e olması </a:t>
            </a:r>
            <a:r>
              <a:rPr lang="tr-TR" sz="2200" i="1" dirty="0"/>
              <a:t>(</a:t>
            </a:r>
            <a:r>
              <a:rPr lang="tr-TR" sz="2200" i="1" dirty="0" err="1"/>
              <a:t>Dubuc</a:t>
            </a:r>
            <a:r>
              <a:rPr lang="tr-TR" sz="2200" i="1" dirty="0"/>
              <a:t> ve ark., 2010)</a:t>
            </a:r>
          </a:p>
          <a:p>
            <a:pPr lvl="1"/>
            <a:r>
              <a:rPr lang="tr-TR" dirty="0" smtClean="0"/>
              <a:t>İştah azalmasının </a:t>
            </a:r>
            <a:r>
              <a:rPr lang="tr-TR" dirty="0" smtClean="0">
                <a:solidFill>
                  <a:srgbClr val="FF0000"/>
                </a:solidFill>
              </a:rPr>
              <a:t>%50 ve üzerinde </a:t>
            </a:r>
            <a:r>
              <a:rPr lang="tr-TR" dirty="0" smtClean="0"/>
              <a:t>bulunması </a:t>
            </a:r>
            <a:r>
              <a:rPr lang="tr-TR" sz="2200" i="1" dirty="0"/>
              <a:t>(</a:t>
            </a:r>
            <a:r>
              <a:rPr lang="tr-TR" sz="2200" i="1" dirty="0" err="1"/>
              <a:t>Dubuc</a:t>
            </a:r>
            <a:r>
              <a:rPr lang="tr-TR" sz="2200" i="1" dirty="0"/>
              <a:t> ve ark., 2010)</a:t>
            </a:r>
            <a:endParaRPr lang="tr-TR" i="1" dirty="0" smtClean="0"/>
          </a:p>
          <a:p>
            <a:r>
              <a:rPr lang="tr-TR" dirty="0" smtClean="0">
                <a:solidFill>
                  <a:srgbClr val="C00000"/>
                </a:solidFill>
              </a:rPr>
              <a:t>Doğum anında : </a:t>
            </a:r>
          </a:p>
          <a:p>
            <a:pPr lvl="1"/>
            <a:r>
              <a:rPr lang="tr-TR" dirty="0" smtClean="0">
                <a:solidFill>
                  <a:srgbClr val="FF0000"/>
                </a:solidFill>
              </a:rPr>
              <a:t>VKS </a:t>
            </a:r>
            <a:r>
              <a:rPr lang="tr-TR" dirty="0" err="1" smtClean="0">
                <a:solidFill>
                  <a:srgbClr val="FF0000"/>
                </a:solidFill>
              </a:rPr>
              <a:t>nin</a:t>
            </a:r>
            <a:r>
              <a:rPr lang="tr-TR" dirty="0" smtClean="0">
                <a:solidFill>
                  <a:srgbClr val="FF0000"/>
                </a:solidFill>
              </a:rPr>
              <a:t> 3.0 altında veya 3.5 üzerinde </a:t>
            </a:r>
            <a:r>
              <a:rPr lang="tr-TR" dirty="0" smtClean="0"/>
              <a:t>bulunması </a:t>
            </a:r>
            <a:r>
              <a:rPr lang="tr-TR" sz="2200" i="1" dirty="0"/>
              <a:t>(</a:t>
            </a:r>
            <a:r>
              <a:rPr lang="tr-TR" sz="2200" i="1" dirty="0" err="1"/>
              <a:t>Dubuc</a:t>
            </a:r>
            <a:r>
              <a:rPr lang="tr-TR" sz="2200" i="1" dirty="0"/>
              <a:t> ve ark., 2010)</a:t>
            </a:r>
            <a:endParaRPr lang="tr-TR" i="1" dirty="0" smtClean="0"/>
          </a:p>
          <a:p>
            <a:pPr lvl="1"/>
            <a:r>
              <a:rPr lang="tr-TR" dirty="0" err="1" smtClean="0"/>
              <a:t>Retensiyo</a:t>
            </a:r>
            <a:r>
              <a:rPr lang="tr-TR" dirty="0" smtClean="0"/>
              <a:t> </a:t>
            </a:r>
            <a:r>
              <a:rPr lang="tr-TR" dirty="0" err="1" smtClean="0"/>
              <a:t>sekindinarum</a:t>
            </a:r>
            <a:r>
              <a:rPr lang="tr-TR" dirty="0" smtClean="0"/>
              <a:t> </a:t>
            </a:r>
            <a:r>
              <a:rPr lang="tr-TR" sz="2200" i="1" dirty="0"/>
              <a:t>(</a:t>
            </a:r>
            <a:r>
              <a:rPr lang="tr-TR" sz="2200" i="1" dirty="0" err="1"/>
              <a:t>Bicalho</a:t>
            </a:r>
            <a:r>
              <a:rPr lang="tr-TR" sz="2200" i="1" dirty="0"/>
              <a:t> ve ark., 2010)</a:t>
            </a:r>
            <a:endParaRPr lang="tr-TR" i="1" dirty="0" smtClean="0"/>
          </a:p>
          <a:p>
            <a:pPr lvl="1"/>
            <a:r>
              <a:rPr lang="tr-TR" dirty="0" err="1" smtClean="0"/>
              <a:t>Hipokalsemi</a:t>
            </a:r>
            <a:r>
              <a:rPr lang="tr-TR" dirty="0" smtClean="0"/>
              <a:t> </a:t>
            </a:r>
            <a:r>
              <a:rPr lang="tr-TR" sz="2200" i="1" dirty="0"/>
              <a:t>(</a:t>
            </a:r>
            <a:r>
              <a:rPr lang="tr-TR" sz="2200" i="1" dirty="0" err="1"/>
              <a:t>Bicalho</a:t>
            </a:r>
            <a:r>
              <a:rPr lang="tr-TR" sz="2200" i="1" dirty="0"/>
              <a:t> ve ark., 2010)</a:t>
            </a:r>
            <a:endParaRPr lang="tr-TR" i="1" dirty="0" smtClean="0"/>
          </a:p>
          <a:p>
            <a:pPr lvl="1"/>
            <a:r>
              <a:rPr lang="tr-TR" dirty="0" smtClean="0"/>
              <a:t>İkizlik / ölü doğum </a:t>
            </a:r>
            <a:r>
              <a:rPr lang="tr-TR" sz="2200" i="1" dirty="0"/>
              <a:t>(</a:t>
            </a:r>
            <a:r>
              <a:rPr lang="tr-TR" sz="2200" i="1" dirty="0" err="1"/>
              <a:t>Bicalho</a:t>
            </a:r>
            <a:r>
              <a:rPr lang="tr-TR" sz="2200" i="1" dirty="0"/>
              <a:t> ve ark., 2010)</a:t>
            </a:r>
            <a:endParaRPr lang="tr-TR" i="1" dirty="0" smtClean="0"/>
          </a:p>
          <a:p>
            <a:pPr>
              <a:buNone/>
            </a:pPr>
            <a:endParaRPr lang="tr-TR" sz="2400" b="1" dirty="0"/>
          </a:p>
        </p:txBody>
      </p:sp>
    </p:spTree>
    <p:extLst>
      <p:ext uri="{BB962C8B-B14F-4D97-AF65-F5344CB8AC3E}">
        <p14:creationId xmlns:p14="http://schemas.microsoft.com/office/powerpoint/2010/main" val="1283293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is">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is">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is">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is">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1401</Words>
  <Application>Microsoft Macintosh PowerPoint</Application>
  <PresentationFormat>Geniş Ekran</PresentationFormat>
  <Paragraphs>331</Paragraphs>
  <Slides>40</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40</vt:i4>
      </vt:variant>
    </vt:vector>
  </HeadingPairs>
  <TitlesOfParts>
    <vt:vector size="45" baseType="lpstr">
      <vt:lpstr>Calibri Light</vt:lpstr>
      <vt:lpstr>Arial</vt:lpstr>
      <vt:lpstr>Calibri</vt:lpstr>
      <vt:lpstr>Times New Roman</vt:lpstr>
      <vt:lpstr>Office Teması</vt:lpstr>
      <vt:lpstr>Süt İneklerinde Reprodüktif Sürü Sağlığı ve Fertilite-3</vt:lpstr>
      <vt:lpstr>PowerPoint Sunusu</vt:lpstr>
      <vt:lpstr>PowerPoint Sunusu</vt:lpstr>
      <vt:lpstr>PowerPoint Sunusu</vt:lpstr>
      <vt:lpstr>Uterus enfeksiyonlarının önlenmesinde kritik yaklaşımlar</vt:lpstr>
      <vt:lpstr>Trueperella pyogenes enfeksiyonu (Ülkemizin en önemli sorunudur)</vt:lpstr>
      <vt:lpstr>Uterus enfeksiyonlarında risk göstergeleri (Doğumdan 8 ve 4 hafta önce)</vt:lpstr>
      <vt:lpstr>Uterus enfeksiyonlarında risk göstergeleri (Doğumdan 8 hafta önce)</vt:lpstr>
      <vt:lpstr>Uterus enfeksiyonlarında  risk göstergeleri</vt:lpstr>
      <vt:lpstr>PowerPoint Sunusu</vt:lpstr>
      <vt:lpstr>Sitolojik endometritis olgularında alternativ tedavi seçenekleri</vt:lpstr>
      <vt:lpstr>Repeat Breeder İneklerde Alternativ tedavi seçenekleri</vt:lpstr>
      <vt:lpstr>Tedavi başarısızlıklarının nedenleri</vt:lpstr>
      <vt:lpstr>Diğer Yöntemler</vt:lpstr>
      <vt:lpstr>Fresh Grup</vt:lpstr>
      <vt:lpstr>Fresh Grup</vt:lpstr>
      <vt:lpstr>Metabolik Profil </vt:lpstr>
      <vt:lpstr>BESLENME</vt:lpstr>
      <vt:lpstr>Mikotoksinin etkileri (aflatoksin, deoksinivalenol(DON), vomitoksin,T-2 toksin, Fumosin, ergot alkoloidleri, okratoksin, patulin, sitrinin)</vt:lpstr>
      <vt:lpstr>Genç hayvanlarda reprodük tif etkileri</vt:lpstr>
      <vt:lpstr>Mikotoksinin ergin hayvanlarda reprodüktif etkileri</vt:lpstr>
      <vt:lpstr>Mikotoksine karşı önlemler</vt:lpstr>
      <vt:lpstr>Mikotoksin analizi amacıyla örnek gönderme</vt:lpstr>
      <vt:lpstr>Kaba ve konsantre yem hijyeni MİKOTOKSİN SORUNU</vt:lpstr>
      <vt:lpstr>SAĞIM SÜRECİ VE MEME SAĞLIĞININ KORUNMASI</vt:lpstr>
      <vt:lpstr>DÜŞMANINI TANIMAYAN SAVAŞ KAZANAMAZ</vt:lpstr>
      <vt:lpstr>PowerPoint Sunusu</vt:lpstr>
      <vt:lpstr>Meme işlevi, immunolojisi ve fotoperiyod (Prolaktin, IGF-I, Lipid metabolizması, Hepatik metabolizma)</vt:lpstr>
      <vt:lpstr>PowerPoint Sunusu</vt:lpstr>
      <vt:lpstr>Monitörizasyon ve Biyogüvenlik</vt:lpstr>
      <vt:lpstr>Metabolik Profil: Fizyolojik ve Patolojik Profillerin Oluşturulması</vt:lpstr>
      <vt:lpstr>Süt inekçiliğinde meme-reprodüktif açıdan sürü sağlığı</vt:lpstr>
      <vt:lpstr>Meme sağlığı ve fertilitede kritik kontrol noktalarının denetimi(HACCP)  (hazard analysis and critical control points)</vt:lpstr>
      <vt:lpstr>RB Etiyoloji</vt:lpstr>
      <vt:lpstr>Embriyonik Ölümler</vt:lpstr>
      <vt:lpstr>Uygun zamanda Tohumlamanın Önemi (Östrus Gözlem + Tohumlayıcı Faktörü)</vt:lpstr>
      <vt:lpstr>ÖSTRÜS-OVULASYON VE TOHUMLAMA </vt:lpstr>
      <vt:lpstr>Östrüsün İzlenememesinin Sonuçları</vt:lpstr>
      <vt:lpstr>İz Elementler - Fertilite</vt:lpstr>
      <vt:lpstr>Sonuç ve Öneriler</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Süt İneklerinde Sürü Sağlığı ve Fertilite-3</dc:title>
  <dc:creator>Microsoft Office Kullanıcısı</dc:creator>
  <cp:lastModifiedBy>Microsoft Office Kullanıcısı</cp:lastModifiedBy>
  <cp:revision>2</cp:revision>
  <dcterms:created xsi:type="dcterms:W3CDTF">2018-01-22T08:31:26Z</dcterms:created>
  <dcterms:modified xsi:type="dcterms:W3CDTF">2018-01-22T09:43:36Z</dcterms:modified>
</cp:coreProperties>
</file>