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978" y="2223009"/>
            <a:ext cx="8679915" cy="1748729"/>
          </a:xfrm>
        </p:spPr>
        <p:txBody>
          <a:bodyPr/>
          <a:lstStyle/>
          <a:p>
            <a:r>
              <a:rPr lang="tr-TR" dirty="0">
                <a:latin typeface="+mn-lt"/>
              </a:rPr>
              <a:t>GIDA MİKROBİYOLOJİSİ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479" y="2320804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5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TAHIL VE TAHIL ÜRÜNLERİNDE 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b="1" dirty="0"/>
              <a:t>TAHILLAR</a:t>
            </a:r>
          </a:p>
          <a:p>
            <a:pPr lvl="0"/>
            <a:r>
              <a:rPr lang="tr-TR" dirty="0"/>
              <a:t>Tahıl taneleri %1-12 nem içeriğine kadar kurutulur. (</a:t>
            </a:r>
            <a:r>
              <a:rPr lang="tr-TR" dirty="0" err="1"/>
              <a:t>aw</a:t>
            </a:r>
            <a:r>
              <a:rPr lang="tr-TR" dirty="0"/>
              <a:t> &lt;0,60)</a:t>
            </a:r>
          </a:p>
          <a:p>
            <a:pPr lvl="0"/>
            <a:r>
              <a:rPr lang="tr-TR" dirty="0"/>
              <a:t>Hasat, depolama gibi işlemler esnasında </a:t>
            </a:r>
            <a:r>
              <a:rPr lang="tr-TR" dirty="0" err="1"/>
              <a:t>aw</a:t>
            </a:r>
            <a:r>
              <a:rPr lang="tr-TR" dirty="0"/>
              <a:t> 0,60’ın üzerine çıktığında bazı küfler gelişebilir. </a:t>
            </a:r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93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TAHIL VE TAHIL ÜRÜNLERİNDE 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b="1" dirty="0"/>
              <a:t>TAHILLAR</a:t>
            </a:r>
          </a:p>
          <a:p>
            <a:pPr lvl="0"/>
            <a:r>
              <a:rPr lang="tr-TR" dirty="0"/>
              <a:t>Hasat öncesi: </a:t>
            </a:r>
            <a:r>
              <a:rPr lang="tr-TR" i="1" dirty="0" err="1"/>
              <a:t>Alternaria</a:t>
            </a:r>
            <a:r>
              <a:rPr lang="tr-TR" i="1" dirty="0"/>
              <a:t>, </a:t>
            </a:r>
            <a:r>
              <a:rPr lang="tr-TR" i="1" dirty="0" err="1"/>
              <a:t>Fusarium</a:t>
            </a:r>
            <a:r>
              <a:rPr lang="tr-TR" dirty="0"/>
              <a:t>…</a:t>
            </a:r>
          </a:p>
          <a:p>
            <a:pPr lvl="0"/>
            <a:r>
              <a:rPr lang="tr-TR" dirty="0"/>
              <a:t>Depolama ve kurutma: </a:t>
            </a:r>
            <a:r>
              <a:rPr lang="tr-TR" i="1" dirty="0" err="1"/>
              <a:t>Aspergillus</a:t>
            </a:r>
            <a:r>
              <a:rPr lang="tr-TR" i="1" dirty="0"/>
              <a:t>, </a:t>
            </a:r>
            <a:r>
              <a:rPr lang="tr-TR" i="1" dirty="0" err="1"/>
              <a:t>Penicillium</a:t>
            </a:r>
            <a:r>
              <a:rPr lang="tr-TR" dirty="0"/>
              <a:t>…</a:t>
            </a:r>
          </a:p>
          <a:p>
            <a:pPr lvl="0"/>
            <a:r>
              <a:rPr lang="tr-TR" dirty="0"/>
              <a:t>Laktik asit ve </a:t>
            </a:r>
            <a:r>
              <a:rPr lang="tr-TR" dirty="0" err="1"/>
              <a:t>koliform</a:t>
            </a:r>
            <a:r>
              <a:rPr lang="tr-TR" dirty="0"/>
              <a:t> bakterileri nemin çok fazla yükselmesiyle asit </a:t>
            </a:r>
            <a:r>
              <a:rPr lang="tr-TR" dirty="0" err="1"/>
              <a:t>fermentasyonu</a:t>
            </a:r>
            <a:r>
              <a:rPr lang="tr-TR" dirty="0"/>
              <a:t> gerçekleştirir.</a:t>
            </a:r>
          </a:p>
          <a:p>
            <a:pPr lvl="0"/>
            <a:r>
              <a:rPr lang="tr-TR" dirty="0"/>
              <a:t>Ortam asitliği mayaların gelişimine uygun olduğunda alkol fermantasyonu görülebilir.</a:t>
            </a:r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7848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TAHIL VE TAHIL ÜRÜNLERİNDE 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b="1" dirty="0"/>
              <a:t>UNLAR</a:t>
            </a:r>
          </a:p>
          <a:p>
            <a:pPr lvl="0"/>
            <a:r>
              <a:rPr lang="tr-TR" dirty="0"/>
              <a:t>Nem içeriği yükselmediği sürece (maksimum %12) </a:t>
            </a:r>
            <a:r>
              <a:rPr lang="tr-TR" dirty="0" err="1"/>
              <a:t>mikrobiyal</a:t>
            </a:r>
            <a:r>
              <a:rPr lang="tr-TR" dirty="0"/>
              <a:t> bozulmalara karşı dayanıklı.</a:t>
            </a:r>
          </a:p>
          <a:p>
            <a:pPr lvl="0"/>
            <a:r>
              <a:rPr lang="tr-TR" dirty="0"/>
              <a:t>Nem içeriği yükselirse (%15) küfler özellikle </a:t>
            </a:r>
            <a:r>
              <a:rPr lang="tr-TR" i="1" dirty="0" err="1"/>
              <a:t>Aspergillus</a:t>
            </a:r>
            <a:r>
              <a:rPr lang="tr-TR" i="1" dirty="0"/>
              <a:t>, </a:t>
            </a:r>
            <a:r>
              <a:rPr lang="tr-TR" i="1" dirty="0" err="1"/>
              <a:t>Penicillium</a:t>
            </a:r>
            <a:r>
              <a:rPr lang="tr-TR" dirty="0"/>
              <a:t> bozulmaya neden olabilir.</a:t>
            </a:r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4565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TAHIL VE TAHIL ÜRÜNLERİNDE 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b="1" dirty="0"/>
              <a:t>EKMEK</a:t>
            </a:r>
          </a:p>
          <a:p>
            <a:pPr lvl="0"/>
            <a:r>
              <a:rPr lang="tr-TR" dirty="0"/>
              <a:t>Uygulanan pişirme işlemleriyle maya, küf ve bakterilerin büyük çoğunluğu </a:t>
            </a:r>
            <a:r>
              <a:rPr lang="tr-TR" dirty="0" err="1"/>
              <a:t>inaktive</a:t>
            </a:r>
            <a:r>
              <a:rPr lang="tr-TR" dirty="0"/>
              <a:t> olur. </a:t>
            </a:r>
          </a:p>
          <a:p>
            <a:pPr lvl="0"/>
            <a:r>
              <a:rPr lang="tr-TR" dirty="0"/>
              <a:t>Ekmeğin iç bölgelerinde bazı bakteri sporları bulunabilir: </a:t>
            </a:r>
            <a:r>
              <a:rPr lang="tr-TR" i="1" dirty="0" err="1"/>
              <a:t>Bacillus</a:t>
            </a:r>
            <a:endParaRPr lang="tr-TR" i="1" dirty="0"/>
          </a:p>
          <a:p>
            <a:pPr lvl="0"/>
            <a:r>
              <a:rPr lang="tr-TR" dirty="0"/>
              <a:t>Ekmeğe ısıl işlemden sonra küf sporları bulaşabilir.</a:t>
            </a:r>
          </a:p>
          <a:p>
            <a:pPr lvl="0"/>
            <a:r>
              <a:rPr lang="tr-TR" dirty="0"/>
              <a:t>Ekmeğin </a:t>
            </a:r>
            <a:r>
              <a:rPr lang="tr-TR" dirty="0" err="1"/>
              <a:t>aw’si</a:t>
            </a:r>
            <a:r>
              <a:rPr lang="tr-TR" dirty="0"/>
              <a:t> bakteri gelişimini önleyecek kadar düşüktür. (0,75-0,90) </a:t>
            </a:r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7115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TAHIL VE TAHIL ÜRÜNLERİNDE 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b="1" dirty="0"/>
              <a:t>EKMEK</a:t>
            </a:r>
          </a:p>
          <a:p>
            <a:r>
              <a:rPr lang="tr-TR" u="sng" dirty="0"/>
              <a:t>Ekmekte Görülen </a:t>
            </a:r>
            <a:r>
              <a:rPr lang="tr-TR" u="sng" dirty="0" err="1"/>
              <a:t>Mikrobiyal</a:t>
            </a:r>
            <a:r>
              <a:rPr lang="tr-TR" u="sng" dirty="0"/>
              <a:t> Bozulmalar:</a:t>
            </a:r>
            <a:endParaRPr lang="tr-TR" dirty="0"/>
          </a:p>
          <a:p>
            <a:pPr lvl="0"/>
            <a:r>
              <a:rPr lang="tr-TR" dirty="0"/>
              <a:t>Rop Oluşumu</a:t>
            </a:r>
          </a:p>
          <a:p>
            <a:pPr lvl="0"/>
            <a:r>
              <a:rPr lang="tr-TR" dirty="0"/>
              <a:t>Kırmızı benek oluşumu</a:t>
            </a:r>
          </a:p>
          <a:p>
            <a:pPr lvl="0"/>
            <a:r>
              <a:rPr lang="tr-TR" dirty="0"/>
              <a:t>Ekmek küfü</a:t>
            </a:r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1837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TAHIL VE TAHIL ÜRÜNLERİNDE 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b="1" dirty="0"/>
              <a:t>EKMEK</a:t>
            </a:r>
          </a:p>
          <a:p>
            <a:pPr lvl="0"/>
            <a:r>
              <a:rPr lang="tr-TR" dirty="0"/>
              <a:t>Rop Oluşumu</a:t>
            </a:r>
          </a:p>
          <a:p>
            <a:pPr lvl="1"/>
            <a:r>
              <a:rPr lang="tr-TR" i="1" dirty="0" err="1"/>
              <a:t>Bacillus</a:t>
            </a:r>
            <a:r>
              <a:rPr lang="tr-TR" i="1" dirty="0"/>
              <a:t> </a:t>
            </a:r>
            <a:r>
              <a:rPr lang="tr-TR" i="1" dirty="0" err="1"/>
              <a:t>cereus</a:t>
            </a:r>
            <a:r>
              <a:rPr lang="tr-TR" i="1" dirty="0"/>
              <a:t>, </a:t>
            </a:r>
            <a:r>
              <a:rPr lang="tr-TR" i="1" dirty="0" err="1"/>
              <a:t>Bacillus</a:t>
            </a:r>
            <a:r>
              <a:rPr lang="tr-TR" i="1" dirty="0"/>
              <a:t> </a:t>
            </a:r>
            <a:r>
              <a:rPr lang="tr-TR" i="1" dirty="0" err="1"/>
              <a:t>subtilis</a:t>
            </a:r>
            <a:r>
              <a:rPr lang="tr-TR" i="1" dirty="0"/>
              <a:t>, </a:t>
            </a:r>
            <a:r>
              <a:rPr lang="tr-TR" i="1" dirty="0" err="1"/>
              <a:t>Bacillus</a:t>
            </a:r>
            <a:r>
              <a:rPr lang="tr-TR" i="1" dirty="0"/>
              <a:t> </a:t>
            </a:r>
            <a:r>
              <a:rPr lang="tr-TR" i="1" dirty="0" err="1"/>
              <a:t>licheniformis</a:t>
            </a:r>
            <a:endParaRPr lang="tr-TR" dirty="0"/>
          </a:p>
          <a:p>
            <a:pPr lvl="1"/>
            <a:r>
              <a:rPr lang="tr-TR" dirty="0"/>
              <a:t>Rop oluşumu özellikle sıcak ve nemli iklim koşullarında üretimi yapılan ekmeklerde daha yaygın görülür. </a:t>
            </a:r>
          </a:p>
          <a:p>
            <a:pPr lvl="1"/>
            <a:r>
              <a:rPr lang="tr-TR" dirty="0"/>
              <a:t>Bu bakterilerin sporları pişirme sırasında uygulanan ısıl işlemle (&lt;100°C) </a:t>
            </a:r>
            <a:r>
              <a:rPr lang="tr-TR" dirty="0" err="1"/>
              <a:t>inaktive</a:t>
            </a:r>
            <a:r>
              <a:rPr lang="tr-TR" dirty="0"/>
              <a:t> olmazlar. </a:t>
            </a:r>
          </a:p>
          <a:p>
            <a:pPr lvl="1"/>
            <a:r>
              <a:rPr lang="tr-TR" dirty="0"/>
              <a:t>Rop oluşumu sonucu sarıdan kahverengine değişen renk, yumuşak ve yapışkan doku meydana gelir.</a:t>
            </a:r>
          </a:p>
          <a:p>
            <a:pPr lvl="1"/>
            <a:r>
              <a:rPr lang="tr-TR" dirty="0"/>
              <a:t>Etken bakteriler kapsüllü bakterilerdir. </a:t>
            </a:r>
            <a:r>
              <a:rPr lang="tr-TR" dirty="0" err="1"/>
              <a:t>Mukoz</a:t>
            </a:r>
            <a:r>
              <a:rPr lang="tr-TR" dirty="0"/>
              <a:t> yapı oluştururlar. </a:t>
            </a:r>
          </a:p>
          <a:p>
            <a:pPr lvl="1"/>
            <a:r>
              <a:rPr lang="tr-TR" dirty="0"/>
              <a:t>Amilazlarıyla nişastayı, </a:t>
            </a:r>
            <a:r>
              <a:rPr lang="tr-TR" dirty="0" err="1"/>
              <a:t>proteazlarıyla</a:t>
            </a:r>
            <a:r>
              <a:rPr lang="tr-TR" dirty="0"/>
              <a:t> </a:t>
            </a:r>
            <a:r>
              <a:rPr lang="tr-TR" dirty="0" err="1"/>
              <a:t>gluteni</a:t>
            </a:r>
            <a:r>
              <a:rPr lang="tr-TR" dirty="0"/>
              <a:t> hidroliz ederler.</a:t>
            </a:r>
          </a:p>
          <a:p>
            <a:pPr lvl="0"/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1909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TAHIL VE TAHIL ÜRÜNLERİNDE 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b="1" dirty="0"/>
              <a:t>EKMEK</a:t>
            </a:r>
          </a:p>
          <a:p>
            <a:pPr lvl="0"/>
            <a:r>
              <a:rPr lang="tr-TR" dirty="0"/>
              <a:t>Kırmızı ekmek</a:t>
            </a:r>
          </a:p>
          <a:p>
            <a:pPr lvl="1"/>
            <a:r>
              <a:rPr lang="tr-TR" i="1" dirty="0" err="1"/>
              <a:t>Serratia</a:t>
            </a:r>
            <a:r>
              <a:rPr lang="tr-TR" i="1" dirty="0"/>
              <a:t> </a:t>
            </a:r>
            <a:r>
              <a:rPr lang="tr-TR" i="1" dirty="0" err="1"/>
              <a:t>marcescens</a:t>
            </a:r>
            <a:endParaRPr lang="tr-TR" dirty="0"/>
          </a:p>
          <a:p>
            <a:pPr lvl="1"/>
            <a:r>
              <a:rPr lang="tr-TR" dirty="0"/>
              <a:t>Pişirme sonrası </a:t>
            </a:r>
            <a:r>
              <a:rPr lang="tr-TR" dirty="0" err="1"/>
              <a:t>bulaşıdır</a:t>
            </a:r>
            <a:r>
              <a:rPr lang="tr-TR" dirty="0"/>
              <a:t>. </a:t>
            </a:r>
          </a:p>
          <a:p>
            <a:pPr lvl="0"/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2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TAHIL VE TAHIL ÜRÜNLERİNDE 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b="1" dirty="0"/>
              <a:t>EKMEK</a:t>
            </a:r>
          </a:p>
          <a:p>
            <a:pPr lvl="0"/>
            <a:r>
              <a:rPr lang="tr-TR" dirty="0"/>
              <a:t>Ekmek küfü</a:t>
            </a:r>
          </a:p>
          <a:p>
            <a:pPr lvl="1"/>
            <a:r>
              <a:rPr lang="tr-TR" i="1" dirty="0" err="1"/>
              <a:t>Rhizopus</a:t>
            </a:r>
            <a:r>
              <a:rPr lang="tr-TR" i="1" dirty="0"/>
              <a:t> </a:t>
            </a:r>
            <a:r>
              <a:rPr lang="tr-TR" i="1" dirty="0" err="1"/>
              <a:t>stolonifer</a:t>
            </a:r>
            <a:endParaRPr lang="tr-TR" dirty="0"/>
          </a:p>
          <a:p>
            <a:pPr lvl="1"/>
            <a:r>
              <a:rPr lang="tr-TR" dirty="0"/>
              <a:t>Siyah benekler oluşur.</a:t>
            </a:r>
          </a:p>
          <a:p>
            <a:pPr lvl="0"/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337514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2797</TotalTime>
  <Words>316</Words>
  <Application>Microsoft Macintosh PowerPoint</Application>
  <PresentationFormat>Geniş ekran</PresentationFormat>
  <Paragraphs>102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 Light</vt:lpstr>
      <vt:lpstr>Rockwell</vt:lpstr>
      <vt:lpstr>Wingdings</vt:lpstr>
      <vt:lpstr>Atlas</vt:lpstr>
      <vt:lpstr>GIDA MİKROBİYOLOJİSİ</vt:lpstr>
      <vt:lpstr>TAHIL VE TAHIL ÜRÜNLERİNDE  MİKROBİYEL BOZULMALAR</vt:lpstr>
      <vt:lpstr>TAHIL VE TAHIL ÜRÜNLERİNDE  MİKROBİYEL BOZULMALAR</vt:lpstr>
      <vt:lpstr>TAHIL VE TAHIL ÜRÜNLERİNDE  MİKROBİYEL BOZULMALAR</vt:lpstr>
      <vt:lpstr>TAHIL VE TAHIL ÜRÜNLERİNDE  MİKROBİYEL BOZULMALAR</vt:lpstr>
      <vt:lpstr>TAHIL VE TAHIL ÜRÜNLERİNDE  MİKROBİYEL BOZULMALAR</vt:lpstr>
      <vt:lpstr>TAHIL VE TAHIL ÜRÜNLERİNDE  MİKROBİYEL BOZULMALAR</vt:lpstr>
      <vt:lpstr>TAHIL VE TAHIL ÜRÜNLERİNDE  MİKROBİYEL BOZULMALAR</vt:lpstr>
      <vt:lpstr>TAHIL VE TAHIL ÜRÜNLERİNDE  MİKROBİYEL BOZULMALAR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242</cp:revision>
  <dcterms:created xsi:type="dcterms:W3CDTF">2019-02-18T12:54:52Z</dcterms:created>
  <dcterms:modified xsi:type="dcterms:W3CDTF">2020-01-21T12:51:19Z</dcterms:modified>
</cp:coreProperties>
</file>