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53"/>
  </p:notesMasterIdLst>
  <p:handoutMasterIdLst>
    <p:handoutMasterId r:id="rId54"/>
  </p:handoutMasterIdLst>
  <p:sldIdLst>
    <p:sldId id="351" r:id="rId2"/>
    <p:sldId id="352" r:id="rId3"/>
    <p:sldId id="353" r:id="rId4"/>
    <p:sldId id="400" r:id="rId5"/>
    <p:sldId id="399" r:id="rId6"/>
    <p:sldId id="397" r:id="rId7"/>
    <p:sldId id="398" r:id="rId8"/>
    <p:sldId id="401" r:id="rId9"/>
    <p:sldId id="354" r:id="rId10"/>
    <p:sldId id="355" r:id="rId11"/>
    <p:sldId id="356" r:id="rId12"/>
    <p:sldId id="357" r:id="rId13"/>
    <p:sldId id="358" r:id="rId14"/>
    <p:sldId id="359" r:id="rId15"/>
    <p:sldId id="360" r:id="rId16"/>
    <p:sldId id="361" r:id="rId17"/>
    <p:sldId id="362" r:id="rId18"/>
    <p:sldId id="363" r:id="rId19"/>
    <p:sldId id="364" r:id="rId20"/>
    <p:sldId id="365" r:id="rId21"/>
    <p:sldId id="367" r:id="rId22"/>
    <p:sldId id="368" r:id="rId23"/>
    <p:sldId id="366" r:id="rId24"/>
    <p:sldId id="369" r:id="rId25"/>
    <p:sldId id="370" r:id="rId26"/>
    <p:sldId id="371" r:id="rId27"/>
    <p:sldId id="372" r:id="rId28"/>
    <p:sldId id="373" r:id="rId29"/>
    <p:sldId id="374" r:id="rId30"/>
    <p:sldId id="375" r:id="rId31"/>
    <p:sldId id="376" r:id="rId32"/>
    <p:sldId id="377" r:id="rId33"/>
    <p:sldId id="378" r:id="rId34"/>
    <p:sldId id="379" r:id="rId35"/>
    <p:sldId id="380" r:id="rId36"/>
    <p:sldId id="381" r:id="rId37"/>
    <p:sldId id="382" r:id="rId38"/>
    <p:sldId id="383" r:id="rId39"/>
    <p:sldId id="384" r:id="rId40"/>
    <p:sldId id="385" r:id="rId41"/>
    <p:sldId id="386" r:id="rId42"/>
    <p:sldId id="387" r:id="rId43"/>
    <p:sldId id="388" r:id="rId44"/>
    <p:sldId id="389" r:id="rId45"/>
    <p:sldId id="390" r:id="rId46"/>
    <p:sldId id="391" r:id="rId47"/>
    <p:sldId id="392" r:id="rId48"/>
    <p:sldId id="393" r:id="rId49"/>
    <p:sldId id="394" r:id="rId50"/>
    <p:sldId id="395" r:id="rId51"/>
    <p:sldId id="396" r:id="rId5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3CC33"/>
    <a:srgbClr val="66FF33"/>
    <a:srgbClr val="CC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588" autoAdjust="0"/>
    <p:restoredTop sz="94660" autoAdjust="0"/>
  </p:normalViewPr>
  <p:slideViewPr>
    <p:cSldViewPr>
      <p:cViewPr>
        <p:scale>
          <a:sx n="81" d="100"/>
          <a:sy n="81" d="100"/>
        </p:scale>
        <p:origin x="-105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92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19.xml"/><Relationship Id="rId1" Type="http://schemas.openxmlformats.org/officeDocument/2006/relationships/slide" Target="slides/slide1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345C2A7-748A-4EA2-8DB0-997CCDD939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46486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E68FFFF-D1B1-469E-BEBB-A8F05E840D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2163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 Yer Tutucusu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3556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ECEBB9-B729-4BBA-9186-EC85A09ACD81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DC35AEA0-B89F-4A18-9740-8FD00AEA47C7}" type="slidenum">
              <a:rPr lang="tr-TR" sz="1200" smtClean="0"/>
              <a:pPr eaLnBrk="1" hangingPunct="1"/>
              <a:t>29</a:t>
            </a:fld>
            <a:endParaRPr lang="tr-TR" sz="1200" smtClean="0"/>
          </a:p>
        </p:txBody>
      </p:sp>
      <p:sp>
        <p:nvSpPr>
          <p:cNvPr id="5837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/>
        </p:spPr>
      </p:sp>
      <p:sp>
        <p:nvSpPr>
          <p:cNvPr id="5837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E4636B6F-CB33-4F59-9A06-478F93C8A944}" type="slidenum">
              <a:rPr lang="tr-TR" sz="1200" smtClean="0"/>
              <a:pPr eaLnBrk="1" hangingPunct="1"/>
              <a:t>42</a:t>
            </a:fld>
            <a:endParaRPr lang="tr-TR" sz="1200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7F6531A2-7850-4C78-9946-A5E7CDA14091}" type="slidenum">
              <a:rPr lang="tr-TR" sz="1200" smtClean="0"/>
              <a:pPr eaLnBrk="1" hangingPunct="1"/>
              <a:t>9</a:t>
            </a:fld>
            <a:endParaRPr lang="tr-TR" sz="1200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36DA1CB3-3922-4738-ABDC-A8C336DC989F}" type="slidenum">
              <a:rPr lang="tr-TR" sz="1200" smtClean="0"/>
              <a:pPr eaLnBrk="1" hangingPunct="1"/>
              <a:t>11</a:t>
            </a:fld>
            <a:endParaRPr lang="tr-TR" sz="1200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B8696FE1-0844-4A53-BE59-96213EC19762}" type="slidenum">
              <a:rPr lang="tr-TR" sz="1200" smtClean="0"/>
              <a:pPr eaLnBrk="1" hangingPunct="1"/>
              <a:t>15</a:t>
            </a:fld>
            <a:endParaRPr lang="tr-TR" sz="1200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EC1637CB-27BD-48E6-8C9A-B363F87FED63}" type="slidenum">
              <a:rPr lang="tr-TR" sz="1200" smtClean="0"/>
              <a:pPr eaLnBrk="1" hangingPunct="1"/>
              <a:t>17</a:t>
            </a:fld>
            <a:endParaRPr lang="tr-TR" sz="1200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E67227AD-97F8-4AD2-9849-7A807ACDF9E5}" type="slidenum">
              <a:rPr lang="tr-TR" sz="1200" smtClean="0"/>
              <a:pPr eaLnBrk="1" hangingPunct="1"/>
              <a:t>20</a:t>
            </a:fld>
            <a:endParaRPr lang="tr-TR" sz="1200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372ABE66-F9B9-4CA3-964D-041735BFADAE}" type="slidenum">
              <a:rPr lang="tr-TR" sz="1200" smtClean="0"/>
              <a:pPr eaLnBrk="1" hangingPunct="1"/>
              <a:t>21</a:t>
            </a:fld>
            <a:endParaRPr lang="tr-TR" sz="1200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EB97EC25-5D4A-4AD6-8872-A2C0DF9BBF33}" type="slidenum">
              <a:rPr lang="tr-TR" sz="1200" smtClean="0"/>
              <a:pPr eaLnBrk="1" hangingPunct="1"/>
              <a:t>22</a:t>
            </a:fld>
            <a:endParaRPr lang="tr-TR" sz="1200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BC76CF65-25AC-45A5-BA0D-218461B9E5B3}" type="slidenum">
              <a:rPr lang="tr-TR" sz="1200" smtClean="0"/>
              <a:pPr eaLnBrk="1" hangingPunct="1"/>
              <a:t>27</a:t>
            </a:fld>
            <a:endParaRPr lang="tr-TR" sz="1200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0"/>
            <a:ext cx="8872538" cy="6870700"/>
            <a:chOff x="0" y="0"/>
            <a:chExt cx="5589" cy="4328"/>
          </a:xfrm>
        </p:grpSpPr>
        <p:sp>
          <p:nvSpPr>
            <p:cNvPr id="5" name="Rectangle 2" descr="Stationery"/>
            <p:cNvSpPr>
              <a:spLocks noChangeArrowheads="1"/>
            </p:cNvSpPr>
            <p:nvPr/>
          </p:nvSpPr>
          <p:spPr bwMode="white">
            <a:xfrm>
              <a:off x="336" y="150"/>
              <a:ext cx="5253" cy="4026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pic>
          <p:nvPicPr>
            <p:cNvPr id="6" name="Picture 3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ltGray">
            <a:xfrm>
              <a:off x="0" y="0"/>
              <a:ext cx="678" cy="4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7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962025" y="1925638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647825" y="3738563"/>
            <a:ext cx="6400800" cy="1752600"/>
          </a:xfrm>
        </p:spPr>
        <p:txBody>
          <a:bodyPr/>
          <a:lstStyle>
            <a:lvl1pPr marL="0" indent="0" algn="ctr">
              <a:buFont typeface="Monotype Sorts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>
          <a:xfrm>
            <a:off x="962025" y="6100763"/>
            <a:ext cx="1905000" cy="457200"/>
          </a:xfrm>
        </p:spPr>
        <p:txBody>
          <a:bodyPr/>
          <a:lstStyle>
            <a:lvl1pPr>
              <a:defRPr>
                <a:solidFill>
                  <a:srgbClr val="A08366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00425" y="6100763"/>
            <a:ext cx="2895600" cy="457200"/>
          </a:xfrm>
        </p:spPr>
        <p:txBody>
          <a:bodyPr/>
          <a:lstStyle>
            <a:lvl1pPr>
              <a:defRPr>
                <a:solidFill>
                  <a:srgbClr val="A08366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29425" y="6100763"/>
            <a:ext cx="1905000" cy="457200"/>
          </a:xfrm>
        </p:spPr>
        <p:txBody>
          <a:bodyPr/>
          <a:lstStyle>
            <a:lvl1pPr>
              <a:defRPr>
                <a:solidFill>
                  <a:srgbClr val="A08366"/>
                </a:solidFill>
              </a:defRPr>
            </a:lvl1pPr>
          </a:lstStyle>
          <a:p>
            <a:pPr>
              <a:defRPr/>
            </a:pPr>
            <a:fld id="{3812AD98-67D1-4C92-AC4E-52F6FF352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6124E7-EF15-443D-9E49-E30304CB2D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4572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4572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A86E04-863C-4E13-A271-8B45D3B64B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3F939-0CB9-43E9-BB82-AD6FEBDED0D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20033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2DD33-0609-47BB-A34C-3ABC11E1A6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D15DBE-9CC6-439C-BB00-0BBA00B886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E9A596-4D80-4529-A5FD-09911FCE64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69612-625A-4ED8-BAAC-1A4312D837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FB4AE-F1F8-4B34-88F4-BF520C14E1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64FB8C-7FBE-4E9B-81E6-445163090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F3B44-5F58-4CC9-8FA9-A64AEFBA9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05C7E-849A-4C53-BD11-0C70E41130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5"/>
          <p:cNvGrpSpPr>
            <a:grpSpLocks/>
          </p:cNvGrpSpPr>
          <p:nvPr/>
        </p:nvGrpSpPr>
        <p:grpSpPr bwMode="auto">
          <a:xfrm>
            <a:off x="0" y="0"/>
            <a:ext cx="8872538" cy="6870700"/>
            <a:chOff x="0" y="0"/>
            <a:chExt cx="5589" cy="4328"/>
          </a:xfrm>
        </p:grpSpPr>
        <p:sp>
          <p:nvSpPr>
            <p:cNvPr id="2" name="Rectangle 2"/>
            <p:cNvSpPr>
              <a:spLocks noChangeArrowheads="1"/>
            </p:cNvSpPr>
            <p:nvPr/>
          </p:nvSpPr>
          <p:spPr bwMode="ltGray">
            <a:xfrm>
              <a:off x="336" y="150"/>
              <a:ext cx="5253" cy="402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pic>
          <p:nvPicPr>
            <p:cNvPr id="2057" name="Picture 3"/>
            <p:cNvPicPr>
              <a:picLocks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ltGray">
            <a:xfrm>
              <a:off x="0" y="0"/>
              <a:ext cx="678" cy="4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Line 4"/>
            <p:cNvSpPr>
              <a:spLocks noChangeShapeType="1"/>
            </p:cNvSpPr>
            <p:nvPr/>
          </p:nvSpPr>
          <p:spPr bwMode="ltGray">
            <a:xfrm>
              <a:off x="641" y="1008"/>
              <a:ext cx="4879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</p:grpSp>
      <p:sp>
        <p:nvSpPr>
          <p:cNvPr id="2051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8288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0960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1A1A70B2-9A9B-4250-94D4-3DA98B01EB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2" r:id="rId12"/>
  </p:sldLayoutIdLst>
  <p:transition spd="med">
    <p:random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9000"/>
        <a:buFont typeface="Monotype Sorts" pitchFamily="2" charset="2"/>
        <a:buChar char="4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Metin kutusu 8"/>
          <p:cNvSpPr txBox="1">
            <a:spLocks noChangeArrowheads="1"/>
          </p:cNvSpPr>
          <p:nvPr/>
        </p:nvSpPr>
        <p:spPr bwMode="auto">
          <a:xfrm>
            <a:off x="7086600" y="1447800"/>
            <a:ext cx="1524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tr-TR" sz="8800" b="1" dirty="0" smtClean="0">
                <a:solidFill>
                  <a:schemeClr val="accent3">
                    <a:lumMod val="50000"/>
                  </a:schemeClr>
                </a:solidFill>
              </a:rPr>
              <a:t>4</a:t>
            </a:r>
            <a:endParaRPr lang="tr-TR" sz="8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5" name="Dikdörtgen 14"/>
          <p:cNvSpPr/>
          <p:nvPr/>
        </p:nvSpPr>
        <p:spPr bwMode="auto">
          <a:xfrm>
            <a:off x="1524000" y="3276600"/>
            <a:ext cx="7010400" cy="12192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  <a:headEnd type="none" w="sm" len="sm"/>
            <a:tailEnd type="none" w="sm" len="sm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tr-TR" b="1" dirty="0"/>
          </a:p>
          <a:p>
            <a:pPr algn="r">
              <a:defRPr/>
            </a:pPr>
            <a:r>
              <a:rPr lang="tr-TR" sz="3600" b="1" dirty="0" smtClean="0"/>
              <a:t>İş Analizi</a:t>
            </a:r>
            <a:endParaRPr lang="tr-TR" sz="3600" b="1" dirty="0"/>
          </a:p>
          <a:p>
            <a:pPr>
              <a:defRPr/>
            </a:pPr>
            <a:endParaRPr lang="tr-TR" dirty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b="1" smtClean="0"/>
              <a:t>İş analizinin sonuçları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362200"/>
            <a:ext cx="7772400" cy="3236913"/>
          </a:xfrm>
        </p:spPr>
        <p:txBody>
          <a:bodyPr/>
          <a:lstStyle/>
          <a:p>
            <a:pPr eaLnBrk="1" hangingPunct="1"/>
            <a:r>
              <a:rPr lang="tr-TR" sz="3600" dirty="0" smtClean="0"/>
              <a:t>İş tanımı</a:t>
            </a:r>
          </a:p>
          <a:p>
            <a:pPr eaLnBrk="1" hangingPunct="1"/>
            <a:r>
              <a:rPr lang="tr-TR" sz="3600" dirty="0" smtClean="0"/>
              <a:t>İş gerekleri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724525" y="2997200"/>
            <a:ext cx="1828800" cy="569913"/>
          </a:xfrm>
          <a:prstGeom prst="rect">
            <a:avLst/>
          </a:prstGeom>
          <a:gradFill rotWithShape="0">
            <a:gsLst>
              <a:gs pos="0">
                <a:srgbClr val="CE94C3"/>
              </a:gs>
              <a:gs pos="50000">
                <a:srgbClr val="FDFAFC"/>
              </a:gs>
              <a:gs pos="100000">
                <a:srgbClr val="CE94C3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E94C3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tr-TR" sz="1800" b="1">
                <a:latin typeface="Arial" pitchFamily="34" charset="0"/>
              </a:rPr>
              <a:t>İŞ TANIMI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5648325" y="4521200"/>
            <a:ext cx="1981200" cy="569913"/>
          </a:xfrm>
          <a:prstGeom prst="rect">
            <a:avLst/>
          </a:prstGeom>
          <a:gradFill rotWithShape="0">
            <a:gsLst>
              <a:gs pos="0">
                <a:srgbClr val="CE94C3"/>
              </a:gs>
              <a:gs pos="50000">
                <a:srgbClr val="FDFAFC"/>
              </a:gs>
              <a:gs pos="100000">
                <a:srgbClr val="CE94C3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E94C3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tr-TR" sz="1800" b="1">
                <a:latin typeface="Arial" pitchFamily="34" charset="0"/>
              </a:rPr>
              <a:t>İŞ GEREKLERİ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3563938" y="3789363"/>
            <a:ext cx="1600200" cy="569912"/>
          </a:xfrm>
          <a:prstGeom prst="rect">
            <a:avLst/>
          </a:prstGeom>
          <a:gradFill rotWithShape="0">
            <a:gsLst>
              <a:gs pos="0">
                <a:srgbClr val="CE94C3"/>
              </a:gs>
              <a:gs pos="50000">
                <a:srgbClr val="FDFAFC"/>
              </a:gs>
              <a:gs pos="100000">
                <a:srgbClr val="CE94C3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E94C3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tr-TR" sz="1800" b="1" dirty="0">
                <a:latin typeface="Arial" pitchFamily="34" charset="0"/>
              </a:rPr>
              <a:t>İŞ ANALİZİ</a:t>
            </a:r>
          </a:p>
        </p:txBody>
      </p:sp>
      <p:cxnSp>
        <p:nvCxnSpPr>
          <p:cNvPr id="6151" name="AutoShape 7"/>
          <p:cNvCxnSpPr>
            <a:cxnSpLocks noChangeShapeType="1"/>
          </p:cNvCxnSpPr>
          <p:nvPr/>
        </p:nvCxnSpPr>
        <p:spPr bwMode="auto">
          <a:xfrm>
            <a:off x="6638925" y="3530600"/>
            <a:ext cx="1588" cy="9398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5292725" y="3933825"/>
            <a:ext cx="1366838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67991534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tr-TR" b="1" dirty="0" smtClean="0"/>
              <a:t>İş Tanımı</a:t>
            </a:r>
            <a:endParaRPr lang="tr-TR" b="1" dirty="0" smtClean="0">
              <a:latin typeface="Times New Roman Tur" charset="-94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514600"/>
            <a:ext cx="7772400" cy="41148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tr-TR" b="1" dirty="0" smtClean="0"/>
              <a:t>İşin içeriğindeki görevleri, sorumlulukları, çalışma koşullarını, ve işin diğer yönlerini açıklayan yazılı bir </a:t>
            </a:r>
            <a:r>
              <a:rPr lang="tr-TR" b="1" dirty="0" smtClean="0"/>
              <a:t> </a:t>
            </a:r>
            <a:r>
              <a:rPr lang="tr-TR" b="1" dirty="0" smtClean="0"/>
              <a:t>belgedir. </a:t>
            </a:r>
            <a:endParaRPr lang="tr-TR" b="1" dirty="0" smtClean="0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1791013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404813"/>
            <a:ext cx="7793037" cy="1143000"/>
          </a:xfrm>
        </p:spPr>
        <p:txBody>
          <a:bodyPr/>
          <a:lstStyle/>
          <a:p>
            <a:pPr eaLnBrk="1" hangingPunct="1"/>
            <a:r>
              <a:rPr lang="tr-TR" sz="2000" b="1" smtClean="0"/>
              <a:t>İş tanımları, organizasyona düzen kazandırır.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684213" y="4221163"/>
            <a:ext cx="1873250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1800" b="1">
                <a:latin typeface="Arial" pitchFamily="34" charset="0"/>
              </a:rPr>
              <a:t>görev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2051050" y="4868863"/>
            <a:ext cx="1873250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1800" b="1">
                <a:latin typeface="Arial" pitchFamily="34" charset="0"/>
              </a:rPr>
              <a:t>görev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4572000" y="5084763"/>
            <a:ext cx="1873250" cy="360362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1800" b="1">
                <a:latin typeface="Arial" pitchFamily="34" charset="0"/>
              </a:rPr>
              <a:t>görev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4356100" y="4149725"/>
            <a:ext cx="1873250" cy="360363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1800" b="1">
                <a:latin typeface="Arial" pitchFamily="34" charset="0"/>
              </a:rPr>
              <a:t>görev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4211638" y="3213100"/>
            <a:ext cx="1873250" cy="360363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1800" b="1">
                <a:latin typeface="Arial" pitchFamily="34" charset="0"/>
              </a:rPr>
              <a:t>görev</a:t>
            </a: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1042988" y="2781300"/>
            <a:ext cx="1873250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1800" b="1">
                <a:latin typeface="Arial" pitchFamily="34" charset="0"/>
              </a:rPr>
              <a:t>görev</a:t>
            </a:r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6011863" y="2205038"/>
            <a:ext cx="1873250" cy="360362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1800" b="1">
                <a:latin typeface="Arial" pitchFamily="34" charset="0"/>
              </a:rPr>
              <a:t>görev</a:t>
            </a:r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1835150" y="3573463"/>
            <a:ext cx="1873250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1800" b="1">
                <a:latin typeface="Arial" pitchFamily="34" charset="0"/>
              </a:rPr>
              <a:t>görev</a:t>
            </a:r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755650" y="6021388"/>
            <a:ext cx="1873250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1800" b="1">
                <a:latin typeface="Arial" pitchFamily="34" charset="0"/>
              </a:rPr>
              <a:t>görev</a:t>
            </a:r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6588125" y="4076700"/>
            <a:ext cx="1873250" cy="360363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1800" b="1">
                <a:latin typeface="Arial" pitchFamily="34" charset="0"/>
              </a:rPr>
              <a:t>görev</a:t>
            </a:r>
          </a:p>
        </p:txBody>
      </p:sp>
    </p:spTree>
    <p:extLst>
      <p:ext uri="{BB962C8B-B14F-4D97-AF65-F5344CB8AC3E}">
        <p14:creationId xmlns:p14="http://schemas.microsoft.com/office/powerpoint/2010/main" xmlns="" val="1509466002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smtClean="0"/>
              <a:t>İş tanımları koordinasyon ve denetimi kolaylaştırır.</a:t>
            </a:r>
            <a:endParaRPr lang="tr-TR" smtClean="0"/>
          </a:p>
        </p:txBody>
      </p:sp>
      <p:grpSp>
        <p:nvGrpSpPr>
          <p:cNvPr id="9219" name="Group 3"/>
          <p:cNvGrpSpPr>
            <a:grpSpLocks/>
          </p:cNvGrpSpPr>
          <p:nvPr/>
        </p:nvGrpSpPr>
        <p:grpSpPr bwMode="auto">
          <a:xfrm>
            <a:off x="682625" y="3621088"/>
            <a:ext cx="2809875" cy="2663825"/>
            <a:chOff x="430" y="2281"/>
            <a:chExt cx="1770" cy="1678"/>
          </a:xfrm>
        </p:grpSpPr>
        <p:sp>
          <p:nvSpPr>
            <p:cNvPr id="9232" name="Rectangle 4"/>
            <p:cNvSpPr>
              <a:spLocks noChangeArrowheads="1"/>
            </p:cNvSpPr>
            <p:nvPr/>
          </p:nvSpPr>
          <p:spPr bwMode="auto">
            <a:xfrm>
              <a:off x="435" y="3187"/>
              <a:ext cx="1180" cy="22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tr-TR" sz="1800" b="1">
                  <a:latin typeface="Arial" pitchFamily="34" charset="0"/>
                </a:rPr>
                <a:t>görev</a:t>
              </a:r>
            </a:p>
          </p:txBody>
        </p:sp>
        <p:sp>
          <p:nvSpPr>
            <p:cNvPr id="9233" name="Rectangle 5"/>
            <p:cNvSpPr>
              <a:spLocks noChangeArrowheads="1"/>
            </p:cNvSpPr>
            <p:nvPr/>
          </p:nvSpPr>
          <p:spPr bwMode="auto">
            <a:xfrm>
              <a:off x="430" y="3460"/>
              <a:ext cx="1180" cy="22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tr-TR" sz="1800" b="1">
                  <a:latin typeface="Arial" pitchFamily="34" charset="0"/>
                </a:rPr>
                <a:t>görev</a:t>
              </a:r>
            </a:p>
          </p:txBody>
        </p:sp>
        <p:sp>
          <p:nvSpPr>
            <p:cNvPr id="9234" name="Rectangle 6"/>
            <p:cNvSpPr>
              <a:spLocks noChangeArrowheads="1"/>
            </p:cNvSpPr>
            <p:nvPr/>
          </p:nvSpPr>
          <p:spPr bwMode="auto">
            <a:xfrm>
              <a:off x="430" y="2643"/>
              <a:ext cx="1180" cy="22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tr-TR" sz="1800" b="1">
                  <a:latin typeface="Arial" pitchFamily="34" charset="0"/>
                </a:rPr>
                <a:t>görev</a:t>
              </a:r>
            </a:p>
          </p:txBody>
        </p:sp>
        <p:sp>
          <p:nvSpPr>
            <p:cNvPr id="9235" name="Rectangle 7"/>
            <p:cNvSpPr>
              <a:spLocks noChangeArrowheads="1"/>
            </p:cNvSpPr>
            <p:nvPr/>
          </p:nvSpPr>
          <p:spPr bwMode="auto">
            <a:xfrm>
              <a:off x="430" y="2915"/>
              <a:ext cx="1180" cy="22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tr-TR" sz="1800" b="1">
                  <a:latin typeface="Arial" pitchFamily="34" charset="0"/>
                </a:rPr>
                <a:t>görev</a:t>
              </a:r>
            </a:p>
          </p:txBody>
        </p:sp>
        <p:sp>
          <p:nvSpPr>
            <p:cNvPr id="9236" name="Rectangle 8"/>
            <p:cNvSpPr>
              <a:spLocks noChangeArrowheads="1"/>
            </p:cNvSpPr>
            <p:nvPr/>
          </p:nvSpPr>
          <p:spPr bwMode="auto">
            <a:xfrm>
              <a:off x="430" y="3732"/>
              <a:ext cx="1180" cy="22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tr-TR" sz="1800" b="1">
                  <a:latin typeface="Arial" pitchFamily="34" charset="0"/>
                </a:rPr>
                <a:t>görev</a:t>
              </a:r>
            </a:p>
          </p:txBody>
        </p:sp>
        <p:sp>
          <p:nvSpPr>
            <p:cNvPr id="9237" name="Rectangle 9"/>
            <p:cNvSpPr>
              <a:spLocks noChangeArrowheads="1"/>
            </p:cNvSpPr>
            <p:nvPr/>
          </p:nvSpPr>
          <p:spPr bwMode="auto">
            <a:xfrm>
              <a:off x="612" y="2281"/>
              <a:ext cx="1588" cy="31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tr-TR" sz="1800" b="1">
                  <a:latin typeface="Arial" pitchFamily="34" charset="0"/>
                </a:rPr>
                <a:t>pozisyon</a:t>
              </a:r>
            </a:p>
          </p:txBody>
        </p:sp>
      </p:grpSp>
      <p:grpSp>
        <p:nvGrpSpPr>
          <p:cNvPr id="9220" name="Group 10"/>
          <p:cNvGrpSpPr>
            <a:grpSpLocks/>
          </p:cNvGrpSpPr>
          <p:nvPr/>
        </p:nvGrpSpPr>
        <p:grpSpPr bwMode="auto">
          <a:xfrm>
            <a:off x="5508625" y="3646488"/>
            <a:ext cx="2738438" cy="2568575"/>
            <a:chOff x="3470" y="2297"/>
            <a:chExt cx="1725" cy="1618"/>
          </a:xfrm>
        </p:grpSpPr>
        <p:sp>
          <p:nvSpPr>
            <p:cNvPr id="9226" name="Rectangle 11"/>
            <p:cNvSpPr>
              <a:spLocks noChangeArrowheads="1"/>
            </p:cNvSpPr>
            <p:nvPr/>
          </p:nvSpPr>
          <p:spPr bwMode="auto">
            <a:xfrm>
              <a:off x="4015" y="3688"/>
              <a:ext cx="1180" cy="227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tr-TR" sz="1800" b="1">
                  <a:latin typeface="Arial" pitchFamily="34" charset="0"/>
                </a:rPr>
                <a:t>görev</a:t>
              </a:r>
            </a:p>
          </p:txBody>
        </p:sp>
        <p:sp>
          <p:nvSpPr>
            <p:cNvPr id="9227" name="Rectangle 12"/>
            <p:cNvSpPr>
              <a:spLocks noChangeArrowheads="1"/>
            </p:cNvSpPr>
            <p:nvPr/>
          </p:nvSpPr>
          <p:spPr bwMode="auto">
            <a:xfrm>
              <a:off x="4014" y="3427"/>
              <a:ext cx="1180" cy="227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tr-TR" sz="1800" b="1">
                  <a:latin typeface="Arial" pitchFamily="34" charset="0"/>
                </a:rPr>
                <a:t>görev</a:t>
              </a:r>
            </a:p>
          </p:txBody>
        </p:sp>
        <p:sp>
          <p:nvSpPr>
            <p:cNvPr id="9228" name="Rectangle 13"/>
            <p:cNvSpPr>
              <a:spLocks noChangeArrowheads="1"/>
            </p:cNvSpPr>
            <p:nvPr/>
          </p:nvSpPr>
          <p:spPr bwMode="auto">
            <a:xfrm>
              <a:off x="4015" y="2937"/>
              <a:ext cx="1180" cy="227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tr-TR" sz="1800" b="1">
                  <a:latin typeface="Arial" pitchFamily="34" charset="0"/>
                </a:rPr>
                <a:t>görev</a:t>
              </a:r>
            </a:p>
          </p:txBody>
        </p:sp>
        <p:sp>
          <p:nvSpPr>
            <p:cNvPr id="9229" name="Rectangle 14"/>
            <p:cNvSpPr>
              <a:spLocks noChangeArrowheads="1"/>
            </p:cNvSpPr>
            <p:nvPr/>
          </p:nvSpPr>
          <p:spPr bwMode="auto">
            <a:xfrm>
              <a:off x="4015" y="2675"/>
              <a:ext cx="1180" cy="227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tr-TR" sz="1800" b="1">
                  <a:latin typeface="Arial" pitchFamily="34" charset="0"/>
                </a:rPr>
                <a:t>görev</a:t>
              </a:r>
            </a:p>
          </p:txBody>
        </p:sp>
        <p:sp>
          <p:nvSpPr>
            <p:cNvPr id="9230" name="Rectangle 15"/>
            <p:cNvSpPr>
              <a:spLocks noChangeArrowheads="1"/>
            </p:cNvSpPr>
            <p:nvPr/>
          </p:nvSpPr>
          <p:spPr bwMode="auto">
            <a:xfrm>
              <a:off x="4015" y="3174"/>
              <a:ext cx="1180" cy="227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tr-TR" sz="1800" b="1">
                  <a:latin typeface="Arial" pitchFamily="34" charset="0"/>
                </a:rPr>
                <a:t>görev</a:t>
              </a:r>
            </a:p>
          </p:txBody>
        </p:sp>
        <p:sp>
          <p:nvSpPr>
            <p:cNvPr id="9231" name="Rectangle 16"/>
            <p:cNvSpPr>
              <a:spLocks noChangeArrowheads="1"/>
            </p:cNvSpPr>
            <p:nvPr/>
          </p:nvSpPr>
          <p:spPr bwMode="auto">
            <a:xfrm>
              <a:off x="3470" y="2297"/>
              <a:ext cx="1588" cy="318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tr-TR" sz="1800" b="1">
                  <a:latin typeface="Arial" pitchFamily="34" charset="0"/>
                </a:rPr>
                <a:t>pozisyon</a:t>
              </a:r>
            </a:p>
          </p:txBody>
        </p:sp>
      </p:grpSp>
      <p:sp>
        <p:nvSpPr>
          <p:cNvPr id="9221" name="Rectangle 17"/>
          <p:cNvSpPr>
            <a:spLocks noChangeArrowheads="1"/>
          </p:cNvSpPr>
          <p:nvPr/>
        </p:nvSpPr>
        <p:spPr bwMode="auto">
          <a:xfrm>
            <a:off x="3348038" y="2133600"/>
            <a:ext cx="2303462" cy="790575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1800" b="1">
                <a:solidFill>
                  <a:schemeClr val="bg1"/>
                </a:solidFill>
                <a:latin typeface="Arial" pitchFamily="34" charset="0"/>
              </a:rPr>
              <a:t>Pozisyon</a:t>
            </a:r>
          </a:p>
          <a:p>
            <a:pPr algn="ctr"/>
            <a:r>
              <a:rPr lang="tr-TR" sz="1800" b="1">
                <a:solidFill>
                  <a:schemeClr val="bg1"/>
                </a:solidFill>
                <a:latin typeface="Arial" pitchFamily="34" charset="0"/>
              </a:rPr>
              <a:t>(Yönetici)</a:t>
            </a:r>
          </a:p>
        </p:txBody>
      </p:sp>
      <p:sp>
        <p:nvSpPr>
          <p:cNvPr id="9222" name="Line 18"/>
          <p:cNvSpPr>
            <a:spLocks noChangeShapeType="1"/>
          </p:cNvSpPr>
          <p:nvPr/>
        </p:nvSpPr>
        <p:spPr bwMode="auto">
          <a:xfrm>
            <a:off x="2195513" y="3357563"/>
            <a:ext cx="46815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9223" name="Line 19"/>
          <p:cNvSpPr>
            <a:spLocks noChangeShapeType="1"/>
          </p:cNvSpPr>
          <p:nvPr/>
        </p:nvSpPr>
        <p:spPr bwMode="auto">
          <a:xfrm>
            <a:off x="2195513" y="3357563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9224" name="Line 20"/>
          <p:cNvSpPr>
            <a:spLocks noChangeShapeType="1"/>
          </p:cNvSpPr>
          <p:nvPr/>
        </p:nvSpPr>
        <p:spPr bwMode="auto">
          <a:xfrm>
            <a:off x="6877050" y="33575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9225" name="Line 21"/>
          <p:cNvSpPr>
            <a:spLocks noChangeShapeType="1"/>
          </p:cNvSpPr>
          <p:nvPr/>
        </p:nvSpPr>
        <p:spPr bwMode="auto">
          <a:xfrm>
            <a:off x="4500563" y="299720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8360302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3" name="Object 3"/>
          <p:cNvGraphicFramePr>
            <a:graphicFrameLocks noChangeAspect="1"/>
          </p:cNvGraphicFramePr>
          <p:nvPr>
            <p:ph idx="4294967295"/>
          </p:nvPr>
        </p:nvGraphicFramePr>
        <p:xfrm>
          <a:off x="1928794" y="214290"/>
          <a:ext cx="5283200" cy="6178550"/>
        </p:xfrm>
        <a:graphic>
          <a:graphicData uri="http://schemas.openxmlformats.org/presentationml/2006/ole">
            <p:oleObj spid="_x0000_s1029" name="Photo Editor Fotoğrafı" r:id="rId3" imgW="4695238" imgH="5619048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887439017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tr-TR" b="1" smtClean="0"/>
              <a:t>İş Gerekleri</a:t>
            </a:r>
            <a:endParaRPr lang="tr-TR" b="1" smtClean="0">
              <a:latin typeface="Times New Roman Tur" charset="-94"/>
            </a:endParaRPr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133600" y="1828800"/>
            <a:ext cx="6096000" cy="41148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tr-TR" b="1" dirty="0" smtClean="0"/>
              <a:t>İşin  gereği gibi yapılması için işi yapacak iş görende aranan nitelikleri ortaya koyan belgedir. </a:t>
            </a:r>
          </a:p>
          <a:p>
            <a:pPr eaLnBrk="1" hangingPunct="1">
              <a:buFontTx/>
              <a:buChar char=" "/>
            </a:pPr>
            <a:endParaRPr lang="tr-TR" b="1" dirty="0" smtClean="0"/>
          </a:p>
          <a:p>
            <a:pPr eaLnBrk="1" hangingPunct="1"/>
            <a:r>
              <a:rPr lang="tr-TR" b="1" i="1" dirty="0" smtClean="0">
                <a:solidFill>
                  <a:schemeClr val="tx2"/>
                </a:solidFill>
              </a:rPr>
              <a:t>İş Tanımı işin profilini, iş gerekleri işi yapacak iş görenin profilini ortaya koyar</a:t>
            </a:r>
            <a:r>
              <a:rPr lang="tr-TR" b="1" i="1" dirty="0" smtClean="0"/>
              <a:t>.</a:t>
            </a:r>
            <a:endParaRPr lang="tr-TR" b="1" i="1" dirty="0" smtClean="0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3317620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1447800" y="533400"/>
            <a:ext cx="63246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r>
              <a:rPr lang="tr-TR" sz="4800" b="1">
                <a:solidFill>
                  <a:schemeClr val="tx2"/>
                </a:solidFill>
                <a:latin typeface="Times New Roman" pitchFamily="18" charset="0"/>
              </a:rPr>
              <a:t>İş analizi: İKY temeli</a:t>
            </a:r>
            <a:endParaRPr lang="tr-TR" sz="40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1143000" y="2590800"/>
            <a:ext cx="73914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57200" indent="-457200">
              <a:spcBef>
                <a:spcPct val="20000"/>
              </a:spcBef>
              <a:buClr>
                <a:srgbClr val="A50021"/>
              </a:buClr>
              <a:buSzPct val="75000"/>
              <a:buFont typeface="Wingdings" pitchFamily="2" charset="2"/>
              <a:buChar char="n"/>
            </a:pPr>
            <a:r>
              <a:rPr lang="tr-TR" sz="3600" b="1">
                <a:latin typeface="Times New Roman" pitchFamily="18" charset="0"/>
              </a:rPr>
              <a:t>İş analizi sonuçları, insan kaynakları yönetiminin tüm işlevlerine dayanak oluşturur, işlevler arasında tutarlılık sağlar.   </a:t>
            </a:r>
          </a:p>
        </p:txBody>
      </p:sp>
    </p:spTree>
    <p:extLst>
      <p:ext uri="{BB962C8B-B14F-4D97-AF65-F5344CB8AC3E}">
        <p14:creationId xmlns:p14="http://schemas.microsoft.com/office/powerpoint/2010/main" xmlns="" val="1816070639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30200"/>
            <a:ext cx="8361363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4648200" y="5715017"/>
            <a:ext cx="1828800" cy="585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 dirty="0">
                <a:latin typeface="Times New Roman" pitchFamily="18" charset="0"/>
              </a:rPr>
              <a:t>İş analizi</a:t>
            </a:r>
            <a:endParaRPr lang="tr-TR" sz="3200" b="1" dirty="0">
              <a:latin typeface="Times New Roman Tur" charset="-94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3886200" y="2209800"/>
            <a:ext cx="1978025" cy="5921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>
                <a:latin typeface="Times New Roman" pitchFamily="18" charset="0"/>
              </a:rPr>
              <a:t>ücretleme</a:t>
            </a:r>
            <a:endParaRPr lang="tr-TR" sz="3200" b="1">
              <a:latin typeface="Times New Roman Tur" charset="-94"/>
            </a:endParaRPr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auto">
          <a:xfrm>
            <a:off x="5029200" y="3505200"/>
            <a:ext cx="2054225" cy="5921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>
                <a:latin typeface="Times New Roman" pitchFamily="18" charset="0"/>
              </a:rPr>
              <a:t>geliştirme</a:t>
            </a:r>
            <a:endParaRPr lang="tr-TR" sz="3200" b="1">
              <a:latin typeface="Times New Roman Tur" charset="-94"/>
            </a:endParaRPr>
          </a:p>
        </p:txBody>
      </p:sp>
      <p:sp>
        <p:nvSpPr>
          <p:cNvPr id="13318" name="Rectangle 7"/>
          <p:cNvSpPr>
            <a:spLocks noChangeArrowheads="1"/>
          </p:cNvSpPr>
          <p:nvPr/>
        </p:nvSpPr>
        <p:spPr bwMode="auto">
          <a:xfrm>
            <a:off x="6021388" y="4802188"/>
            <a:ext cx="1825625" cy="5857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 dirty="0">
                <a:latin typeface="Times New Roman" pitchFamily="18" charset="0"/>
              </a:rPr>
              <a:t>istihdam</a:t>
            </a:r>
            <a:endParaRPr lang="tr-TR" sz="3200" b="1" dirty="0">
              <a:latin typeface="Times New Roman Tur" charset="-94"/>
            </a:endParaRPr>
          </a:p>
        </p:txBody>
      </p:sp>
      <p:sp>
        <p:nvSpPr>
          <p:cNvPr id="13319" name="Rectangle 8"/>
          <p:cNvSpPr>
            <a:spLocks noChangeArrowheads="1"/>
          </p:cNvSpPr>
          <p:nvPr/>
        </p:nvSpPr>
        <p:spPr bwMode="auto">
          <a:xfrm>
            <a:off x="2668588" y="915988"/>
            <a:ext cx="2892425" cy="5857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>
                <a:latin typeface="Times New Roman" pitchFamily="18" charset="0"/>
              </a:rPr>
              <a:t>bütünleştirme</a:t>
            </a:r>
            <a:endParaRPr lang="tr-TR" sz="3200" b="1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1589173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2"/>
          <p:cNvSpPr>
            <a:spLocks noChangeShapeType="1"/>
          </p:cNvSpPr>
          <p:nvPr/>
        </p:nvSpPr>
        <p:spPr bwMode="auto">
          <a:xfrm>
            <a:off x="4343400" y="490855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029200" y="5886450"/>
            <a:ext cx="3048000" cy="514350"/>
          </a:xfrm>
          <a:prstGeom prst="rect">
            <a:avLst/>
          </a:prstGeom>
          <a:gradFill rotWithShape="0">
            <a:gsLst>
              <a:gs pos="0">
                <a:srgbClr val="CE94C3"/>
              </a:gs>
              <a:gs pos="50000">
                <a:srgbClr val="FDFAFC"/>
              </a:gs>
              <a:gs pos="100000">
                <a:srgbClr val="CE94C3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E94C3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lnSpc>
                <a:spcPct val="140000"/>
              </a:lnSpc>
              <a:spcBef>
                <a:spcPct val="50000"/>
              </a:spcBef>
            </a:pPr>
            <a:r>
              <a:rPr lang="tr-TR" sz="1800" b="1">
                <a:latin typeface="Arial" pitchFamily="34" charset="0"/>
              </a:rPr>
              <a:t>İŞ GÜVENLİĞİ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5029200" y="5221288"/>
            <a:ext cx="3048000" cy="569912"/>
          </a:xfrm>
          <a:prstGeom prst="rect">
            <a:avLst/>
          </a:prstGeom>
          <a:gradFill rotWithShape="0">
            <a:gsLst>
              <a:gs pos="0">
                <a:srgbClr val="CE94C3"/>
              </a:gs>
              <a:gs pos="50000">
                <a:srgbClr val="FDFAFC"/>
              </a:gs>
              <a:gs pos="100000">
                <a:srgbClr val="CE94C3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E94C3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lnSpc>
                <a:spcPct val="160000"/>
              </a:lnSpc>
              <a:spcBef>
                <a:spcPct val="50000"/>
              </a:spcBef>
            </a:pPr>
            <a:r>
              <a:rPr lang="tr-TR" sz="1800" b="1">
                <a:latin typeface="Arial" pitchFamily="34" charset="0"/>
              </a:rPr>
              <a:t>ÇALIŞMA İLİŞKİLERİ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4953000" y="4591050"/>
            <a:ext cx="3135313" cy="514350"/>
          </a:xfrm>
          <a:prstGeom prst="rect">
            <a:avLst/>
          </a:prstGeom>
          <a:gradFill rotWithShape="0">
            <a:gsLst>
              <a:gs pos="0">
                <a:srgbClr val="CE94C3"/>
              </a:gs>
              <a:gs pos="50000">
                <a:srgbClr val="FDFAFC"/>
              </a:gs>
              <a:gs pos="100000">
                <a:srgbClr val="CE94C3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E94C3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lnSpc>
                <a:spcPct val="140000"/>
              </a:lnSpc>
              <a:spcBef>
                <a:spcPct val="50000"/>
              </a:spcBef>
            </a:pPr>
            <a:r>
              <a:rPr lang="tr-TR" sz="1800" b="1">
                <a:latin typeface="Arial" pitchFamily="34" charset="0"/>
              </a:rPr>
              <a:t>BAŞARI</a:t>
            </a:r>
            <a:r>
              <a:rPr lang="tr-TR" sz="1700" b="1">
                <a:latin typeface="Arial" pitchFamily="34" charset="0"/>
              </a:rPr>
              <a:t> </a:t>
            </a:r>
            <a:r>
              <a:rPr lang="tr-TR" sz="1800" b="1">
                <a:latin typeface="Arial" pitchFamily="34" charset="0"/>
              </a:rPr>
              <a:t>DEĞERLENDİRM.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1981200" y="2438400"/>
            <a:ext cx="1828800" cy="569913"/>
          </a:xfrm>
          <a:prstGeom prst="rect">
            <a:avLst/>
          </a:prstGeom>
          <a:gradFill rotWithShape="0">
            <a:gsLst>
              <a:gs pos="0">
                <a:srgbClr val="CE94C3"/>
              </a:gs>
              <a:gs pos="50000">
                <a:srgbClr val="FDFAFC"/>
              </a:gs>
              <a:gs pos="100000">
                <a:srgbClr val="CE94C3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E94C3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tr-TR" sz="1800" b="1">
                <a:latin typeface="Arial" pitchFamily="34" charset="0"/>
              </a:rPr>
              <a:t>İŞ TANIMI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5029200" y="3905250"/>
            <a:ext cx="3048000" cy="569913"/>
          </a:xfrm>
          <a:prstGeom prst="rect">
            <a:avLst/>
          </a:prstGeom>
          <a:gradFill rotWithShape="0">
            <a:gsLst>
              <a:gs pos="0">
                <a:srgbClr val="CE94C3"/>
              </a:gs>
              <a:gs pos="50000">
                <a:srgbClr val="FDFAFC"/>
              </a:gs>
              <a:gs pos="100000">
                <a:srgbClr val="CE94C3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E94C3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lnSpc>
                <a:spcPct val="160000"/>
              </a:lnSpc>
              <a:spcBef>
                <a:spcPct val="50000"/>
              </a:spcBef>
            </a:pPr>
            <a:r>
              <a:rPr lang="tr-TR" sz="1800" b="1">
                <a:latin typeface="Arial" pitchFamily="34" charset="0"/>
              </a:rPr>
              <a:t>ÜCRETLEME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5029200" y="3200400"/>
            <a:ext cx="3048000" cy="569913"/>
          </a:xfrm>
          <a:prstGeom prst="rect">
            <a:avLst/>
          </a:prstGeom>
          <a:gradFill rotWithShape="0">
            <a:gsLst>
              <a:gs pos="0">
                <a:srgbClr val="CE94C3"/>
              </a:gs>
              <a:gs pos="50000">
                <a:srgbClr val="FDFAFC"/>
              </a:gs>
              <a:gs pos="100000">
                <a:srgbClr val="CE94C3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E94C3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lnSpc>
                <a:spcPct val="160000"/>
              </a:lnSpc>
              <a:spcBef>
                <a:spcPct val="50000"/>
              </a:spcBef>
            </a:pPr>
            <a:r>
              <a:rPr lang="tr-TR" sz="1800" b="1">
                <a:latin typeface="Arial" pitchFamily="34" charset="0"/>
              </a:rPr>
              <a:t>İŞ DEĞERLEME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5029200" y="2533650"/>
            <a:ext cx="3048000" cy="514350"/>
          </a:xfrm>
          <a:prstGeom prst="rect">
            <a:avLst/>
          </a:prstGeom>
          <a:gradFill rotWithShape="0">
            <a:gsLst>
              <a:gs pos="0">
                <a:srgbClr val="CE94C3"/>
              </a:gs>
              <a:gs pos="50000">
                <a:srgbClr val="FDFAFC"/>
              </a:gs>
              <a:gs pos="100000">
                <a:srgbClr val="CE94C3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E94C3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lnSpc>
                <a:spcPct val="140000"/>
              </a:lnSpc>
              <a:spcBef>
                <a:spcPct val="50000"/>
              </a:spcBef>
            </a:pPr>
            <a:r>
              <a:rPr lang="tr-TR" sz="1800" b="1">
                <a:latin typeface="Arial" pitchFamily="34" charset="0"/>
              </a:rPr>
              <a:t>EĞİTİM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5029200" y="1847850"/>
            <a:ext cx="3048000" cy="569913"/>
          </a:xfrm>
          <a:prstGeom prst="rect">
            <a:avLst/>
          </a:prstGeom>
          <a:gradFill rotWithShape="0">
            <a:gsLst>
              <a:gs pos="0">
                <a:srgbClr val="CE94C3"/>
              </a:gs>
              <a:gs pos="50000">
                <a:srgbClr val="FDFAFC"/>
              </a:gs>
              <a:gs pos="100000">
                <a:srgbClr val="CE94C3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E94C3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lnSpc>
                <a:spcPct val="160000"/>
              </a:lnSpc>
              <a:spcBef>
                <a:spcPct val="50000"/>
              </a:spcBef>
            </a:pPr>
            <a:r>
              <a:rPr lang="tr-TR" sz="1800" b="1">
                <a:latin typeface="Arial" pitchFamily="34" charset="0"/>
              </a:rPr>
              <a:t>PERSONEL SEÇME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1905000" y="3962400"/>
            <a:ext cx="1981200" cy="569913"/>
          </a:xfrm>
          <a:prstGeom prst="rect">
            <a:avLst/>
          </a:prstGeom>
          <a:gradFill rotWithShape="0">
            <a:gsLst>
              <a:gs pos="0">
                <a:srgbClr val="CE94C3"/>
              </a:gs>
              <a:gs pos="50000">
                <a:srgbClr val="FDFAFC"/>
              </a:gs>
              <a:gs pos="100000">
                <a:srgbClr val="CE94C3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E94C3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tr-TR" sz="1800" b="1">
                <a:latin typeface="Arial" pitchFamily="34" charset="0"/>
              </a:rPr>
              <a:t>İŞ GEREKLERİ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85800" y="3200400"/>
            <a:ext cx="1600200" cy="569913"/>
          </a:xfrm>
          <a:prstGeom prst="rect">
            <a:avLst/>
          </a:prstGeom>
          <a:gradFill rotWithShape="0">
            <a:gsLst>
              <a:gs pos="0">
                <a:srgbClr val="CE94C3"/>
              </a:gs>
              <a:gs pos="50000">
                <a:srgbClr val="FDFAFC"/>
              </a:gs>
              <a:gs pos="100000">
                <a:srgbClr val="CE94C3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E94C3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tr-TR" sz="1800" b="1">
                <a:latin typeface="Arial" pitchFamily="34" charset="0"/>
              </a:rPr>
              <a:t>İŞ ANALİZİ</a:t>
            </a:r>
          </a:p>
        </p:txBody>
      </p:sp>
      <p:cxnSp>
        <p:nvCxnSpPr>
          <p:cNvPr id="14349" name="AutoShape 13"/>
          <p:cNvCxnSpPr>
            <a:cxnSpLocks noChangeShapeType="1"/>
          </p:cNvCxnSpPr>
          <p:nvPr/>
        </p:nvCxnSpPr>
        <p:spPr bwMode="auto">
          <a:xfrm>
            <a:off x="2895600" y="2971800"/>
            <a:ext cx="1588" cy="9398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4350" name="Line 14"/>
          <p:cNvSpPr>
            <a:spLocks noChangeShapeType="1"/>
          </p:cNvSpPr>
          <p:nvPr/>
        </p:nvSpPr>
        <p:spPr bwMode="auto">
          <a:xfrm>
            <a:off x="4343400" y="762000"/>
            <a:ext cx="0" cy="5399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2363788" y="3505200"/>
            <a:ext cx="19796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>
            <a:off x="4343400" y="7620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>
            <a:off x="4343400" y="139065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>
            <a:off x="4343400" y="216535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>
            <a:off x="4343400" y="285115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4343400" y="352425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4357" name="Line 21"/>
          <p:cNvSpPr>
            <a:spLocks noChangeShapeType="1"/>
          </p:cNvSpPr>
          <p:nvPr/>
        </p:nvSpPr>
        <p:spPr bwMode="auto">
          <a:xfrm>
            <a:off x="4343400" y="41910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>
            <a:off x="4343400" y="55626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>
            <a:off x="4343400" y="61722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4360" name="Text Box 24"/>
          <p:cNvSpPr txBox="1">
            <a:spLocks noChangeArrowheads="1"/>
          </p:cNvSpPr>
          <p:nvPr/>
        </p:nvSpPr>
        <p:spPr bwMode="auto">
          <a:xfrm>
            <a:off x="5029200" y="1162050"/>
            <a:ext cx="3048000" cy="569913"/>
          </a:xfrm>
          <a:prstGeom prst="rect">
            <a:avLst/>
          </a:prstGeom>
          <a:gradFill rotWithShape="0">
            <a:gsLst>
              <a:gs pos="0">
                <a:srgbClr val="CE94C3"/>
              </a:gs>
              <a:gs pos="50000">
                <a:srgbClr val="FDFAFC"/>
              </a:gs>
              <a:gs pos="100000">
                <a:srgbClr val="CE94C3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E94C3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lnSpc>
                <a:spcPct val="160000"/>
              </a:lnSpc>
              <a:spcBef>
                <a:spcPct val="50000"/>
              </a:spcBef>
            </a:pPr>
            <a:r>
              <a:rPr lang="tr-TR" sz="1800" b="1">
                <a:latin typeface="Arial" pitchFamily="34" charset="0"/>
              </a:rPr>
              <a:t>PERSONEL SAĞLAMA</a:t>
            </a:r>
          </a:p>
        </p:txBody>
      </p:sp>
      <p:sp>
        <p:nvSpPr>
          <p:cNvPr id="14361" name="Text Box 25"/>
          <p:cNvSpPr txBox="1">
            <a:spLocks noChangeArrowheads="1"/>
          </p:cNvSpPr>
          <p:nvPr/>
        </p:nvSpPr>
        <p:spPr bwMode="auto">
          <a:xfrm>
            <a:off x="5029200" y="457200"/>
            <a:ext cx="3048000" cy="596900"/>
          </a:xfrm>
          <a:prstGeom prst="rect">
            <a:avLst/>
          </a:prstGeom>
          <a:gradFill rotWithShape="0">
            <a:gsLst>
              <a:gs pos="0">
                <a:srgbClr val="CE94C3"/>
              </a:gs>
              <a:gs pos="50000">
                <a:srgbClr val="FDFAFC"/>
              </a:gs>
              <a:gs pos="100000">
                <a:srgbClr val="CE94C3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E94C3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lnSpc>
                <a:spcPct val="170000"/>
              </a:lnSpc>
              <a:spcBef>
                <a:spcPct val="50000"/>
              </a:spcBef>
            </a:pPr>
            <a:r>
              <a:rPr lang="tr-TR" sz="1800" b="1">
                <a:latin typeface="Arial" pitchFamily="34" charset="0"/>
              </a:rPr>
              <a:t>PERSONEL PLANLAMASI</a:t>
            </a:r>
          </a:p>
        </p:txBody>
      </p:sp>
    </p:spTree>
    <p:extLst>
      <p:ext uri="{BB962C8B-B14F-4D97-AF65-F5344CB8AC3E}">
        <p14:creationId xmlns:p14="http://schemas.microsoft.com/office/powerpoint/2010/main" xmlns="" val="2216739104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Line 2"/>
          <p:cNvSpPr>
            <a:spLocks noChangeShapeType="1"/>
          </p:cNvSpPr>
          <p:nvPr/>
        </p:nvSpPr>
        <p:spPr bwMode="auto">
          <a:xfrm>
            <a:off x="4343400" y="490855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5029200" y="5886450"/>
            <a:ext cx="3048000" cy="514350"/>
          </a:xfrm>
          <a:prstGeom prst="rect">
            <a:avLst/>
          </a:prstGeom>
          <a:gradFill rotWithShape="0">
            <a:gsLst>
              <a:gs pos="0">
                <a:srgbClr val="CE94C3"/>
              </a:gs>
              <a:gs pos="50000">
                <a:srgbClr val="FDFAFC"/>
              </a:gs>
              <a:gs pos="100000">
                <a:srgbClr val="CE94C3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E94C3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lnSpc>
                <a:spcPct val="140000"/>
              </a:lnSpc>
              <a:spcBef>
                <a:spcPct val="50000"/>
              </a:spcBef>
            </a:pPr>
            <a:r>
              <a:rPr lang="tr-TR" sz="1800" b="1">
                <a:latin typeface="Arial" pitchFamily="34" charset="0"/>
              </a:rPr>
              <a:t>İŞ GÜVENLİĞİ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5029200" y="5221288"/>
            <a:ext cx="3048000" cy="569912"/>
          </a:xfrm>
          <a:prstGeom prst="rect">
            <a:avLst/>
          </a:prstGeom>
          <a:gradFill rotWithShape="0">
            <a:gsLst>
              <a:gs pos="0">
                <a:srgbClr val="CE94C3"/>
              </a:gs>
              <a:gs pos="50000">
                <a:srgbClr val="FDFAFC"/>
              </a:gs>
              <a:gs pos="100000">
                <a:srgbClr val="CE94C3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E94C3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lnSpc>
                <a:spcPct val="160000"/>
              </a:lnSpc>
              <a:spcBef>
                <a:spcPct val="50000"/>
              </a:spcBef>
            </a:pPr>
            <a:r>
              <a:rPr lang="tr-TR" sz="1800" b="1">
                <a:latin typeface="Arial" pitchFamily="34" charset="0"/>
              </a:rPr>
              <a:t>ÇALIŞMA İLİŞKİLERİ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4953000" y="4591050"/>
            <a:ext cx="3135313" cy="514350"/>
          </a:xfrm>
          <a:prstGeom prst="rect">
            <a:avLst/>
          </a:prstGeom>
          <a:gradFill rotWithShape="0">
            <a:gsLst>
              <a:gs pos="0">
                <a:srgbClr val="CE94C3"/>
              </a:gs>
              <a:gs pos="50000">
                <a:srgbClr val="FDFAFC"/>
              </a:gs>
              <a:gs pos="100000">
                <a:srgbClr val="CE94C3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E94C3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lnSpc>
                <a:spcPct val="140000"/>
              </a:lnSpc>
              <a:spcBef>
                <a:spcPct val="50000"/>
              </a:spcBef>
            </a:pPr>
            <a:r>
              <a:rPr lang="tr-TR" sz="1800" b="1">
                <a:latin typeface="Arial" pitchFamily="34" charset="0"/>
              </a:rPr>
              <a:t>BAŞARI</a:t>
            </a:r>
            <a:r>
              <a:rPr lang="tr-TR" sz="1700" b="1">
                <a:latin typeface="Arial" pitchFamily="34" charset="0"/>
              </a:rPr>
              <a:t> </a:t>
            </a:r>
            <a:r>
              <a:rPr lang="tr-TR" sz="1800" b="1">
                <a:latin typeface="Arial" pitchFamily="34" charset="0"/>
              </a:rPr>
              <a:t>DEĞERLENDİRM.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1981200" y="2438400"/>
            <a:ext cx="1828800" cy="569913"/>
          </a:xfrm>
          <a:prstGeom prst="rect">
            <a:avLst/>
          </a:prstGeom>
          <a:gradFill rotWithShape="0">
            <a:gsLst>
              <a:gs pos="0">
                <a:srgbClr val="CE94C3"/>
              </a:gs>
              <a:gs pos="50000">
                <a:srgbClr val="FDFAFC"/>
              </a:gs>
              <a:gs pos="100000">
                <a:srgbClr val="CE94C3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E94C3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tr-TR" sz="1800" b="1">
                <a:latin typeface="Arial" pitchFamily="34" charset="0"/>
              </a:rPr>
              <a:t>İŞ TANIMI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5029200" y="3905250"/>
            <a:ext cx="3048000" cy="569913"/>
          </a:xfrm>
          <a:prstGeom prst="rect">
            <a:avLst/>
          </a:prstGeom>
          <a:gradFill rotWithShape="0">
            <a:gsLst>
              <a:gs pos="0">
                <a:srgbClr val="CE94C3"/>
              </a:gs>
              <a:gs pos="50000">
                <a:srgbClr val="FDFAFC"/>
              </a:gs>
              <a:gs pos="100000">
                <a:srgbClr val="CE94C3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E94C3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lnSpc>
                <a:spcPct val="160000"/>
              </a:lnSpc>
              <a:spcBef>
                <a:spcPct val="50000"/>
              </a:spcBef>
            </a:pPr>
            <a:r>
              <a:rPr lang="tr-TR" sz="1800" b="1">
                <a:latin typeface="Arial" pitchFamily="34" charset="0"/>
              </a:rPr>
              <a:t>ÜCRETLEME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5029200" y="3200400"/>
            <a:ext cx="3048000" cy="569913"/>
          </a:xfrm>
          <a:prstGeom prst="rect">
            <a:avLst/>
          </a:prstGeom>
          <a:gradFill rotWithShape="0">
            <a:gsLst>
              <a:gs pos="0">
                <a:srgbClr val="CE94C3"/>
              </a:gs>
              <a:gs pos="50000">
                <a:srgbClr val="FDFAFC"/>
              </a:gs>
              <a:gs pos="100000">
                <a:srgbClr val="CE94C3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E94C3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lnSpc>
                <a:spcPct val="160000"/>
              </a:lnSpc>
              <a:spcBef>
                <a:spcPct val="50000"/>
              </a:spcBef>
            </a:pPr>
            <a:r>
              <a:rPr lang="tr-TR" sz="1800" b="1">
                <a:latin typeface="Arial" pitchFamily="34" charset="0"/>
              </a:rPr>
              <a:t>İŞ DEĞERLEME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5029200" y="2533650"/>
            <a:ext cx="3048000" cy="514350"/>
          </a:xfrm>
          <a:prstGeom prst="rect">
            <a:avLst/>
          </a:prstGeom>
          <a:gradFill rotWithShape="0">
            <a:gsLst>
              <a:gs pos="0">
                <a:srgbClr val="CE94C3"/>
              </a:gs>
              <a:gs pos="50000">
                <a:srgbClr val="FDFAFC"/>
              </a:gs>
              <a:gs pos="100000">
                <a:srgbClr val="CE94C3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E94C3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lnSpc>
                <a:spcPct val="140000"/>
              </a:lnSpc>
              <a:spcBef>
                <a:spcPct val="50000"/>
              </a:spcBef>
            </a:pPr>
            <a:r>
              <a:rPr lang="tr-TR" sz="1800" b="1">
                <a:latin typeface="Arial" pitchFamily="34" charset="0"/>
              </a:rPr>
              <a:t>EĞİTİM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5029200" y="1847850"/>
            <a:ext cx="3048000" cy="569913"/>
          </a:xfrm>
          <a:prstGeom prst="rect">
            <a:avLst/>
          </a:prstGeom>
          <a:gradFill rotWithShape="0">
            <a:gsLst>
              <a:gs pos="0">
                <a:srgbClr val="CE94C3"/>
              </a:gs>
              <a:gs pos="50000">
                <a:srgbClr val="FDFAFC"/>
              </a:gs>
              <a:gs pos="100000">
                <a:srgbClr val="CE94C3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E94C3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lnSpc>
                <a:spcPct val="160000"/>
              </a:lnSpc>
              <a:spcBef>
                <a:spcPct val="50000"/>
              </a:spcBef>
            </a:pPr>
            <a:r>
              <a:rPr lang="tr-TR" sz="1800" b="1">
                <a:latin typeface="Arial" pitchFamily="34" charset="0"/>
              </a:rPr>
              <a:t>PERSONEL SEÇME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1905000" y="3962400"/>
            <a:ext cx="1981200" cy="569913"/>
          </a:xfrm>
          <a:prstGeom prst="rect">
            <a:avLst/>
          </a:prstGeom>
          <a:gradFill rotWithShape="0">
            <a:gsLst>
              <a:gs pos="0">
                <a:srgbClr val="CE94C3"/>
              </a:gs>
              <a:gs pos="50000">
                <a:srgbClr val="FDFAFC"/>
              </a:gs>
              <a:gs pos="100000">
                <a:srgbClr val="CE94C3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E94C3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tr-TR" sz="1800" b="1">
                <a:latin typeface="Arial" pitchFamily="34" charset="0"/>
              </a:rPr>
              <a:t>İŞ GEREKLERİ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685800" y="3200400"/>
            <a:ext cx="1600200" cy="569913"/>
          </a:xfrm>
          <a:prstGeom prst="rect">
            <a:avLst/>
          </a:prstGeom>
          <a:gradFill rotWithShape="0">
            <a:gsLst>
              <a:gs pos="0">
                <a:srgbClr val="CE94C3"/>
              </a:gs>
              <a:gs pos="50000">
                <a:srgbClr val="FDFAFC"/>
              </a:gs>
              <a:gs pos="100000">
                <a:srgbClr val="CE94C3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E94C3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tr-TR" sz="1800" b="1">
                <a:latin typeface="Arial" pitchFamily="34" charset="0"/>
              </a:rPr>
              <a:t>İŞ ANALİZİ</a:t>
            </a:r>
          </a:p>
        </p:txBody>
      </p:sp>
      <p:cxnSp>
        <p:nvCxnSpPr>
          <p:cNvPr id="15373" name="AutoShape 13"/>
          <p:cNvCxnSpPr>
            <a:cxnSpLocks noChangeShapeType="1"/>
          </p:cNvCxnSpPr>
          <p:nvPr/>
        </p:nvCxnSpPr>
        <p:spPr bwMode="auto">
          <a:xfrm>
            <a:off x="2895600" y="2971800"/>
            <a:ext cx="1588" cy="9398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5374" name="Line 14"/>
          <p:cNvSpPr>
            <a:spLocks noChangeShapeType="1"/>
          </p:cNvSpPr>
          <p:nvPr/>
        </p:nvSpPr>
        <p:spPr bwMode="auto">
          <a:xfrm>
            <a:off x="4343400" y="762000"/>
            <a:ext cx="0" cy="5399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>
            <a:off x="2363788" y="3505200"/>
            <a:ext cx="19796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>
            <a:off x="4343400" y="7620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>
            <a:off x="4343400" y="139065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>
            <a:off x="4343400" y="216535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5379" name="Line 19"/>
          <p:cNvSpPr>
            <a:spLocks noChangeShapeType="1"/>
          </p:cNvSpPr>
          <p:nvPr/>
        </p:nvSpPr>
        <p:spPr bwMode="auto">
          <a:xfrm>
            <a:off x="4343400" y="285115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>
            <a:off x="4343400" y="352425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5381" name="Line 21"/>
          <p:cNvSpPr>
            <a:spLocks noChangeShapeType="1"/>
          </p:cNvSpPr>
          <p:nvPr/>
        </p:nvSpPr>
        <p:spPr bwMode="auto">
          <a:xfrm>
            <a:off x="4343400" y="41910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5382" name="Line 22"/>
          <p:cNvSpPr>
            <a:spLocks noChangeShapeType="1"/>
          </p:cNvSpPr>
          <p:nvPr/>
        </p:nvSpPr>
        <p:spPr bwMode="auto">
          <a:xfrm>
            <a:off x="4343400" y="55626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5383" name="Line 23"/>
          <p:cNvSpPr>
            <a:spLocks noChangeShapeType="1"/>
          </p:cNvSpPr>
          <p:nvPr/>
        </p:nvSpPr>
        <p:spPr bwMode="auto">
          <a:xfrm>
            <a:off x="4343400" y="61722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5384" name="Text Box 24"/>
          <p:cNvSpPr txBox="1">
            <a:spLocks noChangeArrowheads="1"/>
          </p:cNvSpPr>
          <p:nvPr/>
        </p:nvSpPr>
        <p:spPr bwMode="auto">
          <a:xfrm>
            <a:off x="5029200" y="1162050"/>
            <a:ext cx="3048000" cy="569913"/>
          </a:xfrm>
          <a:prstGeom prst="rect">
            <a:avLst/>
          </a:prstGeom>
          <a:gradFill rotWithShape="0">
            <a:gsLst>
              <a:gs pos="0">
                <a:srgbClr val="CE94C3"/>
              </a:gs>
              <a:gs pos="50000">
                <a:srgbClr val="FDFAFC"/>
              </a:gs>
              <a:gs pos="100000">
                <a:srgbClr val="CE94C3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E94C3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lnSpc>
                <a:spcPct val="160000"/>
              </a:lnSpc>
              <a:spcBef>
                <a:spcPct val="50000"/>
              </a:spcBef>
            </a:pPr>
            <a:r>
              <a:rPr lang="tr-TR" sz="1800" b="1">
                <a:latin typeface="Arial" pitchFamily="34" charset="0"/>
              </a:rPr>
              <a:t>PERSONEL SAĞLAMA</a:t>
            </a:r>
          </a:p>
        </p:txBody>
      </p:sp>
      <p:sp>
        <p:nvSpPr>
          <p:cNvPr id="15385" name="Text Box 25"/>
          <p:cNvSpPr txBox="1">
            <a:spLocks noChangeArrowheads="1"/>
          </p:cNvSpPr>
          <p:nvPr/>
        </p:nvSpPr>
        <p:spPr bwMode="auto">
          <a:xfrm>
            <a:off x="5029200" y="457200"/>
            <a:ext cx="3048000" cy="596900"/>
          </a:xfrm>
          <a:prstGeom prst="rect">
            <a:avLst/>
          </a:prstGeom>
          <a:gradFill rotWithShape="0">
            <a:gsLst>
              <a:gs pos="0">
                <a:srgbClr val="CE94C3"/>
              </a:gs>
              <a:gs pos="50000">
                <a:srgbClr val="FDFAFC"/>
              </a:gs>
              <a:gs pos="100000">
                <a:srgbClr val="CE94C3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E94C3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lnSpc>
                <a:spcPct val="170000"/>
              </a:lnSpc>
              <a:spcBef>
                <a:spcPct val="50000"/>
              </a:spcBef>
            </a:pPr>
            <a:r>
              <a:rPr lang="tr-TR" sz="1800" b="1">
                <a:latin typeface="Arial" pitchFamily="34" charset="0"/>
              </a:rPr>
              <a:t>PERSONEL PLANLAMASI</a:t>
            </a:r>
          </a:p>
        </p:txBody>
      </p:sp>
      <p:sp>
        <p:nvSpPr>
          <p:cNvPr id="15386" name="Rectangle 26"/>
          <p:cNvSpPr>
            <a:spLocks noGrp="1" noChangeArrowheads="1"/>
          </p:cNvSpPr>
          <p:nvPr>
            <p:ph type="body" idx="1"/>
          </p:nvPr>
        </p:nvSpPr>
        <p:spPr>
          <a:xfrm>
            <a:off x="611188" y="4799013"/>
            <a:ext cx="3455987" cy="2058987"/>
          </a:xfrm>
          <a:noFill/>
        </p:spPr>
        <p:txBody>
          <a:bodyPr/>
          <a:lstStyle/>
          <a:p>
            <a:pPr eaLnBrk="1" hangingPunct="1"/>
            <a:r>
              <a:rPr lang="tr-TR" sz="2400" b="1" smtClean="0"/>
              <a:t>İK yöneticisinin odağında insan mı yoksa iş mi yer almaktadır ?</a:t>
            </a:r>
          </a:p>
        </p:txBody>
      </p:sp>
    </p:spTree>
    <p:extLst>
      <p:ext uri="{BB962C8B-B14F-4D97-AF65-F5344CB8AC3E}">
        <p14:creationId xmlns:p14="http://schemas.microsoft.com/office/powerpoint/2010/main" xmlns="" val="507828203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Başlık 1"/>
          <p:cNvSpPr>
            <a:spLocks noGrp="1"/>
          </p:cNvSpPr>
          <p:nvPr>
            <p:ph type="title"/>
          </p:nvPr>
        </p:nvSpPr>
        <p:spPr>
          <a:gradFill rotWithShape="0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/>
          </a:gradFill>
        </p:spPr>
        <p:txBody>
          <a:bodyPr/>
          <a:lstStyle/>
          <a:p>
            <a:r>
              <a:rPr lang="tr-TR" dirty="0" smtClean="0">
                <a:solidFill>
                  <a:schemeClr val="bg1"/>
                </a:solidFill>
              </a:rPr>
              <a:t>                </a:t>
            </a:r>
            <a:r>
              <a:rPr lang="tr-TR" sz="3600" b="1" dirty="0" smtClean="0">
                <a:solidFill>
                  <a:schemeClr val="bg1"/>
                </a:solidFill>
              </a:rPr>
              <a:t>Öğrenme amaçları</a:t>
            </a:r>
            <a:endParaRPr lang="tr-TR" b="1" dirty="0" smtClean="0">
              <a:solidFill>
                <a:schemeClr val="bg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71600" y="2428868"/>
            <a:ext cx="7467600" cy="4000528"/>
          </a:xfrm>
        </p:spPr>
        <p:txBody>
          <a:bodyPr/>
          <a:lstStyle/>
          <a:p>
            <a:pPr lvl="2" algn="just" eaLnBrk="1" hangingPunct="1"/>
            <a:r>
              <a:rPr lang="tr-TR" dirty="0" smtClean="0"/>
              <a:t>İş ile ilgili kavramlar ve terminolojisi,</a:t>
            </a:r>
          </a:p>
          <a:p>
            <a:pPr lvl="2" algn="just" eaLnBrk="1" hangingPunct="1"/>
            <a:r>
              <a:rPr lang="tr-TR" dirty="0" smtClean="0"/>
              <a:t>İş analizi kavramı ve amaçları,</a:t>
            </a:r>
          </a:p>
          <a:p>
            <a:pPr lvl="2" algn="just" eaLnBrk="1" hangingPunct="1"/>
            <a:r>
              <a:rPr lang="tr-TR" dirty="0" smtClean="0"/>
              <a:t>İş analizi süreci, </a:t>
            </a:r>
          </a:p>
          <a:p>
            <a:pPr lvl="2" algn="just" eaLnBrk="1" hangingPunct="1"/>
            <a:r>
              <a:rPr lang="tr-TR" dirty="0" smtClean="0"/>
              <a:t>iş analizi sırasında yapılan faaliyetler,</a:t>
            </a:r>
          </a:p>
          <a:p>
            <a:pPr lvl="2" algn="just" eaLnBrk="1" hangingPunct="1"/>
            <a:r>
              <a:rPr lang="tr-TR" dirty="0" smtClean="0"/>
              <a:t>İş analizi yöntemleri,</a:t>
            </a:r>
          </a:p>
          <a:p>
            <a:pPr lvl="2" algn="just" eaLnBrk="1" hangingPunct="1"/>
            <a:r>
              <a:rPr lang="tr-TR" dirty="0" smtClean="0"/>
              <a:t>İş tanımı ve iş gerekleri, </a:t>
            </a:r>
            <a:endParaRPr lang="en-US" dirty="0" smtClean="0"/>
          </a:p>
          <a:p>
            <a:pPr lvl="2" algn="just" eaLnBrk="1" hangingPunct="1"/>
            <a:r>
              <a:rPr lang="tr-TR" dirty="0" smtClean="0"/>
              <a:t>iş tanımlarının hazırlanması,</a:t>
            </a:r>
            <a:endParaRPr lang="en-US" dirty="0" smtClean="0"/>
          </a:p>
          <a:p>
            <a:pPr lvl="2" algn="just" eaLnBrk="1" hangingPunct="1"/>
            <a:r>
              <a:rPr lang="tr-TR" dirty="0" smtClean="0"/>
              <a:t>iş gereklerinin hazırlanması,</a:t>
            </a:r>
          </a:p>
          <a:p>
            <a:pPr lvl="2" algn="just" eaLnBrk="1" hangingPunct="1"/>
            <a:r>
              <a:rPr lang="tr-TR" dirty="0" smtClean="0"/>
              <a:t>İş analizinin insan kaynakları yönetimindeki yeri</a:t>
            </a:r>
            <a:endParaRPr lang="tr-TR" sz="28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  <a:defRPr/>
            </a:pPr>
            <a:endParaRPr lang="tr-TR" sz="20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124" name="Slayt Numarası Yer Tutucusu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38FBF23-AA1A-4361-A92E-856C50210EB5}" type="slidenum">
              <a:rPr lang="en-US" smtClean="0"/>
              <a:pPr/>
              <a:t>2</a:t>
            </a:fld>
            <a:endParaRPr lang="en-US" smtClean="0"/>
          </a:p>
        </p:txBody>
      </p:sp>
      <p:pic>
        <p:nvPicPr>
          <p:cNvPr id="5125" name="Picture 2" descr="http://www.afi-global.org/sites/default/files/afi_cemc_icon_574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427038"/>
            <a:ext cx="1600200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tr-TR" b="1" smtClean="0"/>
              <a:t>İş Analizi Süreci</a:t>
            </a:r>
            <a:endParaRPr lang="tr-TR" b="1" smtClean="0">
              <a:latin typeface="Times New Roman Tur" charset="-94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3200" y="1828800"/>
            <a:ext cx="5410200" cy="41148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tr-TR" b="1" dirty="0" smtClean="0"/>
              <a:t>Hazırlık Aşaması</a:t>
            </a:r>
          </a:p>
          <a:p>
            <a:pPr eaLnBrk="1" hangingPunct="1"/>
            <a:r>
              <a:rPr lang="tr-TR" b="1" dirty="0" smtClean="0"/>
              <a:t>İş Analizi Örgütlenmesi</a:t>
            </a:r>
          </a:p>
          <a:p>
            <a:pPr eaLnBrk="1" hangingPunct="1"/>
            <a:r>
              <a:rPr lang="tr-TR" b="1" dirty="0" smtClean="0"/>
              <a:t>İş Analizi Yöntemi Seçme</a:t>
            </a:r>
          </a:p>
          <a:p>
            <a:pPr eaLnBrk="1" hangingPunct="1"/>
            <a:r>
              <a:rPr lang="tr-TR" b="1" dirty="0" smtClean="0"/>
              <a:t>Uygulama</a:t>
            </a:r>
          </a:p>
          <a:p>
            <a:pPr eaLnBrk="1" hangingPunct="1"/>
            <a:r>
              <a:rPr lang="tr-TR" b="1" dirty="0" smtClean="0"/>
              <a:t>Raporlandırma</a:t>
            </a:r>
            <a:endParaRPr lang="tr-TR" b="1" dirty="0" smtClean="0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54402167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tr-TR" b="1" smtClean="0"/>
              <a:t>İş Analizine Hazırlık</a:t>
            </a:r>
            <a:endParaRPr lang="tr-TR" b="1" smtClean="0">
              <a:latin typeface="Times New Roman Tur" charset="-94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2362200"/>
            <a:ext cx="7391400" cy="26670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tr-TR" b="1" dirty="0" smtClean="0"/>
              <a:t>İşletme ile ilgili bilgi toplama (amaç, yapı, işlevler, girdiler, çıktılar)</a:t>
            </a:r>
          </a:p>
          <a:p>
            <a:pPr eaLnBrk="1" hangingPunct="1"/>
            <a:r>
              <a:rPr lang="tr-TR" b="1" dirty="0" smtClean="0"/>
              <a:t>Analiz edilecek işlerin (makamların) belirlenmesi (yöneticilerle görüşme, maaş bordoları, eski iş tanımları </a:t>
            </a:r>
            <a:r>
              <a:rPr lang="tr-TR" b="1" dirty="0" err="1" smtClean="0"/>
              <a:t>vb</a:t>
            </a:r>
            <a:r>
              <a:rPr lang="tr-TR" b="1" dirty="0" smtClean="0"/>
              <a:t>).</a:t>
            </a:r>
            <a:endParaRPr lang="tr-TR" b="1" dirty="0" smtClean="0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5814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tr-TR" b="1" smtClean="0"/>
              <a:t>İş Analizi Örgütlenmesi</a:t>
            </a:r>
            <a:endParaRPr lang="tr-TR" b="1" smtClean="0">
              <a:latin typeface="Times New Roman Tur" charset="-94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1828800"/>
            <a:ext cx="7086600" cy="41148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tr-TR" b="1" dirty="0" smtClean="0"/>
              <a:t>İş analizi ekibinin seçilmesi, </a:t>
            </a:r>
          </a:p>
          <a:p>
            <a:pPr eaLnBrk="1" hangingPunct="1"/>
            <a:r>
              <a:rPr lang="tr-TR" b="1" dirty="0" smtClean="0"/>
              <a:t>İş sayısı ve analiz  yöntemine dayalı olarak analizci sayısının belirlenmesi,</a:t>
            </a:r>
          </a:p>
          <a:p>
            <a:pPr eaLnBrk="1" hangingPunct="1"/>
            <a:r>
              <a:rPr lang="tr-TR" b="1" dirty="0" smtClean="0"/>
              <a:t>Analizcilerin eğitimi ve gerekli niteliklerin kazandırılması, ön uygulama yaptırılması.</a:t>
            </a:r>
            <a:endParaRPr lang="tr-TR" b="1" dirty="0" smtClean="0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6062090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İş analizini kim yapmalı 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29154" y="2743200"/>
            <a:ext cx="6629400" cy="1944688"/>
          </a:xfrm>
        </p:spPr>
        <p:txBody>
          <a:bodyPr/>
          <a:lstStyle/>
          <a:p>
            <a:pPr eaLnBrk="1" hangingPunct="1"/>
            <a:r>
              <a:rPr lang="tr-TR" sz="3600" dirty="0" smtClean="0"/>
              <a:t>İşletme  içi ekip</a:t>
            </a:r>
          </a:p>
          <a:p>
            <a:pPr eaLnBrk="1" hangingPunct="1"/>
            <a:r>
              <a:rPr lang="tr-TR" sz="3600" dirty="0" smtClean="0"/>
              <a:t>Uzman kuruluş</a:t>
            </a:r>
          </a:p>
        </p:txBody>
      </p:sp>
      <p:pic>
        <p:nvPicPr>
          <p:cNvPr id="17412" name="Picture 4" descr="BD06663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590800"/>
            <a:ext cx="3886200" cy="337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759821727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smtClean="0"/>
              <a:t>İş analizci sayısının belirlenmesi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  <a:p>
            <a:pPr marL="0" indent="0" eaLnBrk="1" hangingPunct="1">
              <a:buNone/>
            </a:pPr>
            <a:r>
              <a:rPr lang="tr-TR" dirty="0" smtClean="0"/>
              <a:t>N= I /</a:t>
            </a:r>
            <a:r>
              <a:rPr lang="tr-TR" dirty="0" err="1" smtClean="0"/>
              <a:t>GxS</a:t>
            </a:r>
            <a:endParaRPr lang="tr-TR" dirty="0" smtClean="0"/>
          </a:p>
          <a:p>
            <a:pPr lvl="1" eaLnBrk="1" hangingPunct="1"/>
            <a:r>
              <a:rPr lang="tr-TR" dirty="0" smtClean="0"/>
              <a:t>N: Gerekli analizci sayısı</a:t>
            </a:r>
          </a:p>
          <a:p>
            <a:pPr lvl="1" eaLnBrk="1" hangingPunct="1"/>
            <a:r>
              <a:rPr lang="tr-TR" dirty="0" smtClean="0"/>
              <a:t>I: Analiz edilecek iş sayısı</a:t>
            </a:r>
          </a:p>
          <a:p>
            <a:pPr lvl="1" eaLnBrk="1" hangingPunct="1"/>
            <a:r>
              <a:rPr lang="tr-TR" dirty="0" smtClean="0"/>
              <a:t>G: Günlük ortalama görüşme sayısı (genellikle 4)</a:t>
            </a:r>
          </a:p>
          <a:p>
            <a:pPr lvl="1" eaLnBrk="1" hangingPunct="1"/>
            <a:r>
              <a:rPr lang="tr-TR" dirty="0" smtClean="0"/>
              <a:t>S:Tüm iş analizi için öngörülen tamamlanma süresi</a:t>
            </a:r>
          </a:p>
        </p:txBody>
      </p:sp>
    </p:spTree>
    <p:extLst>
      <p:ext uri="{BB962C8B-B14F-4D97-AF65-F5344CB8AC3E}">
        <p14:creationId xmlns:p14="http://schemas.microsoft.com/office/powerpoint/2010/main" xmlns="" val="1010215003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smtClean="0"/>
              <a:t>İş analizci sayısının belirlenmesi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Örnek:</a:t>
            </a:r>
          </a:p>
          <a:p>
            <a:pPr lvl="1" eaLnBrk="1" hangingPunct="1"/>
            <a:r>
              <a:rPr lang="tr-TR" dirty="0" smtClean="0"/>
              <a:t>Bir işletmede analiz edilecek iş sayısı: 120,</a:t>
            </a:r>
          </a:p>
          <a:p>
            <a:pPr lvl="1" eaLnBrk="1" hangingPunct="1"/>
            <a:r>
              <a:rPr lang="tr-TR" dirty="0" smtClean="0"/>
              <a:t>Günlük ortalama görüşme sayısı: 4</a:t>
            </a:r>
          </a:p>
          <a:p>
            <a:pPr lvl="1" eaLnBrk="1" hangingPunct="1"/>
            <a:r>
              <a:rPr lang="tr-TR" dirty="0" smtClean="0"/>
              <a:t>İş analizi için öngörülen tamamlanma süresi 10 gün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tr-TR" dirty="0" smtClean="0"/>
              <a:t>ise kaç tane iş analizi personeli istihdam etmek gereklidir ?</a:t>
            </a:r>
          </a:p>
        </p:txBody>
      </p:sp>
    </p:spTree>
    <p:extLst>
      <p:ext uri="{BB962C8B-B14F-4D97-AF65-F5344CB8AC3E}">
        <p14:creationId xmlns:p14="http://schemas.microsoft.com/office/powerpoint/2010/main" xmlns="" val="3981936672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smtClean="0"/>
              <a:t>İş analizci sayısının belirlenmesi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28800"/>
            <a:ext cx="6781800" cy="4114800"/>
          </a:xfrm>
        </p:spPr>
        <p:txBody>
          <a:bodyPr/>
          <a:lstStyle/>
          <a:p>
            <a:pPr eaLnBrk="1" hangingPunct="1"/>
            <a:r>
              <a:rPr lang="tr-TR" dirty="0" smtClean="0"/>
              <a:t>I</a:t>
            </a:r>
            <a:r>
              <a:rPr lang="tr-TR" dirty="0" smtClean="0"/>
              <a:t> </a:t>
            </a:r>
            <a:r>
              <a:rPr lang="tr-TR" dirty="0" smtClean="0"/>
              <a:t>: 120</a:t>
            </a:r>
          </a:p>
          <a:p>
            <a:pPr eaLnBrk="1" hangingPunct="1"/>
            <a:r>
              <a:rPr lang="tr-TR" dirty="0" smtClean="0"/>
              <a:t>G: 4</a:t>
            </a:r>
          </a:p>
          <a:p>
            <a:pPr eaLnBrk="1" hangingPunct="1"/>
            <a:r>
              <a:rPr lang="tr-TR" dirty="0" smtClean="0"/>
              <a:t>S:10 gün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dirty="0" smtClean="0"/>
              <a:t>N= I /</a:t>
            </a:r>
            <a:r>
              <a:rPr lang="tr-TR" dirty="0" err="1" smtClean="0"/>
              <a:t>GxS</a:t>
            </a:r>
            <a:endParaRPr lang="tr-TR" dirty="0" smtClean="0"/>
          </a:p>
          <a:p>
            <a:pPr lvl="1" eaLnBrk="1" hangingPunct="1">
              <a:buFont typeface="Wingdings" pitchFamily="2" charset="2"/>
              <a:buNone/>
            </a:pPr>
            <a:endParaRPr lang="tr-TR" dirty="0" smtClean="0"/>
          </a:p>
          <a:p>
            <a:pPr lvl="1" eaLnBrk="1" hangingPunct="1">
              <a:buFont typeface="Wingdings" pitchFamily="2" charset="2"/>
              <a:buNone/>
            </a:pPr>
            <a:r>
              <a:rPr lang="tr-TR" sz="3200" b="1" dirty="0" smtClean="0"/>
              <a:t>N= 120 / 4x10 = 3 analizci.</a:t>
            </a:r>
          </a:p>
        </p:txBody>
      </p:sp>
    </p:spTree>
    <p:extLst>
      <p:ext uri="{BB962C8B-B14F-4D97-AF65-F5344CB8AC3E}">
        <p14:creationId xmlns:p14="http://schemas.microsoft.com/office/powerpoint/2010/main" xmlns="" val="630370983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tr-TR" sz="3600" b="1" smtClean="0"/>
              <a:t>Analizcide Aranan Nitelikler</a:t>
            </a:r>
            <a:endParaRPr lang="tr-TR" sz="3600" b="1" smtClean="0">
              <a:latin typeface="Times New Roman Tur" charset="-94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1828800"/>
            <a:ext cx="7086600" cy="41148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tr-TR" dirty="0" smtClean="0"/>
              <a:t>Başkalarıyla iyi geçinme,</a:t>
            </a:r>
          </a:p>
          <a:p>
            <a:pPr eaLnBrk="1" hangingPunct="1"/>
            <a:r>
              <a:rPr lang="tr-TR" dirty="0" smtClean="0"/>
              <a:t>Anlayış ve sabır,</a:t>
            </a:r>
          </a:p>
          <a:p>
            <a:pPr eaLnBrk="1" hangingPunct="1"/>
            <a:r>
              <a:rPr lang="tr-TR" dirty="0" smtClean="0"/>
              <a:t>Tarafsız görüş,</a:t>
            </a:r>
          </a:p>
          <a:p>
            <a:pPr eaLnBrk="1" hangingPunct="1"/>
            <a:r>
              <a:rPr lang="tr-TR" dirty="0" smtClean="0"/>
              <a:t>İyi görünüm,</a:t>
            </a:r>
          </a:p>
          <a:p>
            <a:pPr eaLnBrk="1" hangingPunct="1"/>
            <a:r>
              <a:rPr lang="tr-TR" dirty="0" smtClean="0"/>
              <a:t>Veri analizi ve yorumlama becerisi,</a:t>
            </a:r>
          </a:p>
          <a:p>
            <a:pPr eaLnBrk="1" hangingPunct="1"/>
            <a:r>
              <a:rPr lang="tr-TR" dirty="0" smtClean="0"/>
              <a:t>Kısa ve açık yazabilme yeteneği,</a:t>
            </a:r>
          </a:p>
          <a:p>
            <a:pPr eaLnBrk="1" hangingPunct="1"/>
            <a:r>
              <a:rPr lang="tr-TR" dirty="0" smtClean="0"/>
              <a:t>Kendi başına çalışabilme yeteneği.</a:t>
            </a:r>
            <a:endParaRPr lang="tr-TR" dirty="0" smtClean="0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7634202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smtClean="0"/>
              <a:t>Özetle iş analizcisi</a:t>
            </a:r>
          </a:p>
        </p:txBody>
      </p:sp>
      <p:pic>
        <p:nvPicPr>
          <p:cNvPr id="65539" name="Picture 3" descr="PE01832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8200" y="3135313"/>
            <a:ext cx="3581400" cy="327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542" name="Text Box 6"/>
          <p:cNvSpPr txBox="1">
            <a:spLocks noChangeArrowheads="1"/>
          </p:cNvSpPr>
          <p:nvPr/>
        </p:nvSpPr>
        <p:spPr bwMode="auto">
          <a:xfrm>
            <a:off x="762000" y="2286000"/>
            <a:ext cx="3581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sz="4000">
                <a:solidFill>
                  <a:schemeClr val="tx2"/>
                </a:solidFill>
              </a:rPr>
              <a:t>böyle olmamalı</a:t>
            </a:r>
          </a:p>
        </p:txBody>
      </p:sp>
      <p:sp>
        <p:nvSpPr>
          <p:cNvPr id="65543" name="Text Box 7"/>
          <p:cNvSpPr txBox="1">
            <a:spLocks noChangeArrowheads="1"/>
          </p:cNvSpPr>
          <p:nvPr/>
        </p:nvSpPr>
        <p:spPr bwMode="auto">
          <a:xfrm>
            <a:off x="4800600" y="2286000"/>
            <a:ext cx="3505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sz="4000">
                <a:solidFill>
                  <a:schemeClr val="tx2"/>
                </a:solidFill>
              </a:rPr>
              <a:t>böyle olmalı</a:t>
            </a:r>
          </a:p>
        </p:txBody>
      </p:sp>
      <p:pic>
        <p:nvPicPr>
          <p:cNvPr id="65545" name="Picture 9" descr="sahi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048000"/>
            <a:ext cx="2601913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780316982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5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5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65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8" grpId="0" autoUpdateAnimBg="0"/>
      <p:bldP spid="65542" grpId="0" autoUpdateAnimBg="0"/>
      <p:bldP spid="65543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tr-TR" b="1" smtClean="0"/>
              <a:t>İş Analizi Yöntemleri</a:t>
            </a:r>
            <a:endParaRPr lang="tr-TR" b="1" smtClean="0">
              <a:latin typeface="Times New Roman Tur" charset="-94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62200" y="2133600"/>
            <a:ext cx="5638800" cy="315595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tr-TR" b="1" dirty="0" smtClean="0"/>
              <a:t>Gözlem</a:t>
            </a:r>
          </a:p>
          <a:p>
            <a:pPr eaLnBrk="1" hangingPunct="1"/>
            <a:r>
              <a:rPr lang="tr-TR" b="1" dirty="0" smtClean="0"/>
              <a:t>Anket</a:t>
            </a:r>
          </a:p>
          <a:p>
            <a:pPr eaLnBrk="1" hangingPunct="1"/>
            <a:r>
              <a:rPr lang="tr-TR" b="1" dirty="0" smtClean="0"/>
              <a:t>Görüşme</a:t>
            </a:r>
          </a:p>
          <a:p>
            <a:pPr eaLnBrk="1" hangingPunct="1"/>
            <a:r>
              <a:rPr lang="tr-TR" b="1" dirty="0" smtClean="0"/>
              <a:t>Karma</a:t>
            </a:r>
            <a:endParaRPr lang="tr-TR" b="1" dirty="0" smtClean="0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5938411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b="1" dirty="0" smtClean="0"/>
              <a:t>İş hayatımızdan sesler</a:t>
            </a:r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143000" y="2011362"/>
            <a:ext cx="5726113" cy="3084513"/>
          </a:xfrm>
        </p:spPr>
        <p:txBody>
          <a:bodyPr/>
          <a:lstStyle/>
          <a:p>
            <a:pPr eaLnBrk="1" hangingPunct="1"/>
            <a:r>
              <a:rPr lang="tr-TR" sz="2800" dirty="0" smtClean="0"/>
              <a:t>Benim işim değil kardeşim...</a:t>
            </a:r>
          </a:p>
          <a:p>
            <a:pPr eaLnBrk="1" hangingPunct="1"/>
            <a:r>
              <a:rPr lang="tr-TR" sz="2800" dirty="0" smtClean="0"/>
              <a:t>Yarın gelin beyefendi...</a:t>
            </a:r>
          </a:p>
          <a:p>
            <a:pPr eaLnBrk="1" hangingPunct="1"/>
            <a:r>
              <a:rPr lang="tr-TR" sz="2800" dirty="0" smtClean="0"/>
              <a:t>İşler </a:t>
            </a:r>
            <a:r>
              <a:rPr lang="tr-TR" sz="2800" dirty="0" err="1" smtClean="0"/>
              <a:t>arap</a:t>
            </a:r>
            <a:r>
              <a:rPr lang="tr-TR" sz="2800" dirty="0" smtClean="0"/>
              <a:t> saçına dönmüş...</a:t>
            </a:r>
          </a:p>
          <a:p>
            <a:pPr eaLnBrk="1" hangingPunct="1"/>
            <a:r>
              <a:rPr lang="tr-TR" sz="2800" dirty="0" smtClean="0"/>
              <a:t>Suç var ama sorumlusunu bulamadık...</a:t>
            </a:r>
          </a:p>
          <a:p>
            <a:pPr eaLnBrk="1" hangingPunct="1"/>
            <a:r>
              <a:rPr lang="tr-TR" sz="2800" dirty="0" smtClean="0"/>
              <a:t>Bankamatik memur...</a:t>
            </a:r>
          </a:p>
          <a:p>
            <a:pPr eaLnBrk="1" hangingPunct="1"/>
            <a:r>
              <a:rPr lang="tr-TR" sz="2800" dirty="0" smtClean="0"/>
              <a:t>Torpilli adam, işini biliyor...</a:t>
            </a:r>
          </a:p>
          <a:p>
            <a:pPr eaLnBrk="1" hangingPunct="1"/>
            <a:endParaRPr lang="tr-TR" sz="2800" dirty="0" smtClean="0"/>
          </a:p>
        </p:txBody>
      </p:sp>
      <p:pic>
        <p:nvPicPr>
          <p:cNvPr id="4100" name="Picture 1028" descr="BD05515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676400"/>
            <a:ext cx="3181350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315306013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Gözlem yöntemi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Gözlem yönteminde iş analizcisi, belirli bir işin gerçekleştirilmesi için personel tarafından gösterilen davranışları izlemekte veya doğrudan not etmekte ya da daha önceden hazırlanmış olan kontrol listesini doldurmaktadır. </a:t>
            </a:r>
          </a:p>
        </p:txBody>
      </p:sp>
    </p:spTree>
    <p:extLst>
      <p:ext uri="{BB962C8B-B14F-4D97-AF65-F5344CB8AC3E}">
        <p14:creationId xmlns:p14="http://schemas.microsoft.com/office/powerpoint/2010/main" xmlns="" val="4057755331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Gözlem yönteminin yararları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828800"/>
            <a:ext cx="7010400" cy="4114800"/>
          </a:xfrm>
        </p:spPr>
        <p:txBody>
          <a:bodyPr/>
          <a:lstStyle/>
          <a:p>
            <a:pPr eaLnBrk="1" hangingPunct="1"/>
            <a:r>
              <a:rPr lang="tr-TR" sz="2800" dirty="0" smtClean="0"/>
              <a:t>Gözlem yöntemi, önceden çok dikkatli biçimde hazırlanmış bir kontrol listesi kullanılarak yapıldığında iyi sonuçlar vermektedir.</a:t>
            </a:r>
          </a:p>
          <a:p>
            <a:pPr eaLnBrk="1" hangingPunct="1"/>
            <a:r>
              <a:rPr lang="tr-TR" sz="2800" dirty="0" smtClean="0"/>
              <a:t>Gözlem yapılırken, iş ortamı hakkında bilgilerde kolaylıkla alınabilir.</a:t>
            </a:r>
          </a:p>
          <a:p>
            <a:pPr eaLnBrk="1" hangingPunct="1"/>
            <a:r>
              <a:rPr lang="tr-TR" sz="2800" dirty="0" smtClean="0"/>
              <a:t>Kısa sürede tamamlanan ve bedensel hareketlerden oluşan işler için uygundur (örneğin inşaat işçileri)</a:t>
            </a:r>
          </a:p>
        </p:txBody>
      </p:sp>
    </p:spTree>
    <p:extLst>
      <p:ext uri="{BB962C8B-B14F-4D97-AF65-F5344CB8AC3E}">
        <p14:creationId xmlns:p14="http://schemas.microsoft.com/office/powerpoint/2010/main" xmlns="" val="3313448105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Gözlem yönteminin sakıncaları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828800"/>
            <a:ext cx="7162800" cy="4114800"/>
          </a:xfrm>
        </p:spPr>
        <p:txBody>
          <a:bodyPr/>
          <a:lstStyle/>
          <a:p>
            <a:pPr eaLnBrk="1" hangingPunct="1"/>
            <a:r>
              <a:rPr lang="tr-TR" dirty="0" smtClean="0"/>
              <a:t>Gözlenen personel bilinçli biçimde davranışlarını değiştirebilir,</a:t>
            </a:r>
          </a:p>
          <a:p>
            <a:pPr eaLnBrk="1" hangingPunct="1"/>
            <a:r>
              <a:rPr lang="tr-TR" dirty="0" smtClean="0"/>
              <a:t>Düşünsel eylemlerin yer aldığı işleri (yönetim, danışmanlık), bu yöntemle analiz etmek olanaklı değildir,</a:t>
            </a:r>
          </a:p>
          <a:p>
            <a:pPr eaLnBrk="1" hangingPunct="1"/>
            <a:r>
              <a:rPr lang="tr-TR" dirty="0" smtClean="0"/>
              <a:t>İşin tamamlanma süresi çok uzun ise bu yöntemin uygulanması uzun zaman alır.</a:t>
            </a:r>
          </a:p>
          <a:p>
            <a:pPr eaLnBrk="1" hangingPunct="1"/>
            <a:endParaRPr lang="tr-TR" dirty="0" smtClean="0"/>
          </a:p>
          <a:p>
            <a:pPr eaLnBrk="1" hangingPunct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xmlns="" val="3044352339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Görüşme yöntemi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1828800"/>
            <a:ext cx="6934200" cy="4114800"/>
          </a:xfrm>
        </p:spPr>
        <p:txBody>
          <a:bodyPr/>
          <a:lstStyle/>
          <a:p>
            <a:pPr eaLnBrk="1" hangingPunct="1"/>
            <a:r>
              <a:rPr lang="tr-TR" dirty="0" smtClean="0"/>
              <a:t>Görüşme yönteminde, iş analizcisi işin  yapıldığı yere giderek, personel ile yüz yüze görüşmektedir.  Bu yöntemde planlı görüşme aracı olarak ankete benzeyen soru formu veya iş kontrol listesi kullanılmaktadır. </a:t>
            </a:r>
          </a:p>
        </p:txBody>
      </p:sp>
    </p:spTree>
    <p:extLst>
      <p:ext uri="{BB962C8B-B14F-4D97-AF65-F5344CB8AC3E}">
        <p14:creationId xmlns:p14="http://schemas.microsoft.com/office/powerpoint/2010/main" xmlns="" val="3098322856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Görüşme yönteminin yararları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1828800"/>
            <a:ext cx="7086600" cy="4114800"/>
          </a:xfrm>
        </p:spPr>
        <p:txBody>
          <a:bodyPr/>
          <a:lstStyle/>
          <a:p>
            <a:pPr eaLnBrk="1" hangingPunct="1"/>
            <a:r>
              <a:rPr lang="tr-TR" dirty="0" smtClean="0"/>
              <a:t>İş analizcisine personelin anlayamadığı soru ve konuları anında açıklama ve net olmayan yanıtlara müdahale etme olanağına sahiptir,</a:t>
            </a:r>
          </a:p>
          <a:p>
            <a:pPr eaLnBrk="1" hangingPunct="1"/>
            <a:r>
              <a:rPr lang="tr-TR" dirty="0" smtClean="0"/>
              <a:t>Görüşme yüz yüze yapıldığından iletişim sorunları doğmamakta, anlaşılmayan yönler açıkça ortaya konarak doğrusu bulunmaya çalışılmaktadır.</a:t>
            </a:r>
          </a:p>
          <a:p>
            <a:pPr eaLnBrk="1" hangingPunct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xmlns="" val="4193677107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smtClean="0"/>
              <a:t>Görüşme yönteminin sakıncaları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2349500"/>
            <a:ext cx="6699250" cy="4114800"/>
          </a:xfrm>
        </p:spPr>
        <p:txBody>
          <a:bodyPr/>
          <a:lstStyle/>
          <a:p>
            <a:pPr eaLnBrk="1" hangingPunct="1"/>
            <a:r>
              <a:rPr lang="tr-TR" dirty="0" smtClean="0"/>
              <a:t>Uzun zaman alır (özellikle yönetsel ve profesyonel işlerde),</a:t>
            </a:r>
          </a:p>
          <a:p>
            <a:pPr eaLnBrk="1" hangingPunct="1"/>
            <a:r>
              <a:rPr lang="tr-TR" dirty="0" smtClean="0"/>
              <a:t>Maliyeti yüksektir,</a:t>
            </a:r>
          </a:p>
          <a:p>
            <a:pPr eaLnBrk="1" hangingPunct="1"/>
            <a:r>
              <a:rPr lang="tr-TR" dirty="0" err="1" smtClean="0"/>
              <a:t>Heizenberg</a:t>
            </a:r>
            <a:r>
              <a:rPr lang="tr-TR" dirty="0" smtClean="0"/>
              <a:t> etkisi (insanların, görüşmecinin duymak istediğini sandığı yanıtları verme eğiliminde olması). </a:t>
            </a:r>
          </a:p>
        </p:txBody>
      </p:sp>
    </p:spTree>
    <p:extLst>
      <p:ext uri="{BB962C8B-B14F-4D97-AF65-F5344CB8AC3E}">
        <p14:creationId xmlns:p14="http://schemas.microsoft.com/office/powerpoint/2010/main" xmlns="" val="461383125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Önemli noktalar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828800"/>
            <a:ext cx="72390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/>
              <a:t>Görüşme, işin yapılışını aksatmayacak bir zamanda yapılmalıdır,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/>
              <a:t>Görüşme başlarken görüşmenin amaç ve uygulanış biçimi, dostane biçimde personele aktarılmalıdır,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/>
              <a:t>Gereksiz ayrıntılara girilmemelidir,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/>
              <a:t>Görüşme sırasında samimi bir ortamın yaratılmasına, gereksiz tartışmalara girilmemesine dikkat gösterilmelidir.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79997414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Anket yöntemi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1828800"/>
            <a:ext cx="6934200" cy="4114800"/>
          </a:xfrm>
        </p:spPr>
        <p:txBody>
          <a:bodyPr/>
          <a:lstStyle/>
          <a:p>
            <a:pPr eaLnBrk="1" hangingPunct="1"/>
            <a:r>
              <a:rPr lang="tr-TR" sz="2800" dirty="0" smtClean="0"/>
              <a:t>Anket yöntemi iş analizinde yaygın kullanımı olan yöntemdir.</a:t>
            </a:r>
          </a:p>
          <a:p>
            <a:pPr eaLnBrk="1" hangingPunct="1"/>
            <a:r>
              <a:rPr lang="tr-TR" sz="2800" dirty="0" smtClean="0"/>
              <a:t>Araştırma aracı olan anket, iş analizi çalışması yapılacak işletmenin ve işlerin nitelikleri dikkate alınarak geliştirildikten sonra yanıtlanmak üzere personele verilir. </a:t>
            </a:r>
          </a:p>
          <a:p>
            <a:pPr eaLnBrk="1" hangingPunct="1"/>
            <a:r>
              <a:rPr lang="tr-TR" sz="2800" dirty="0" smtClean="0"/>
              <a:t>Yanıtlanan anketlerin muhtevasındaki bilgiler analizciler tarafından özetlenir.</a:t>
            </a:r>
          </a:p>
        </p:txBody>
      </p:sp>
    </p:spTree>
    <p:extLst>
      <p:ext uri="{BB962C8B-B14F-4D97-AF65-F5344CB8AC3E}">
        <p14:creationId xmlns:p14="http://schemas.microsoft.com/office/powerpoint/2010/main" xmlns="" val="504330714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Anket yönteminin yararları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828800"/>
            <a:ext cx="7239000" cy="4114800"/>
          </a:xfrm>
        </p:spPr>
        <p:txBody>
          <a:bodyPr/>
          <a:lstStyle/>
          <a:p>
            <a:pPr eaLnBrk="1" hangingPunct="1"/>
            <a:r>
              <a:rPr lang="tr-TR" dirty="0" smtClean="0"/>
              <a:t>Çok sayıda işle ilgili bilginin çok kısa bir süre içinde toplanmasına olanak tanır, </a:t>
            </a:r>
          </a:p>
          <a:p>
            <a:pPr eaLnBrk="1" hangingPunct="1"/>
            <a:r>
              <a:rPr lang="tr-TR" dirty="0" smtClean="0"/>
              <a:t>Daha az iş analizi elemanı gerektirir, yani veri toplama maliyeti düşüktür,</a:t>
            </a:r>
          </a:p>
          <a:p>
            <a:pPr eaLnBrk="1" hangingPunct="1"/>
            <a:r>
              <a:rPr lang="tr-TR" dirty="0" smtClean="0"/>
              <a:t>İş analizi çalışmalarına daha fazla personelin katılımı sağlanabilir. </a:t>
            </a:r>
          </a:p>
        </p:txBody>
      </p:sp>
    </p:spTree>
    <p:extLst>
      <p:ext uri="{BB962C8B-B14F-4D97-AF65-F5344CB8AC3E}">
        <p14:creationId xmlns:p14="http://schemas.microsoft.com/office/powerpoint/2010/main" xmlns="" val="2295223795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Anket yönteminin sakıncaları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z="2800" smtClean="0"/>
              <a:t>Personelin iş analizine verdiği yanıtların doğruluğunun anında saptanamaması, </a:t>
            </a:r>
          </a:p>
          <a:p>
            <a:pPr eaLnBrk="1" hangingPunct="1"/>
            <a:r>
              <a:rPr lang="tr-TR" sz="2800" smtClean="0"/>
              <a:t>Personelin işini çok iyi bilmesine karşın işinin yalnızca önemli yönlerini belirtmesi</a:t>
            </a:r>
          </a:p>
          <a:p>
            <a:pPr eaLnBrk="1" hangingPunct="1"/>
            <a:r>
              <a:rPr lang="tr-TR" sz="2800" smtClean="0"/>
              <a:t>Personelin işini açık biçimde ifade edememesi,</a:t>
            </a:r>
          </a:p>
          <a:p>
            <a:pPr eaLnBrk="1" hangingPunct="1"/>
            <a:r>
              <a:rPr lang="tr-TR" sz="2800" smtClean="0"/>
              <a:t>Soruların anlamının personel tarafından yanlış anlaşılabilmesi,</a:t>
            </a:r>
          </a:p>
        </p:txBody>
      </p:sp>
    </p:spTree>
    <p:extLst>
      <p:ext uri="{BB962C8B-B14F-4D97-AF65-F5344CB8AC3E}">
        <p14:creationId xmlns:p14="http://schemas.microsoft.com/office/powerpoint/2010/main" xmlns="" val="2084823349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 kavramıyla ilişkili kavramlar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dirty="0" smtClean="0"/>
              <a:t> </a:t>
            </a:r>
            <a:r>
              <a:rPr lang="tr-TR" b="1" dirty="0" smtClean="0"/>
              <a:t>İş Öğesi:  </a:t>
            </a:r>
            <a:r>
              <a:rPr lang="tr-TR" dirty="0" smtClean="0"/>
              <a:t>Küçük parçalara ayrılması olası olmayan faaliyettir.</a:t>
            </a:r>
          </a:p>
          <a:p>
            <a:pPr eaLnBrk="1" hangingPunct="1">
              <a:lnSpc>
                <a:spcPct val="90000"/>
              </a:lnSpc>
            </a:pPr>
            <a:r>
              <a:rPr lang="tr-TR" b="1" dirty="0" smtClean="0"/>
              <a:t>Görev: </a:t>
            </a:r>
            <a:r>
              <a:rPr lang="tr-TR" dirty="0" smtClean="0"/>
              <a:t>İşin içeriğinde olan belirli amaçla yerine getirilen faaliyettir.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 </a:t>
            </a:r>
            <a:r>
              <a:rPr lang="tr-TR" b="1" dirty="0" smtClean="0"/>
              <a:t>Makam: </a:t>
            </a:r>
            <a:r>
              <a:rPr lang="tr-TR" dirty="0" smtClean="0"/>
              <a:t>Bir kurumda belirli bir personel tarafından yerine getirilen benzer görevler kümesidir.</a:t>
            </a:r>
          </a:p>
          <a:p>
            <a:pPr eaLnBrk="1" hangingPunct="1">
              <a:lnSpc>
                <a:spcPct val="90000"/>
              </a:lnSpc>
            </a:pPr>
            <a:endParaRPr lang="tr-TR" dirty="0" smtClean="0"/>
          </a:p>
          <a:p>
            <a:pPr eaLnBrk="1" hangingPunct="1">
              <a:lnSpc>
                <a:spcPct val="90000"/>
              </a:lnSpc>
              <a:buNone/>
            </a:pP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428992" y="6072206"/>
            <a:ext cx="2857520" cy="48099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F2DD33-0609-47BB-A34C-3ABC11E1A6F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Önemli noktalar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0100" y="2017713"/>
            <a:ext cx="7715304" cy="3983055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tr-TR" sz="2000" dirty="0" smtClean="0"/>
              <a:t>Anketin elde edilmesi düşünülen bilgileri eksiksiz olarak sağlayacak biçimde düzenlenmesi gereklidir,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tr-TR" sz="2000" dirty="0" smtClean="0"/>
              <a:t>Soruların anlamlarının herkes tarafından aynı biçimde anlaşılır olması sağlanmalıdır,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tr-TR" sz="2000" dirty="0" smtClean="0"/>
              <a:t>Anketin dilinin sade ve anlaşılır olması gereklidir,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tr-TR" sz="2000" dirty="0" smtClean="0"/>
              <a:t>Anketin iyi anlaşılır olması için "ankete ve anket sorularının cevaplandırılmasına ilişkin açıklama" ya yer verilmelidir,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tr-TR" sz="2000" dirty="0" smtClean="0"/>
              <a:t>Anket soruları içeriği, konu ve benzerliklerine göre gruplandırılmalıdır,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tr-TR" sz="2000" dirty="0" smtClean="0"/>
              <a:t>Ankette açık uçlu sorular bulunmalıdır. Bu kısma personel belirtmek istediği konuları serbestçe aktarabilmelidir.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tr-TR" sz="2000" dirty="0" smtClean="0"/>
              <a:t>İş analizi anketini, her iş için en az bir personelin yanıtlaması gerekir. </a:t>
            </a:r>
          </a:p>
        </p:txBody>
      </p:sp>
    </p:spTree>
    <p:extLst>
      <p:ext uri="{BB962C8B-B14F-4D97-AF65-F5344CB8AC3E}">
        <p14:creationId xmlns:p14="http://schemas.microsoft.com/office/powerpoint/2010/main" xmlns="" val="2542570144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Karma yöntem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2017713"/>
            <a:ext cx="7162800" cy="4114800"/>
          </a:xfrm>
        </p:spPr>
        <p:txBody>
          <a:bodyPr/>
          <a:lstStyle/>
          <a:p>
            <a:pPr eaLnBrk="1" hangingPunct="1"/>
            <a:r>
              <a:rPr lang="tr-TR" dirty="0" smtClean="0"/>
              <a:t>Karma ya da bileşik yöntem, yukarıda sayılan iş analiz yöntemlerinin bir arada kullanıldığı yöntemdir. </a:t>
            </a:r>
          </a:p>
          <a:p>
            <a:pPr eaLnBrk="1" hangingPunct="1"/>
            <a:r>
              <a:rPr lang="tr-TR" dirty="0" smtClean="0"/>
              <a:t>Karma yöntem, bir yöntemin eksik ve zayıf yönlerini tamamlayacak şekilde diğer yöntemlerle desteklenmesi, yani birden fazla yöntemin aynı anda kullanılması anlamına gelir.</a:t>
            </a:r>
          </a:p>
        </p:txBody>
      </p:sp>
    </p:spTree>
    <p:extLst>
      <p:ext uri="{BB962C8B-B14F-4D97-AF65-F5344CB8AC3E}">
        <p14:creationId xmlns:p14="http://schemas.microsoft.com/office/powerpoint/2010/main" xmlns="" val="3458409967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tr-TR" b="1" dirty="0" smtClean="0"/>
              <a:t>Son Aşama: Uygulama İlkeleri</a:t>
            </a:r>
            <a:endParaRPr lang="tr-TR" b="1" dirty="0" smtClean="0">
              <a:latin typeface="Times New Roman Tur" charset="-94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981200"/>
            <a:ext cx="6324600" cy="38862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80000"/>
              </a:lnSpc>
            </a:pPr>
            <a:r>
              <a:rPr lang="tr-TR" sz="2800" dirty="0" smtClean="0"/>
              <a:t>Analizci personele kendini ve amacını tanıtmalıdır,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dirty="0" smtClean="0"/>
              <a:t>Personele ve işine yakın ilgi göstermelidir,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dirty="0" smtClean="0"/>
              <a:t>Personele işini nasıl yapacağını anlatmamalıdır,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dirty="0" smtClean="0"/>
              <a:t>İş ve personeli birbirine karıştırmamalıdır,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dirty="0" smtClean="0"/>
              <a:t>Toplanan bilgiler, vakit kaybetmeksizin doğrulattırılmalıdır.</a:t>
            </a:r>
            <a:endParaRPr lang="tr-TR" sz="2800" dirty="0" smtClean="0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2570771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İş tanımının unsurları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95600" y="2057400"/>
            <a:ext cx="4532312" cy="40020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000" b="1" dirty="0" smtClean="0"/>
              <a:t>İş Tanımının Geçerlilik Tarihi,</a:t>
            </a:r>
          </a:p>
          <a:p>
            <a:pPr eaLnBrk="1" hangingPunct="1">
              <a:lnSpc>
                <a:spcPct val="80000"/>
              </a:lnSpc>
            </a:pPr>
            <a:r>
              <a:rPr lang="tr-TR" sz="2000" b="1" dirty="0" smtClean="0"/>
              <a:t>İşin Adı (</a:t>
            </a:r>
            <a:r>
              <a:rPr lang="tr-TR" sz="2000" b="1" dirty="0" err="1" smtClean="0"/>
              <a:t>ünvanı</a:t>
            </a:r>
            <a:r>
              <a:rPr lang="tr-TR" sz="2000" b="1" dirty="0" smtClean="0"/>
              <a:t>) ve Kodu,</a:t>
            </a:r>
          </a:p>
          <a:p>
            <a:pPr eaLnBrk="1" hangingPunct="1">
              <a:lnSpc>
                <a:spcPct val="80000"/>
              </a:lnSpc>
            </a:pPr>
            <a:r>
              <a:rPr lang="tr-TR" sz="2000" b="1" dirty="0" smtClean="0"/>
              <a:t>İşin Yapıldığı Bölüm,</a:t>
            </a:r>
          </a:p>
          <a:p>
            <a:pPr eaLnBrk="1" hangingPunct="1">
              <a:lnSpc>
                <a:spcPct val="80000"/>
              </a:lnSpc>
            </a:pPr>
            <a:r>
              <a:rPr lang="tr-TR" sz="2000" b="1" dirty="0" smtClean="0"/>
              <a:t>Bağlı Olduğu Bölüm</a:t>
            </a:r>
          </a:p>
          <a:p>
            <a:pPr eaLnBrk="1" hangingPunct="1">
              <a:lnSpc>
                <a:spcPct val="80000"/>
              </a:lnSpc>
            </a:pPr>
            <a:r>
              <a:rPr lang="tr-TR" sz="2000" b="1" dirty="0" smtClean="0"/>
              <a:t>İşin Özeti,</a:t>
            </a:r>
          </a:p>
          <a:p>
            <a:pPr eaLnBrk="1" hangingPunct="1">
              <a:lnSpc>
                <a:spcPct val="80000"/>
              </a:lnSpc>
            </a:pPr>
            <a:r>
              <a:rPr lang="tr-TR" sz="2000" b="1" dirty="0" smtClean="0"/>
              <a:t>Görevler,</a:t>
            </a:r>
          </a:p>
          <a:p>
            <a:pPr eaLnBrk="1" hangingPunct="1">
              <a:lnSpc>
                <a:spcPct val="80000"/>
              </a:lnSpc>
            </a:pPr>
            <a:r>
              <a:rPr lang="tr-TR" sz="2000" b="1" dirty="0" smtClean="0"/>
              <a:t>Kullanılan Makinalar,</a:t>
            </a:r>
          </a:p>
          <a:p>
            <a:pPr eaLnBrk="1" hangingPunct="1">
              <a:lnSpc>
                <a:spcPct val="80000"/>
              </a:lnSpc>
            </a:pPr>
            <a:r>
              <a:rPr lang="tr-TR" sz="2000" b="1" dirty="0" smtClean="0"/>
              <a:t>Kullanılan Malzemeler,</a:t>
            </a:r>
          </a:p>
          <a:p>
            <a:pPr eaLnBrk="1" hangingPunct="1">
              <a:lnSpc>
                <a:spcPct val="80000"/>
              </a:lnSpc>
            </a:pPr>
            <a:r>
              <a:rPr lang="tr-TR" sz="2000" b="1" dirty="0" smtClean="0"/>
              <a:t>Gözetim,</a:t>
            </a:r>
          </a:p>
          <a:p>
            <a:pPr eaLnBrk="1" hangingPunct="1">
              <a:lnSpc>
                <a:spcPct val="80000"/>
              </a:lnSpc>
            </a:pPr>
            <a:r>
              <a:rPr lang="tr-TR" sz="2000" b="1" dirty="0" smtClean="0"/>
              <a:t>Mali Sorumluluk,</a:t>
            </a:r>
          </a:p>
          <a:p>
            <a:pPr eaLnBrk="1" hangingPunct="1">
              <a:lnSpc>
                <a:spcPct val="80000"/>
              </a:lnSpc>
            </a:pPr>
            <a:r>
              <a:rPr lang="tr-TR" sz="2000" b="1" dirty="0" smtClean="0"/>
              <a:t>Çalışma Koşulları,</a:t>
            </a:r>
          </a:p>
          <a:p>
            <a:pPr eaLnBrk="1" hangingPunct="1">
              <a:lnSpc>
                <a:spcPct val="80000"/>
              </a:lnSpc>
            </a:pPr>
            <a:r>
              <a:rPr lang="tr-TR" sz="2000" b="1" dirty="0" smtClean="0"/>
              <a:t>Tehlikeler,</a:t>
            </a:r>
          </a:p>
          <a:p>
            <a:pPr eaLnBrk="1" hangingPunct="1">
              <a:lnSpc>
                <a:spcPct val="80000"/>
              </a:lnSpc>
            </a:pPr>
            <a:r>
              <a:rPr lang="tr-TR" sz="2000" b="1" dirty="0" smtClean="0"/>
              <a:t>Kişisel Nitelikler.</a:t>
            </a:r>
          </a:p>
        </p:txBody>
      </p:sp>
    </p:spTree>
    <p:extLst>
      <p:ext uri="{BB962C8B-B14F-4D97-AF65-F5344CB8AC3E}">
        <p14:creationId xmlns:p14="http://schemas.microsoft.com/office/powerpoint/2010/main" xmlns="" val="2612092667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İş tanımının yazılması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1828800"/>
            <a:ext cx="6858000" cy="4114800"/>
          </a:xfrm>
        </p:spPr>
        <p:txBody>
          <a:bodyPr/>
          <a:lstStyle/>
          <a:p>
            <a:pPr eaLnBrk="1" hangingPunct="1"/>
            <a:r>
              <a:rPr lang="tr-TR" dirty="0" smtClean="0"/>
              <a:t>Mümkün olduğunca kısa ve yalın cümleler kullanılmalıdır,</a:t>
            </a:r>
          </a:p>
          <a:p>
            <a:pPr eaLnBrk="1" hangingPunct="1"/>
            <a:r>
              <a:rPr lang="tr-TR" dirty="0" smtClean="0"/>
              <a:t>Cümleler herkes tarafından aynı şekilde anlaşılacak nitelikte olmalıdır,</a:t>
            </a:r>
          </a:p>
          <a:p>
            <a:pPr eaLnBrk="1" hangingPunct="1"/>
            <a:r>
              <a:rPr lang="tr-TR" dirty="0" smtClean="0"/>
              <a:t>İşin tüm yönleri ortaya konulmalıdır,</a:t>
            </a:r>
          </a:p>
          <a:p>
            <a:pPr eaLnBrk="1" hangingPunct="1"/>
            <a:r>
              <a:rPr lang="tr-TR" dirty="0" smtClean="0"/>
              <a:t>Geniş zaman eki kullanılmalıdır (yapmak, sağlamak, yapar, sağlar) </a:t>
            </a:r>
          </a:p>
        </p:txBody>
      </p:sp>
    </p:spTree>
    <p:extLst>
      <p:ext uri="{BB962C8B-B14F-4D97-AF65-F5344CB8AC3E}">
        <p14:creationId xmlns:p14="http://schemas.microsoft.com/office/powerpoint/2010/main" xmlns="" val="3741330144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5758" name="Group 46"/>
          <p:cNvGraphicFramePr>
            <a:graphicFrameLocks noGrp="1"/>
          </p:cNvGraphicFramePr>
          <p:nvPr>
            <p:ph type="tbl" idx="1"/>
          </p:nvPr>
        </p:nvGraphicFramePr>
        <p:xfrm>
          <a:off x="381000" y="228600"/>
          <a:ext cx="8458200" cy="6099179"/>
        </p:xfrm>
        <a:graphic>
          <a:graphicData uri="http://schemas.openxmlformats.org/drawingml/2006/table">
            <a:tbl>
              <a:tblPr/>
              <a:tblGrid>
                <a:gridCol w="4229100"/>
                <a:gridCol w="4229100"/>
              </a:tblGrid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BÖLÜM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Kreş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İŞİN ADI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Kreş Yöneticiliği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KODU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S1002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BAĞLI OLDUĞU BİRİM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Hastane Müdürlüğü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11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İŞİN ÖZETİ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17157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GÖREVLER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2- ...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KULLANILAN ARAÇ GEREÇLER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KULLANILAN MALZEMELER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GÖZETİM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MALİ SORUMLULUK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ÇALIŞMA KOŞULLARI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TEHLİKELER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KİŞİSEL NİTELİKLER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3493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İş gerekleri-Temel iş faktörleri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İşi yapacak personelde aranacak nitelikler dört ana grupta toplanmaktadır</a:t>
            </a:r>
          </a:p>
          <a:p>
            <a:pPr lvl="1" eaLnBrk="1" hangingPunct="1"/>
            <a:r>
              <a:rPr lang="tr-TR" smtClean="0"/>
              <a:t>Yetenek Gerekleri,</a:t>
            </a:r>
          </a:p>
          <a:p>
            <a:pPr lvl="1" eaLnBrk="1" hangingPunct="1"/>
            <a:r>
              <a:rPr lang="tr-TR" smtClean="0"/>
              <a:t>Çaba Gerekleri,</a:t>
            </a:r>
          </a:p>
          <a:p>
            <a:pPr lvl="1" eaLnBrk="1" hangingPunct="1"/>
            <a:r>
              <a:rPr lang="tr-TR" smtClean="0"/>
              <a:t>Sorumluluk Gerekleri,</a:t>
            </a:r>
          </a:p>
          <a:p>
            <a:pPr lvl="1" eaLnBrk="1" hangingPunct="1"/>
            <a:r>
              <a:rPr lang="tr-TR" smtClean="0"/>
              <a:t>Çalışma Koşulları.</a:t>
            </a:r>
          </a:p>
        </p:txBody>
      </p:sp>
    </p:spTree>
    <p:extLst>
      <p:ext uri="{BB962C8B-B14F-4D97-AF65-F5344CB8AC3E}">
        <p14:creationId xmlns:p14="http://schemas.microsoft.com/office/powerpoint/2010/main" xmlns="" val="3639833040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6738" name="Group 2"/>
          <p:cNvGraphicFramePr>
            <a:graphicFrameLocks noGrp="1"/>
          </p:cNvGraphicFramePr>
          <p:nvPr>
            <p:ph type="tbl" idx="1"/>
          </p:nvPr>
        </p:nvGraphicFramePr>
        <p:xfrm>
          <a:off x="381000" y="152400"/>
          <a:ext cx="8229600" cy="6577346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3352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İŞ KİMLİĞİ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2130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İŞİN ADI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TARİH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İŞİN KODU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BÖLÜM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52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BECERİ GEREKLERİ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35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EĞİTİM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DENEYİM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ÖZEL BİLGİ VE YETENEK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ÇABA GEREKLERİ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35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BEDENSEL ÇABA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DÜŞÜNSEL ÇABA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SORUMLULUK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35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MALZEME MAKİNA SORUMLULUĞU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GÖZETİM SORUMLULUĞU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DİĞER KİŞİLERİN KORUNMASI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MALİ SORUMLULUK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ÇALIŞMA KOŞULLARI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35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İŞ ÇEVRESİ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İŞ RİSKİ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9276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Yetenek gerekleri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828800"/>
            <a:ext cx="6781800" cy="4114800"/>
          </a:xfrm>
        </p:spPr>
        <p:txBody>
          <a:bodyPr/>
          <a:lstStyle/>
          <a:p>
            <a:pPr eaLnBrk="1" hangingPunct="1"/>
            <a:r>
              <a:rPr lang="tr-TR" dirty="0" smtClean="0"/>
              <a:t>Öğrenim</a:t>
            </a:r>
          </a:p>
          <a:p>
            <a:pPr eaLnBrk="1" hangingPunct="1"/>
            <a:r>
              <a:rPr lang="tr-TR" dirty="0" smtClean="0"/>
              <a:t>Deneyim (iş öncesi-iş başında)</a:t>
            </a:r>
          </a:p>
          <a:p>
            <a:pPr eaLnBrk="1" hangingPunct="1"/>
            <a:r>
              <a:rPr lang="tr-TR" dirty="0" smtClean="0"/>
              <a:t>Özel bilgi ve beceriler (yabancı dil, sayısal modeller kurabilme)</a:t>
            </a:r>
          </a:p>
          <a:p>
            <a:pPr eaLnBrk="1" hangingPunct="1"/>
            <a:r>
              <a:rPr lang="tr-TR" dirty="0" smtClean="0"/>
              <a:t>İnisiyatif ve yaratıcılık (karar verme ve yargılama olarak da anılmaktadır)</a:t>
            </a:r>
          </a:p>
        </p:txBody>
      </p:sp>
    </p:spTree>
    <p:extLst>
      <p:ext uri="{BB962C8B-B14F-4D97-AF65-F5344CB8AC3E}">
        <p14:creationId xmlns:p14="http://schemas.microsoft.com/office/powerpoint/2010/main" xmlns="" val="4282309600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Çaba gerekleri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828800"/>
            <a:ext cx="6629400" cy="4114800"/>
          </a:xfrm>
        </p:spPr>
        <p:txBody>
          <a:bodyPr/>
          <a:lstStyle/>
          <a:p>
            <a:pPr eaLnBrk="1" hangingPunct="1"/>
            <a:r>
              <a:rPr lang="tr-TR" dirty="0" smtClean="0"/>
              <a:t>Çaba gerekleri, bir işin amaçlara uygun biçimde gerçekleşmesi için harcanan güç ve enerji olarak tanımlanır. Bu çaba, iki türlü olabilir: </a:t>
            </a:r>
          </a:p>
          <a:p>
            <a:pPr eaLnBrk="1" hangingPunct="1">
              <a:buFont typeface="Wingdings" pitchFamily="2" charset="2"/>
              <a:buNone/>
            </a:pPr>
            <a:endParaRPr lang="tr-TR" dirty="0" smtClean="0"/>
          </a:p>
          <a:p>
            <a:pPr lvl="1" eaLnBrk="1" hangingPunct="1"/>
            <a:r>
              <a:rPr lang="tr-TR" dirty="0" smtClean="0"/>
              <a:t>Bedensel çaba (taşıma, kaldırma),</a:t>
            </a:r>
          </a:p>
          <a:p>
            <a:pPr lvl="1" eaLnBrk="1" hangingPunct="1"/>
            <a:r>
              <a:rPr lang="tr-TR" dirty="0" smtClean="0"/>
              <a:t>Zihinsel çaba (yargılama, uyarlama, sorun çözme).</a:t>
            </a:r>
          </a:p>
          <a:p>
            <a:pPr eaLnBrk="1" hangingPunct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xmlns="" val="2468768669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 kavramıyla ilişkili kavramlar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İş: </a:t>
            </a:r>
            <a:r>
              <a:rPr lang="tr-TR" dirty="0" smtClean="0"/>
              <a:t>Birden çok benzer makamın bir araya gelmesidir.</a:t>
            </a:r>
          </a:p>
          <a:p>
            <a:r>
              <a:rPr lang="tr-TR" b="1" dirty="0" smtClean="0"/>
              <a:t>İş Ailesi: </a:t>
            </a:r>
            <a:r>
              <a:rPr lang="tr-TR" dirty="0" smtClean="0"/>
              <a:t>Hem benzer görevleri içeren hem de benzer personel niteliklerini gerektiren iki ya da daha fazla işi içeren iş grubudur. 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F2DD33-0609-47BB-A34C-3ABC11E1A6F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Sorumluluk gerekleri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828800"/>
            <a:ext cx="7010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dirty="0" smtClean="0"/>
              <a:t>Sorumluluk bir şeyi yerine getirme ya da yerine getirilmesini sağlama yükümlülüğü olarak tanımlanabilir.</a:t>
            </a:r>
          </a:p>
          <a:p>
            <a:pPr lvl="1" eaLnBrk="1" hangingPunct="1">
              <a:lnSpc>
                <a:spcPct val="90000"/>
              </a:lnSpc>
            </a:pPr>
            <a:r>
              <a:rPr lang="tr-TR" dirty="0" smtClean="0"/>
              <a:t>Gözetim sorumluluğu</a:t>
            </a:r>
          </a:p>
          <a:p>
            <a:pPr lvl="1" eaLnBrk="1" hangingPunct="1">
              <a:lnSpc>
                <a:spcPct val="90000"/>
              </a:lnSpc>
            </a:pPr>
            <a:r>
              <a:rPr lang="tr-TR" dirty="0" smtClean="0"/>
              <a:t>Malzeme ve donanım sorumluluğu</a:t>
            </a:r>
          </a:p>
          <a:p>
            <a:pPr lvl="1" eaLnBrk="1" hangingPunct="1">
              <a:lnSpc>
                <a:spcPct val="90000"/>
              </a:lnSpc>
            </a:pPr>
            <a:r>
              <a:rPr lang="tr-TR" dirty="0" smtClean="0"/>
              <a:t>Mali sorumluluk </a:t>
            </a:r>
          </a:p>
          <a:p>
            <a:pPr lvl="1" eaLnBrk="1" hangingPunct="1">
              <a:lnSpc>
                <a:spcPct val="90000"/>
              </a:lnSpc>
            </a:pPr>
            <a:r>
              <a:rPr lang="tr-TR" dirty="0" smtClean="0"/>
              <a:t>Diğer kişilerin korunması sorumluluğu</a:t>
            </a:r>
          </a:p>
          <a:p>
            <a:pPr lvl="1" eaLnBrk="1" hangingPunct="1">
              <a:lnSpc>
                <a:spcPct val="90000"/>
              </a:lnSpc>
            </a:pPr>
            <a:r>
              <a:rPr lang="tr-TR" dirty="0" smtClean="0"/>
              <a:t>İş ilişkileri sorumluluğu</a:t>
            </a:r>
          </a:p>
        </p:txBody>
      </p:sp>
    </p:spTree>
    <p:extLst>
      <p:ext uri="{BB962C8B-B14F-4D97-AF65-F5344CB8AC3E}">
        <p14:creationId xmlns:p14="http://schemas.microsoft.com/office/powerpoint/2010/main" xmlns="" val="2028121924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Çalışma koşulları gerekleri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2590800"/>
            <a:ext cx="6629400" cy="2774950"/>
          </a:xfrm>
        </p:spPr>
        <p:txBody>
          <a:bodyPr/>
          <a:lstStyle/>
          <a:p>
            <a:pPr eaLnBrk="1" hangingPunct="1"/>
            <a:r>
              <a:rPr lang="tr-TR" dirty="0" smtClean="0"/>
              <a:t>İş ortamı (ısı, gürültü, sıcaklık)</a:t>
            </a:r>
          </a:p>
          <a:p>
            <a:pPr eaLnBrk="1" hangingPunct="1"/>
            <a:r>
              <a:rPr lang="tr-TR" dirty="0" smtClean="0"/>
              <a:t>İş riski (hastalık olasılığı ve fiziksel rahatsızlıklar)</a:t>
            </a:r>
          </a:p>
        </p:txBody>
      </p:sp>
    </p:spTree>
    <p:extLst>
      <p:ext uri="{BB962C8B-B14F-4D97-AF65-F5344CB8AC3E}">
        <p14:creationId xmlns:p14="http://schemas.microsoft.com/office/powerpoint/2010/main" xmlns="" val="3182526048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 kavramıyla ilişkili kavramlar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b="1" dirty="0" smtClean="0"/>
              <a:t>Meslek: </a:t>
            </a:r>
            <a:r>
              <a:rPr lang="tr-TR" dirty="0" smtClean="0"/>
              <a:t>Değişik işletme ve kurumlarda  bulunan benzer iş grubudur.</a:t>
            </a:r>
          </a:p>
          <a:p>
            <a:pPr eaLnBrk="1" hangingPunct="1">
              <a:lnSpc>
                <a:spcPct val="90000"/>
              </a:lnSpc>
            </a:pPr>
            <a:endParaRPr 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 </a:t>
            </a:r>
            <a:r>
              <a:rPr lang="tr-TR" b="1" dirty="0" smtClean="0"/>
              <a:t>Kariyer:</a:t>
            </a:r>
            <a:r>
              <a:rPr lang="tr-TR" dirty="0" smtClean="0"/>
              <a:t>Bir kişinin yaşamı boyunca bulunduğu makamlar, yerine getirdiği işler dizisini ifade eder.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tr-TR" dirty="0" smtClean="0"/>
              <a:t> 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F2DD33-0609-47BB-A34C-3ABC11E1A6F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Yanlış bilinenler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Kariyer kavramı, tüm çalışanlara özgüdür; yöneticinin kariyeri varsa sekreterinin de bir kariyeri vardır; kariyer kavramı hiçbir nitelemeyi (iyi kariyer, yüksek kariyer vb) kabul etmez</a:t>
            </a:r>
            <a:r>
              <a:rPr lang="tr-TR" smtClean="0"/>
              <a:t>. 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F2DD33-0609-47BB-A34C-3ABC11E1A6F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F2DD33-0609-47BB-A34C-3ABC11E1A6F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 l="2744" t="3334" r="2600" b="10001"/>
          <a:stretch>
            <a:fillRect/>
          </a:stretch>
        </p:blipFill>
        <p:spPr bwMode="auto">
          <a:xfrm>
            <a:off x="1676400" y="857232"/>
            <a:ext cx="5864225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tr-TR" b="1" smtClean="0"/>
              <a:t>İş Analizi</a:t>
            </a:r>
            <a:endParaRPr lang="tr-TR" b="1" smtClean="0">
              <a:latin typeface="Times New Roman Tur" charset="-94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828800"/>
            <a:ext cx="7162800" cy="4114800"/>
          </a:xfrm>
          <a:noFill/>
        </p:spPr>
        <p:txBody>
          <a:bodyPr lIns="92075" tIns="46038" rIns="92075" bIns="46038"/>
          <a:lstStyle/>
          <a:p>
            <a:pPr marL="457200" indent="-457200" eaLnBrk="1" hangingPunct="1">
              <a:lnSpc>
                <a:spcPct val="90000"/>
              </a:lnSpc>
            </a:pPr>
            <a:r>
              <a:rPr lang="tr-TR" b="1" dirty="0" smtClean="0"/>
              <a:t>Personel tarafından yürütülen iş kapsamında yer alan görevlerin, 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tr-TR" b="1" dirty="0" smtClean="0"/>
              <a:t>İşin yapıldığı ortamın,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tr-TR" b="1" dirty="0" smtClean="0"/>
              <a:t>İşi yapan </a:t>
            </a:r>
            <a:r>
              <a:rPr lang="tr-TR" b="1" dirty="0" smtClean="0"/>
              <a:t>iş görenin </a:t>
            </a:r>
            <a:r>
              <a:rPr lang="tr-TR" b="1" dirty="0" smtClean="0"/>
              <a:t>taşıması gerekli niteliklerin araştırılması ve belgelenmesi sürecidir</a:t>
            </a:r>
          </a:p>
          <a:p>
            <a:pPr marL="457200" indent="-457200" eaLnBrk="1" hangingPunct="1">
              <a:lnSpc>
                <a:spcPct val="90000"/>
              </a:lnSpc>
              <a:buFontTx/>
              <a:buChar char=" "/>
            </a:pPr>
            <a:r>
              <a:rPr lang="tr-TR" b="1" dirty="0" smtClean="0">
                <a:solidFill>
                  <a:schemeClr val="folHlink"/>
                </a:solidFill>
              </a:rPr>
              <a:t>İş analizi bir araştırma (bilgi toplama ve inceleme) etkinliğidir.</a:t>
            </a:r>
            <a:endParaRPr lang="tr-TR" b="1" dirty="0" smtClean="0">
              <a:solidFill>
                <a:schemeClr val="folHlink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316667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OTEBOO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OTEBOOK 1">
        <a:dk1>
          <a:srgbClr val="402000"/>
        </a:dk1>
        <a:lt1>
          <a:srgbClr val="FBFAE2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DFCEE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402000"/>
        </a:dk1>
        <a:lt1>
          <a:srgbClr val="FFFFFF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FFFFF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4">
        <a:dk1>
          <a:srgbClr val="1C1C1C"/>
        </a:dk1>
        <a:lt1>
          <a:srgbClr val="FFFFFF"/>
        </a:lt1>
        <a:dk2>
          <a:srgbClr val="000066"/>
        </a:dk2>
        <a:lt2>
          <a:srgbClr val="666699"/>
        </a:lt2>
        <a:accent1>
          <a:srgbClr val="FF5050"/>
        </a:accent1>
        <a:accent2>
          <a:srgbClr val="009999"/>
        </a:accent2>
        <a:accent3>
          <a:srgbClr val="FFFFFF"/>
        </a:accent3>
        <a:accent4>
          <a:srgbClr val="161616"/>
        </a:accent4>
        <a:accent5>
          <a:srgbClr val="FFB3B3"/>
        </a:accent5>
        <a:accent6>
          <a:srgbClr val="008A8A"/>
        </a:accent6>
        <a:hlink>
          <a:srgbClr val="3366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Designs\NOTEBOOK.POT</Template>
  <TotalTime>1845</TotalTime>
  <Words>1570</Words>
  <Application>Microsoft Office PowerPoint</Application>
  <PresentationFormat>Ekran Gösterisi (4:3)</PresentationFormat>
  <Paragraphs>316</Paragraphs>
  <Slides>51</Slides>
  <Notes>11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51</vt:i4>
      </vt:variant>
    </vt:vector>
  </HeadingPairs>
  <TitlesOfParts>
    <vt:vector size="53" baseType="lpstr">
      <vt:lpstr>NOTEBOOK</vt:lpstr>
      <vt:lpstr>Photo Editor Fotoğrafı</vt:lpstr>
      <vt:lpstr>Slayt 1</vt:lpstr>
      <vt:lpstr>                Öğrenme amaçları</vt:lpstr>
      <vt:lpstr>İş hayatımızdan sesler</vt:lpstr>
      <vt:lpstr>İş kavramıyla ilişkili kavramlar</vt:lpstr>
      <vt:lpstr>İş kavramıyla ilişkili kavramlar</vt:lpstr>
      <vt:lpstr>İş kavramıyla ilişkili kavramlar</vt:lpstr>
      <vt:lpstr>Yanlış bilinenler</vt:lpstr>
      <vt:lpstr>Slayt 8</vt:lpstr>
      <vt:lpstr>İş Analizi</vt:lpstr>
      <vt:lpstr>İş analizinin sonuçları</vt:lpstr>
      <vt:lpstr>İş Tanımı</vt:lpstr>
      <vt:lpstr>İş tanımları, organizasyona düzen kazandırır.</vt:lpstr>
      <vt:lpstr>İş tanımları koordinasyon ve denetimi kolaylaştırır.</vt:lpstr>
      <vt:lpstr>Slayt 14</vt:lpstr>
      <vt:lpstr>İş Gerekleri</vt:lpstr>
      <vt:lpstr>Slayt 16</vt:lpstr>
      <vt:lpstr>Slayt 17</vt:lpstr>
      <vt:lpstr>Slayt 18</vt:lpstr>
      <vt:lpstr>Slayt 19</vt:lpstr>
      <vt:lpstr>İş Analizi Süreci</vt:lpstr>
      <vt:lpstr>İş Analizine Hazırlık</vt:lpstr>
      <vt:lpstr>İş Analizi Örgütlenmesi</vt:lpstr>
      <vt:lpstr>İş analizini kim yapmalı ?</vt:lpstr>
      <vt:lpstr>İş analizci sayısının belirlenmesi</vt:lpstr>
      <vt:lpstr>İş analizci sayısının belirlenmesi</vt:lpstr>
      <vt:lpstr>İş analizci sayısının belirlenmesi</vt:lpstr>
      <vt:lpstr>Analizcide Aranan Nitelikler</vt:lpstr>
      <vt:lpstr>Özetle iş analizcisi</vt:lpstr>
      <vt:lpstr>İş Analizi Yöntemleri</vt:lpstr>
      <vt:lpstr>Gözlem yöntemi</vt:lpstr>
      <vt:lpstr>Gözlem yönteminin yararları</vt:lpstr>
      <vt:lpstr>Gözlem yönteminin sakıncaları</vt:lpstr>
      <vt:lpstr>Görüşme yöntemi</vt:lpstr>
      <vt:lpstr>Görüşme yönteminin yararları</vt:lpstr>
      <vt:lpstr>Görüşme yönteminin sakıncaları</vt:lpstr>
      <vt:lpstr>Önemli noktalar</vt:lpstr>
      <vt:lpstr>Anket yöntemi</vt:lpstr>
      <vt:lpstr>Anket yönteminin yararları</vt:lpstr>
      <vt:lpstr>Anket yönteminin sakıncaları</vt:lpstr>
      <vt:lpstr>Önemli noktalar</vt:lpstr>
      <vt:lpstr>Karma yöntem</vt:lpstr>
      <vt:lpstr>Son Aşama: Uygulama İlkeleri</vt:lpstr>
      <vt:lpstr>İş tanımının unsurları</vt:lpstr>
      <vt:lpstr>İş tanımının yazılması</vt:lpstr>
      <vt:lpstr>Slayt 45</vt:lpstr>
      <vt:lpstr>İş gerekleri-Temel iş faktörleri</vt:lpstr>
      <vt:lpstr>Slayt 47</vt:lpstr>
      <vt:lpstr>Yetenek gerekleri</vt:lpstr>
      <vt:lpstr>Çaba gerekleri</vt:lpstr>
      <vt:lpstr>Sorumluluk gerekleri</vt:lpstr>
      <vt:lpstr>Çalışma koşulları gerekleri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9: Strategic Management</dc:title>
  <dc:creator>Michael K. McCuddy</dc:creator>
  <cp:lastModifiedBy>DELL</cp:lastModifiedBy>
  <cp:revision>119</cp:revision>
  <dcterms:created xsi:type="dcterms:W3CDTF">1998-08-22T22:27:34Z</dcterms:created>
  <dcterms:modified xsi:type="dcterms:W3CDTF">2015-03-02T05:16:09Z</dcterms:modified>
</cp:coreProperties>
</file>