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0"/>
  </p:notesMasterIdLst>
  <p:handoutMasterIdLst>
    <p:handoutMasterId r:id="rId111"/>
  </p:handoutMasterIdLst>
  <p:sldIdLst>
    <p:sldId id="257" r:id="rId2"/>
    <p:sldId id="259" r:id="rId3"/>
    <p:sldId id="354" r:id="rId4"/>
    <p:sldId id="380" r:id="rId5"/>
    <p:sldId id="261" r:id="rId6"/>
    <p:sldId id="381" r:id="rId7"/>
    <p:sldId id="263" r:id="rId8"/>
    <p:sldId id="363" r:id="rId9"/>
    <p:sldId id="264" r:id="rId10"/>
    <p:sldId id="364" r:id="rId11"/>
    <p:sldId id="265" r:id="rId12"/>
    <p:sldId id="365" r:id="rId13"/>
    <p:sldId id="266" r:id="rId14"/>
    <p:sldId id="270" r:id="rId15"/>
    <p:sldId id="262" r:id="rId16"/>
    <p:sldId id="382" r:id="rId17"/>
    <p:sldId id="366" r:id="rId18"/>
    <p:sldId id="267" r:id="rId19"/>
    <p:sldId id="383" r:id="rId20"/>
    <p:sldId id="272" r:id="rId21"/>
    <p:sldId id="268" r:id="rId22"/>
    <p:sldId id="384" r:id="rId23"/>
    <p:sldId id="273" r:id="rId24"/>
    <p:sldId id="385" r:id="rId25"/>
    <p:sldId id="276" r:id="rId26"/>
    <p:sldId id="274" r:id="rId27"/>
    <p:sldId id="386" r:id="rId28"/>
    <p:sldId id="275" r:id="rId29"/>
    <p:sldId id="387" r:id="rId30"/>
    <p:sldId id="278" r:id="rId31"/>
    <p:sldId id="279" r:id="rId32"/>
    <p:sldId id="280" r:id="rId33"/>
    <p:sldId id="294" r:id="rId34"/>
    <p:sldId id="281" r:id="rId35"/>
    <p:sldId id="367" r:id="rId36"/>
    <p:sldId id="283" r:id="rId37"/>
    <p:sldId id="284" r:id="rId38"/>
    <p:sldId id="288" r:id="rId39"/>
    <p:sldId id="285" r:id="rId40"/>
    <p:sldId id="368" r:id="rId41"/>
    <p:sldId id="286" r:id="rId42"/>
    <p:sldId id="287" r:id="rId43"/>
    <p:sldId id="388" r:id="rId44"/>
    <p:sldId id="289" r:id="rId45"/>
    <p:sldId id="290" r:id="rId46"/>
    <p:sldId id="291" r:id="rId47"/>
    <p:sldId id="296" r:id="rId48"/>
    <p:sldId id="298" r:id="rId49"/>
    <p:sldId id="300" r:id="rId50"/>
    <p:sldId id="292" r:id="rId51"/>
    <p:sldId id="374" r:id="rId52"/>
    <p:sldId id="375" r:id="rId53"/>
    <p:sldId id="371" r:id="rId54"/>
    <p:sldId id="320" r:id="rId55"/>
    <p:sldId id="301" r:id="rId56"/>
    <p:sldId id="302" r:id="rId57"/>
    <p:sldId id="303" r:id="rId58"/>
    <p:sldId id="304" r:id="rId59"/>
    <p:sldId id="389" r:id="rId60"/>
    <p:sldId id="305" r:id="rId61"/>
    <p:sldId id="390" r:id="rId62"/>
    <p:sldId id="376" r:id="rId63"/>
    <p:sldId id="306" r:id="rId64"/>
    <p:sldId id="307" r:id="rId65"/>
    <p:sldId id="308" r:id="rId66"/>
    <p:sldId id="370" r:id="rId67"/>
    <p:sldId id="309" r:id="rId68"/>
    <p:sldId id="355" r:id="rId69"/>
    <p:sldId id="310" r:id="rId70"/>
    <p:sldId id="322" r:id="rId71"/>
    <p:sldId id="324" r:id="rId72"/>
    <p:sldId id="326" r:id="rId73"/>
    <p:sldId id="311" r:id="rId74"/>
    <p:sldId id="391" r:id="rId75"/>
    <p:sldId id="328" r:id="rId76"/>
    <p:sldId id="312" r:id="rId77"/>
    <p:sldId id="313" r:id="rId78"/>
    <p:sldId id="314" r:id="rId79"/>
    <p:sldId id="315" r:id="rId80"/>
    <p:sldId id="316" r:id="rId81"/>
    <p:sldId id="329" r:id="rId82"/>
    <p:sldId id="357" r:id="rId83"/>
    <p:sldId id="358" r:id="rId84"/>
    <p:sldId id="359" r:id="rId85"/>
    <p:sldId id="331" r:id="rId86"/>
    <p:sldId id="332" r:id="rId87"/>
    <p:sldId id="377" r:id="rId88"/>
    <p:sldId id="333" r:id="rId89"/>
    <p:sldId id="378" r:id="rId90"/>
    <p:sldId id="334" r:id="rId91"/>
    <p:sldId id="335" r:id="rId92"/>
    <p:sldId id="379" r:id="rId93"/>
    <p:sldId id="339" r:id="rId94"/>
    <p:sldId id="337" r:id="rId95"/>
    <p:sldId id="338" r:id="rId96"/>
    <p:sldId id="340" r:id="rId97"/>
    <p:sldId id="341" r:id="rId98"/>
    <p:sldId id="342" r:id="rId99"/>
    <p:sldId id="361" r:id="rId100"/>
    <p:sldId id="343" r:id="rId101"/>
    <p:sldId id="346" r:id="rId102"/>
    <p:sldId id="347" r:id="rId103"/>
    <p:sldId id="348" r:id="rId104"/>
    <p:sldId id="349" r:id="rId105"/>
    <p:sldId id="350" r:id="rId106"/>
    <p:sldId id="351" r:id="rId107"/>
    <p:sldId id="362" r:id="rId108"/>
    <p:sldId id="352" r:id="rId109"/>
  </p:sldIdLst>
  <p:sldSz cx="12192000" cy="6858000"/>
  <p:notesSz cx="6761163" cy="99425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4660"/>
  </p:normalViewPr>
  <p:slideViewPr>
    <p:cSldViewPr snapToGrid="0" showGuides="1">
      <p:cViewPr varScale="1">
        <p:scale>
          <a:sx n="74" d="100"/>
          <a:sy n="74" d="100"/>
        </p:scale>
        <p:origin x="498"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viewProps" Target="view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notesMaster" Target="notesMasters/notesMaster1.xml"/><Relationship Id="rId115"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B0A1889-C01E-4DF3-8A0F-1F8DEA596D89}"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tr-TR"/>
        </a:p>
      </dgm:t>
    </dgm:pt>
    <dgm:pt modelId="{65C2B10D-6693-4E2A-88E0-814BE8985BF6}">
      <dgm:prSet custT="1"/>
      <dgm:spPr/>
      <dgm:t>
        <a:bodyPr/>
        <a:lstStyle/>
        <a:p>
          <a:pPr rtl="0"/>
          <a:r>
            <a:rPr lang="tr-TR" sz="3200" dirty="0" smtClean="0">
              <a:solidFill>
                <a:schemeClr val="tx1"/>
              </a:solidFill>
              <a:latin typeface="Times New Roman" pitchFamily="18" charset="0"/>
              <a:cs typeface="Times New Roman" pitchFamily="18" charset="0"/>
            </a:rPr>
            <a:t>Miras</a:t>
          </a:r>
          <a:endParaRPr lang="tr-TR" sz="3200" dirty="0">
            <a:solidFill>
              <a:schemeClr val="tx1"/>
            </a:solidFill>
            <a:latin typeface="Times New Roman" pitchFamily="18" charset="0"/>
            <a:cs typeface="Times New Roman" pitchFamily="18" charset="0"/>
          </a:endParaRPr>
        </a:p>
      </dgm:t>
    </dgm:pt>
    <dgm:pt modelId="{4F3CF754-7369-466F-921A-53C606988183}" type="parTrans" cxnId="{8F167B6D-0720-491B-8D8E-1F2D6595CACC}">
      <dgm:prSet/>
      <dgm:spPr/>
      <dgm:t>
        <a:bodyPr/>
        <a:lstStyle/>
        <a:p>
          <a:endParaRPr lang="tr-TR"/>
        </a:p>
      </dgm:t>
    </dgm:pt>
    <dgm:pt modelId="{B6F01898-2566-4772-8D48-D8E91A4B4222}" type="sibTrans" cxnId="{8F167B6D-0720-491B-8D8E-1F2D6595CACC}">
      <dgm:prSet/>
      <dgm:spPr/>
      <dgm:t>
        <a:bodyPr/>
        <a:lstStyle/>
        <a:p>
          <a:endParaRPr lang="tr-TR"/>
        </a:p>
      </dgm:t>
    </dgm:pt>
    <dgm:pt modelId="{050419C8-6D9D-40C2-9991-FD87AE2A6569}">
      <dgm:prSet custT="1"/>
      <dgm:spPr/>
      <dgm:t>
        <a:bodyPr/>
        <a:lstStyle/>
        <a:p>
          <a:pPr rtl="0"/>
          <a:r>
            <a:rPr lang="tr-TR" sz="3200" dirty="0" smtClean="0">
              <a:solidFill>
                <a:schemeClr val="tx1"/>
              </a:solidFill>
              <a:latin typeface="Times New Roman" pitchFamily="18" charset="0"/>
              <a:cs typeface="Times New Roman" pitchFamily="18" charset="0"/>
            </a:rPr>
            <a:t>Mahkeme Kararı</a:t>
          </a:r>
          <a:endParaRPr lang="tr-TR" sz="3200" dirty="0">
            <a:solidFill>
              <a:schemeClr val="tx1"/>
            </a:solidFill>
            <a:latin typeface="Times New Roman" pitchFamily="18" charset="0"/>
            <a:cs typeface="Times New Roman" pitchFamily="18" charset="0"/>
          </a:endParaRPr>
        </a:p>
      </dgm:t>
    </dgm:pt>
    <dgm:pt modelId="{5716DD31-311B-4F8F-9100-55453BA1513F}" type="parTrans" cxnId="{660A72FE-E42F-4864-84CA-2AA4C874CC64}">
      <dgm:prSet/>
      <dgm:spPr/>
      <dgm:t>
        <a:bodyPr/>
        <a:lstStyle/>
        <a:p>
          <a:endParaRPr lang="tr-TR"/>
        </a:p>
      </dgm:t>
    </dgm:pt>
    <dgm:pt modelId="{FC6FE8B6-4287-4487-AEA4-1F3BB776F7BC}" type="sibTrans" cxnId="{660A72FE-E42F-4864-84CA-2AA4C874CC64}">
      <dgm:prSet/>
      <dgm:spPr/>
      <dgm:t>
        <a:bodyPr/>
        <a:lstStyle/>
        <a:p>
          <a:endParaRPr lang="tr-TR"/>
        </a:p>
      </dgm:t>
    </dgm:pt>
    <dgm:pt modelId="{B8E87F44-2F14-4734-9C00-02BB3B9C0F5C}">
      <dgm:prSet custT="1"/>
      <dgm:spPr/>
      <dgm:t>
        <a:bodyPr/>
        <a:lstStyle/>
        <a:p>
          <a:pPr rtl="0"/>
          <a:r>
            <a:rPr lang="tr-TR" sz="3200" dirty="0" smtClean="0">
              <a:solidFill>
                <a:schemeClr val="tx1"/>
              </a:solidFill>
              <a:latin typeface="Times New Roman" pitchFamily="18" charset="0"/>
              <a:cs typeface="Times New Roman" pitchFamily="18" charset="0"/>
            </a:rPr>
            <a:t>Cebri İcra</a:t>
          </a:r>
          <a:endParaRPr lang="tr-TR" sz="3200" dirty="0">
            <a:solidFill>
              <a:schemeClr val="tx1"/>
            </a:solidFill>
            <a:latin typeface="Times New Roman" pitchFamily="18" charset="0"/>
            <a:cs typeface="Times New Roman" pitchFamily="18" charset="0"/>
          </a:endParaRPr>
        </a:p>
      </dgm:t>
    </dgm:pt>
    <dgm:pt modelId="{BF43ADFB-E257-4C7A-9253-125676F3D02A}" type="parTrans" cxnId="{7E7394C7-03CB-49D5-9182-0CFEA0B50FEE}">
      <dgm:prSet/>
      <dgm:spPr/>
      <dgm:t>
        <a:bodyPr/>
        <a:lstStyle/>
        <a:p>
          <a:endParaRPr lang="tr-TR"/>
        </a:p>
      </dgm:t>
    </dgm:pt>
    <dgm:pt modelId="{510E6AAD-970F-49F0-97FE-A6A18C89346A}" type="sibTrans" cxnId="{7E7394C7-03CB-49D5-9182-0CFEA0B50FEE}">
      <dgm:prSet/>
      <dgm:spPr/>
      <dgm:t>
        <a:bodyPr/>
        <a:lstStyle/>
        <a:p>
          <a:endParaRPr lang="tr-TR"/>
        </a:p>
      </dgm:t>
    </dgm:pt>
    <dgm:pt modelId="{9CD48297-6D78-40BB-9E4D-C64208CA8FF1}">
      <dgm:prSet custT="1"/>
      <dgm:spPr/>
      <dgm:t>
        <a:bodyPr/>
        <a:lstStyle/>
        <a:p>
          <a:pPr rtl="0"/>
          <a:r>
            <a:rPr lang="tr-TR" sz="3200" dirty="0" smtClean="0">
              <a:solidFill>
                <a:schemeClr val="tx1"/>
              </a:solidFill>
              <a:latin typeface="Times New Roman" pitchFamily="18" charset="0"/>
              <a:cs typeface="Times New Roman" pitchFamily="18" charset="0"/>
            </a:rPr>
            <a:t>İşgal </a:t>
          </a:r>
          <a:endParaRPr lang="tr-TR" sz="3200" dirty="0">
            <a:solidFill>
              <a:schemeClr val="tx1"/>
            </a:solidFill>
            <a:latin typeface="Times New Roman" pitchFamily="18" charset="0"/>
            <a:cs typeface="Times New Roman" pitchFamily="18" charset="0"/>
          </a:endParaRPr>
        </a:p>
      </dgm:t>
    </dgm:pt>
    <dgm:pt modelId="{BB7EEBB3-F595-4799-8B8D-89345FC2AD48}" type="parTrans" cxnId="{D5B96B5F-CAFF-4044-8FD8-5D59F29DBA97}">
      <dgm:prSet/>
      <dgm:spPr/>
      <dgm:t>
        <a:bodyPr/>
        <a:lstStyle/>
        <a:p>
          <a:endParaRPr lang="tr-TR"/>
        </a:p>
      </dgm:t>
    </dgm:pt>
    <dgm:pt modelId="{1DB9ED24-9384-4A76-BAA4-DD44CB8FC301}" type="sibTrans" cxnId="{D5B96B5F-CAFF-4044-8FD8-5D59F29DBA97}">
      <dgm:prSet/>
      <dgm:spPr/>
      <dgm:t>
        <a:bodyPr/>
        <a:lstStyle/>
        <a:p>
          <a:endParaRPr lang="tr-TR"/>
        </a:p>
      </dgm:t>
    </dgm:pt>
    <dgm:pt modelId="{8B8DE194-BC22-4E79-BEFA-C31FD3C972A3}">
      <dgm:prSet custT="1"/>
      <dgm:spPr/>
      <dgm:t>
        <a:bodyPr/>
        <a:lstStyle/>
        <a:p>
          <a:pPr rtl="0"/>
          <a:r>
            <a:rPr lang="tr-TR" sz="3200" dirty="0" smtClean="0">
              <a:solidFill>
                <a:schemeClr val="tx1"/>
              </a:solidFill>
              <a:latin typeface="Times New Roman" pitchFamily="18" charset="0"/>
              <a:cs typeface="Times New Roman" pitchFamily="18" charset="0"/>
            </a:rPr>
            <a:t>Kamulaştırma</a:t>
          </a:r>
          <a:endParaRPr lang="tr-TR" sz="3200" dirty="0">
            <a:solidFill>
              <a:schemeClr val="tx1"/>
            </a:solidFill>
            <a:latin typeface="Times New Roman" pitchFamily="18" charset="0"/>
            <a:cs typeface="Times New Roman" pitchFamily="18" charset="0"/>
          </a:endParaRPr>
        </a:p>
      </dgm:t>
    </dgm:pt>
    <dgm:pt modelId="{DCAF708F-3DF2-4C91-806F-4297E7996EE8}" type="parTrans" cxnId="{CC26D30C-FD15-48A2-9362-8809EE9D18B9}">
      <dgm:prSet/>
      <dgm:spPr/>
      <dgm:t>
        <a:bodyPr/>
        <a:lstStyle/>
        <a:p>
          <a:endParaRPr lang="tr-TR"/>
        </a:p>
      </dgm:t>
    </dgm:pt>
    <dgm:pt modelId="{F911DBF4-4A55-4830-8FFC-F1BCD3D63884}" type="sibTrans" cxnId="{CC26D30C-FD15-48A2-9362-8809EE9D18B9}">
      <dgm:prSet/>
      <dgm:spPr/>
      <dgm:t>
        <a:bodyPr/>
        <a:lstStyle/>
        <a:p>
          <a:endParaRPr lang="tr-TR"/>
        </a:p>
      </dgm:t>
    </dgm:pt>
    <dgm:pt modelId="{5CE1E3AC-FF75-4440-A6A5-4709CCAFA2BC}" type="pres">
      <dgm:prSet presAssocID="{AB0A1889-C01E-4DF3-8A0F-1F8DEA596D89}" presName="Name0" presStyleCnt="0">
        <dgm:presLayoutVars>
          <dgm:dir/>
          <dgm:animLvl val="lvl"/>
          <dgm:resizeHandles val="exact"/>
        </dgm:presLayoutVars>
      </dgm:prSet>
      <dgm:spPr/>
      <dgm:t>
        <a:bodyPr/>
        <a:lstStyle/>
        <a:p>
          <a:endParaRPr lang="tr-TR"/>
        </a:p>
      </dgm:t>
    </dgm:pt>
    <dgm:pt modelId="{674EAD8C-B9CC-44D2-9B80-5398757A9D4B}" type="pres">
      <dgm:prSet presAssocID="{8B8DE194-BC22-4E79-BEFA-C31FD3C972A3}" presName="boxAndChildren" presStyleCnt="0"/>
      <dgm:spPr/>
    </dgm:pt>
    <dgm:pt modelId="{67293087-1909-4B15-937F-2D7547BC11CB}" type="pres">
      <dgm:prSet presAssocID="{8B8DE194-BC22-4E79-BEFA-C31FD3C972A3}" presName="parentTextBox" presStyleLbl="node1" presStyleIdx="0" presStyleCnt="5"/>
      <dgm:spPr/>
      <dgm:t>
        <a:bodyPr/>
        <a:lstStyle/>
        <a:p>
          <a:endParaRPr lang="tr-TR"/>
        </a:p>
      </dgm:t>
    </dgm:pt>
    <dgm:pt modelId="{B94F98F7-F3B0-48D4-95F7-AB7B24A20EED}" type="pres">
      <dgm:prSet presAssocID="{1DB9ED24-9384-4A76-BAA4-DD44CB8FC301}" presName="sp" presStyleCnt="0"/>
      <dgm:spPr/>
    </dgm:pt>
    <dgm:pt modelId="{CE1CE972-8452-40A7-ACA8-194DF26A45A8}" type="pres">
      <dgm:prSet presAssocID="{9CD48297-6D78-40BB-9E4D-C64208CA8FF1}" presName="arrowAndChildren" presStyleCnt="0"/>
      <dgm:spPr/>
    </dgm:pt>
    <dgm:pt modelId="{657142CA-1551-4770-BBD8-FE0ECBE30569}" type="pres">
      <dgm:prSet presAssocID="{9CD48297-6D78-40BB-9E4D-C64208CA8FF1}" presName="parentTextArrow" presStyleLbl="node1" presStyleIdx="1" presStyleCnt="5" custLinFactNeighborY="6477"/>
      <dgm:spPr/>
      <dgm:t>
        <a:bodyPr/>
        <a:lstStyle/>
        <a:p>
          <a:endParaRPr lang="tr-TR"/>
        </a:p>
      </dgm:t>
    </dgm:pt>
    <dgm:pt modelId="{D63197C3-2FD0-4C70-ACE6-21CE90A53451}" type="pres">
      <dgm:prSet presAssocID="{510E6AAD-970F-49F0-97FE-A6A18C89346A}" presName="sp" presStyleCnt="0"/>
      <dgm:spPr/>
    </dgm:pt>
    <dgm:pt modelId="{3033C3FA-3177-4D05-A672-BA67981B8A0D}" type="pres">
      <dgm:prSet presAssocID="{B8E87F44-2F14-4734-9C00-02BB3B9C0F5C}" presName="arrowAndChildren" presStyleCnt="0"/>
      <dgm:spPr/>
    </dgm:pt>
    <dgm:pt modelId="{F216C866-4ABD-4031-817A-23E6A2E0080C}" type="pres">
      <dgm:prSet presAssocID="{B8E87F44-2F14-4734-9C00-02BB3B9C0F5C}" presName="parentTextArrow" presStyleLbl="node1" presStyleIdx="2" presStyleCnt="5"/>
      <dgm:spPr/>
      <dgm:t>
        <a:bodyPr/>
        <a:lstStyle/>
        <a:p>
          <a:endParaRPr lang="tr-TR"/>
        </a:p>
      </dgm:t>
    </dgm:pt>
    <dgm:pt modelId="{F853096E-7062-45C0-A98B-EAE9D431545C}" type="pres">
      <dgm:prSet presAssocID="{FC6FE8B6-4287-4487-AEA4-1F3BB776F7BC}" presName="sp" presStyleCnt="0"/>
      <dgm:spPr/>
    </dgm:pt>
    <dgm:pt modelId="{8F8ED66B-502C-4081-A192-F00E3CC43A43}" type="pres">
      <dgm:prSet presAssocID="{050419C8-6D9D-40C2-9991-FD87AE2A6569}" presName="arrowAndChildren" presStyleCnt="0"/>
      <dgm:spPr/>
    </dgm:pt>
    <dgm:pt modelId="{F1C48CA9-2070-47C0-B96C-943F0E5BF5EC}" type="pres">
      <dgm:prSet presAssocID="{050419C8-6D9D-40C2-9991-FD87AE2A6569}" presName="parentTextArrow" presStyleLbl="node1" presStyleIdx="3" presStyleCnt="5"/>
      <dgm:spPr/>
      <dgm:t>
        <a:bodyPr/>
        <a:lstStyle/>
        <a:p>
          <a:endParaRPr lang="tr-TR"/>
        </a:p>
      </dgm:t>
    </dgm:pt>
    <dgm:pt modelId="{298642E0-A21F-4014-A7FF-09FB701A2423}" type="pres">
      <dgm:prSet presAssocID="{B6F01898-2566-4772-8D48-D8E91A4B4222}" presName="sp" presStyleCnt="0"/>
      <dgm:spPr/>
    </dgm:pt>
    <dgm:pt modelId="{C013FE69-8F55-4681-8E42-26E4475D2882}" type="pres">
      <dgm:prSet presAssocID="{65C2B10D-6693-4E2A-88E0-814BE8985BF6}" presName="arrowAndChildren" presStyleCnt="0"/>
      <dgm:spPr/>
    </dgm:pt>
    <dgm:pt modelId="{6EB0B80F-620D-408C-952C-6BEFAA14C644}" type="pres">
      <dgm:prSet presAssocID="{65C2B10D-6693-4E2A-88E0-814BE8985BF6}" presName="parentTextArrow" presStyleLbl="node1" presStyleIdx="4" presStyleCnt="5"/>
      <dgm:spPr/>
      <dgm:t>
        <a:bodyPr/>
        <a:lstStyle/>
        <a:p>
          <a:endParaRPr lang="tr-TR"/>
        </a:p>
      </dgm:t>
    </dgm:pt>
  </dgm:ptLst>
  <dgm:cxnLst>
    <dgm:cxn modelId="{7E7394C7-03CB-49D5-9182-0CFEA0B50FEE}" srcId="{AB0A1889-C01E-4DF3-8A0F-1F8DEA596D89}" destId="{B8E87F44-2F14-4734-9C00-02BB3B9C0F5C}" srcOrd="2" destOrd="0" parTransId="{BF43ADFB-E257-4C7A-9253-125676F3D02A}" sibTransId="{510E6AAD-970F-49F0-97FE-A6A18C89346A}"/>
    <dgm:cxn modelId="{CC26D30C-FD15-48A2-9362-8809EE9D18B9}" srcId="{AB0A1889-C01E-4DF3-8A0F-1F8DEA596D89}" destId="{8B8DE194-BC22-4E79-BEFA-C31FD3C972A3}" srcOrd="4" destOrd="0" parTransId="{DCAF708F-3DF2-4C91-806F-4297E7996EE8}" sibTransId="{F911DBF4-4A55-4830-8FFC-F1BCD3D63884}"/>
    <dgm:cxn modelId="{7D971159-2D7E-48B5-AC58-5D5C02FDC633}" type="presOf" srcId="{65C2B10D-6693-4E2A-88E0-814BE8985BF6}" destId="{6EB0B80F-620D-408C-952C-6BEFAA14C644}" srcOrd="0" destOrd="0" presId="urn:microsoft.com/office/officeart/2005/8/layout/process4"/>
    <dgm:cxn modelId="{04B2347A-6D02-47ED-9306-380FF92C398E}" type="presOf" srcId="{9CD48297-6D78-40BB-9E4D-C64208CA8FF1}" destId="{657142CA-1551-4770-BBD8-FE0ECBE30569}" srcOrd="0" destOrd="0" presId="urn:microsoft.com/office/officeart/2005/8/layout/process4"/>
    <dgm:cxn modelId="{8F167B6D-0720-491B-8D8E-1F2D6595CACC}" srcId="{AB0A1889-C01E-4DF3-8A0F-1F8DEA596D89}" destId="{65C2B10D-6693-4E2A-88E0-814BE8985BF6}" srcOrd="0" destOrd="0" parTransId="{4F3CF754-7369-466F-921A-53C606988183}" sibTransId="{B6F01898-2566-4772-8D48-D8E91A4B4222}"/>
    <dgm:cxn modelId="{54B53A78-F9B4-4183-9141-CEAC5FA9A818}" type="presOf" srcId="{8B8DE194-BC22-4E79-BEFA-C31FD3C972A3}" destId="{67293087-1909-4B15-937F-2D7547BC11CB}" srcOrd="0" destOrd="0" presId="urn:microsoft.com/office/officeart/2005/8/layout/process4"/>
    <dgm:cxn modelId="{30F69D75-C856-496F-ABBD-2A85C3C21F3D}" type="presOf" srcId="{050419C8-6D9D-40C2-9991-FD87AE2A6569}" destId="{F1C48CA9-2070-47C0-B96C-943F0E5BF5EC}" srcOrd="0" destOrd="0" presId="urn:microsoft.com/office/officeart/2005/8/layout/process4"/>
    <dgm:cxn modelId="{660A72FE-E42F-4864-84CA-2AA4C874CC64}" srcId="{AB0A1889-C01E-4DF3-8A0F-1F8DEA596D89}" destId="{050419C8-6D9D-40C2-9991-FD87AE2A6569}" srcOrd="1" destOrd="0" parTransId="{5716DD31-311B-4F8F-9100-55453BA1513F}" sibTransId="{FC6FE8B6-4287-4487-AEA4-1F3BB776F7BC}"/>
    <dgm:cxn modelId="{F2C762D0-A9FD-4EDB-86E9-D31DC8EA6305}" type="presOf" srcId="{AB0A1889-C01E-4DF3-8A0F-1F8DEA596D89}" destId="{5CE1E3AC-FF75-4440-A6A5-4709CCAFA2BC}" srcOrd="0" destOrd="0" presId="urn:microsoft.com/office/officeart/2005/8/layout/process4"/>
    <dgm:cxn modelId="{D5B96B5F-CAFF-4044-8FD8-5D59F29DBA97}" srcId="{AB0A1889-C01E-4DF3-8A0F-1F8DEA596D89}" destId="{9CD48297-6D78-40BB-9E4D-C64208CA8FF1}" srcOrd="3" destOrd="0" parTransId="{BB7EEBB3-F595-4799-8B8D-89345FC2AD48}" sibTransId="{1DB9ED24-9384-4A76-BAA4-DD44CB8FC301}"/>
    <dgm:cxn modelId="{16F4C033-8D84-4A29-A196-4A968EF55A54}" type="presOf" srcId="{B8E87F44-2F14-4734-9C00-02BB3B9C0F5C}" destId="{F216C866-4ABD-4031-817A-23E6A2E0080C}" srcOrd="0" destOrd="0" presId="urn:microsoft.com/office/officeart/2005/8/layout/process4"/>
    <dgm:cxn modelId="{EFA7D445-396F-43F2-8326-E71298A855D9}" type="presParOf" srcId="{5CE1E3AC-FF75-4440-A6A5-4709CCAFA2BC}" destId="{674EAD8C-B9CC-44D2-9B80-5398757A9D4B}" srcOrd="0" destOrd="0" presId="urn:microsoft.com/office/officeart/2005/8/layout/process4"/>
    <dgm:cxn modelId="{9E0D8363-B74C-423B-8792-1822C5BF48C8}" type="presParOf" srcId="{674EAD8C-B9CC-44D2-9B80-5398757A9D4B}" destId="{67293087-1909-4B15-937F-2D7547BC11CB}" srcOrd="0" destOrd="0" presId="urn:microsoft.com/office/officeart/2005/8/layout/process4"/>
    <dgm:cxn modelId="{52F379AE-569D-4148-8DA9-EDA651079CBF}" type="presParOf" srcId="{5CE1E3AC-FF75-4440-A6A5-4709CCAFA2BC}" destId="{B94F98F7-F3B0-48D4-95F7-AB7B24A20EED}" srcOrd="1" destOrd="0" presId="urn:microsoft.com/office/officeart/2005/8/layout/process4"/>
    <dgm:cxn modelId="{3E14D35B-6DF9-4C03-97BE-6B2C4D7FB2F4}" type="presParOf" srcId="{5CE1E3AC-FF75-4440-A6A5-4709CCAFA2BC}" destId="{CE1CE972-8452-40A7-ACA8-194DF26A45A8}" srcOrd="2" destOrd="0" presId="urn:microsoft.com/office/officeart/2005/8/layout/process4"/>
    <dgm:cxn modelId="{2593095C-FAFF-427E-AEAE-3B58AB027E01}" type="presParOf" srcId="{CE1CE972-8452-40A7-ACA8-194DF26A45A8}" destId="{657142CA-1551-4770-BBD8-FE0ECBE30569}" srcOrd="0" destOrd="0" presId="urn:microsoft.com/office/officeart/2005/8/layout/process4"/>
    <dgm:cxn modelId="{5A5F7C6F-6247-4DFB-A23A-E31A59322C87}" type="presParOf" srcId="{5CE1E3AC-FF75-4440-A6A5-4709CCAFA2BC}" destId="{D63197C3-2FD0-4C70-ACE6-21CE90A53451}" srcOrd="3" destOrd="0" presId="urn:microsoft.com/office/officeart/2005/8/layout/process4"/>
    <dgm:cxn modelId="{1A7C32B3-0F61-42DA-A72D-33A9742C024F}" type="presParOf" srcId="{5CE1E3AC-FF75-4440-A6A5-4709CCAFA2BC}" destId="{3033C3FA-3177-4D05-A672-BA67981B8A0D}" srcOrd="4" destOrd="0" presId="urn:microsoft.com/office/officeart/2005/8/layout/process4"/>
    <dgm:cxn modelId="{B36054E4-45C6-4530-9254-D184F0986DA6}" type="presParOf" srcId="{3033C3FA-3177-4D05-A672-BA67981B8A0D}" destId="{F216C866-4ABD-4031-817A-23E6A2E0080C}" srcOrd="0" destOrd="0" presId="urn:microsoft.com/office/officeart/2005/8/layout/process4"/>
    <dgm:cxn modelId="{1181D9E2-2EB0-42AA-8C78-9918DA444375}" type="presParOf" srcId="{5CE1E3AC-FF75-4440-A6A5-4709CCAFA2BC}" destId="{F853096E-7062-45C0-A98B-EAE9D431545C}" srcOrd="5" destOrd="0" presId="urn:microsoft.com/office/officeart/2005/8/layout/process4"/>
    <dgm:cxn modelId="{48171B39-F264-458C-9270-CEA0A72539A9}" type="presParOf" srcId="{5CE1E3AC-FF75-4440-A6A5-4709CCAFA2BC}" destId="{8F8ED66B-502C-4081-A192-F00E3CC43A43}" srcOrd="6" destOrd="0" presId="urn:microsoft.com/office/officeart/2005/8/layout/process4"/>
    <dgm:cxn modelId="{5B110BAE-60B1-433A-890C-A5535CFB2ADA}" type="presParOf" srcId="{8F8ED66B-502C-4081-A192-F00E3CC43A43}" destId="{F1C48CA9-2070-47C0-B96C-943F0E5BF5EC}" srcOrd="0" destOrd="0" presId="urn:microsoft.com/office/officeart/2005/8/layout/process4"/>
    <dgm:cxn modelId="{1199AB63-8453-4546-88EF-7F5B3AFB5488}" type="presParOf" srcId="{5CE1E3AC-FF75-4440-A6A5-4709CCAFA2BC}" destId="{298642E0-A21F-4014-A7FF-09FB701A2423}" srcOrd="7" destOrd="0" presId="urn:microsoft.com/office/officeart/2005/8/layout/process4"/>
    <dgm:cxn modelId="{2E37FB6D-5233-4275-B54F-744C4CA3FC3C}" type="presParOf" srcId="{5CE1E3AC-FF75-4440-A6A5-4709CCAFA2BC}" destId="{C013FE69-8F55-4681-8E42-26E4475D2882}" srcOrd="8" destOrd="0" presId="urn:microsoft.com/office/officeart/2005/8/layout/process4"/>
    <dgm:cxn modelId="{A2FE216A-E473-4EF7-BAF3-038357212131}" type="presParOf" srcId="{C013FE69-8F55-4681-8E42-26E4475D2882}" destId="{6EB0B80F-620D-408C-952C-6BEFAA14C644}"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6107153-8141-467F-B2A9-98B218251342}"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tr-TR"/>
        </a:p>
      </dgm:t>
    </dgm:pt>
    <dgm:pt modelId="{462093B8-80A6-4720-A465-9B70C77574FA}">
      <dgm:prSet custT="1"/>
      <dgm:spPr/>
      <dgm:t>
        <a:bodyPr/>
        <a:lstStyle/>
        <a:p>
          <a:pPr algn="just" rtl="0"/>
          <a:r>
            <a:rPr lang="tr-TR" sz="2000" u="sng" dirty="0" smtClean="0">
              <a:latin typeface="Times New Roman" pitchFamily="18" charset="0"/>
              <a:cs typeface="Times New Roman" pitchFamily="18" charset="0"/>
            </a:rPr>
            <a:t>Taşınmaz Maliki pazarlık sonucu belirlenen Bedelle Kamulaştırmaya veya Trampaya razı ise</a:t>
          </a:r>
          <a:r>
            <a:rPr lang="tr-TR" sz="2000" dirty="0" smtClean="0">
              <a:latin typeface="Times New Roman" pitchFamily="18" charset="0"/>
              <a:cs typeface="Times New Roman" pitchFamily="18" charset="0"/>
            </a:rPr>
            <a:t>,</a:t>
          </a:r>
        </a:p>
        <a:p>
          <a:pPr algn="just" rtl="0"/>
          <a:r>
            <a:rPr lang="tr-TR" sz="2000" dirty="0" smtClean="0">
              <a:latin typeface="Times New Roman" pitchFamily="18" charset="0"/>
              <a:cs typeface="Times New Roman" pitchFamily="18" charset="0"/>
            </a:rPr>
            <a:t>- Kamulaştıran İdare adına Mülkiyetin tescilini talep eder. </a:t>
          </a:r>
        </a:p>
        <a:p>
          <a:pPr algn="just" rtl="0"/>
          <a:r>
            <a:rPr lang="tr-TR" sz="2000" dirty="0" smtClean="0">
              <a:latin typeface="Times New Roman" pitchFamily="18" charset="0"/>
              <a:cs typeface="Times New Roman" pitchFamily="18" charset="0"/>
            </a:rPr>
            <a:t>- Bu tarihten itibaren en geç 45 gün içinde üzerinde Anlaşmaya varılan Bedel ödenmeye hazır hale getirilerek İdarenin belirttiği günde Malikten Tapuya gelerek Ferağ Vermesi istenir.</a:t>
          </a:r>
        </a:p>
        <a:p>
          <a:pPr algn="just" rtl="0"/>
          <a:r>
            <a:rPr lang="tr-TR" sz="2000" dirty="0" smtClean="0">
              <a:latin typeface="Times New Roman" pitchFamily="18" charset="0"/>
              <a:cs typeface="Times New Roman" pitchFamily="18" charset="0"/>
            </a:rPr>
            <a:t>-  Ferağdan sonra Bedel ödenir.</a:t>
          </a:r>
        </a:p>
        <a:p>
          <a:pPr algn="just" rtl="0"/>
          <a:r>
            <a:rPr lang="tr-TR" sz="2000" dirty="0" smtClean="0">
              <a:latin typeface="Times New Roman" pitchFamily="18" charset="0"/>
              <a:cs typeface="Times New Roman" pitchFamily="18" charset="0"/>
            </a:rPr>
            <a:t>- Bu aşamadan sonra Kamulaştırma veya Bedeline karşı İtiraz Davası açılamaz.</a:t>
          </a:r>
          <a:endParaRPr lang="tr-TR" sz="2000" dirty="0">
            <a:latin typeface="Times New Roman" pitchFamily="18" charset="0"/>
            <a:cs typeface="Times New Roman" pitchFamily="18" charset="0"/>
          </a:endParaRPr>
        </a:p>
      </dgm:t>
    </dgm:pt>
    <dgm:pt modelId="{4042DD54-2993-4C9E-955E-4CF302E32E06}" type="parTrans" cxnId="{B5634090-B4AC-451F-9E3C-642027AA070A}">
      <dgm:prSet/>
      <dgm:spPr/>
      <dgm:t>
        <a:bodyPr/>
        <a:lstStyle/>
        <a:p>
          <a:endParaRPr lang="tr-TR"/>
        </a:p>
      </dgm:t>
    </dgm:pt>
    <dgm:pt modelId="{3743BE89-9C3C-4261-86D7-F2E5D89F76DA}" type="sibTrans" cxnId="{B5634090-B4AC-451F-9E3C-642027AA070A}">
      <dgm:prSet/>
      <dgm:spPr/>
      <dgm:t>
        <a:bodyPr/>
        <a:lstStyle/>
        <a:p>
          <a:endParaRPr lang="tr-TR"/>
        </a:p>
      </dgm:t>
    </dgm:pt>
    <dgm:pt modelId="{442FB966-CC6B-4CB6-BE5B-F8C8000B6355}">
      <dgm:prSet custT="1"/>
      <dgm:spPr/>
      <dgm:t>
        <a:bodyPr/>
        <a:lstStyle/>
        <a:p>
          <a:pPr algn="just" rtl="0"/>
          <a:r>
            <a:rPr lang="tr-TR" sz="2000" u="sng" dirty="0" smtClean="0">
              <a:latin typeface="Times New Roman" pitchFamily="18" charset="0"/>
              <a:cs typeface="Times New Roman" pitchFamily="18" charset="0"/>
            </a:rPr>
            <a:t>Taşınmaz Maliki, Pazarlık Sonucu belirlenen Bedelle Kamulaştırmaya veya Trampaya razı olmazsa veya ferağ etmezs</a:t>
          </a:r>
          <a:r>
            <a:rPr lang="tr-TR" sz="2000" dirty="0" smtClean="0">
              <a:latin typeface="Times New Roman" pitchFamily="18" charset="0"/>
              <a:cs typeface="Times New Roman" pitchFamily="18" charset="0"/>
            </a:rPr>
            <a:t>e, </a:t>
          </a:r>
        </a:p>
        <a:p>
          <a:pPr algn="just" rtl="0"/>
          <a:r>
            <a:rPr lang="tr-TR" sz="2000" dirty="0" smtClean="0">
              <a:latin typeface="Times New Roman" pitchFamily="18" charset="0"/>
              <a:cs typeface="Times New Roman" pitchFamily="18" charset="0"/>
            </a:rPr>
            <a:t>Kamulaştırma Bedelinin Mahkeme tarafından tespit edilerek Taşınmaz Malın İdare adına Tescilini öngören usule göre;</a:t>
          </a:r>
        </a:p>
        <a:p>
          <a:pPr algn="just" rtl="0"/>
          <a:r>
            <a:rPr lang="tr-TR" sz="2000" dirty="0" smtClean="0">
              <a:latin typeface="Times New Roman" pitchFamily="18" charset="0"/>
              <a:cs typeface="Times New Roman" pitchFamily="18" charset="0"/>
            </a:rPr>
            <a:t>- Mahkeme Prosedürü içinde Taraflar arasında Anlaşma sağlanmaya çalışılır. </a:t>
          </a:r>
        </a:p>
        <a:p>
          <a:pPr algn="just" rtl="0"/>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Anlaşma sağlanamamışsa</a:t>
          </a:r>
          <a:r>
            <a:rPr lang="tr-TR" sz="2000" dirty="0" smtClean="0">
              <a:latin typeface="Times New Roman" pitchFamily="18" charset="0"/>
              <a:cs typeface="Times New Roman" pitchFamily="18" charset="0"/>
            </a:rPr>
            <a:t>, Bedelin, Hak Sahibi adına Bankaya yatırılması veya Hak Sahibi çıkacak Kişi adına bloke edilmesine Mahkemece karar verilir.</a:t>
          </a:r>
          <a:endParaRPr lang="tr-TR" sz="2000" dirty="0">
            <a:latin typeface="Times New Roman" pitchFamily="18" charset="0"/>
            <a:cs typeface="Times New Roman" pitchFamily="18" charset="0"/>
          </a:endParaRPr>
        </a:p>
      </dgm:t>
    </dgm:pt>
    <dgm:pt modelId="{69D7AFF5-21DC-4E00-9CF0-2E647B6089A7}" type="parTrans" cxnId="{11BBC9B4-F592-490F-BDC0-3E7E2FBE4B63}">
      <dgm:prSet/>
      <dgm:spPr/>
      <dgm:t>
        <a:bodyPr/>
        <a:lstStyle/>
        <a:p>
          <a:endParaRPr lang="tr-TR"/>
        </a:p>
      </dgm:t>
    </dgm:pt>
    <dgm:pt modelId="{B7E57C3A-0C33-4840-A742-E5DE8240AA79}" type="sibTrans" cxnId="{11BBC9B4-F592-490F-BDC0-3E7E2FBE4B63}">
      <dgm:prSet/>
      <dgm:spPr/>
      <dgm:t>
        <a:bodyPr/>
        <a:lstStyle/>
        <a:p>
          <a:endParaRPr lang="tr-TR"/>
        </a:p>
      </dgm:t>
    </dgm:pt>
    <dgm:pt modelId="{F99D4B7F-B252-494A-8487-3433A9693CAA}" type="pres">
      <dgm:prSet presAssocID="{56107153-8141-467F-B2A9-98B218251342}" presName="Name0" presStyleCnt="0">
        <dgm:presLayoutVars>
          <dgm:dir/>
          <dgm:animLvl val="lvl"/>
          <dgm:resizeHandles val="exact"/>
        </dgm:presLayoutVars>
      </dgm:prSet>
      <dgm:spPr/>
      <dgm:t>
        <a:bodyPr/>
        <a:lstStyle/>
        <a:p>
          <a:endParaRPr lang="tr-TR"/>
        </a:p>
      </dgm:t>
    </dgm:pt>
    <dgm:pt modelId="{16013752-27B4-4643-A18F-4EE1E2D1E546}" type="pres">
      <dgm:prSet presAssocID="{442FB966-CC6B-4CB6-BE5B-F8C8000B6355}" presName="boxAndChildren" presStyleCnt="0"/>
      <dgm:spPr/>
    </dgm:pt>
    <dgm:pt modelId="{23D05959-44AD-4287-BB1C-7A6B9C45F770}" type="pres">
      <dgm:prSet presAssocID="{442FB966-CC6B-4CB6-BE5B-F8C8000B6355}" presName="parentTextBox" presStyleLbl="node1" presStyleIdx="0" presStyleCnt="2"/>
      <dgm:spPr/>
      <dgm:t>
        <a:bodyPr/>
        <a:lstStyle/>
        <a:p>
          <a:endParaRPr lang="tr-TR"/>
        </a:p>
      </dgm:t>
    </dgm:pt>
    <dgm:pt modelId="{7518A39F-9FBB-43E7-9B89-D589440E6839}" type="pres">
      <dgm:prSet presAssocID="{3743BE89-9C3C-4261-86D7-F2E5D89F76DA}" presName="sp" presStyleCnt="0"/>
      <dgm:spPr/>
    </dgm:pt>
    <dgm:pt modelId="{6F7CD44A-7462-44EA-994D-DE5AB7C91A36}" type="pres">
      <dgm:prSet presAssocID="{462093B8-80A6-4720-A465-9B70C77574FA}" presName="arrowAndChildren" presStyleCnt="0"/>
      <dgm:spPr/>
    </dgm:pt>
    <dgm:pt modelId="{F6DC85B4-13E2-479B-A1EF-A503CE70EAA2}" type="pres">
      <dgm:prSet presAssocID="{462093B8-80A6-4720-A465-9B70C77574FA}" presName="parentTextArrow" presStyleLbl="node1" presStyleIdx="1" presStyleCnt="2" custLinFactNeighborY="-74"/>
      <dgm:spPr/>
      <dgm:t>
        <a:bodyPr/>
        <a:lstStyle/>
        <a:p>
          <a:endParaRPr lang="tr-TR"/>
        </a:p>
      </dgm:t>
    </dgm:pt>
  </dgm:ptLst>
  <dgm:cxnLst>
    <dgm:cxn modelId="{721CC406-6C0D-49C6-8C7A-090FE77A15BC}" type="presOf" srcId="{56107153-8141-467F-B2A9-98B218251342}" destId="{F99D4B7F-B252-494A-8487-3433A9693CAA}" srcOrd="0" destOrd="0" presId="urn:microsoft.com/office/officeart/2005/8/layout/process4"/>
    <dgm:cxn modelId="{B5634090-B4AC-451F-9E3C-642027AA070A}" srcId="{56107153-8141-467F-B2A9-98B218251342}" destId="{462093B8-80A6-4720-A465-9B70C77574FA}" srcOrd="0" destOrd="0" parTransId="{4042DD54-2993-4C9E-955E-4CF302E32E06}" sibTransId="{3743BE89-9C3C-4261-86D7-F2E5D89F76DA}"/>
    <dgm:cxn modelId="{11BBC9B4-F592-490F-BDC0-3E7E2FBE4B63}" srcId="{56107153-8141-467F-B2A9-98B218251342}" destId="{442FB966-CC6B-4CB6-BE5B-F8C8000B6355}" srcOrd="1" destOrd="0" parTransId="{69D7AFF5-21DC-4E00-9CF0-2E647B6089A7}" sibTransId="{B7E57C3A-0C33-4840-A742-E5DE8240AA79}"/>
    <dgm:cxn modelId="{580AA306-6F9B-42A5-A720-517B5F13F29F}" type="presOf" srcId="{442FB966-CC6B-4CB6-BE5B-F8C8000B6355}" destId="{23D05959-44AD-4287-BB1C-7A6B9C45F770}" srcOrd="0" destOrd="0" presId="urn:microsoft.com/office/officeart/2005/8/layout/process4"/>
    <dgm:cxn modelId="{5527F201-4F74-4DAA-8DCE-65399D7F690A}" type="presOf" srcId="{462093B8-80A6-4720-A465-9B70C77574FA}" destId="{F6DC85B4-13E2-479B-A1EF-A503CE70EAA2}" srcOrd="0" destOrd="0" presId="urn:microsoft.com/office/officeart/2005/8/layout/process4"/>
    <dgm:cxn modelId="{5D30DBF7-8E1A-4D47-BC45-78B6DA885817}" type="presParOf" srcId="{F99D4B7F-B252-494A-8487-3433A9693CAA}" destId="{16013752-27B4-4643-A18F-4EE1E2D1E546}" srcOrd="0" destOrd="0" presId="urn:microsoft.com/office/officeart/2005/8/layout/process4"/>
    <dgm:cxn modelId="{3648FAFB-7278-474B-A940-1912824FE137}" type="presParOf" srcId="{16013752-27B4-4643-A18F-4EE1E2D1E546}" destId="{23D05959-44AD-4287-BB1C-7A6B9C45F770}" srcOrd="0" destOrd="0" presId="urn:microsoft.com/office/officeart/2005/8/layout/process4"/>
    <dgm:cxn modelId="{C3A43999-3985-4D53-84B0-60D6F9B4B516}" type="presParOf" srcId="{F99D4B7F-B252-494A-8487-3433A9693CAA}" destId="{7518A39F-9FBB-43E7-9B89-D589440E6839}" srcOrd="1" destOrd="0" presId="urn:microsoft.com/office/officeart/2005/8/layout/process4"/>
    <dgm:cxn modelId="{91DC8252-1EDD-4F95-91BE-CB01B7BC5395}" type="presParOf" srcId="{F99D4B7F-B252-494A-8487-3433A9693CAA}" destId="{6F7CD44A-7462-44EA-994D-DE5AB7C91A36}" srcOrd="2" destOrd="0" presId="urn:microsoft.com/office/officeart/2005/8/layout/process4"/>
    <dgm:cxn modelId="{6B46331E-A5CC-4524-858D-426B894ECE0A}" type="presParOf" srcId="{6F7CD44A-7462-44EA-994D-DE5AB7C91A36}" destId="{F6DC85B4-13E2-479B-A1EF-A503CE70EAA2}"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BDCDDBBC-11EF-47D8-A6DE-9364C121BF0E}"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tr-TR"/>
        </a:p>
      </dgm:t>
    </dgm:pt>
    <dgm:pt modelId="{E9293030-0FA1-4A3A-8F79-EE797906014A}">
      <dgm:prSet custT="1"/>
      <dgm:spPr/>
      <dgm:t>
        <a:bodyPr/>
        <a:lstStyle/>
        <a:p>
          <a:pPr algn="ctr" rtl="0"/>
          <a:r>
            <a:rPr lang="tr-TR" sz="2400" dirty="0" smtClean="0">
              <a:latin typeface="Times New Roman" pitchFamily="18" charset="0"/>
              <a:cs typeface="Times New Roman" pitchFamily="18" charset="0"/>
            </a:rPr>
            <a:t>Kamulaştırmaya konu Taşınmazın Maliki, kendisine yapılan Tebligattan itibaren 30 gün içinde İdari Yargıda İptal ve Maddi Hatalar için Adli Yargıda Düzeltim Davası açabilir.</a:t>
          </a:r>
          <a:endParaRPr lang="tr-TR" sz="2400" dirty="0">
            <a:latin typeface="Times New Roman" pitchFamily="18" charset="0"/>
            <a:cs typeface="Times New Roman" pitchFamily="18" charset="0"/>
          </a:endParaRPr>
        </a:p>
      </dgm:t>
    </dgm:pt>
    <dgm:pt modelId="{CCB14A24-5034-48EC-ABFF-2E6744F01B5E}" type="parTrans" cxnId="{CC10E891-0649-47A2-AA46-9F495767D3C5}">
      <dgm:prSet/>
      <dgm:spPr/>
      <dgm:t>
        <a:bodyPr/>
        <a:lstStyle/>
        <a:p>
          <a:endParaRPr lang="tr-TR"/>
        </a:p>
      </dgm:t>
    </dgm:pt>
    <dgm:pt modelId="{28339BB6-079A-4690-999C-DA809B48439A}" type="sibTrans" cxnId="{CC10E891-0649-47A2-AA46-9F495767D3C5}">
      <dgm:prSet/>
      <dgm:spPr/>
      <dgm:t>
        <a:bodyPr/>
        <a:lstStyle/>
        <a:p>
          <a:endParaRPr lang="tr-TR"/>
        </a:p>
      </dgm:t>
    </dgm:pt>
    <dgm:pt modelId="{BE22EDAD-B05F-4F57-B47D-42B8738CE44F}">
      <dgm:prSet custT="1"/>
      <dgm:spPr/>
      <dgm:t>
        <a:bodyPr/>
        <a:lstStyle/>
        <a:p>
          <a:pPr algn="ctr" rtl="0"/>
          <a:r>
            <a:rPr lang="tr-TR" sz="2400" dirty="0" smtClean="0">
              <a:latin typeface="Times New Roman" pitchFamily="18" charset="0"/>
              <a:cs typeface="Times New Roman" pitchFamily="18" charset="0"/>
            </a:rPr>
            <a:t>İdarenin Kamulaştırma ile doğan Tescil İsteme Hakkı, Üçüncü Kişilere karşı Şerh verilmesi suretiyle korunur.</a:t>
          </a:r>
          <a:endParaRPr lang="tr-TR" sz="2400" dirty="0">
            <a:latin typeface="Times New Roman" pitchFamily="18" charset="0"/>
            <a:cs typeface="Times New Roman" pitchFamily="18" charset="0"/>
          </a:endParaRPr>
        </a:p>
      </dgm:t>
    </dgm:pt>
    <dgm:pt modelId="{C08EC936-ECA0-4FD7-9D48-7B30D315A376}" type="parTrans" cxnId="{D4A7DCBA-0CC8-494A-A030-304ACE04A9DE}">
      <dgm:prSet/>
      <dgm:spPr/>
      <dgm:t>
        <a:bodyPr/>
        <a:lstStyle/>
        <a:p>
          <a:endParaRPr lang="tr-TR"/>
        </a:p>
      </dgm:t>
    </dgm:pt>
    <dgm:pt modelId="{95745148-4438-4561-BA0B-B3895DCB2632}" type="sibTrans" cxnId="{D4A7DCBA-0CC8-494A-A030-304ACE04A9DE}">
      <dgm:prSet/>
      <dgm:spPr/>
      <dgm:t>
        <a:bodyPr/>
        <a:lstStyle/>
        <a:p>
          <a:endParaRPr lang="tr-TR"/>
        </a:p>
      </dgm:t>
    </dgm:pt>
    <dgm:pt modelId="{4888ED23-DEDC-46F2-B6D5-4F20F0F24AA1}">
      <dgm:prSet custT="1"/>
      <dgm:spPr/>
      <dgm:t>
        <a:bodyPr/>
        <a:lstStyle/>
        <a:p>
          <a:pPr algn="ctr" rtl="0"/>
          <a:r>
            <a:rPr lang="tr-TR" sz="2400" dirty="0" smtClean="0">
              <a:latin typeface="Times New Roman" pitchFamily="18" charset="0"/>
              <a:cs typeface="Times New Roman" pitchFamily="18" charset="0"/>
            </a:rPr>
            <a:t>Kamulaştırma ile </a:t>
          </a:r>
          <a:r>
            <a:rPr lang="tr-TR" sz="2400" smtClean="0">
              <a:latin typeface="Times New Roman" pitchFamily="18" charset="0"/>
              <a:cs typeface="Times New Roman" pitchFamily="18" charset="0"/>
            </a:rPr>
            <a:t>birlikte Özgüleme </a:t>
          </a:r>
          <a:r>
            <a:rPr lang="tr-TR" sz="2400" dirty="0" smtClean="0">
              <a:latin typeface="Times New Roman" pitchFamily="18" charset="0"/>
              <a:cs typeface="Times New Roman" pitchFamily="18" charset="0"/>
            </a:rPr>
            <a:t>yapılmışsa, istek halinde Taşınmazın Tapu Kütüğündeki Sayfası kapatılır.</a:t>
          </a:r>
          <a:endParaRPr lang="tr-TR" sz="2400" dirty="0">
            <a:latin typeface="Times New Roman" pitchFamily="18" charset="0"/>
            <a:cs typeface="Times New Roman" pitchFamily="18" charset="0"/>
          </a:endParaRPr>
        </a:p>
      </dgm:t>
    </dgm:pt>
    <dgm:pt modelId="{D9F5001A-BE03-494F-965A-C33FCFE3D25A}" type="parTrans" cxnId="{626F0C8D-20F6-4F55-9630-68B3838CEAEF}">
      <dgm:prSet/>
      <dgm:spPr/>
      <dgm:t>
        <a:bodyPr/>
        <a:lstStyle/>
        <a:p>
          <a:endParaRPr lang="tr-TR"/>
        </a:p>
      </dgm:t>
    </dgm:pt>
    <dgm:pt modelId="{390CC4BF-6CDF-4A72-85AC-C61D07B158CD}" type="sibTrans" cxnId="{626F0C8D-20F6-4F55-9630-68B3838CEAEF}">
      <dgm:prSet/>
      <dgm:spPr/>
      <dgm:t>
        <a:bodyPr/>
        <a:lstStyle/>
        <a:p>
          <a:endParaRPr lang="tr-TR"/>
        </a:p>
      </dgm:t>
    </dgm:pt>
    <dgm:pt modelId="{CB727CB8-BD41-4686-8AFE-452F5A527BC3}">
      <dgm:prSet custT="1"/>
      <dgm:spPr/>
      <dgm:t>
        <a:bodyPr/>
        <a:lstStyle/>
        <a:p>
          <a:pPr algn="ctr" rtl="0"/>
          <a:r>
            <a:rPr lang="tr-TR" sz="2400" dirty="0" smtClean="0">
              <a:latin typeface="Times New Roman" pitchFamily="18" charset="0"/>
              <a:cs typeface="Times New Roman" pitchFamily="18" charset="0"/>
            </a:rPr>
            <a:t>Özgüleme yapılmamışsa, Kamulaştırma sonucu İdare, yeni bir Mülkiyet kazanır.</a:t>
          </a:r>
          <a:endParaRPr lang="tr-TR" sz="2400" dirty="0">
            <a:latin typeface="Times New Roman" pitchFamily="18" charset="0"/>
            <a:cs typeface="Times New Roman" pitchFamily="18" charset="0"/>
          </a:endParaRPr>
        </a:p>
      </dgm:t>
    </dgm:pt>
    <dgm:pt modelId="{52F66293-8134-42F4-AD92-9B5AF6E81D71}" type="parTrans" cxnId="{5B7BB125-0822-46DB-941C-1544910B6FCF}">
      <dgm:prSet/>
      <dgm:spPr/>
      <dgm:t>
        <a:bodyPr/>
        <a:lstStyle/>
        <a:p>
          <a:endParaRPr lang="tr-TR"/>
        </a:p>
      </dgm:t>
    </dgm:pt>
    <dgm:pt modelId="{E6216824-EE8C-4076-927A-F3BD1B3A3874}" type="sibTrans" cxnId="{5B7BB125-0822-46DB-941C-1544910B6FCF}">
      <dgm:prSet/>
      <dgm:spPr/>
      <dgm:t>
        <a:bodyPr/>
        <a:lstStyle/>
        <a:p>
          <a:endParaRPr lang="tr-TR"/>
        </a:p>
      </dgm:t>
    </dgm:pt>
    <dgm:pt modelId="{B4BBFDAF-AA34-48F2-B5E2-794E5F917B0A}" type="pres">
      <dgm:prSet presAssocID="{BDCDDBBC-11EF-47D8-A6DE-9364C121BF0E}" presName="Name0" presStyleCnt="0">
        <dgm:presLayoutVars>
          <dgm:dir/>
          <dgm:animLvl val="lvl"/>
          <dgm:resizeHandles val="exact"/>
        </dgm:presLayoutVars>
      </dgm:prSet>
      <dgm:spPr/>
      <dgm:t>
        <a:bodyPr/>
        <a:lstStyle/>
        <a:p>
          <a:endParaRPr lang="tr-TR"/>
        </a:p>
      </dgm:t>
    </dgm:pt>
    <dgm:pt modelId="{C80C5098-D8D5-4B1D-8E53-947760948C9D}" type="pres">
      <dgm:prSet presAssocID="{CB727CB8-BD41-4686-8AFE-452F5A527BC3}" presName="boxAndChildren" presStyleCnt="0"/>
      <dgm:spPr/>
    </dgm:pt>
    <dgm:pt modelId="{833242E8-9BAB-4D83-832C-0B3695921954}" type="pres">
      <dgm:prSet presAssocID="{CB727CB8-BD41-4686-8AFE-452F5A527BC3}" presName="parentTextBox" presStyleLbl="node1" presStyleIdx="0" presStyleCnt="4"/>
      <dgm:spPr/>
      <dgm:t>
        <a:bodyPr/>
        <a:lstStyle/>
        <a:p>
          <a:endParaRPr lang="tr-TR"/>
        </a:p>
      </dgm:t>
    </dgm:pt>
    <dgm:pt modelId="{72C9744F-3E9E-4888-AF58-09980E3A50FC}" type="pres">
      <dgm:prSet presAssocID="{390CC4BF-6CDF-4A72-85AC-C61D07B158CD}" presName="sp" presStyleCnt="0"/>
      <dgm:spPr/>
    </dgm:pt>
    <dgm:pt modelId="{25B82FE2-1222-4ED0-9A1E-E61A0AB22EB5}" type="pres">
      <dgm:prSet presAssocID="{4888ED23-DEDC-46F2-B6D5-4F20F0F24AA1}" presName="arrowAndChildren" presStyleCnt="0"/>
      <dgm:spPr/>
    </dgm:pt>
    <dgm:pt modelId="{3F6FF04A-F358-441E-A5B5-F2B0457BF05E}" type="pres">
      <dgm:prSet presAssocID="{4888ED23-DEDC-46F2-B6D5-4F20F0F24AA1}" presName="parentTextArrow" presStyleLbl="node1" presStyleIdx="1" presStyleCnt="4"/>
      <dgm:spPr/>
      <dgm:t>
        <a:bodyPr/>
        <a:lstStyle/>
        <a:p>
          <a:endParaRPr lang="tr-TR"/>
        </a:p>
      </dgm:t>
    </dgm:pt>
    <dgm:pt modelId="{22610103-AC37-4CAA-8C5B-E1DA400C7B4A}" type="pres">
      <dgm:prSet presAssocID="{95745148-4438-4561-BA0B-B3895DCB2632}" presName="sp" presStyleCnt="0"/>
      <dgm:spPr/>
    </dgm:pt>
    <dgm:pt modelId="{C294113B-9C16-4F02-A974-EF98FB68D088}" type="pres">
      <dgm:prSet presAssocID="{BE22EDAD-B05F-4F57-B47D-42B8738CE44F}" presName="arrowAndChildren" presStyleCnt="0"/>
      <dgm:spPr/>
    </dgm:pt>
    <dgm:pt modelId="{2AAB2A80-44EA-48E2-86FF-2D8D4146AC3C}" type="pres">
      <dgm:prSet presAssocID="{BE22EDAD-B05F-4F57-B47D-42B8738CE44F}" presName="parentTextArrow" presStyleLbl="node1" presStyleIdx="2" presStyleCnt="4"/>
      <dgm:spPr/>
      <dgm:t>
        <a:bodyPr/>
        <a:lstStyle/>
        <a:p>
          <a:endParaRPr lang="tr-TR"/>
        </a:p>
      </dgm:t>
    </dgm:pt>
    <dgm:pt modelId="{7B4D5C36-DC1A-4CCD-8D3B-F817C62AC743}" type="pres">
      <dgm:prSet presAssocID="{28339BB6-079A-4690-999C-DA809B48439A}" presName="sp" presStyleCnt="0"/>
      <dgm:spPr/>
    </dgm:pt>
    <dgm:pt modelId="{9DF46113-BA39-4F94-ADA7-E75DB1173B03}" type="pres">
      <dgm:prSet presAssocID="{E9293030-0FA1-4A3A-8F79-EE797906014A}" presName="arrowAndChildren" presStyleCnt="0"/>
      <dgm:spPr/>
    </dgm:pt>
    <dgm:pt modelId="{4A98D1B7-E33C-4741-96B7-F579EA279998}" type="pres">
      <dgm:prSet presAssocID="{E9293030-0FA1-4A3A-8F79-EE797906014A}" presName="parentTextArrow" presStyleLbl="node1" presStyleIdx="3" presStyleCnt="4" custLinFactNeighborX="3626" custLinFactNeighborY="-74"/>
      <dgm:spPr/>
      <dgm:t>
        <a:bodyPr/>
        <a:lstStyle/>
        <a:p>
          <a:endParaRPr lang="tr-TR"/>
        </a:p>
      </dgm:t>
    </dgm:pt>
  </dgm:ptLst>
  <dgm:cxnLst>
    <dgm:cxn modelId="{3BEC5602-8BDF-4774-976D-C8E20BA74233}" type="presOf" srcId="{BDCDDBBC-11EF-47D8-A6DE-9364C121BF0E}" destId="{B4BBFDAF-AA34-48F2-B5E2-794E5F917B0A}" srcOrd="0" destOrd="0" presId="urn:microsoft.com/office/officeart/2005/8/layout/process4"/>
    <dgm:cxn modelId="{CC10E891-0649-47A2-AA46-9F495767D3C5}" srcId="{BDCDDBBC-11EF-47D8-A6DE-9364C121BF0E}" destId="{E9293030-0FA1-4A3A-8F79-EE797906014A}" srcOrd="0" destOrd="0" parTransId="{CCB14A24-5034-48EC-ABFF-2E6744F01B5E}" sibTransId="{28339BB6-079A-4690-999C-DA809B48439A}"/>
    <dgm:cxn modelId="{5B7BB125-0822-46DB-941C-1544910B6FCF}" srcId="{BDCDDBBC-11EF-47D8-A6DE-9364C121BF0E}" destId="{CB727CB8-BD41-4686-8AFE-452F5A527BC3}" srcOrd="3" destOrd="0" parTransId="{52F66293-8134-42F4-AD92-9B5AF6E81D71}" sibTransId="{E6216824-EE8C-4076-927A-F3BD1B3A3874}"/>
    <dgm:cxn modelId="{D4A7DCBA-0CC8-494A-A030-304ACE04A9DE}" srcId="{BDCDDBBC-11EF-47D8-A6DE-9364C121BF0E}" destId="{BE22EDAD-B05F-4F57-B47D-42B8738CE44F}" srcOrd="1" destOrd="0" parTransId="{C08EC936-ECA0-4FD7-9D48-7B30D315A376}" sibTransId="{95745148-4438-4561-BA0B-B3895DCB2632}"/>
    <dgm:cxn modelId="{9BAE236B-557B-4909-B5CD-0218D9241F11}" type="presOf" srcId="{CB727CB8-BD41-4686-8AFE-452F5A527BC3}" destId="{833242E8-9BAB-4D83-832C-0B3695921954}" srcOrd="0" destOrd="0" presId="urn:microsoft.com/office/officeart/2005/8/layout/process4"/>
    <dgm:cxn modelId="{24AB247A-9843-4ACA-A030-E20AB8300F22}" type="presOf" srcId="{BE22EDAD-B05F-4F57-B47D-42B8738CE44F}" destId="{2AAB2A80-44EA-48E2-86FF-2D8D4146AC3C}" srcOrd="0" destOrd="0" presId="urn:microsoft.com/office/officeart/2005/8/layout/process4"/>
    <dgm:cxn modelId="{F8753004-6B54-4113-90F4-812BF4A092CA}" type="presOf" srcId="{E9293030-0FA1-4A3A-8F79-EE797906014A}" destId="{4A98D1B7-E33C-4741-96B7-F579EA279998}" srcOrd="0" destOrd="0" presId="urn:microsoft.com/office/officeart/2005/8/layout/process4"/>
    <dgm:cxn modelId="{626F0C8D-20F6-4F55-9630-68B3838CEAEF}" srcId="{BDCDDBBC-11EF-47D8-A6DE-9364C121BF0E}" destId="{4888ED23-DEDC-46F2-B6D5-4F20F0F24AA1}" srcOrd="2" destOrd="0" parTransId="{D9F5001A-BE03-494F-965A-C33FCFE3D25A}" sibTransId="{390CC4BF-6CDF-4A72-85AC-C61D07B158CD}"/>
    <dgm:cxn modelId="{3EDB4E9F-DD9B-4A11-88DC-FF8E00619286}" type="presOf" srcId="{4888ED23-DEDC-46F2-B6D5-4F20F0F24AA1}" destId="{3F6FF04A-F358-441E-A5B5-F2B0457BF05E}" srcOrd="0" destOrd="0" presId="urn:microsoft.com/office/officeart/2005/8/layout/process4"/>
    <dgm:cxn modelId="{0FA1E43F-A56B-4547-9AA7-94DD7C9D3464}" type="presParOf" srcId="{B4BBFDAF-AA34-48F2-B5E2-794E5F917B0A}" destId="{C80C5098-D8D5-4B1D-8E53-947760948C9D}" srcOrd="0" destOrd="0" presId="urn:microsoft.com/office/officeart/2005/8/layout/process4"/>
    <dgm:cxn modelId="{A94E9DB4-1B9B-4E75-A02F-EFBBD11424F9}" type="presParOf" srcId="{C80C5098-D8D5-4B1D-8E53-947760948C9D}" destId="{833242E8-9BAB-4D83-832C-0B3695921954}" srcOrd="0" destOrd="0" presId="urn:microsoft.com/office/officeart/2005/8/layout/process4"/>
    <dgm:cxn modelId="{BB495933-992E-470D-B655-985A34D876E4}" type="presParOf" srcId="{B4BBFDAF-AA34-48F2-B5E2-794E5F917B0A}" destId="{72C9744F-3E9E-4888-AF58-09980E3A50FC}" srcOrd="1" destOrd="0" presId="urn:microsoft.com/office/officeart/2005/8/layout/process4"/>
    <dgm:cxn modelId="{915B098A-4749-4774-B533-D501E442C371}" type="presParOf" srcId="{B4BBFDAF-AA34-48F2-B5E2-794E5F917B0A}" destId="{25B82FE2-1222-4ED0-9A1E-E61A0AB22EB5}" srcOrd="2" destOrd="0" presId="urn:microsoft.com/office/officeart/2005/8/layout/process4"/>
    <dgm:cxn modelId="{B7504098-A2DF-4FC6-A91F-ADE37633A97E}" type="presParOf" srcId="{25B82FE2-1222-4ED0-9A1E-E61A0AB22EB5}" destId="{3F6FF04A-F358-441E-A5B5-F2B0457BF05E}" srcOrd="0" destOrd="0" presId="urn:microsoft.com/office/officeart/2005/8/layout/process4"/>
    <dgm:cxn modelId="{8DD82728-4CB8-48BA-86C6-C462E7273010}" type="presParOf" srcId="{B4BBFDAF-AA34-48F2-B5E2-794E5F917B0A}" destId="{22610103-AC37-4CAA-8C5B-E1DA400C7B4A}" srcOrd="3" destOrd="0" presId="urn:microsoft.com/office/officeart/2005/8/layout/process4"/>
    <dgm:cxn modelId="{820CE8F3-B69D-4FF0-8DA2-799F0C0E54C3}" type="presParOf" srcId="{B4BBFDAF-AA34-48F2-B5E2-794E5F917B0A}" destId="{C294113B-9C16-4F02-A974-EF98FB68D088}" srcOrd="4" destOrd="0" presId="urn:microsoft.com/office/officeart/2005/8/layout/process4"/>
    <dgm:cxn modelId="{2A0F2EE7-E7AC-47A0-86F6-998EA81D685E}" type="presParOf" srcId="{C294113B-9C16-4F02-A974-EF98FB68D088}" destId="{2AAB2A80-44EA-48E2-86FF-2D8D4146AC3C}" srcOrd="0" destOrd="0" presId="urn:microsoft.com/office/officeart/2005/8/layout/process4"/>
    <dgm:cxn modelId="{94D37212-494E-44FC-8085-94E38090C5F2}" type="presParOf" srcId="{B4BBFDAF-AA34-48F2-B5E2-794E5F917B0A}" destId="{7B4D5C36-DC1A-4CCD-8D3B-F817C62AC743}" srcOrd="5" destOrd="0" presId="urn:microsoft.com/office/officeart/2005/8/layout/process4"/>
    <dgm:cxn modelId="{7C447901-F9A5-4C31-9295-CCD4E97D5FD4}" type="presParOf" srcId="{B4BBFDAF-AA34-48F2-B5E2-794E5F917B0A}" destId="{9DF46113-BA39-4F94-ADA7-E75DB1173B03}" srcOrd="6" destOrd="0" presId="urn:microsoft.com/office/officeart/2005/8/layout/process4"/>
    <dgm:cxn modelId="{20E68C83-0271-4211-A065-88270A03303D}" type="presParOf" srcId="{9DF46113-BA39-4F94-ADA7-E75DB1173B03}" destId="{4A98D1B7-E33C-4741-96B7-F579EA279998}"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5926C8A6-EA73-48D4-B05A-ABF6A8B0A3AB}"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tr-TR"/>
        </a:p>
      </dgm:t>
    </dgm:pt>
    <dgm:pt modelId="{D36C6BBC-63B5-40DA-A09D-F779665680AF}">
      <dgm:prSet custT="1"/>
      <dgm:spPr/>
      <dgm:t>
        <a:bodyPr/>
        <a:lstStyle/>
        <a:p>
          <a:pPr rtl="0"/>
          <a:r>
            <a:rPr lang="tr-TR" sz="2000" dirty="0" smtClean="0">
              <a:latin typeface="Times New Roman" pitchFamily="18" charset="0"/>
              <a:cs typeface="Times New Roman" pitchFamily="18" charset="0"/>
            </a:rPr>
            <a:t>Kişiliği Sona Eren Bir Tüzel Kişinin Mallarının Kamu Hukuku Tüzel Kişisine  Geçmesi (MK. m. 54)</a:t>
          </a:r>
          <a:endParaRPr lang="tr-TR" sz="2000" dirty="0">
            <a:latin typeface="Times New Roman" pitchFamily="18" charset="0"/>
            <a:cs typeface="Times New Roman" pitchFamily="18" charset="0"/>
          </a:endParaRPr>
        </a:p>
      </dgm:t>
    </dgm:pt>
    <dgm:pt modelId="{CA154D48-F3CE-4D79-8279-77F6CEE752D6}" type="parTrans" cxnId="{7814DB55-5DAD-4474-8D86-0CEAF0C3FED9}">
      <dgm:prSet/>
      <dgm:spPr/>
      <dgm:t>
        <a:bodyPr/>
        <a:lstStyle/>
        <a:p>
          <a:endParaRPr lang="tr-TR"/>
        </a:p>
      </dgm:t>
    </dgm:pt>
    <dgm:pt modelId="{6BCA3D8A-ACA6-425E-A1FC-9C92055EC4C9}" type="sibTrans" cxnId="{7814DB55-5DAD-4474-8D86-0CEAF0C3FED9}">
      <dgm:prSet/>
      <dgm:spPr/>
      <dgm:t>
        <a:bodyPr/>
        <a:lstStyle/>
        <a:p>
          <a:endParaRPr lang="tr-TR"/>
        </a:p>
      </dgm:t>
    </dgm:pt>
    <dgm:pt modelId="{1A1F13E5-2332-4395-A12C-2D0517A598B7}">
      <dgm:prSet custT="1"/>
      <dgm:spPr/>
      <dgm:t>
        <a:bodyPr/>
        <a:lstStyle/>
        <a:p>
          <a:pPr rtl="0"/>
          <a:r>
            <a:rPr lang="tr-TR" sz="2000" dirty="0" smtClean="0">
              <a:latin typeface="Times New Roman" pitchFamily="18" charset="0"/>
              <a:cs typeface="Times New Roman" pitchFamily="18" charset="0"/>
            </a:rPr>
            <a:t>Vakfa Özgülenen Taşınmazın Mülkiyetinin Vakfa Geçmesi (MK. m. 105)</a:t>
          </a:r>
          <a:endParaRPr lang="tr-TR" sz="2000" dirty="0">
            <a:latin typeface="Times New Roman" pitchFamily="18" charset="0"/>
            <a:cs typeface="Times New Roman" pitchFamily="18" charset="0"/>
          </a:endParaRPr>
        </a:p>
      </dgm:t>
    </dgm:pt>
    <dgm:pt modelId="{3B9DE75B-2FF6-4E90-BD23-075DE3B17658}" type="parTrans" cxnId="{63EA7774-9DE6-4A57-95D6-EB3205CEDA03}">
      <dgm:prSet/>
      <dgm:spPr/>
      <dgm:t>
        <a:bodyPr/>
        <a:lstStyle/>
        <a:p>
          <a:endParaRPr lang="tr-TR"/>
        </a:p>
      </dgm:t>
    </dgm:pt>
    <dgm:pt modelId="{9B17F22A-7B91-45AF-8437-6C2605380820}" type="sibTrans" cxnId="{63EA7774-9DE6-4A57-95D6-EB3205CEDA03}">
      <dgm:prSet/>
      <dgm:spPr/>
      <dgm:t>
        <a:bodyPr/>
        <a:lstStyle/>
        <a:p>
          <a:endParaRPr lang="tr-TR"/>
        </a:p>
      </dgm:t>
    </dgm:pt>
    <dgm:pt modelId="{EC36B492-4683-4F7B-A62B-33F65B59D6F1}">
      <dgm:prSet custT="1"/>
      <dgm:spPr/>
      <dgm:t>
        <a:bodyPr/>
        <a:lstStyle/>
        <a:p>
          <a:pPr rtl="0"/>
          <a:r>
            <a:rPr lang="tr-TR" sz="2000" dirty="0" smtClean="0">
              <a:latin typeface="Times New Roman" pitchFamily="18" charset="0"/>
              <a:cs typeface="Times New Roman" pitchFamily="18" charset="0"/>
            </a:rPr>
            <a:t>Mal Rejimi (Evlenme) Sözleşmesi Sonucu Meydana Gelen Mülkiyet Değişikliği (MK. m. 256)</a:t>
          </a:r>
          <a:endParaRPr lang="tr-TR" sz="2000" dirty="0">
            <a:latin typeface="Times New Roman" pitchFamily="18" charset="0"/>
            <a:cs typeface="Times New Roman" pitchFamily="18" charset="0"/>
          </a:endParaRPr>
        </a:p>
      </dgm:t>
    </dgm:pt>
    <dgm:pt modelId="{0DE9B323-C8E2-4546-AD8E-9465869B302F}" type="parTrans" cxnId="{6C705D6B-A56D-4C91-956D-E6D4C04A2279}">
      <dgm:prSet/>
      <dgm:spPr/>
      <dgm:t>
        <a:bodyPr/>
        <a:lstStyle/>
        <a:p>
          <a:endParaRPr lang="tr-TR"/>
        </a:p>
      </dgm:t>
    </dgm:pt>
    <dgm:pt modelId="{E03192E3-2F91-442B-8B5A-4DBF6920C748}" type="sibTrans" cxnId="{6C705D6B-A56D-4C91-956D-E6D4C04A2279}">
      <dgm:prSet/>
      <dgm:spPr/>
      <dgm:t>
        <a:bodyPr/>
        <a:lstStyle/>
        <a:p>
          <a:endParaRPr lang="tr-TR"/>
        </a:p>
      </dgm:t>
    </dgm:pt>
    <dgm:pt modelId="{B1FD888C-6F50-4494-914A-235E7A50CC47}">
      <dgm:prSet custT="1"/>
      <dgm:spPr/>
      <dgm:t>
        <a:bodyPr/>
        <a:lstStyle/>
        <a:p>
          <a:pPr rtl="0"/>
          <a:r>
            <a:rPr lang="tr-TR" sz="2000" dirty="0" smtClean="0">
              <a:latin typeface="Times New Roman" pitchFamily="18" charset="0"/>
              <a:cs typeface="Times New Roman" pitchFamily="18" charset="0"/>
            </a:rPr>
            <a:t>Ticaret Ortaklıklarının Birleşmesi ve Bölünmesi (TTK m. 153, 179)</a:t>
          </a:r>
          <a:endParaRPr lang="tr-TR" sz="2000" dirty="0">
            <a:latin typeface="Times New Roman" pitchFamily="18" charset="0"/>
            <a:cs typeface="Times New Roman" pitchFamily="18" charset="0"/>
          </a:endParaRPr>
        </a:p>
      </dgm:t>
    </dgm:pt>
    <dgm:pt modelId="{E044A240-A172-41F2-9FCA-7A7561500962}" type="parTrans" cxnId="{C7A11F58-B10C-4724-A4F2-FE2FB9159E0F}">
      <dgm:prSet/>
      <dgm:spPr/>
      <dgm:t>
        <a:bodyPr/>
        <a:lstStyle/>
        <a:p>
          <a:endParaRPr lang="tr-TR"/>
        </a:p>
      </dgm:t>
    </dgm:pt>
    <dgm:pt modelId="{3BBAB02F-0853-4E8C-8E00-F55501A256EB}" type="sibTrans" cxnId="{C7A11F58-B10C-4724-A4F2-FE2FB9159E0F}">
      <dgm:prSet/>
      <dgm:spPr/>
      <dgm:t>
        <a:bodyPr/>
        <a:lstStyle/>
        <a:p>
          <a:endParaRPr lang="tr-TR"/>
        </a:p>
      </dgm:t>
    </dgm:pt>
    <dgm:pt modelId="{ACDB8596-CD1A-4E0C-AADD-30E7BCFB2A26}">
      <dgm:prSet custT="1"/>
      <dgm:spPr/>
      <dgm:t>
        <a:bodyPr/>
        <a:lstStyle/>
        <a:p>
          <a:pPr rtl="0"/>
          <a:r>
            <a:rPr lang="tr-TR" sz="2000" dirty="0" smtClean="0">
              <a:latin typeface="Times New Roman" pitchFamily="18" charset="0"/>
              <a:cs typeface="Times New Roman" pitchFamily="18" charset="0"/>
            </a:rPr>
            <a:t>Şirkete Ayni Sermaye Olarak Taşınmaz Konulması (TTK 128 / 2)</a:t>
          </a:r>
          <a:endParaRPr lang="tr-TR" sz="2000" dirty="0">
            <a:latin typeface="Times New Roman" pitchFamily="18" charset="0"/>
            <a:cs typeface="Times New Roman" pitchFamily="18" charset="0"/>
          </a:endParaRPr>
        </a:p>
      </dgm:t>
    </dgm:pt>
    <dgm:pt modelId="{6D6DAD65-81DE-41CF-8324-CC53C779EB6B}" type="parTrans" cxnId="{54440B86-EFB5-49AC-81AA-927095D36BB0}">
      <dgm:prSet/>
      <dgm:spPr/>
      <dgm:t>
        <a:bodyPr/>
        <a:lstStyle/>
        <a:p>
          <a:endParaRPr lang="tr-TR"/>
        </a:p>
      </dgm:t>
    </dgm:pt>
    <dgm:pt modelId="{DE6BB5AC-4C4F-4F9F-AF7E-91005950DB18}" type="sibTrans" cxnId="{54440B86-EFB5-49AC-81AA-927095D36BB0}">
      <dgm:prSet/>
      <dgm:spPr/>
      <dgm:t>
        <a:bodyPr/>
        <a:lstStyle/>
        <a:p>
          <a:endParaRPr lang="tr-TR"/>
        </a:p>
      </dgm:t>
    </dgm:pt>
    <dgm:pt modelId="{BFB1ABDE-0129-4510-BDB2-6601794FADB8}">
      <dgm:prSet custT="1"/>
      <dgm:spPr/>
      <dgm:t>
        <a:bodyPr/>
        <a:lstStyle/>
        <a:p>
          <a:pPr rtl="0"/>
          <a:r>
            <a:rPr lang="tr-TR" sz="2000" dirty="0" smtClean="0">
              <a:latin typeface="Times New Roman" pitchFamily="18" charset="0"/>
              <a:cs typeface="Times New Roman" pitchFamily="18" charset="0"/>
            </a:rPr>
            <a:t>Yeni Arazi Oluşması (MK 708)</a:t>
          </a:r>
          <a:endParaRPr lang="tr-TR" sz="2000" dirty="0">
            <a:latin typeface="Times New Roman" pitchFamily="18" charset="0"/>
            <a:cs typeface="Times New Roman" pitchFamily="18" charset="0"/>
          </a:endParaRPr>
        </a:p>
      </dgm:t>
    </dgm:pt>
    <dgm:pt modelId="{0DBABE62-DF29-4FF8-9369-1E47192A4D0C}" type="parTrans" cxnId="{7D7D20A4-D329-473C-8B19-2C3675CE61AA}">
      <dgm:prSet/>
      <dgm:spPr/>
      <dgm:t>
        <a:bodyPr/>
        <a:lstStyle/>
        <a:p>
          <a:endParaRPr lang="tr-TR"/>
        </a:p>
      </dgm:t>
    </dgm:pt>
    <dgm:pt modelId="{6EF9EC59-EE2D-4A93-A609-9D054EDB0381}" type="sibTrans" cxnId="{7D7D20A4-D329-473C-8B19-2C3675CE61AA}">
      <dgm:prSet/>
      <dgm:spPr/>
      <dgm:t>
        <a:bodyPr/>
        <a:lstStyle/>
        <a:p>
          <a:endParaRPr lang="tr-TR"/>
        </a:p>
      </dgm:t>
    </dgm:pt>
    <dgm:pt modelId="{ED4EB1E6-7396-4521-BEC5-6A0CEC265012}">
      <dgm:prSet custT="1"/>
      <dgm:spPr/>
      <dgm:t>
        <a:bodyPr/>
        <a:lstStyle/>
        <a:p>
          <a:pPr rtl="0"/>
          <a:r>
            <a:rPr lang="tr-TR" sz="2000" dirty="0" smtClean="0">
              <a:latin typeface="Times New Roman" pitchFamily="18" charset="0"/>
              <a:cs typeface="Times New Roman" pitchFamily="18" charset="0"/>
            </a:rPr>
            <a:t>Ticari İşletmenin Devri (TTK m. 11/3) </a:t>
          </a:r>
          <a:endParaRPr lang="tr-TR" sz="2000" dirty="0">
            <a:latin typeface="Times New Roman" pitchFamily="18" charset="0"/>
            <a:cs typeface="Times New Roman" pitchFamily="18" charset="0"/>
          </a:endParaRPr>
        </a:p>
      </dgm:t>
    </dgm:pt>
    <dgm:pt modelId="{EB2007EC-C494-4A9B-A55B-3B58C0890587}" type="parTrans" cxnId="{59D05F9B-D232-412A-9AD5-3F49AC5D4DE3}">
      <dgm:prSet/>
      <dgm:spPr/>
      <dgm:t>
        <a:bodyPr/>
        <a:lstStyle/>
        <a:p>
          <a:endParaRPr lang="tr-TR"/>
        </a:p>
      </dgm:t>
    </dgm:pt>
    <dgm:pt modelId="{BADB8BF8-37FC-4DD0-8FCE-F7F3E1BBA711}" type="sibTrans" cxnId="{59D05F9B-D232-412A-9AD5-3F49AC5D4DE3}">
      <dgm:prSet/>
      <dgm:spPr/>
      <dgm:t>
        <a:bodyPr/>
        <a:lstStyle/>
        <a:p>
          <a:endParaRPr lang="tr-TR"/>
        </a:p>
      </dgm:t>
    </dgm:pt>
    <dgm:pt modelId="{AD3C2676-33A8-4684-AFA9-20061FB942A3}" type="pres">
      <dgm:prSet presAssocID="{5926C8A6-EA73-48D4-B05A-ABF6A8B0A3AB}" presName="Name0" presStyleCnt="0">
        <dgm:presLayoutVars>
          <dgm:dir/>
          <dgm:animLvl val="lvl"/>
          <dgm:resizeHandles val="exact"/>
        </dgm:presLayoutVars>
      </dgm:prSet>
      <dgm:spPr/>
      <dgm:t>
        <a:bodyPr/>
        <a:lstStyle/>
        <a:p>
          <a:endParaRPr lang="tr-TR"/>
        </a:p>
      </dgm:t>
    </dgm:pt>
    <dgm:pt modelId="{FA326381-3FAC-4EBC-991F-E35A908A7808}" type="pres">
      <dgm:prSet presAssocID="{BFB1ABDE-0129-4510-BDB2-6601794FADB8}" presName="boxAndChildren" presStyleCnt="0"/>
      <dgm:spPr/>
    </dgm:pt>
    <dgm:pt modelId="{0B7F316E-9C6A-4A00-A907-D5105D200787}" type="pres">
      <dgm:prSet presAssocID="{BFB1ABDE-0129-4510-BDB2-6601794FADB8}" presName="parentTextBox" presStyleLbl="node1" presStyleIdx="0" presStyleCnt="7"/>
      <dgm:spPr/>
      <dgm:t>
        <a:bodyPr/>
        <a:lstStyle/>
        <a:p>
          <a:endParaRPr lang="tr-TR"/>
        </a:p>
      </dgm:t>
    </dgm:pt>
    <dgm:pt modelId="{23A5C414-8961-42A9-853E-C9C39FEFBA97}" type="pres">
      <dgm:prSet presAssocID="{DE6BB5AC-4C4F-4F9F-AF7E-91005950DB18}" presName="sp" presStyleCnt="0"/>
      <dgm:spPr/>
    </dgm:pt>
    <dgm:pt modelId="{4653BE4F-80B2-4FF8-8AC2-A548DBC4E49F}" type="pres">
      <dgm:prSet presAssocID="{ACDB8596-CD1A-4E0C-AADD-30E7BCFB2A26}" presName="arrowAndChildren" presStyleCnt="0"/>
      <dgm:spPr/>
    </dgm:pt>
    <dgm:pt modelId="{EFAF6583-22E4-4CDC-909E-EABDE27D9926}" type="pres">
      <dgm:prSet presAssocID="{ACDB8596-CD1A-4E0C-AADD-30E7BCFB2A26}" presName="parentTextArrow" presStyleLbl="node1" presStyleIdx="1" presStyleCnt="7"/>
      <dgm:spPr/>
      <dgm:t>
        <a:bodyPr/>
        <a:lstStyle/>
        <a:p>
          <a:endParaRPr lang="tr-TR"/>
        </a:p>
      </dgm:t>
    </dgm:pt>
    <dgm:pt modelId="{6DF7C38B-2634-42BA-83C1-132043E55BBB}" type="pres">
      <dgm:prSet presAssocID="{3BBAB02F-0853-4E8C-8E00-F55501A256EB}" presName="sp" presStyleCnt="0"/>
      <dgm:spPr/>
    </dgm:pt>
    <dgm:pt modelId="{DC04F8BF-F831-44FD-B46F-85924BA2A5C8}" type="pres">
      <dgm:prSet presAssocID="{B1FD888C-6F50-4494-914A-235E7A50CC47}" presName="arrowAndChildren" presStyleCnt="0"/>
      <dgm:spPr/>
    </dgm:pt>
    <dgm:pt modelId="{C5C9FE3D-AB73-44B1-99BF-BCE558010471}" type="pres">
      <dgm:prSet presAssocID="{B1FD888C-6F50-4494-914A-235E7A50CC47}" presName="parentTextArrow" presStyleLbl="node1" presStyleIdx="2" presStyleCnt="7"/>
      <dgm:spPr/>
      <dgm:t>
        <a:bodyPr/>
        <a:lstStyle/>
        <a:p>
          <a:endParaRPr lang="tr-TR"/>
        </a:p>
      </dgm:t>
    </dgm:pt>
    <dgm:pt modelId="{6D95229F-4B61-4002-AE6A-91DDA8958EBF}" type="pres">
      <dgm:prSet presAssocID="{BADB8BF8-37FC-4DD0-8FCE-F7F3E1BBA711}" presName="sp" presStyleCnt="0"/>
      <dgm:spPr/>
    </dgm:pt>
    <dgm:pt modelId="{FB166B56-3A61-4468-94AA-2DE9959F44E6}" type="pres">
      <dgm:prSet presAssocID="{ED4EB1E6-7396-4521-BEC5-6A0CEC265012}" presName="arrowAndChildren" presStyleCnt="0"/>
      <dgm:spPr/>
    </dgm:pt>
    <dgm:pt modelId="{29E010CF-5108-4232-8732-3BB0FF59F87B}" type="pres">
      <dgm:prSet presAssocID="{ED4EB1E6-7396-4521-BEC5-6A0CEC265012}" presName="parentTextArrow" presStyleLbl="node1" presStyleIdx="3" presStyleCnt="7"/>
      <dgm:spPr/>
      <dgm:t>
        <a:bodyPr/>
        <a:lstStyle/>
        <a:p>
          <a:endParaRPr lang="tr-TR"/>
        </a:p>
      </dgm:t>
    </dgm:pt>
    <dgm:pt modelId="{BE5E2AC7-F4D7-4E48-9DD7-7F2A2FA58265}" type="pres">
      <dgm:prSet presAssocID="{E03192E3-2F91-442B-8B5A-4DBF6920C748}" presName="sp" presStyleCnt="0"/>
      <dgm:spPr/>
    </dgm:pt>
    <dgm:pt modelId="{E4660FAF-1042-4FD4-AD37-F9C93593F466}" type="pres">
      <dgm:prSet presAssocID="{EC36B492-4683-4F7B-A62B-33F65B59D6F1}" presName="arrowAndChildren" presStyleCnt="0"/>
      <dgm:spPr/>
    </dgm:pt>
    <dgm:pt modelId="{126CEA00-256A-47DA-A416-034A569C71DB}" type="pres">
      <dgm:prSet presAssocID="{EC36B492-4683-4F7B-A62B-33F65B59D6F1}" presName="parentTextArrow" presStyleLbl="node1" presStyleIdx="4" presStyleCnt="7"/>
      <dgm:spPr/>
      <dgm:t>
        <a:bodyPr/>
        <a:lstStyle/>
        <a:p>
          <a:endParaRPr lang="tr-TR"/>
        </a:p>
      </dgm:t>
    </dgm:pt>
    <dgm:pt modelId="{C65E8621-7C39-4FD8-BA04-48198BD9F1A0}" type="pres">
      <dgm:prSet presAssocID="{9B17F22A-7B91-45AF-8437-6C2605380820}" presName="sp" presStyleCnt="0"/>
      <dgm:spPr/>
    </dgm:pt>
    <dgm:pt modelId="{68EDA084-7C3E-4F59-9011-62E4FB3D56EF}" type="pres">
      <dgm:prSet presAssocID="{1A1F13E5-2332-4395-A12C-2D0517A598B7}" presName="arrowAndChildren" presStyleCnt="0"/>
      <dgm:spPr/>
    </dgm:pt>
    <dgm:pt modelId="{F7C2CA81-B027-4BA3-B359-CC3ACA8017BB}" type="pres">
      <dgm:prSet presAssocID="{1A1F13E5-2332-4395-A12C-2D0517A598B7}" presName="parentTextArrow" presStyleLbl="node1" presStyleIdx="5" presStyleCnt="7"/>
      <dgm:spPr/>
      <dgm:t>
        <a:bodyPr/>
        <a:lstStyle/>
        <a:p>
          <a:endParaRPr lang="tr-TR"/>
        </a:p>
      </dgm:t>
    </dgm:pt>
    <dgm:pt modelId="{25FFBFD0-A372-4841-A6EC-4BCBB0FA624A}" type="pres">
      <dgm:prSet presAssocID="{6BCA3D8A-ACA6-425E-A1FC-9C92055EC4C9}" presName="sp" presStyleCnt="0"/>
      <dgm:spPr/>
    </dgm:pt>
    <dgm:pt modelId="{19E240C4-96A3-4CC9-B8B7-8BA5800952D4}" type="pres">
      <dgm:prSet presAssocID="{D36C6BBC-63B5-40DA-A09D-F779665680AF}" presName="arrowAndChildren" presStyleCnt="0"/>
      <dgm:spPr/>
    </dgm:pt>
    <dgm:pt modelId="{972EC7BD-44D3-4CF0-B114-120338F6C871}" type="pres">
      <dgm:prSet presAssocID="{D36C6BBC-63B5-40DA-A09D-F779665680AF}" presName="parentTextArrow" presStyleLbl="node1" presStyleIdx="6" presStyleCnt="7"/>
      <dgm:spPr/>
      <dgm:t>
        <a:bodyPr/>
        <a:lstStyle/>
        <a:p>
          <a:endParaRPr lang="tr-TR"/>
        </a:p>
      </dgm:t>
    </dgm:pt>
  </dgm:ptLst>
  <dgm:cxnLst>
    <dgm:cxn modelId="{8F572742-AE3E-443B-8157-9143775C8797}" type="presOf" srcId="{ACDB8596-CD1A-4E0C-AADD-30E7BCFB2A26}" destId="{EFAF6583-22E4-4CDC-909E-EABDE27D9926}" srcOrd="0" destOrd="0" presId="urn:microsoft.com/office/officeart/2005/8/layout/process4"/>
    <dgm:cxn modelId="{54440B86-EFB5-49AC-81AA-927095D36BB0}" srcId="{5926C8A6-EA73-48D4-B05A-ABF6A8B0A3AB}" destId="{ACDB8596-CD1A-4E0C-AADD-30E7BCFB2A26}" srcOrd="5" destOrd="0" parTransId="{6D6DAD65-81DE-41CF-8324-CC53C779EB6B}" sibTransId="{DE6BB5AC-4C4F-4F9F-AF7E-91005950DB18}"/>
    <dgm:cxn modelId="{7814DB55-5DAD-4474-8D86-0CEAF0C3FED9}" srcId="{5926C8A6-EA73-48D4-B05A-ABF6A8B0A3AB}" destId="{D36C6BBC-63B5-40DA-A09D-F779665680AF}" srcOrd="0" destOrd="0" parTransId="{CA154D48-F3CE-4D79-8279-77F6CEE752D6}" sibTransId="{6BCA3D8A-ACA6-425E-A1FC-9C92055EC4C9}"/>
    <dgm:cxn modelId="{33E5E509-6511-477A-B977-959B4A92D9AE}" type="presOf" srcId="{ED4EB1E6-7396-4521-BEC5-6A0CEC265012}" destId="{29E010CF-5108-4232-8732-3BB0FF59F87B}" srcOrd="0" destOrd="0" presId="urn:microsoft.com/office/officeart/2005/8/layout/process4"/>
    <dgm:cxn modelId="{6C705D6B-A56D-4C91-956D-E6D4C04A2279}" srcId="{5926C8A6-EA73-48D4-B05A-ABF6A8B0A3AB}" destId="{EC36B492-4683-4F7B-A62B-33F65B59D6F1}" srcOrd="2" destOrd="0" parTransId="{0DE9B323-C8E2-4546-AD8E-9465869B302F}" sibTransId="{E03192E3-2F91-442B-8B5A-4DBF6920C748}"/>
    <dgm:cxn modelId="{63EA7774-9DE6-4A57-95D6-EB3205CEDA03}" srcId="{5926C8A6-EA73-48D4-B05A-ABF6A8B0A3AB}" destId="{1A1F13E5-2332-4395-A12C-2D0517A598B7}" srcOrd="1" destOrd="0" parTransId="{3B9DE75B-2FF6-4E90-BD23-075DE3B17658}" sibTransId="{9B17F22A-7B91-45AF-8437-6C2605380820}"/>
    <dgm:cxn modelId="{7EFA3EF1-C469-409E-AA8E-C1DF38B126AA}" type="presOf" srcId="{BFB1ABDE-0129-4510-BDB2-6601794FADB8}" destId="{0B7F316E-9C6A-4A00-A907-D5105D200787}" srcOrd="0" destOrd="0" presId="urn:microsoft.com/office/officeart/2005/8/layout/process4"/>
    <dgm:cxn modelId="{C7A11F58-B10C-4724-A4F2-FE2FB9159E0F}" srcId="{5926C8A6-EA73-48D4-B05A-ABF6A8B0A3AB}" destId="{B1FD888C-6F50-4494-914A-235E7A50CC47}" srcOrd="4" destOrd="0" parTransId="{E044A240-A172-41F2-9FCA-7A7561500962}" sibTransId="{3BBAB02F-0853-4E8C-8E00-F55501A256EB}"/>
    <dgm:cxn modelId="{3B42ADEF-CEDF-4682-876B-F9036618E490}" type="presOf" srcId="{1A1F13E5-2332-4395-A12C-2D0517A598B7}" destId="{F7C2CA81-B027-4BA3-B359-CC3ACA8017BB}" srcOrd="0" destOrd="0" presId="urn:microsoft.com/office/officeart/2005/8/layout/process4"/>
    <dgm:cxn modelId="{7D7D20A4-D329-473C-8B19-2C3675CE61AA}" srcId="{5926C8A6-EA73-48D4-B05A-ABF6A8B0A3AB}" destId="{BFB1ABDE-0129-4510-BDB2-6601794FADB8}" srcOrd="6" destOrd="0" parTransId="{0DBABE62-DF29-4FF8-9369-1E47192A4D0C}" sibTransId="{6EF9EC59-EE2D-4A93-A609-9D054EDB0381}"/>
    <dgm:cxn modelId="{FFDFFC06-8D8C-45CA-945F-D38525FE696F}" type="presOf" srcId="{EC36B492-4683-4F7B-A62B-33F65B59D6F1}" destId="{126CEA00-256A-47DA-A416-034A569C71DB}" srcOrd="0" destOrd="0" presId="urn:microsoft.com/office/officeart/2005/8/layout/process4"/>
    <dgm:cxn modelId="{0E7A4AC3-9222-476D-86B1-CF9A54953AE7}" type="presOf" srcId="{B1FD888C-6F50-4494-914A-235E7A50CC47}" destId="{C5C9FE3D-AB73-44B1-99BF-BCE558010471}" srcOrd="0" destOrd="0" presId="urn:microsoft.com/office/officeart/2005/8/layout/process4"/>
    <dgm:cxn modelId="{ED64AF4D-A0A3-4E6F-B5B2-353A41885B50}" type="presOf" srcId="{5926C8A6-EA73-48D4-B05A-ABF6A8B0A3AB}" destId="{AD3C2676-33A8-4684-AFA9-20061FB942A3}" srcOrd="0" destOrd="0" presId="urn:microsoft.com/office/officeart/2005/8/layout/process4"/>
    <dgm:cxn modelId="{566C7F1F-F767-4647-8B3B-5D29B29F5BBC}" type="presOf" srcId="{D36C6BBC-63B5-40DA-A09D-F779665680AF}" destId="{972EC7BD-44D3-4CF0-B114-120338F6C871}" srcOrd="0" destOrd="0" presId="urn:microsoft.com/office/officeart/2005/8/layout/process4"/>
    <dgm:cxn modelId="{59D05F9B-D232-412A-9AD5-3F49AC5D4DE3}" srcId="{5926C8A6-EA73-48D4-B05A-ABF6A8B0A3AB}" destId="{ED4EB1E6-7396-4521-BEC5-6A0CEC265012}" srcOrd="3" destOrd="0" parTransId="{EB2007EC-C494-4A9B-A55B-3B58C0890587}" sibTransId="{BADB8BF8-37FC-4DD0-8FCE-F7F3E1BBA711}"/>
    <dgm:cxn modelId="{1100EA0A-A986-4084-AA20-3A4E4E9EB619}" type="presParOf" srcId="{AD3C2676-33A8-4684-AFA9-20061FB942A3}" destId="{FA326381-3FAC-4EBC-991F-E35A908A7808}" srcOrd="0" destOrd="0" presId="urn:microsoft.com/office/officeart/2005/8/layout/process4"/>
    <dgm:cxn modelId="{B6DEBCF3-922C-481E-8817-6D69C1E09E00}" type="presParOf" srcId="{FA326381-3FAC-4EBC-991F-E35A908A7808}" destId="{0B7F316E-9C6A-4A00-A907-D5105D200787}" srcOrd="0" destOrd="0" presId="urn:microsoft.com/office/officeart/2005/8/layout/process4"/>
    <dgm:cxn modelId="{377B65C1-3F06-40C3-82DC-A13C89C75361}" type="presParOf" srcId="{AD3C2676-33A8-4684-AFA9-20061FB942A3}" destId="{23A5C414-8961-42A9-853E-C9C39FEFBA97}" srcOrd="1" destOrd="0" presId="urn:microsoft.com/office/officeart/2005/8/layout/process4"/>
    <dgm:cxn modelId="{C2C5ED83-0023-4391-85F3-FB6C1DA68767}" type="presParOf" srcId="{AD3C2676-33A8-4684-AFA9-20061FB942A3}" destId="{4653BE4F-80B2-4FF8-8AC2-A548DBC4E49F}" srcOrd="2" destOrd="0" presId="urn:microsoft.com/office/officeart/2005/8/layout/process4"/>
    <dgm:cxn modelId="{911BD257-4774-44EC-A2DC-426438F381D7}" type="presParOf" srcId="{4653BE4F-80B2-4FF8-8AC2-A548DBC4E49F}" destId="{EFAF6583-22E4-4CDC-909E-EABDE27D9926}" srcOrd="0" destOrd="0" presId="urn:microsoft.com/office/officeart/2005/8/layout/process4"/>
    <dgm:cxn modelId="{93FC985B-7287-4264-AFC4-5205E13CE778}" type="presParOf" srcId="{AD3C2676-33A8-4684-AFA9-20061FB942A3}" destId="{6DF7C38B-2634-42BA-83C1-132043E55BBB}" srcOrd="3" destOrd="0" presId="urn:microsoft.com/office/officeart/2005/8/layout/process4"/>
    <dgm:cxn modelId="{133E9BE2-FC0F-4B5C-85FB-E77F315AB76E}" type="presParOf" srcId="{AD3C2676-33A8-4684-AFA9-20061FB942A3}" destId="{DC04F8BF-F831-44FD-B46F-85924BA2A5C8}" srcOrd="4" destOrd="0" presId="urn:microsoft.com/office/officeart/2005/8/layout/process4"/>
    <dgm:cxn modelId="{EB6199B5-DB3C-4A73-A062-29C071A47F7D}" type="presParOf" srcId="{DC04F8BF-F831-44FD-B46F-85924BA2A5C8}" destId="{C5C9FE3D-AB73-44B1-99BF-BCE558010471}" srcOrd="0" destOrd="0" presId="urn:microsoft.com/office/officeart/2005/8/layout/process4"/>
    <dgm:cxn modelId="{04E3A99A-D566-4BEC-86CC-6283F00A12D3}" type="presParOf" srcId="{AD3C2676-33A8-4684-AFA9-20061FB942A3}" destId="{6D95229F-4B61-4002-AE6A-91DDA8958EBF}" srcOrd="5" destOrd="0" presId="urn:microsoft.com/office/officeart/2005/8/layout/process4"/>
    <dgm:cxn modelId="{14B1A1E9-F00B-4CA6-82B2-69411CA48B99}" type="presParOf" srcId="{AD3C2676-33A8-4684-AFA9-20061FB942A3}" destId="{FB166B56-3A61-4468-94AA-2DE9959F44E6}" srcOrd="6" destOrd="0" presId="urn:microsoft.com/office/officeart/2005/8/layout/process4"/>
    <dgm:cxn modelId="{966FDEDB-AE85-49F2-A5D3-15A0FD7B5638}" type="presParOf" srcId="{FB166B56-3A61-4468-94AA-2DE9959F44E6}" destId="{29E010CF-5108-4232-8732-3BB0FF59F87B}" srcOrd="0" destOrd="0" presId="urn:microsoft.com/office/officeart/2005/8/layout/process4"/>
    <dgm:cxn modelId="{A307007A-9C46-44E5-8F42-E236DC53499B}" type="presParOf" srcId="{AD3C2676-33A8-4684-AFA9-20061FB942A3}" destId="{BE5E2AC7-F4D7-4E48-9DD7-7F2A2FA58265}" srcOrd="7" destOrd="0" presId="urn:microsoft.com/office/officeart/2005/8/layout/process4"/>
    <dgm:cxn modelId="{895771E6-EA90-4113-BF52-D732D51012DC}" type="presParOf" srcId="{AD3C2676-33A8-4684-AFA9-20061FB942A3}" destId="{E4660FAF-1042-4FD4-AD37-F9C93593F466}" srcOrd="8" destOrd="0" presId="urn:microsoft.com/office/officeart/2005/8/layout/process4"/>
    <dgm:cxn modelId="{4E6E78BA-495B-43B0-B6F6-4AD06A41AA6D}" type="presParOf" srcId="{E4660FAF-1042-4FD4-AD37-F9C93593F466}" destId="{126CEA00-256A-47DA-A416-034A569C71DB}" srcOrd="0" destOrd="0" presId="urn:microsoft.com/office/officeart/2005/8/layout/process4"/>
    <dgm:cxn modelId="{5F09D290-5700-4CAD-BCC1-24942E41D6F4}" type="presParOf" srcId="{AD3C2676-33A8-4684-AFA9-20061FB942A3}" destId="{C65E8621-7C39-4FD8-BA04-48198BD9F1A0}" srcOrd="9" destOrd="0" presId="urn:microsoft.com/office/officeart/2005/8/layout/process4"/>
    <dgm:cxn modelId="{FC88D2F9-4F2A-4E7C-8DAC-C2BCE6DF906B}" type="presParOf" srcId="{AD3C2676-33A8-4684-AFA9-20061FB942A3}" destId="{68EDA084-7C3E-4F59-9011-62E4FB3D56EF}" srcOrd="10" destOrd="0" presId="urn:microsoft.com/office/officeart/2005/8/layout/process4"/>
    <dgm:cxn modelId="{4A515D57-ACB6-43D9-B2D5-415227B5F970}" type="presParOf" srcId="{68EDA084-7C3E-4F59-9011-62E4FB3D56EF}" destId="{F7C2CA81-B027-4BA3-B359-CC3ACA8017BB}" srcOrd="0" destOrd="0" presId="urn:microsoft.com/office/officeart/2005/8/layout/process4"/>
    <dgm:cxn modelId="{1E72C431-E8C7-4551-A2A6-9B7E5945A4E9}" type="presParOf" srcId="{AD3C2676-33A8-4684-AFA9-20061FB942A3}" destId="{25FFBFD0-A372-4841-A6EC-4BCBB0FA624A}" srcOrd="11" destOrd="0" presId="urn:microsoft.com/office/officeart/2005/8/layout/process4"/>
    <dgm:cxn modelId="{A5D4AB32-E12E-4EB9-B5A0-00DACEDB8DEC}" type="presParOf" srcId="{AD3C2676-33A8-4684-AFA9-20061FB942A3}" destId="{19E240C4-96A3-4CC9-B8B7-8BA5800952D4}" srcOrd="12" destOrd="0" presId="urn:microsoft.com/office/officeart/2005/8/layout/process4"/>
    <dgm:cxn modelId="{6801440B-CE7F-4EDB-B952-9CA40F326892}" type="presParOf" srcId="{19E240C4-96A3-4CC9-B8B7-8BA5800952D4}" destId="{972EC7BD-44D3-4CF0-B114-120338F6C871}"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1C487CD-9CDE-4F00-BC90-F1D3E8674742}"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CFF7A4AE-3195-4DE1-9AA0-D6FDEFB5CF17}">
      <dgm:prSet phldrT="[Metin]"/>
      <dgm:spPr/>
      <dgm:t>
        <a:bodyPr/>
        <a:lstStyle/>
        <a:p>
          <a:r>
            <a:rPr lang="tr-TR" dirty="0" smtClean="0"/>
            <a:t>Yeni Arazi Oluşumunun Şartları </a:t>
          </a:r>
          <a:endParaRPr lang="tr-TR" dirty="0"/>
        </a:p>
      </dgm:t>
    </dgm:pt>
    <dgm:pt modelId="{4D147E0F-C50B-4E52-A549-D3B55367C6C5}" type="parTrans" cxnId="{FC755BC1-E3B2-4367-B942-9C4516EC43FD}">
      <dgm:prSet/>
      <dgm:spPr/>
      <dgm:t>
        <a:bodyPr/>
        <a:lstStyle/>
        <a:p>
          <a:endParaRPr lang="tr-TR"/>
        </a:p>
      </dgm:t>
    </dgm:pt>
    <dgm:pt modelId="{1EC8527C-F4BC-4C85-99C1-D36864B8AA8F}" type="sibTrans" cxnId="{FC755BC1-E3B2-4367-B942-9C4516EC43FD}">
      <dgm:prSet/>
      <dgm:spPr/>
      <dgm:t>
        <a:bodyPr/>
        <a:lstStyle/>
        <a:p>
          <a:endParaRPr lang="tr-TR"/>
        </a:p>
      </dgm:t>
    </dgm:pt>
    <dgm:pt modelId="{6ED815FA-DE64-4270-962A-7CF8668578F5}">
      <dgm:prSet phldrT="[Metin]"/>
      <dgm:spPr/>
      <dgm:t>
        <a:bodyPr/>
        <a:lstStyle/>
        <a:p>
          <a:r>
            <a:rPr lang="tr-TR" dirty="0" smtClean="0"/>
            <a:t>Yeni Bir Arazinin Oluşması </a:t>
          </a:r>
          <a:endParaRPr lang="tr-TR" dirty="0"/>
        </a:p>
      </dgm:t>
    </dgm:pt>
    <dgm:pt modelId="{92AE2719-7D2B-4BBA-B9CD-B8F4A6E9E07E}" type="parTrans" cxnId="{0BC03536-E639-4C8D-BDA1-BB246834B7F5}">
      <dgm:prSet/>
      <dgm:spPr/>
      <dgm:t>
        <a:bodyPr/>
        <a:lstStyle/>
        <a:p>
          <a:endParaRPr lang="tr-TR"/>
        </a:p>
      </dgm:t>
    </dgm:pt>
    <dgm:pt modelId="{28718382-0075-49DC-A025-89689433C5C6}" type="sibTrans" cxnId="{0BC03536-E639-4C8D-BDA1-BB246834B7F5}">
      <dgm:prSet/>
      <dgm:spPr/>
      <dgm:t>
        <a:bodyPr/>
        <a:lstStyle/>
        <a:p>
          <a:endParaRPr lang="tr-TR"/>
        </a:p>
      </dgm:t>
    </dgm:pt>
    <dgm:pt modelId="{A91187D8-62ED-40D3-85ED-FFBCB80056F6}">
      <dgm:prSet phldrT="[Metin]"/>
      <dgm:spPr/>
      <dgm:t>
        <a:bodyPr/>
        <a:lstStyle/>
        <a:p>
          <a:r>
            <a:rPr lang="tr-TR" dirty="0" smtClean="0"/>
            <a:t>Yeni Bir Arazinin Sahipsiz Yerlerde Oluşması </a:t>
          </a:r>
          <a:endParaRPr lang="tr-TR" dirty="0"/>
        </a:p>
      </dgm:t>
    </dgm:pt>
    <dgm:pt modelId="{B7008263-9AF4-44D0-B94C-29A54C45DF52}" type="parTrans" cxnId="{8C7C3BC2-FD46-4FF3-831F-05DBFA1D5338}">
      <dgm:prSet/>
      <dgm:spPr/>
      <dgm:t>
        <a:bodyPr/>
        <a:lstStyle/>
        <a:p>
          <a:endParaRPr lang="tr-TR"/>
        </a:p>
      </dgm:t>
    </dgm:pt>
    <dgm:pt modelId="{0EFA61A2-A65C-415A-A688-FCA5E3F6C9A7}" type="sibTrans" cxnId="{8C7C3BC2-FD46-4FF3-831F-05DBFA1D5338}">
      <dgm:prSet/>
      <dgm:spPr/>
      <dgm:t>
        <a:bodyPr/>
        <a:lstStyle/>
        <a:p>
          <a:endParaRPr lang="tr-TR"/>
        </a:p>
      </dgm:t>
    </dgm:pt>
    <dgm:pt modelId="{99E6789A-410E-4FC7-893D-870B4A46225D}">
      <dgm:prSet phldrT="[Metin]"/>
      <dgm:spPr/>
      <dgm:t>
        <a:bodyPr/>
        <a:lstStyle/>
        <a:p>
          <a:r>
            <a:rPr lang="tr-TR" dirty="0" smtClean="0"/>
            <a:t>Yeni Oluşan Arazinin Toprağının Sahipsiz Yerlerden Gelmiş Olması </a:t>
          </a:r>
          <a:endParaRPr lang="tr-TR" dirty="0"/>
        </a:p>
      </dgm:t>
    </dgm:pt>
    <dgm:pt modelId="{1FA3185A-1229-4B87-AB53-BC2A66F88C6D}" type="parTrans" cxnId="{17000B14-B178-4EC8-BE2D-3168BDA76FCE}">
      <dgm:prSet/>
      <dgm:spPr/>
      <dgm:t>
        <a:bodyPr/>
        <a:lstStyle/>
        <a:p>
          <a:endParaRPr lang="tr-TR"/>
        </a:p>
      </dgm:t>
    </dgm:pt>
    <dgm:pt modelId="{CB3C7355-5B7E-48CE-B9A4-E67C8992D567}" type="sibTrans" cxnId="{17000B14-B178-4EC8-BE2D-3168BDA76FCE}">
      <dgm:prSet/>
      <dgm:spPr/>
      <dgm:t>
        <a:bodyPr/>
        <a:lstStyle/>
        <a:p>
          <a:endParaRPr lang="tr-TR"/>
        </a:p>
      </dgm:t>
    </dgm:pt>
    <dgm:pt modelId="{5A601AEF-CC7F-40A2-BE70-B6F56F144462}">
      <dgm:prSet phldrT="[Metin]"/>
      <dgm:spPr/>
      <dgm:t>
        <a:bodyPr/>
        <a:lstStyle/>
        <a:p>
          <a:r>
            <a:rPr lang="tr-TR" dirty="0" smtClean="0"/>
            <a:t>Yeni Oluşan Arazinin Yararlanmaya Elverişli Bir Arazi Olması </a:t>
          </a:r>
          <a:endParaRPr lang="tr-TR" dirty="0"/>
        </a:p>
      </dgm:t>
    </dgm:pt>
    <dgm:pt modelId="{5AA594E1-DB93-4F66-8913-1D0BE8A62180}" type="parTrans" cxnId="{06E7C714-BD87-4635-9C69-338FFDF83523}">
      <dgm:prSet/>
      <dgm:spPr/>
      <dgm:t>
        <a:bodyPr/>
        <a:lstStyle/>
        <a:p>
          <a:endParaRPr lang="tr-TR"/>
        </a:p>
      </dgm:t>
    </dgm:pt>
    <dgm:pt modelId="{878404A4-F096-4B22-806F-28A3BD1B2CB3}" type="sibTrans" cxnId="{06E7C714-BD87-4635-9C69-338FFDF83523}">
      <dgm:prSet/>
      <dgm:spPr/>
      <dgm:t>
        <a:bodyPr/>
        <a:lstStyle/>
        <a:p>
          <a:endParaRPr lang="tr-TR"/>
        </a:p>
      </dgm:t>
    </dgm:pt>
    <dgm:pt modelId="{748A85A7-579F-4168-ADA6-5BCF691E67A0}" type="pres">
      <dgm:prSet presAssocID="{61C487CD-9CDE-4F00-BC90-F1D3E8674742}" presName="Name0" presStyleCnt="0">
        <dgm:presLayoutVars>
          <dgm:chPref val="1"/>
          <dgm:dir/>
          <dgm:animOne val="branch"/>
          <dgm:animLvl val="lvl"/>
          <dgm:resizeHandles val="exact"/>
        </dgm:presLayoutVars>
      </dgm:prSet>
      <dgm:spPr/>
      <dgm:t>
        <a:bodyPr/>
        <a:lstStyle/>
        <a:p>
          <a:endParaRPr lang="tr-TR"/>
        </a:p>
      </dgm:t>
    </dgm:pt>
    <dgm:pt modelId="{0B143A6E-2F61-4AFC-9FA5-4E49310E7EB8}" type="pres">
      <dgm:prSet presAssocID="{CFF7A4AE-3195-4DE1-9AA0-D6FDEFB5CF17}" presName="root1" presStyleCnt="0"/>
      <dgm:spPr/>
    </dgm:pt>
    <dgm:pt modelId="{066A2AD5-BBDF-449D-AB85-608E6A810A5C}" type="pres">
      <dgm:prSet presAssocID="{CFF7A4AE-3195-4DE1-9AA0-D6FDEFB5CF17}" presName="LevelOneTextNode" presStyleLbl="node0" presStyleIdx="0" presStyleCnt="1">
        <dgm:presLayoutVars>
          <dgm:chPref val="3"/>
        </dgm:presLayoutVars>
      </dgm:prSet>
      <dgm:spPr/>
      <dgm:t>
        <a:bodyPr/>
        <a:lstStyle/>
        <a:p>
          <a:endParaRPr lang="tr-TR"/>
        </a:p>
      </dgm:t>
    </dgm:pt>
    <dgm:pt modelId="{B27C2509-B81A-480C-852A-99BC55F75EA4}" type="pres">
      <dgm:prSet presAssocID="{CFF7A4AE-3195-4DE1-9AA0-D6FDEFB5CF17}" presName="level2hierChild" presStyleCnt="0"/>
      <dgm:spPr/>
    </dgm:pt>
    <dgm:pt modelId="{5A29DECB-9830-43E0-94C4-0785E281B2DB}" type="pres">
      <dgm:prSet presAssocID="{92AE2719-7D2B-4BBA-B9CD-B8F4A6E9E07E}" presName="conn2-1" presStyleLbl="parChTrans1D2" presStyleIdx="0" presStyleCnt="4"/>
      <dgm:spPr/>
      <dgm:t>
        <a:bodyPr/>
        <a:lstStyle/>
        <a:p>
          <a:endParaRPr lang="tr-TR"/>
        </a:p>
      </dgm:t>
    </dgm:pt>
    <dgm:pt modelId="{EF45F43A-38AF-4286-AD6E-325545D9F22C}" type="pres">
      <dgm:prSet presAssocID="{92AE2719-7D2B-4BBA-B9CD-B8F4A6E9E07E}" presName="connTx" presStyleLbl="parChTrans1D2" presStyleIdx="0" presStyleCnt="4"/>
      <dgm:spPr/>
      <dgm:t>
        <a:bodyPr/>
        <a:lstStyle/>
        <a:p>
          <a:endParaRPr lang="tr-TR"/>
        </a:p>
      </dgm:t>
    </dgm:pt>
    <dgm:pt modelId="{2BC7CE1E-CFF2-4832-86D2-7118B29C0724}" type="pres">
      <dgm:prSet presAssocID="{6ED815FA-DE64-4270-962A-7CF8668578F5}" presName="root2" presStyleCnt="0"/>
      <dgm:spPr/>
    </dgm:pt>
    <dgm:pt modelId="{358EC63D-2421-4F1A-8B43-65298FB4A273}" type="pres">
      <dgm:prSet presAssocID="{6ED815FA-DE64-4270-962A-7CF8668578F5}" presName="LevelTwoTextNode" presStyleLbl="node2" presStyleIdx="0" presStyleCnt="4">
        <dgm:presLayoutVars>
          <dgm:chPref val="3"/>
        </dgm:presLayoutVars>
      </dgm:prSet>
      <dgm:spPr/>
      <dgm:t>
        <a:bodyPr/>
        <a:lstStyle/>
        <a:p>
          <a:endParaRPr lang="tr-TR"/>
        </a:p>
      </dgm:t>
    </dgm:pt>
    <dgm:pt modelId="{DAACD373-26DC-4949-B01B-1C92A613CC82}" type="pres">
      <dgm:prSet presAssocID="{6ED815FA-DE64-4270-962A-7CF8668578F5}" presName="level3hierChild" presStyleCnt="0"/>
      <dgm:spPr/>
    </dgm:pt>
    <dgm:pt modelId="{6D345B19-85EB-44DE-9800-EA8416B9D53C}" type="pres">
      <dgm:prSet presAssocID="{B7008263-9AF4-44D0-B94C-29A54C45DF52}" presName="conn2-1" presStyleLbl="parChTrans1D2" presStyleIdx="1" presStyleCnt="4"/>
      <dgm:spPr/>
      <dgm:t>
        <a:bodyPr/>
        <a:lstStyle/>
        <a:p>
          <a:endParaRPr lang="tr-TR"/>
        </a:p>
      </dgm:t>
    </dgm:pt>
    <dgm:pt modelId="{E11C7DC1-7B12-4190-8D6F-30AC53F2807D}" type="pres">
      <dgm:prSet presAssocID="{B7008263-9AF4-44D0-B94C-29A54C45DF52}" presName="connTx" presStyleLbl="parChTrans1D2" presStyleIdx="1" presStyleCnt="4"/>
      <dgm:spPr/>
      <dgm:t>
        <a:bodyPr/>
        <a:lstStyle/>
        <a:p>
          <a:endParaRPr lang="tr-TR"/>
        </a:p>
      </dgm:t>
    </dgm:pt>
    <dgm:pt modelId="{D6A26071-2A89-4F33-97BF-0F9D4197B7C2}" type="pres">
      <dgm:prSet presAssocID="{A91187D8-62ED-40D3-85ED-FFBCB80056F6}" presName="root2" presStyleCnt="0"/>
      <dgm:spPr/>
    </dgm:pt>
    <dgm:pt modelId="{3DBD66F2-6E06-41AB-A192-D6FF2102E9E0}" type="pres">
      <dgm:prSet presAssocID="{A91187D8-62ED-40D3-85ED-FFBCB80056F6}" presName="LevelTwoTextNode" presStyleLbl="node2" presStyleIdx="1" presStyleCnt="4">
        <dgm:presLayoutVars>
          <dgm:chPref val="3"/>
        </dgm:presLayoutVars>
      </dgm:prSet>
      <dgm:spPr/>
      <dgm:t>
        <a:bodyPr/>
        <a:lstStyle/>
        <a:p>
          <a:endParaRPr lang="tr-TR"/>
        </a:p>
      </dgm:t>
    </dgm:pt>
    <dgm:pt modelId="{31A63853-0371-4C7F-83E9-208746C11C44}" type="pres">
      <dgm:prSet presAssocID="{A91187D8-62ED-40D3-85ED-FFBCB80056F6}" presName="level3hierChild" presStyleCnt="0"/>
      <dgm:spPr/>
    </dgm:pt>
    <dgm:pt modelId="{0B798948-DA3D-4E1D-9259-F75FE0E2EBD3}" type="pres">
      <dgm:prSet presAssocID="{1FA3185A-1229-4B87-AB53-BC2A66F88C6D}" presName="conn2-1" presStyleLbl="parChTrans1D2" presStyleIdx="2" presStyleCnt="4"/>
      <dgm:spPr/>
      <dgm:t>
        <a:bodyPr/>
        <a:lstStyle/>
        <a:p>
          <a:endParaRPr lang="tr-TR"/>
        </a:p>
      </dgm:t>
    </dgm:pt>
    <dgm:pt modelId="{1E0DD97B-311D-4368-BE7B-B3688529DF5B}" type="pres">
      <dgm:prSet presAssocID="{1FA3185A-1229-4B87-AB53-BC2A66F88C6D}" presName="connTx" presStyleLbl="parChTrans1D2" presStyleIdx="2" presStyleCnt="4"/>
      <dgm:spPr/>
      <dgm:t>
        <a:bodyPr/>
        <a:lstStyle/>
        <a:p>
          <a:endParaRPr lang="tr-TR"/>
        </a:p>
      </dgm:t>
    </dgm:pt>
    <dgm:pt modelId="{BB11FB60-FF04-4FA8-95B2-D4A8D996BE9E}" type="pres">
      <dgm:prSet presAssocID="{99E6789A-410E-4FC7-893D-870B4A46225D}" presName="root2" presStyleCnt="0"/>
      <dgm:spPr/>
    </dgm:pt>
    <dgm:pt modelId="{AFA741FA-97AC-49D3-BDC6-DB39E65F54DD}" type="pres">
      <dgm:prSet presAssocID="{99E6789A-410E-4FC7-893D-870B4A46225D}" presName="LevelTwoTextNode" presStyleLbl="node2" presStyleIdx="2" presStyleCnt="4">
        <dgm:presLayoutVars>
          <dgm:chPref val="3"/>
        </dgm:presLayoutVars>
      </dgm:prSet>
      <dgm:spPr/>
      <dgm:t>
        <a:bodyPr/>
        <a:lstStyle/>
        <a:p>
          <a:endParaRPr lang="tr-TR"/>
        </a:p>
      </dgm:t>
    </dgm:pt>
    <dgm:pt modelId="{FF70CE3D-776A-4F33-BFCE-01A0ECE19AA6}" type="pres">
      <dgm:prSet presAssocID="{99E6789A-410E-4FC7-893D-870B4A46225D}" presName="level3hierChild" presStyleCnt="0"/>
      <dgm:spPr/>
    </dgm:pt>
    <dgm:pt modelId="{9F4E053F-B115-4CDD-A226-1261125C2644}" type="pres">
      <dgm:prSet presAssocID="{5AA594E1-DB93-4F66-8913-1D0BE8A62180}" presName="conn2-1" presStyleLbl="parChTrans1D2" presStyleIdx="3" presStyleCnt="4"/>
      <dgm:spPr/>
      <dgm:t>
        <a:bodyPr/>
        <a:lstStyle/>
        <a:p>
          <a:endParaRPr lang="tr-TR"/>
        </a:p>
      </dgm:t>
    </dgm:pt>
    <dgm:pt modelId="{E33F131D-B90B-41DA-A621-B5DF511BA434}" type="pres">
      <dgm:prSet presAssocID="{5AA594E1-DB93-4F66-8913-1D0BE8A62180}" presName="connTx" presStyleLbl="parChTrans1D2" presStyleIdx="3" presStyleCnt="4"/>
      <dgm:spPr/>
      <dgm:t>
        <a:bodyPr/>
        <a:lstStyle/>
        <a:p>
          <a:endParaRPr lang="tr-TR"/>
        </a:p>
      </dgm:t>
    </dgm:pt>
    <dgm:pt modelId="{4B9E339B-D44D-48C9-A6D1-487D70ACD93F}" type="pres">
      <dgm:prSet presAssocID="{5A601AEF-CC7F-40A2-BE70-B6F56F144462}" presName="root2" presStyleCnt="0"/>
      <dgm:spPr/>
    </dgm:pt>
    <dgm:pt modelId="{5457796E-3078-449A-9DD7-5E433F03F9F5}" type="pres">
      <dgm:prSet presAssocID="{5A601AEF-CC7F-40A2-BE70-B6F56F144462}" presName="LevelTwoTextNode" presStyleLbl="node2" presStyleIdx="3" presStyleCnt="4">
        <dgm:presLayoutVars>
          <dgm:chPref val="3"/>
        </dgm:presLayoutVars>
      </dgm:prSet>
      <dgm:spPr/>
      <dgm:t>
        <a:bodyPr/>
        <a:lstStyle/>
        <a:p>
          <a:endParaRPr lang="tr-TR"/>
        </a:p>
      </dgm:t>
    </dgm:pt>
    <dgm:pt modelId="{FD438E1D-D5E7-443A-9A1F-7C031E6E5546}" type="pres">
      <dgm:prSet presAssocID="{5A601AEF-CC7F-40A2-BE70-B6F56F144462}" presName="level3hierChild" presStyleCnt="0"/>
      <dgm:spPr/>
    </dgm:pt>
  </dgm:ptLst>
  <dgm:cxnLst>
    <dgm:cxn modelId="{4414A0C1-4DAD-4FA8-AA13-9E341BCFCF9A}" type="presOf" srcId="{92AE2719-7D2B-4BBA-B9CD-B8F4A6E9E07E}" destId="{5A29DECB-9830-43E0-94C4-0785E281B2DB}" srcOrd="0" destOrd="0" presId="urn:microsoft.com/office/officeart/2008/layout/HorizontalMultiLevelHierarchy"/>
    <dgm:cxn modelId="{67A5CD35-EC0E-422C-8672-11297BD46A8C}" type="presOf" srcId="{1FA3185A-1229-4B87-AB53-BC2A66F88C6D}" destId="{1E0DD97B-311D-4368-BE7B-B3688529DF5B}" srcOrd="1" destOrd="0" presId="urn:microsoft.com/office/officeart/2008/layout/HorizontalMultiLevelHierarchy"/>
    <dgm:cxn modelId="{C91A6762-CA77-4FC4-890B-624D7048AA47}" type="presOf" srcId="{CFF7A4AE-3195-4DE1-9AA0-D6FDEFB5CF17}" destId="{066A2AD5-BBDF-449D-AB85-608E6A810A5C}" srcOrd="0" destOrd="0" presId="urn:microsoft.com/office/officeart/2008/layout/HorizontalMultiLevelHierarchy"/>
    <dgm:cxn modelId="{EA5ABC59-70DF-464D-84FA-133BD7EF73DB}" type="presOf" srcId="{1FA3185A-1229-4B87-AB53-BC2A66F88C6D}" destId="{0B798948-DA3D-4E1D-9259-F75FE0E2EBD3}" srcOrd="0" destOrd="0" presId="urn:microsoft.com/office/officeart/2008/layout/HorizontalMultiLevelHierarchy"/>
    <dgm:cxn modelId="{8C7C3BC2-FD46-4FF3-831F-05DBFA1D5338}" srcId="{CFF7A4AE-3195-4DE1-9AA0-D6FDEFB5CF17}" destId="{A91187D8-62ED-40D3-85ED-FFBCB80056F6}" srcOrd="1" destOrd="0" parTransId="{B7008263-9AF4-44D0-B94C-29A54C45DF52}" sibTransId="{0EFA61A2-A65C-415A-A688-FCA5E3F6C9A7}"/>
    <dgm:cxn modelId="{27211A0B-579D-47F4-BC3B-79A0A1EAD09F}" type="presOf" srcId="{92AE2719-7D2B-4BBA-B9CD-B8F4A6E9E07E}" destId="{EF45F43A-38AF-4286-AD6E-325545D9F22C}" srcOrd="1" destOrd="0" presId="urn:microsoft.com/office/officeart/2008/layout/HorizontalMultiLevelHierarchy"/>
    <dgm:cxn modelId="{964F8C71-0CB4-4D18-9767-19F80FDC0245}" type="presOf" srcId="{A91187D8-62ED-40D3-85ED-FFBCB80056F6}" destId="{3DBD66F2-6E06-41AB-A192-D6FF2102E9E0}" srcOrd="0" destOrd="0" presId="urn:microsoft.com/office/officeart/2008/layout/HorizontalMultiLevelHierarchy"/>
    <dgm:cxn modelId="{EC914CED-2C6B-445E-8282-8C1DE4840BC4}" type="presOf" srcId="{B7008263-9AF4-44D0-B94C-29A54C45DF52}" destId="{E11C7DC1-7B12-4190-8D6F-30AC53F2807D}" srcOrd="1" destOrd="0" presId="urn:microsoft.com/office/officeart/2008/layout/HorizontalMultiLevelHierarchy"/>
    <dgm:cxn modelId="{56568EF5-CD08-426B-A39F-86B3C69F9522}" type="presOf" srcId="{5AA594E1-DB93-4F66-8913-1D0BE8A62180}" destId="{9F4E053F-B115-4CDD-A226-1261125C2644}" srcOrd="0" destOrd="0" presId="urn:microsoft.com/office/officeart/2008/layout/HorizontalMultiLevelHierarchy"/>
    <dgm:cxn modelId="{3A8F5D2F-DD9A-4414-B2C5-13582933A464}" type="presOf" srcId="{5AA594E1-DB93-4F66-8913-1D0BE8A62180}" destId="{E33F131D-B90B-41DA-A621-B5DF511BA434}" srcOrd="1" destOrd="0" presId="urn:microsoft.com/office/officeart/2008/layout/HorizontalMultiLevelHierarchy"/>
    <dgm:cxn modelId="{06E7C714-BD87-4635-9C69-338FFDF83523}" srcId="{CFF7A4AE-3195-4DE1-9AA0-D6FDEFB5CF17}" destId="{5A601AEF-CC7F-40A2-BE70-B6F56F144462}" srcOrd="3" destOrd="0" parTransId="{5AA594E1-DB93-4F66-8913-1D0BE8A62180}" sibTransId="{878404A4-F096-4B22-806F-28A3BD1B2CB3}"/>
    <dgm:cxn modelId="{7381DBFB-5F93-4181-87B4-3EB580D9F636}" type="presOf" srcId="{5A601AEF-CC7F-40A2-BE70-B6F56F144462}" destId="{5457796E-3078-449A-9DD7-5E433F03F9F5}" srcOrd="0" destOrd="0" presId="urn:microsoft.com/office/officeart/2008/layout/HorizontalMultiLevelHierarchy"/>
    <dgm:cxn modelId="{DD41519F-7FDF-4EF3-9376-C0E893A1B2B2}" type="presOf" srcId="{B7008263-9AF4-44D0-B94C-29A54C45DF52}" destId="{6D345B19-85EB-44DE-9800-EA8416B9D53C}" srcOrd="0" destOrd="0" presId="urn:microsoft.com/office/officeart/2008/layout/HorizontalMultiLevelHierarchy"/>
    <dgm:cxn modelId="{FC755BC1-E3B2-4367-B942-9C4516EC43FD}" srcId="{61C487CD-9CDE-4F00-BC90-F1D3E8674742}" destId="{CFF7A4AE-3195-4DE1-9AA0-D6FDEFB5CF17}" srcOrd="0" destOrd="0" parTransId="{4D147E0F-C50B-4E52-A549-D3B55367C6C5}" sibTransId="{1EC8527C-F4BC-4C85-99C1-D36864B8AA8F}"/>
    <dgm:cxn modelId="{C4F943F6-0BC4-44C0-BAB9-C70408DC9918}" type="presOf" srcId="{6ED815FA-DE64-4270-962A-7CF8668578F5}" destId="{358EC63D-2421-4F1A-8B43-65298FB4A273}" srcOrd="0" destOrd="0" presId="urn:microsoft.com/office/officeart/2008/layout/HorizontalMultiLevelHierarchy"/>
    <dgm:cxn modelId="{17000B14-B178-4EC8-BE2D-3168BDA76FCE}" srcId="{CFF7A4AE-3195-4DE1-9AA0-D6FDEFB5CF17}" destId="{99E6789A-410E-4FC7-893D-870B4A46225D}" srcOrd="2" destOrd="0" parTransId="{1FA3185A-1229-4B87-AB53-BC2A66F88C6D}" sibTransId="{CB3C7355-5B7E-48CE-B9A4-E67C8992D567}"/>
    <dgm:cxn modelId="{2C2FD27A-8ADA-4188-9B53-AA53A6D59388}" type="presOf" srcId="{99E6789A-410E-4FC7-893D-870B4A46225D}" destId="{AFA741FA-97AC-49D3-BDC6-DB39E65F54DD}" srcOrd="0" destOrd="0" presId="urn:microsoft.com/office/officeart/2008/layout/HorizontalMultiLevelHierarchy"/>
    <dgm:cxn modelId="{697378FD-96E7-4297-8603-B8807BE5A053}" type="presOf" srcId="{61C487CD-9CDE-4F00-BC90-F1D3E8674742}" destId="{748A85A7-579F-4168-ADA6-5BCF691E67A0}" srcOrd="0" destOrd="0" presId="urn:microsoft.com/office/officeart/2008/layout/HorizontalMultiLevelHierarchy"/>
    <dgm:cxn modelId="{0BC03536-E639-4C8D-BDA1-BB246834B7F5}" srcId="{CFF7A4AE-3195-4DE1-9AA0-D6FDEFB5CF17}" destId="{6ED815FA-DE64-4270-962A-7CF8668578F5}" srcOrd="0" destOrd="0" parTransId="{92AE2719-7D2B-4BBA-B9CD-B8F4A6E9E07E}" sibTransId="{28718382-0075-49DC-A025-89689433C5C6}"/>
    <dgm:cxn modelId="{2AA42572-4961-40A2-ABB1-2DE958CBEDD1}" type="presParOf" srcId="{748A85A7-579F-4168-ADA6-5BCF691E67A0}" destId="{0B143A6E-2F61-4AFC-9FA5-4E49310E7EB8}" srcOrd="0" destOrd="0" presId="urn:microsoft.com/office/officeart/2008/layout/HorizontalMultiLevelHierarchy"/>
    <dgm:cxn modelId="{41CCA449-AA7B-4514-BC25-A06B8A4F5BA3}" type="presParOf" srcId="{0B143A6E-2F61-4AFC-9FA5-4E49310E7EB8}" destId="{066A2AD5-BBDF-449D-AB85-608E6A810A5C}" srcOrd="0" destOrd="0" presId="urn:microsoft.com/office/officeart/2008/layout/HorizontalMultiLevelHierarchy"/>
    <dgm:cxn modelId="{6D35E26B-9435-44E8-BA0D-3272D08C9D2C}" type="presParOf" srcId="{0B143A6E-2F61-4AFC-9FA5-4E49310E7EB8}" destId="{B27C2509-B81A-480C-852A-99BC55F75EA4}" srcOrd="1" destOrd="0" presId="urn:microsoft.com/office/officeart/2008/layout/HorizontalMultiLevelHierarchy"/>
    <dgm:cxn modelId="{4DF945AA-628F-42DB-9955-433C65DBDACC}" type="presParOf" srcId="{B27C2509-B81A-480C-852A-99BC55F75EA4}" destId="{5A29DECB-9830-43E0-94C4-0785E281B2DB}" srcOrd="0" destOrd="0" presId="urn:microsoft.com/office/officeart/2008/layout/HorizontalMultiLevelHierarchy"/>
    <dgm:cxn modelId="{344D073C-A8EC-433B-B5F4-CE18CCF2AFD7}" type="presParOf" srcId="{5A29DECB-9830-43E0-94C4-0785E281B2DB}" destId="{EF45F43A-38AF-4286-AD6E-325545D9F22C}" srcOrd="0" destOrd="0" presId="urn:microsoft.com/office/officeart/2008/layout/HorizontalMultiLevelHierarchy"/>
    <dgm:cxn modelId="{88F4AE18-887C-46DF-8E50-5CADE448249F}" type="presParOf" srcId="{B27C2509-B81A-480C-852A-99BC55F75EA4}" destId="{2BC7CE1E-CFF2-4832-86D2-7118B29C0724}" srcOrd="1" destOrd="0" presId="urn:microsoft.com/office/officeart/2008/layout/HorizontalMultiLevelHierarchy"/>
    <dgm:cxn modelId="{DB51162F-CB14-46AC-ADC8-5D86DC7FB8D8}" type="presParOf" srcId="{2BC7CE1E-CFF2-4832-86D2-7118B29C0724}" destId="{358EC63D-2421-4F1A-8B43-65298FB4A273}" srcOrd="0" destOrd="0" presId="urn:microsoft.com/office/officeart/2008/layout/HorizontalMultiLevelHierarchy"/>
    <dgm:cxn modelId="{45890459-EFDC-4FCB-8FEB-C904517CCD96}" type="presParOf" srcId="{2BC7CE1E-CFF2-4832-86D2-7118B29C0724}" destId="{DAACD373-26DC-4949-B01B-1C92A613CC82}" srcOrd="1" destOrd="0" presId="urn:microsoft.com/office/officeart/2008/layout/HorizontalMultiLevelHierarchy"/>
    <dgm:cxn modelId="{3AD8BEC9-6A8C-456D-8915-D996C8D30B44}" type="presParOf" srcId="{B27C2509-B81A-480C-852A-99BC55F75EA4}" destId="{6D345B19-85EB-44DE-9800-EA8416B9D53C}" srcOrd="2" destOrd="0" presId="urn:microsoft.com/office/officeart/2008/layout/HorizontalMultiLevelHierarchy"/>
    <dgm:cxn modelId="{2761ABDF-A262-4585-B1D4-649174AD4B9B}" type="presParOf" srcId="{6D345B19-85EB-44DE-9800-EA8416B9D53C}" destId="{E11C7DC1-7B12-4190-8D6F-30AC53F2807D}" srcOrd="0" destOrd="0" presId="urn:microsoft.com/office/officeart/2008/layout/HorizontalMultiLevelHierarchy"/>
    <dgm:cxn modelId="{9919818A-0632-4C0E-A14F-1C5A68E9EC6C}" type="presParOf" srcId="{B27C2509-B81A-480C-852A-99BC55F75EA4}" destId="{D6A26071-2A89-4F33-97BF-0F9D4197B7C2}" srcOrd="3" destOrd="0" presId="urn:microsoft.com/office/officeart/2008/layout/HorizontalMultiLevelHierarchy"/>
    <dgm:cxn modelId="{2979D184-3CB6-40DE-8323-A3208E16D00D}" type="presParOf" srcId="{D6A26071-2A89-4F33-97BF-0F9D4197B7C2}" destId="{3DBD66F2-6E06-41AB-A192-D6FF2102E9E0}" srcOrd="0" destOrd="0" presId="urn:microsoft.com/office/officeart/2008/layout/HorizontalMultiLevelHierarchy"/>
    <dgm:cxn modelId="{6D910EB9-88CB-4A4A-8A23-658B3EEC07B2}" type="presParOf" srcId="{D6A26071-2A89-4F33-97BF-0F9D4197B7C2}" destId="{31A63853-0371-4C7F-83E9-208746C11C44}" srcOrd="1" destOrd="0" presId="urn:microsoft.com/office/officeart/2008/layout/HorizontalMultiLevelHierarchy"/>
    <dgm:cxn modelId="{7A73DC8B-8BFA-48DC-AF6F-38C84C9C00FB}" type="presParOf" srcId="{B27C2509-B81A-480C-852A-99BC55F75EA4}" destId="{0B798948-DA3D-4E1D-9259-F75FE0E2EBD3}" srcOrd="4" destOrd="0" presId="urn:microsoft.com/office/officeart/2008/layout/HorizontalMultiLevelHierarchy"/>
    <dgm:cxn modelId="{8AB26FE0-1B76-4E87-AACF-F9FB5317E58B}" type="presParOf" srcId="{0B798948-DA3D-4E1D-9259-F75FE0E2EBD3}" destId="{1E0DD97B-311D-4368-BE7B-B3688529DF5B}" srcOrd="0" destOrd="0" presId="urn:microsoft.com/office/officeart/2008/layout/HorizontalMultiLevelHierarchy"/>
    <dgm:cxn modelId="{29AC4308-AA5B-427A-9B20-3A9DDDCDBC4A}" type="presParOf" srcId="{B27C2509-B81A-480C-852A-99BC55F75EA4}" destId="{BB11FB60-FF04-4FA8-95B2-D4A8D996BE9E}" srcOrd="5" destOrd="0" presId="urn:microsoft.com/office/officeart/2008/layout/HorizontalMultiLevelHierarchy"/>
    <dgm:cxn modelId="{DF1C83DE-1E5F-4766-990F-2EBB2C087404}" type="presParOf" srcId="{BB11FB60-FF04-4FA8-95B2-D4A8D996BE9E}" destId="{AFA741FA-97AC-49D3-BDC6-DB39E65F54DD}" srcOrd="0" destOrd="0" presId="urn:microsoft.com/office/officeart/2008/layout/HorizontalMultiLevelHierarchy"/>
    <dgm:cxn modelId="{A6139D13-E226-4E2F-BFB2-782588E924A6}" type="presParOf" srcId="{BB11FB60-FF04-4FA8-95B2-D4A8D996BE9E}" destId="{FF70CE3D-776A-4F33-BFCE-01A0ECE19AA6}" srcOrd="1" destOrd="0" presId="urn:microsoft.com/office/officeart/2008/layout/HorizontalMultiLevelHierarchy"/>
    <dgm:cxn modelId="{BB115DFA-9A0E-4F7D-976F-41C73152C4AC}" type="presParOf" srcId="{B27C2509-B81A-480C-852A-99BC55F75EA4}" destId="{9F4E053F-B115-4CDD-A226-1261125C2644}" srcOrd="6" destOrd="0" presId="urn:microsoft.com/office/officeart/2008/layout/HorizontalMultiLevelHierarchy"/>
    <dgm:cxn modelId="{82074B1E-657C-4D2D-8A95-ED7CAA6ED53A}" type="presParOf" srcId="{9F4E053F-B115-4CDD-A226-1261125C2644}" destId="{E33F131D-B90B-41DA-A621-B5DF511BA434}" srcOrd="0" destOrd="0" presId="urn:microsoft.com/office/officeart/2008/layout/HorizontalMultiLevelHierarchy"/>
    <dgm:cxn modelId="{C8527C9C-C9ED-4268-94D1-1E7A5108C899}" type="presParOf" srcId="{B27C2509-B81A-480C-852A-99BC55F75EA4}" destId="{4B9E339B-D44D-48C9-A6D1-487D70ACD93F}" srcOrd="7" destOrd="0" presId="urn:microsoft.com/office/officeart/2008/layout/HorizontalMultiLevelHierarchy"/>
    <dgm:cxn modelId="{15437A8B-53AB-48F7-AAE3-F1E1F4B5CC7D}" type="presParOf" srcId="{4B9E339B-D44D-48C9-A6D1-487D70ACD93F}" destId="{5457796E-3078-449A-9DD7-5E433F03F9F5}" srcOrd="0" destOrd="0" presId="urn:microsoft.com/office/officeart/2008/layout/HorizontalMultiLevelHierarchy"/>
    <dgm:cxn modelId="{E6D32064-4D69-4331-AB49-54ED23575EDA}" type="presParOf" srcId="{4B9E339B-D44D-48C9-A6D1-487D70ACD93F}" destId="{FD438E1D-D5E7-443A-9A1F-7C031E6E5546}"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A2C6818D-DFC6-436E-9CB6-438F00FCAC1A}"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tr-TR"/>
        </a:p>
      </dgm:t>
    </dgm:pt>
    <dgm:pt modelId="{A20922DF-D184-42B7-86F4-F519401D9AE1}">
      <dgm:prSet phldrT="[Metin]"/>
      <dgm:spPr/>
      <dgm:t>
        <a:bodyPr/>
        <a:lstStyle/>
        <a:p>
          <a:r>
            <a:rPr lang="tr-TR" dirty="0" smtClean="0">
              <a:latin typeface="Times New Roman" pitchFamily="18" charset="0"/>
              <a:cs typeface="Times New Roman" pitchFamily="18" charset="0"/>
            </a:rPr>
            <a:t>Yeni Arazi Oluşması </a:t>
          </a:r>
          <a:endParaRPr lang="tr-TR" dirty="0">
            <a:latin typeface="Times New Roman" pitchFamily="18" charset="0"/>
            <a:cs typeface="Times New Roman" pitchFamily="18" charset="0"/>
          </a:endParaRPr>
        </a:p>
      </dgm:t>
    </dgm:pt>
    <dgm:pt modelId="{6DCB21F5-4381-4E01-9970-A259D0AFD670}" type="parTrans" cxnId="{42D9A152-CC90-44FC-828A-03DC97D6A73D}">
      <dgm:prSet/>
      <dgm:spPr/>
      <dgm:t>
        <a:bodyPr/>
        <a:lstStyle/>
        <a:p>
          <a:endParaRPr lang="tr-TR"/>
        </a:p>
      </dgm:t>
    </dgm:pt>
    <dgm:pt modelId="{16F3DA96-2827-4A93-BEAD-6E73AD9A2530}" type="sibTrans" cxnId="{42D9A152-CC90-44FC-828A-03DC97D6A73D}">
      <dgm:prSet/>
      <dgm:spPr/>
      <dgm:t>
        <a:bodyPr/>
        <a:lstStyle/>
        <a:p>
          <a:endParaRPr lang="tr-TR"/>
        </a:p>
      </dgm:t>
    </dgm:pt>
    <dgm:pt modelId="{CCA66262-5C20-498C-B3BB-B30CE7FEE68A}">
      <dgm:prSet phldrT="[Metin]"/>
      <dgm:spPr/>
      <dgm:t>
        <a:bodyPr/>
        <a:lstStyle/>
        <a:p>
          <a:pPr algn="ctr"/>
          <a:r>
            <a:rPr lang="tr-TR" u="sng" dirty="0" smtClean="0">
              <a:latin typeface="Times New Roman" pitchFamily="18" charset="0"/>
              <a:cs typeface="Times New Roman" pitchFamily="18" charset="0"/>
            </a:rPr>
            <a:t>Yeni bir Arazi oluşmalıdır:</a:t>
          </a:r>
        </a:p>
        <a:p>
          <a:pPr algn="just"/>
          <a:r>
            <a:rPr lang="tr-TR" dirty="0" smtClean="0">
              <a:latin typeface="Times New Roman" pitchFamily="18" charset="0"/>
              <a:cs typeface="Times New Roman" pitchFamily="18" charset="0"/>
            </a:rPr>
            <a:t>Bu Arazinin oluşması doğal bir olay sonucu olabileceği gibi, bir insan emeği sonucu yani yapay etkenlerle de yapılmış da olabilir.</a:t>
          </a:r>
        </a:p>
        <a:p>
          <a:pPr algn="just"/>
          <a:endParaRPr lang="tr-TR" dirty="0">
            <a:latin typeface="Times New Roman" pitchFamily="18" charset="0"/>
            <a:cs typeface="Times New Roman" pitchFamily="18" charset="0"/>
          </a:endParaRPr>
        </a:p>
      </dgm:t>
    </dgm:pt>
    <dgm:pt modelId="{33D8C22D-C43A-4E18-B581-815F0AA0C15E}" type="parTrans" cxnId="{6D23035B-F7FC-4A21-B51E-B93FB5DCB775}">
      <dgm:prSet/>
      <dgm:spPr/>
      <dgm:t>
        <a:bodyPr/>
        <a:lstStyle/>
        <a:p>
          <a:endParaRPr lang="tr-TR"/>
        </a:p>
      </dgm:t>
    </dgm:pt>
    <dgm:pt modelId="{2A123B43-951F-405C-8EC3-5B871FC807D9}" type="sibTrans" cxnId="{6D23035B-F7FC-4A21-B51E-B93FB5DCB775}">
      <dgm:prSet/>
      <dgm:spPr/>
      <dgm:t>
        <a:bodyPr/>
        <a:lstStyle/>
        <a:p>
          <a:endParaRPr lang="tr-TR"/>
        </a:p>
      </dgm:t>
    </dgm:pt>
    <dgm:pt modelId="{73257F6F-5925-4585-90F8-C67B56D34BF4}">
      <dgm:prSet phldrT="[Metin]"/>
      <dgm:spPr/>
      <dgm:t>
        <a:bodyPr/>
        <a:lstStyle/>
        <a:p>
          <a:pPr algn="ctr"/>
          <a:r>
            <a:rPr lang="tr-TR" u="sng" dirty="0" smtClean="0">
              <a:latin typeface="Times New Roman" pitchFamily="18" charset="0"/>
              <a:cs typeface="Times New Roman" pitchFamily="18" charset="0"/>
            </a:rPr>
            <a:t>Yeni oluşan Arazi sahipsiz  yerlerde oluşmalıdır:</a:t>
          </a:r>
        </a:p>
        <a:p>
          <a:pPr algn="just"/>
          <a:r>
            <a:rPr lang="tr-TR" dirty="0" smtClean="0">
              <a:latin typeface="Times New Roman" pitchFamily="18" charset="0"/>
              <a:cs typeface="Times New Roman" pitchFamily="18" charset="0"/>
            </a:rPr>
            <a:t>MK 708 bağlamında, yeni Arazi oluşumu, ancak MK 715 anlamında Devletin hüküm ve tasarrufu altında bulunan sahipsiz yerlerde oluşan Araziler için söz konusu olur.</a:t>
          </a:r>
          <a:endParaRPr lang="tr-TR" dirty="0">
            <a:latin typeface="Times New Roman" pitchFamily="18" charset="0"/>
            <a:cs typeface="Times New Roman" pitchFamily="18" charset="0"/>
          </a:endParaRPr>
        </a:p>
      </dgm:t>
    </dgm:pt>
    <dgm:pt modelId="{2C8EBB5B-489E-4668-9A83-C59C53CCDAE3}" type="parTrans" cxnId="{28857D6C-DE19-4596-818E-535E33F449D8}">
      <dgm:prSet/>
      <dgm:spPr/>
      <dgm:t>
        <a:bodyPr/>
        <a:lstStyle/>
        <a:p>
          <a:endParaRPr lang="tr-TR"/>
        </a:p>
      </dgm:t>
    </dgm:pt>
    <dgm:pt modelId="{112E7304-4632-421E-BA3C-205CD330A403}" type="sibTrans" cxnId="{28857D6C-DE19-4596-818E-535E33F449D8}">
      <dgm:prSet/>
      <dgm:spPr/>
      <dgm:t>
        <a:bodyPr/>
        <a:lstStyle/>
        <a:p>
          <a:endParaRPr lang="tr-TR"/>
        </a:p>
      </dgm:t>
    </dgm:pt>
    <dgm:pt modelId="{849E4D68-9E48-4435-AB1C-A17891ABAA03}">
      <dgm:prSet phldrT="[Metin]"/>
      <dgm:spPr/>
      <dgm:t>
        <a:bodyPr/>
        <a:lstStyle/>
        <a:p>
          <a:pPr algn="ctr"/>
          <a:r>
            <a:rPr lang="tr-TR" u="sng" dirty="0" smtClean="0">
              <a:latin typeface="Times New Roman" pitchFamily="18" charset="0"/>
              <a:cs typeface="Times New Roman" pitchFamily="18" charset="0"/>
            </a:rPr>
            <a:t>Yeni oluşan Arazinin toprağı da sahipsiz yerlerden gelmiş olmalıdır:</a:t>
          </a:r>
        </a:p>
        <a:p>
          <a:pPr algn="just"/>
          <a:r>
            <a:rPr lang="tr-TR" dirty="0" smtClean="0">
              <a:latin typeface="Times New Roman" pitchFamily="18" charset="0"/>
              <a:cs typeface="Times New Roman" pitchFamily="18" charset="0"/>
            </a:rPr>
            <a:t>MK 708 / </a:t>
          </a:r>
          <a:r>
            <a:rPr lang="tr-TR" dirty="0" err="1" smtClean="0">
              <a:latin typeface="Times New Roman" pitchFamily="18" charset="0"/>
              <a:cs typeface="Times New Roman" pitchFamily="18" charset="0"/>
            </a:rPr>
            <a:t>III’e</a:t>
          </a:r>
          <a:r>
            <a:rPr lang="tr-TR" dirty="0" smtClean="0">
              <a:latin typeface="Times New Roman" pitchFamily="18" charset="0"/>
              <a:cs typeface="Times New Roman" pitchFamily="18" charset="0"/>
            </a:rPr>
            <a:t> göre, Yeni oluşan Arazinin kendi Taşınmazından meydana geldiğini ispat eden kimsenin, bu parçaları durumu öğrendiği tarihten başlayarak </a:t>
          </a:r>
          <a:r>
            <a:rPr lang="tr-TR" b="1" dirty="0" smtClean="0">
              <a:latin typeface="Times New Roman" pitchFamily="18" charset="0"/>
              <a:cs typeface="Times New Roman" pitchFamily="18" charset="0"/>
            </a:rPr>
            <a:t>bir yıl </a:t>
          </a:r>
          <a:r>
            <a:rPr lang="tr-TR" dirty="0" smtClean="0">
              <a:latin typeface="Times New Roman" pitchFamily="18" charset="0"/>
              <a:cs typeface="Times New Roman" pitchFamily="18" charset="0"/>
            </a:rPr>
            <a:t>ve herhalde oluşumun gerçekleştiği tarihten başlayarak </a:t>
          </a:r>
          <a:r>
            <a:rPr lang="tr-TR" b="1" dirty="0" smtClean="0">
              <a:latin typeface="Times New Roman" pitchFamily="18" charset="0"/>
              <a:cs typeface="Times New Roman" pitchFamily="18" charset="0"/>
            </a:rPr>
            <a:t>on</a:t>
          </a:r>
          <a:r>
            <a:rPr lang="tr-TR" dirty="0" smtClean="0">
              <a:latin typeface="Times New Roman" pitchFamily="18" charset="0"/>
              <a:cs typeface="Times New Roman" pitchFamily="18" charset="0"/>
            </a:rPr>
            <a:t> </a:t>
          </a:r>
          <a:r>
            <a:rPr lang="tr-TR" b="1" dirty="0" smtClean="0">
              <a:latin typeface="Times New Roman" pitchFamily="18" charset="0"/>
              <a:cs typeface="Times New Roman" pitchFamily="18" charset="0"/>
            </a:rPr>
            <a:t>yıl</a:t>
          </a:r>
          <a:r>
            <a:rPr lang="tr-TR" dirty="0" smtClean="0">
              <a:latin typeface="Times New Roman" pitchFamily="18" charset="0"/>
              <a:cs typeface="Times New Roman" pitchFamily="18" charset="0"/>
            </a:rPr>
            <a:t> içinde geri alma hakkı vardır.</a:t>
          </a:r>
          <a:endParaRPr lang="tr-TR" dirty="0">
            <a:latin typeface="Times New Roman" pitchFamily="18" charset="0"/>
            <a:cs typeface="Times New Roman" pitchFamily="18" charset="0"/>
          </a:endParaRPr>
        </a:p>
      </dgm:t>
    </dgm:pt>
    <dgm:pt modelId="{A2A1BC1F-1A30-45FC-AD30-2F9A72B7F46C}" type="parTrans" cxnId="{E19EB836-2ACF-48FA-9B8F-3C5663871B62}">
      <dgm:prSet/>
      <dgm:spPr/>
      <dgm:t>
        <a:bodyPr/>
        <a:lstStyle/>
        <a:p>
          <a:endParaRPr lang="tr-TR"/>
        </a:p>
      </dgm:t>
    </dgm:pt>
    <dgm:pt modelId="{1901DE22-E687-43A8-B699-B4A89775418A}" type="sibTrans" cxnId="{E19EB836-2ACF-48FA-9B8F-3C5663871B62}">
      <dgm:prSet/>
      <dgm:spPr/>
      <dgm:t>
        <a:bodyPr/>
        <a:lstStyle/>
        <a:p>
          <a:endParaRPr lang="tr-TR"/>
        </a:p>
      </dgm:t>
    </dgm:pt>
    <dgm:pt modelId="{D5FF50A6-4F21-436A-82BD-61B7D5505E6E}">
      <dgm:prSet phldrT="[Metin]"/>
      <dgm:spPr/>
      <dgm:t>
        <a:bodyPr/>
        <a:lstStyle/>
        <a:p>
          <a:r>
            <a:rPr lang="tr-TR" u="sng" dirty="0" smtClean="0">
              <a:latin typeface="Times New Roman" pitchFamily="18" charset="0"/>
              <a:cs typeface="Times New Roman" pitchFamily="18" charset="0"/>
            </a:rPr>
            <a:t>Yeni oluşan arazi yararlanmaya elverişli bir arazi olmalıdır.</a:t>
          </a:r>
        </a:p>
        <a:p>
          <a:endParaRPr lang="tr-TR" u="sng" dirty="0" smtClean="0">
            <a:latin typeface="Times New Roman" pitchFamily="18" charset="0"/>
            <a:cs typeface="Times New Roman" pitchFamily="18" charset="0"/>
          </a:endParaRPr>
        </a:p>
        <a:p>
          <a:r>
            <a:rPr lang="tr-TR" u="none" dirty="0" smtClean="0">
              <a:latin typeface="Times New Roman" pitchFamily="18" charset="0"/>
              <a:cs typeface="Times New Roman" pitchFamily="18" charset="0"/>
            </a:rPr>
            <a:t>Ortaya çıkan toprak parçasının tarıma elverişli olması gerekmez, kendinden yararlanılabilecek durumda olması yeterlidir (MK 708 / I). Bunun için de yeni Arazinin sürekli bir varlık göstermesi gerekir. </a:t>
          </a:r>
        </a:p>
        <a:p>
          <a:endParaRPr lang="tr-TR" u="sng" dirty="0" smtClean="0">
            <a:latin typeface="Times New Roman" pitchFamily="18" charset="0"/>
            <a:cs typeface="Times New Roman" pitchFamily="18" charset="0"/>
          </a:endParaRPr>
        </a:p>
        <a:p>
          <a:endParaRPr lang="tr-TR" u="sng" dirty="0" smtClean="0">
            <a:latin typeface="Times New Roman" pitchFamily="18" charset="0"/>
            <a:cs typeface="Times New Roman" pitchFamily="18" charset="0"/>
          </a:endParaRPr>
        </a:p>
        <a:p>
          <a:endParaRPr lang="tr-TR" dirty="0" smtClean="0">
            <a:latin typeface="Times New Roman" pitchFamily="18" charset="0"/>
            <a:cs typeface="Times New Roman" pitchFamily="18" charset="0"/>
          </a:endParaRPr>
        </a:p>
      </dgm:t>
    </dgm:pt>
    <dgm:pt modelId="{23CBB994-7318-4336-8A43-1B64B2C37804}" type="parTrans" cxnId="{27E6068D-0274-4F83-A59E-7F513C2EF41C}">
      <dgm:prSet/>
      <dgm:spPr/>
      <dgm:t>
        <a:bodyPr/>
        <a:lstStyle/>
        <a:p>
          <a:endParaRPr lang="tr-TR"/>
        </a:p>
      </dgm:t>
    </dgm:pt>
    <dgm:pt modelId="{FB065111-183F-4091-801A-01089426EFA0}" type="sibTrans" cxnId="{27E6068D-0274-4F83-A59E-7F513C2EF41C}">
      <dgm:prSet/>
      <dgm:spPr/>
      <dgm:t>
        <a:bodyPr/>
        <a:lstStyle/>
        <a:p>
          <a:endParaRPr lang="tr-TR"/>
        </a:p>
      </dgm:t>
    </dgm:pt>
    <dgm:pt modelId="{67A9395A-116A-46FA-A72C-FA598E982F9E}" type="pres">
      <dgm:prSet presAssocID="{A2C6818D-DFC6-436E-9CB6-438F00FCAC1A}" presName="diagram" presStyleCnt="0">
        <dgm:presLayoutVars>
          <dgm:chMax val="1"/>
          <dgm:dir/>
          <dgm:animLvl val="ctr"/>
          <dgm:resizeHandles val="exact"/>
        </dgm:presLayoutVars>
      </dgm:prSet>
      <dgm:spPr/>
      <dgm:t>
        <a:bodyPr/>
        <a:lstStyle/>
        <a:p>
          <a:endParaRPr lang="tr-TR"/>
        </a:p>
      </dgm:t>
    </dgm:pt>
    <dgm:pt modelId="{C44860AB-4202-4ADC-BABA-2A33789B1D6F}" type="pres">
      <dgm:prSet presAssocID="{A2C6818D-DFC6-436E-9CB6-438F00FCAC1A}" presName="matrix" presStyleCnt="0"/>
      <dgm:spPr/>
    </dgm:pt>
    <dgm:pt modelId="{260EE55A-411C-47FB-B106-31C38A577A03}" type="pres">
      <dgm:prSet presAssocID="{A2C6818D-DFC6-436E-9CB6-438F00FCAC1A}" presName="tile1" presStyleLbl="node1" presStyleIdx="0" presStyleCnt="4"/>
      <dgm:spPr/>
      <dgm:t>
        <a:bodyPr/>
        <a:lstStyle/>
        <a:p>
          <a:endParaRPr lang="tr-TR"/>
        </a:p>
      </dgm:t>
    </dgm:pt>
    <dgm:pt modelId="{46E5FAF2-8095-46B7-9E33-A5C3D8784F8B}" type="pres">
      <dgm:prSet presAssocID="{A2C6818D-DFC6-436E-9CB6-438F00FCAC1A}" presName="tile1text" presStyleLbl="node1" presStyleIdx="0" presStyleCnt="4">
        <dgm:presLayoutVars>
          <dgm:chMax val="0"/>
          <dgm:chPref val="0"/>
          <dgm:bulletEnabled val="1"/>
        </dgm:presLayoutVars>
      </dgm:prSet>
      <dgm:spPr/>
      <dgm:t>
        <a:bodyPr/>
        <a:lstStyle/>
        <a:p>
          <a:endParaRPr lang="tr-TR"/>
        </a:p>
      </dgm:t>
    </dgm:pt>
    <dgm:pt modelId="{0D351CFB-5195-4D10-ADD3-3CD8D787ADF3}" type="pres">
      <dgm:prSet presAssocID="{A2C6818D-DFC6-436E-9CB6-438F00FCAC1A}" presName="tile2" presStyleLbl="node1" presStyleIdx="1" presStyleCnt="4"/>
      <dgm:spPr/>
      <dgm:t>
        <a:bodyPr/>
        <a:lstStyle/>
        <a:p>
          <a:endParaRPr lang="tr-TR"/>
        </a:p>
      </dgm:t>
    </dgm:pt>
    <dgm:pt modelId="{11DE9DEB-3DA8-4CD2-B032-57A8AC25607A}" type="pres">
      <dgm:prSet presAssocID="{A2C6818D-DFC6-436E-9CB6-438F00FCAC1A}" presName="tile2text" presStyleLbl="node1" presStyleIdx="1" presStyleCnt="4">
        <dgm:presLayoutVars>
          <dgm:chMax val="0"/>
          <dgm:chPref val="0"/>
          <dgm:bulletEnabled val="1"/>
        </dgm:presLayoutVars>
      </dgm:prSet>
      <dgm:spPr/>
      <dgm:t>
        <a:bodyPr/>
        <a:lstStyle/>
        <a:p>
          <a:endParaRPr lang="tr-TR"/>
        </a:p>
      </dgm:t>
    </dgm:pt>
    <dgm:pt modelId="{471F9183-46F9-48BC-8955-AB2E72FFC48E}" type="pres">
      <dgm:prSet presAssocID="{A2C6818D-DFC6-436E-9CB6-438F00FCAC1A}" presName="tile3" presStyleLbl="node1" presStyleIdx="2" presStyleCnt="4"/>
      <dgm:spPr/>
      <dgm:t>
        <a:bodyPr/>
        <a:lstStyle/>
        <a:p>
          <a:endParaRPr lang="tr-TR"/>
        </a:p>
      </dgm:t>
    </dgm:pt>
    <dgm:pt modelId="{9D30D8B8-30A4-42C1-AE62-04869802563A}" type="pres">
      <dgm:prSet presAssocID="{A2C6818D-DFC6-436E-9CB6-438F00FCAC1A}" presName="tile3text" presStyleLbl="node1" presStyleIdx="2" presStyleCnt="4">
        <dgm:presLayoutVars>
          <dgm:chMax val="0"/>
          <dgm:chPref val="0"/>
          <dgm:bulletEnabled val="1"/>
        </dgm:presLayoutVars>
      </dgm:prSet>
      <dgm:spPr/>
      <dgm:t>
        <a:bodyPr/>
        <a:lstStyle/>
        <a:p>
          <a:endParaRPr lang="tr-TR"/>
        </a:p>
      </dgm:t>
    </dgm:pt>
    <dgm:pt modelId="{10C72179-5567-401A-BE95-8F225F1207BF}" type="pres">
      <dgm:prSet presAssocID="{A2C6818D-DFC6-436E-9CB6-438F00FCAC1A}" presName="tile4" presStyleLbl="node1" presStyleIdx="3" presStyleCnt="4"/>
      <dgm:spPr/>
      <dgm:t>
        <a:bodyPr/>
        <a:lstStyle/>
        <a:p>
          <a:endParaRPr lang="tr-TR"/>
        </a:p>
      </dgm:t>
    </dgm:pt>
    <dgm:pt modelId="{206C08A1-F158-4CA8-AFCA-9D14511A0CAF}" type="pres">
      <dgm:prSet presAssocID="{A2C6818D-DFC6-436E-9CB6-438F00FCAC1A}" presName="tile4text" presStyleLbl="node1" presStyleIdx="3" presStyleCnt="4">
        <dgm:presLayoutVars>
          <dgm:chMax val="0"/>
          <dgm:chPref val="0"/>
          <dgm:bulletEnabled val="1"/>
        </dgm:presLayoutVars>
      </dgm:prSet>
      <dgm:spPr/>
      <dgm:t>
        <a:bodyPr/>
        <a:lstStyle/>
        <a:p>
          <a:endParaRPr lang="tr-TR"/>
        </a:p>
      </dgm:t>
    </dgm:pt>
    <dgm:pt modelId="{F5A43721-715A-413A-8F82-54670AE64882}" type="pres">
      <dgm:prSet presAssocID="{A2C6818D-DFC6-436E-9CB6-438F00FCAC1A}" presName="centerTile" presStyleLbl="fgShp" presStyleIdx="0" presStyleCnt="1">
        <dgm:presLayoutVars>
          <dgm:chMax val="0"/>
          <dgm:chPref val="0"/>
        </dgm:presLayoutVars>
      </dgm:prSet>
      <dgm:spPr/>
      <dgm:t>
        <a:bodyPr/>
        <a:lstStyle/>
        <a:p>
          <a:endParaRPr lang="tr-TR"/>
        </a:p>
      </dgm:t>
    </dgm:pt>
  </dgm:ptLst>
  <dgm:cxnLst>
    <dgm:cxn modelId="{590FD383-4F34-4D5B-B4CC-30F927E14BA6}" type="presOf" srcId="{A2C6818D-DFC6-436E-9CB6-438F00FCAC1A}" destId="{67A9395A-116A-46FA-A72C-FA598E982F9E}" srcOrd="0" destOrd="0" presId="urn:microsoft.com/office/officeart/2005/8/layout/matrix1"/>
    <dgm:cxn modelId="{27E6068D-0274-4F83-A59E-7F513C2EF41C}" srcId="{A20922DF-D184-42B7-86F4-F519401D9AE1}" destId="{D5FF50A6-4F21-436A-82BD-61B7D5505E6E}" srcOrd="3" destOrd="0" parTransId="{23CBB994-7318-4336-8A43-1B64B2C37804}" sibTransId="{FB065111-183F-4091-801A-01089426EFA0}"/>
    <dgm:cxn modelId="{FA3BB61E-1555-434C-8CDA-D21CB93E8DB9}" type="presOf" srcId="{D5FF50A6-4F21-436A-82BD-61B7D5505E6E}" destId="{206C08A1-F158-4CA8-AFCA-9D14511A0CAF}" srcOrd="1" destOrd="0" presId="urn:microsoft.com/office/officeart/2005/8/layout/matrix1"/>
    <dgm:cxn modelId="{3F04F703-6DFB-4BB0-82C3-EDDBA22FD91E}" type="presOf" srcId="{849E4D68-9E48-4435-AB1C-A17891ABAA03}" destId="{471F9183-46F9-48BC-8955-AB2E72FFC48E}" srcOrd="0" destOrd="0" presId="urn:microsoft.com/office/officeart/2005/8/layout/matrix1"/>
    <dgm:cxn modelId="{42D9A152-CC90-44FC-828A-03DC97D6A73D}" srcId="{A2C6818D-DFC6-436E-9CB6-438F00FCAC1A}" destId="{A20922DF-D184-42B7-86F4-F519401D9AE1}" srcOrd="0" destOrd="0" parTransId="{6DCB21F5-4381-4E01-9970-A259D0AFD670}" sibTransId="{16F3DA96-2827-4A93-BEAD-6E73AD9A2530}"/>
    <dgm:cxn modelId="{72696973-34EA-4C34-820B-543C217C4913}" type="presOf" srcId="{D5FF50A6-4F21-436A-82BD-61B7D5505E6E}" destId="{10C72179-5567-401A-BE95-8F225F1207BF}" srcOrd="0" destOrd="0" presId="urn:microsoft.com/office/officeart/2005/8/layout/matrix1"/>
    <dgm:cxn modelId="{A4B31B42-F1A4-424C-BAE6-2CB457D4EDC5}" type="presOf" srcId="{73257F6F-5925-4585-90F8-C67B56D34BF4}" destId="{11DE9DEB-3DA8-4CD2-B032-57A8AC25607A}" srcOrd="1" destOrd="0" presId="urn:microsoft.com/office/officeart/2005/8/layout/matrix1"/>
    <dgm:cxn modelId="{E19EB836-2ACF-48FA-9B8F-3C5663871B62}" srcId="{A20922DF-D184-42B7-86F4-F519401D9AE1}" destId="{849E4D68-9E48-4435-AB1C-A17891ABAA03}" srcOrd="2" destOrd="0" parTransId="{A2A1BC1F-1A30-45FC-AD30-2F9A72B7F46C}" sibTransId="{1901DE22-E687-43A8-B699-B4A89775418A}"/>
    <dgm:cxn modelId="{E47BA60C-C5AF-4964-AD43-53B83BB74CC5}" type="presOf" srcId="{73257F6F-5925-4585-90F8-C67B56D34BF4}" destId="{0D351CFB-5195-4D10-ADD3-3CD8D787ADF3}" srcOrd="0" destOrd="0" presId="urn:microsoft.com/office/officeart/2005/8/layout/matrix1"/>
    <dgm:cxn modelId="{B0D51313-2F90-4B9B-9367-095D052B0162}" type="presOf" srcId="{A20922DF-D184-42B7-86F4-F519401D9AE1}" destId="{F5A43721-715A-413A-8F82-54670AE64882}" srcOrd="0" destOrd="0" presId="urn:microsoft.com/office/officeart/2005/8/layout/matrix1"/>
    <dgm:cxn modelId="{28857D6C-DE19-4596-818E-535E33F449D8}" srcId="{A20922DF-D184-42B7-86F4-F519401D9AE1}" destId="{73257F6F-5925-4585-90F8-C67B56D34BF4}" srcOrd="1" destOrd="0" parTransId="{2C8EBB5B-489E-4668-9A83-C59C53CCDAE3}" sibTransId="{112E7304-4632-421E-BA3C-205CD330A403}"/>
    <dgm:cxn modelId="{8A03EEB9-B0F0-4928-99A7-0E9477011481}" type="presOf" srcId="{849E4D68-9E48-4435-AB1C-A17891ABAA03}" destId="{9D30D8B8-30A4-42C1-AE62-04869802563A}" srcOrd="1" destOrd="0" presId="urn:microsoft.com/office/officeart/2005/8/layout/matrix1"/>
    <dgm:cxn modelId="{1B0A0385-984B-4D97-8FC7-3165C48C3858}" type="presOf" srcId="{CCA66262-5C20-498C-B3BB-B30CE7FEE68A}" destId="{260EE55A-411C-47FB-B106-31C38A577A03}" srcOrd="0" destOrd="0" presId="urn:microsoft.com/office/officeart/2005/8/layout/matrix1"/>
    <dgm:cxn modelId="{64DACECD-BF45-47DA-B2AD-6390A41BF507}" type="presOf" srcId="{CCA66262-5C20-498C-B3BB-B30CE7FEE68A}" destId="{46E5FAF2-8095-46B7-9E33-A5C3D8784F8B}" srcOrd="1" destOrd="0" presId="urn:microsoft.com/office/officeart/2005/8/layout/matrix1"/>
    <dgm:cxn modelId="{6D23035B-F7FC-4A21-B51E-B93FB5DCB775}" srcId="{A20922DF-D184-42B7-86F4-F519401D9AE1}" destId="{CCA66262-5C20-498C-B3BB-B30CE7FEE68A}" srcOrd="0" destOrd="0" parTransId="{33D8C22D-C43A-4E18-B581-815F0AA0C15E}" sibTransId="{2A123B43-951F-405C-8EC3-5B871FC807D9}"/>
    <dgm:cxn modelId="{EAEDB090-10F0-4F16-8D44-9121E64EA02A}" type="presParOf" srcId="{67A9395A-116A-46FA-A72C-FA598E982F9E}" destId="{C44860AB-4202-4ADC-BABA-2A33789B1D6F}" srcOrd="0" destOrd="0" presId="urn:microsoft.com/office/officeart/2005/8/layout/matrix1"/>
    <dgm:cxn modelId="{E03827D2-2C35-4013-B2F1-EEE13D64E858}" type="presParOf" srcId="{C44860AB-4202-4ADC-BABA-2A33789B1D6F}" destId="{260EE55A-411C-47FB-B106-31C38A577A03}" srcOrd="0" destOrd="0" presId="urn:microsoft.com/office/officeart/2005/8/layout/matrix1"/>
    <dgm:cxn modelId="{CA8C2407-EEAF-40CC-868E-0CCC08B2C222}" type="presParOf" srcId="{C44860AB-4202-4ADC-BABA-2A33789B1D6F}" destId="{46E5FAF2-8095-46B7-9E33-A5C3D8784F8B}" srcOrd="1" destOrd="0" presId="urn:microsoft.com/office/officeart/2005/8/layout/matrix1"/>
    <dgm:cxn modelId="{C0F947AE-09AD-47B2-A0EC-E05DC2F28B0A}" type="presParOf" srcId="{C44860AB-4202-4ADC-BABA-2A33789B1D6F}" destId="{0D351CFB-5195-4D10-ADD3-3CD8D787ADF3}" srcOrd="2" destOrd="0" presId="urn:microsoft.com/office/officeart/2005/8/layout/matrix1"/>
    <dgm:cxn modelId="{109D0DE1-9D4C-42F7-95F5-7FFCDA8512F9}" type="presParOf" srcId="{C44860AB-4202-4ADC-BABA-2A33789B1D6F}" destId="{11DE9DEB-3DA8-4CD2-B032-57A8AC25607A}" srcOrd="3" destOrd="0" presId="urn:microsoft.com/office/officeart/2005/8/layout/matrix1"/>
    <dgm:cxn modelId="{9948EE54-E9CC-4468-8992-2F0C7E0BA97D}" type="presParOf" srcId="{C44860AB-4202-4ADC-BABA-2A33789B1D6F}" destId="{471F9183-46F9-48BC-8955-AB2E72FFC48E}" srcOrd="4" destOrd="0" presId="urn:microsoft.com/office/officeart/2005/8/layout/matrix1"/>
    <dgm:cxn modelId="{4F7F136E-EF57-4430-8741-1F5F2EA93642}" type="presParOf" srcId="{C44860AB-4202-4ADC-BABA-2A33789B1D6F}" destId="{9D30D8B8-30A4-42C1-AE62-04869802563A}" srcOrd="5" destOrd="0" presId="urn:microsoft.com/office/officeart/2005/8/layout/matrix1"/>
    <dgm:cxn modelId="{D037E75A-449B-4272-9D1B-1A2AA168F758}" type="presParOf" srcId="{C44860AB-4202-4ADC-BABA-2A33789B1D6F}" destId="{10C72179-5567-401A-BE95-8F225F1207BF}" srcOrd="6" destOrd="0" presId="urn:microsoft.com/office/officeart/2005/8/layout/matrix1"/>
    <dgm:cxn modelId="{F1A02C7D-E159-422A-902F-CB9B25E826D5}" type="presParOf" srcId="{C44860AB-4202-4ADC-BABA-2A33789B1D6F}" destId="{206C08A1-F158-4CA8-AFCA-9D14511A0CAF}" srcOrd="7" destOrd="0" presId="urn:microsoft.com/office/officeart/2005/8/layout/matrix1"/>
    <dgm:cxn modelId="{3651420F-56C7-4A0A-80A3-5FB031716B95}" type="presParOf" srcId="{67A9395A-116A-46FA-A72C-FA598E982F9E}" destId="{F5A43721-715A-413A-8F82-54670AE64882}"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3A6BC64-0FAE-461A-89C6-0889E24A9443}"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tr-TR"/>
        </a:p>
      </dgm:t>
    </dgm:pt>
    <dgm:pt modelId="{6F787023-63F0-4ED5-95DE-3BB5CA19E542}">
      <dgm:prSet phldrT="[Metin]"/>
      <dgm:spPr/>
      <dgm:t>
        <a:bodyPr/>
        <a:lstStyle/>
        <a:p>
          <a:r>
            <a:rPr lang="tr-TR" dirty="0" smtClean="0">
              <a:latin typeface="Times New Roman" pitchFamily="18" charset="0"/>
              <a:cs typeface="Times New Roman" pitchFamily="18" charset="0"/>
            </a:rPr>
            <a:t>Miras </a:t>
          </a:r>
          <a:endParaRPr lang="tr-TR" dirty="0">
            <a:latin typeface="Times New Roman" pitchFamily="18" charset="0"/>
            <a:cs typeface="Times New Roman" pitchFamily="18" charset="0"/>
          </a:endParaRPr>
        </a:p>
      </dgm:t>
    </dgm:pt>
    <dgm:pt modelId="{48231137-43C9-4DAB-B239-B0215E218782}" type="parTrans" cxnId="{55F164A0-15B8-4F34-A84A-38C92B1D443E}">
      <dgm:prSet/>
      <dgm:spPr/>
      <dgm:t>
        <a:bodyPr/>
        <a:lstStyle/>
        <a:p>
          <a:endParaRPr lang="tr-TR"/>
        </a:p>
      </dgm:t>
    </dgm:pt>
    <dgm:pt modelId="{EEFD4D07-4966-43B9-9707-45B91AB298CA}" type="sibTrans" cxnId="{55F164A0-15B8-4F34-A84A-38C92B1D443E}">
      <dgm:prSet/>
      <dgm:spPr/>
      <dgm:t>
        <a:bodyPr/>
        <a:lstStyle/>
        <a:p>
          <a:endParaRPr lang="tr-TR"/>
        </a:p>
      </dgm:t>
    </dgm:pt>
    <dgm:pt modelId="{F52AD777-75C8-482D-988D-CEBB2F4A9847}">
      <dgm:prSet phldrT="[Metin]"/>
      <dgm:spPr/>
      <dgm:t>
        <a:bodyPr/>
        <a:lstStyle/>
        <a:p>
          <a:pPr algn="just"/>
          <a:r>
            <a:rPr lang="tr-TR" dirty="0" smtClean="0">
              <a:latin typeface="Times New Roman" pitchFamily="18" charset="0"/>
              <a:cs typeface="Times New Roman" pitchFamily="18" charset="0"/>
            </a:rPr>
            <a:t>Terekede yer alan Taşınmazların Mülkiyeti, Ölüm Olayı ile herhangi bir işleme gerek kalmaksızın Mirasçılara geçer. Bu Miras Hukukumuza hakim olan Külli </a:t>
          </a:r>
          <a:r>
            <a:rPr lang="tr-TR" dirty="0" err="1" smtClean="0">
              <a:latin typeface="Times New Roman" pitchFamily="18" charset="0"/>
              <a:cs typeface="Times New Roman" pitchFamily="18" charset="0"/>
            </a:rPr>
            <a:t>Halefiyet</a:t>
          </a:r>
          <a:r>
            <a:rPr lang="tr-TR" dirty="0" smtClean="0">
              <a:latin typeface="Times New Roman" pitchFamily="18" charset="0"/>
              <a:cs typeface="Times New Roman" pitchFamily="18" charset="0"/>
            </a:rPr>
            <a:t> Prensibinin bir sonucudur (MK. m. 599)</a:t>
          </a:r>
          <a:endParaRPr lang="tr-TR" dirty="0">
            <a:latin typeface="Times New Roman" pitchFamily="18" charset="0"/>
            <a:cs typeface="Times New Roman" pitchFamily="18" charset="0"/>
          </a:endParaRPr>
        </a:p>
      </dgm:t>
    </dgm:pt>
    <dgm:pt modelId="{38F23CAF-713B-4753-9805-679FDB5C6389}" type="parTrans" cxnId="{9C78444B-1472-45D3-81B3-E020ED8B84CD}">
      <dgm:prSet/>
      <dgm:spPr/>
      <dgm:t>
        <a:bodyPr/>
        <a:lstStyle/>
        <a:p>
          <a:endParaRPr lang="tr-TR"/>
        </a:p>
      </dgm:t>
    </dgm:pt>
    <dgm:pt modelId="{49A633D8-8863-4D3E-82D3-039E545511C8}" type="sibTrans" cxnId="{9C78444B-1472-45D3-81B3-E020ED8B84CD}">
      <dgm:prSet/>
      <dgm:spPr/>
      <dgm:t>
        <a:bodyPr/>
        <a:lstStyle/>
        <a:p>
          <a:endParaRPr lang="tr-TR"/>
        </a:p>
      </dgm:t>
    </dgm:pt>
    <dgm:pt modelId="{4C258E36-B965-40FB-9717-7FCCD190005A}">
      <dgm:prSet phldrT="[Metin]"/>
      <dgm:spPr/>
      <dgm:t>
        <a:bodyPr/>
        <a:lstStyle/>
        <a:p>
          <a:pPr algn="just"/>
          <a:r>
            <a:rPr lang="tr-TR" dirty="0" smtClean="0">
              <a:latin typeface="Times New Roman" pitchFamily="18" charset="0"/>
              <a:cs typeface="Times New Roman" pitchFamily="18" charset="0"/>
            </a:rPr>
            <a:t>-  Ölenin   tek    Mirasçısı varsa, Terekedeki Taşınmazların Mülkiyeti de   Tescilden    önce   ona   aittir. </a:t>
          </a:r>
        </a:p>
        <a:p>
          <a:pPr algn="just"/>
          <a:r>
            <a:rPr lang="tr-TR" dirty="0" smtClean="0">
              <a:latin typeface="Times New Roman" pitchFamily="18" charset="0"/>
              <a:cs typeface="Times New Roman" pitchFamily="18" charset="0"/>
            </a:rPr>
            <a:t>- Ölenin birden çok Mirasçısı varsa, Tescilsiz Mülkiyet Kazanılması Miras Ortaklığı için söz konusudur. </a:t>
          </a:r>
          <a:endParaRPr lang="tr-TR" dirty="0">
            <a:latin typeface="Times New Roman" pitchFamily="18" charset="0"/>
            <a:cs typeface="Times New Roman" pitchFamily="18" charset="0"/>
          </a:endParaRPr>
        </a:p>
      </dgm:t>
    </dgm:pt>
    <dgm:pt modelId="{E45DAC65-12AA-4188-A8C9-A30EBD9678DB}" type="parTrans" cxnId="{887C1BDC-5D97-4D44-BDAC-B1A9BDD5184B}">
      <dgm:prSet/>
      <dgm:spPr/>
      <dgm:t>
        <a:bodyPr/>
        <a:lstStyle/>
        <a:p>
          <a:endParaRPr lang="tr-TR"/>
        </a:p>
      </dgm:t>
    </dgm:pt>
    <dgm:pt modelId="{21E353EA-BEC3-48EB-99D1-36526D5B7C83}" type="sibTrans" cxnId="{887C1BDC-5D97-4D44-BDAC-B1A9BDD5184B}">
      <dgm:prSet/>
      <dgm:spPr/>
      <dgm:t>
        <a:bodyPr/>
        <a:lstStyle/>
        <a:p>
          <a:endParaRPr lang="tr-TR"/>
        </a:p>
      </dgm:t>
    </dgm:pt>
    <dgm:pt modelId="{87AEAFE4-36FC-4063-B5E3-D6B4737AB80D}">
      <dgm:prSet phldrT="[Metin]"/>
      <dgm:spPr/>
      <dgm:t>
        <a:bodyPr/>
        <a:lstStyle/>
        <a:p>
          <a:pPr algn="just"/>
          <a:r>
            <a:rPr lang="tr-TR" dirty="0" smtClean="0">
              <a:latin typeface="Times New Roman" pitchFamily="18" charset="0"/>
              <a:cs typeface="Times New Roman" pitchFamily="18" charset="0"/>
            </a:rPr>
            <a:t>İleride Mirasın Paylaşılmasında her bir Mirasçının kendi payına düşen Taşınmazlarda Mülkiyet Kazanması Tescil Prensibine tabidir. Bu Tescili bütün Mirasçıların talep etmesi gerekir.</a:t>
          </a:r>
          <a:endParaRPr lang="tr-TR" dirty="0">
            <a:latin typeface="Times New Roman" pitchFamily="18" charset="0"/>
            <a:cs typeface="Times New Roman" pitchFamily="18" charset="0"/>
          </a:endParaRPr>
        </a:p>
      </dgm:t>
    </dgm:pt>
    <dgm:pt modelId="{BBAB4B36-1A03-4B08-903C-B6BD86112605}" type="parTrans" cxnId="{35927AD4-BBED-4AFE-9B98-6BF36F8C816E}">
      <dgm:prSet/>
      <dgm:spPr/>
      <dgm:t>
        <a:bodyPr/>
        <a:lstStyle/>
        <a:p>
          <a:endParaRPr lang="tr-TR"/>
        </a:p>
      </dgm:t>
    </dgm:pt>
    <dgm:pt modelId="{5E170068-F745-4164-BF45-FABD22F81F24}" type="sibTrans" cxnId="{35927AD4-BBED-4AFE-9B98-6BF36F8C816E}">
      <dgm:prSet/>
      <dgm:spPr/>
      <dgm:t>
        <a:bodyPr/>
        <a:lstStyle/>
        <a:p>
          <a:endParaRPr lang="tr-TR"/>
        </a:p>
      </dgm:t>
    </dgm:pt>
    <dgm:pt modelId="{E6BEF092-1E78-4D96-8C42-29D1F3D2D4AC}">
      <dgm:prSet phldrT="[Metin]"/>
      <dgm:spPr/>
      <dgm:t>
        <a:bodyPr/>
        <a:lstStyle/>
        <a:p>
          <a:pPr algn="just"/>
          <a:r>
            <a:rPr lang="tr-TR" dirty="0" smtClean="0">
              <a:latin typeface="Times New Roman" pitchFamily="18" charset="0"/>
              <a:cs typeface="Times New Roman" pitchFamily="18" charset="0"/>
            </a:rPr>
            <a:t>Mirasta Tescilsiz Kazanma, Külli </a:t>
          </a:r>
          <a:r>
            <a:rPr lang="tr-TR" dirty="0" err="1" smtClean="0">
              <a:latin typeface="Times New Roman" pitchFamily="18" charset="0"/>
              <a:cs typeface="Times New Roman" pitchFamily="18" charset="0"/>
            </a:rPr>
            <a:t>Halefiyetin</a:t>
          </a:r>
          <a:r>
            <a:rPr lang="tr-TR" dirty="0" smtClean="0">
              <a:latin typeface="Times New Roman" pitchFamily="18" charset="0"/>
              <a:cs typeface="Times New Roman" pitchFamily="18" charset="0"/>
            </a:rPr>
            <a:t> bir sonucu olduğu için bu, ancak Külli Halefler, yani Mirasçılar için söz konusu olur. Mirasçının, Kanuni Mirasçı veya Atanmış Mirasçı olması fark yaratmaz.  </a:t>
          </a:r>
          <a:endParaRPr lang="tr-TR" dirty="0">
            <a:latin typeface="Times New Roman" pitchFamily="18" charset="0"/>
            <a:cs typeface="Times New Roman" pitchFamily="18" charset="0"/>
          </a:endParaRPr>
        </a:p>
      </dgm:t>
    </dgm:pt>
    <dgm:pt modelId="{78DC4196-96B0-4CB0-935B-85A588E9C9FB}" type="parTrans" cxnId="{849791C6-50AF-42DA-9E7F-A4A15B7031F2}">
      <dgm:prSet/>
      <dgm:spPr/>
      <dgm:t>
        <a:bodyPr/>
        <a:lstStyle/>
        <a:p>
          <a:endParaRPr lang="tr-TR"/>
        </a:p>
      </dgm:t>
    </dgm:pt>
    <dgm:pt modelId="{0589638B-64D7-429C-AE9C-416C34923BA1}" type="sibTrans" cxnId="{849791C6-50AF-42DA-9E7F-A4A15B7031F2}">
      <dgm:prSet/>
      <dgm:spPr/>
      <dgm:t>
        <a:bodyPr/>
        <a:lstStyle/>
        <a:p>
          <a:endParaRPr lang="tr-TR"/>
        </a:p>
      </dgm:t>
    </dgm:pt>
    <dgm:pt modelId="{888080B3-89B5-41C9-A8B9-47F45C65DF51}" type="pres">
      <dgm:prSet presAssocID="{33A6BC64-0FAE-461A-89C6-0889E24A9443}" presName="diagram" presStyleCnt="0">
        <dgm:presLayoutVars>
          <dgm:chMax val="1"/>
          <dgm:dir/>
          <dgm:animLvl val="ctr"/>
          <dgm:resizeHandles val="exact"/>
        </dgm:presLayoutVars>
      </dgm:prSet>
      <dgm:spPr/>
      <dgm:t>
        <a:bodyPr/>
        <a:lstStyle/>
        <a:p>
          <a:endParaRPr lang="tr-TR"/>
        </a:p>
      </dgm:t>
    </dgm:pt>
    <dgm:pt modelId="{17405707-00F7-4B38-9EA9-756459ABD5ED}" type="pres">
      <dgm:prSet presAssocID="{33A6BC64-0FAE-461A-89C6-0889E24A9443}" presName="matrix" presStyleCnt="0"/>
      <dgm:spPr/>
    </dgm:pt>
    <dgm:pt modelId="{92DFC250-05D2-4106-A046-54190F5641C3}" type="pres">
      <dgm:prSet presAssocID="{33A6BC64-0FAE-461A-89C6-0889E24A9443}" presName="tile1" presStyleLbl="node1" presStyleIdx="0" presStyleCnt="4"/>
      <dgm:spPr/>
      <dgm:t>
        <a:bodyPr/>
        <a:lstStyle/>
        <a:p>
          <a:endParaRPr lang="tr-TR"/>
        </a:p>
      </dgm:t>
    </dgm:pt>
    <dgm:pt modelId="{819C7E69-8FE1-4F0F-B3BC-730DCBEF4204}" type="pres">
      <dgm:prSet presAssocID="{33A6BC64-0FAE-461A-89C6-0889E24A9443}" presName="tile1text" presStyleLbl="node1" presStyleIdx="0" presStyleCnt="4">
        <dgm:presLayoutVars>
          <dgm:chMax val="0"/>
          <dgm:chPref val="0"/>
          <dgm:bulletEnabled val="1"/>
        </dgm:presLayoutVars>
      </dgm:prSet>
      <dgm:spPr/>
      <dgm:t>
        <a:bodyPr/>
        <a:lstStyle/>
        <a:p>
          <a:endParaRPr lang="tr-TR"/>
        </a:p>
      </dgm:t>
    </dgm:pt>
    <dgm:pt modelId="{69CB1323-453A-4A3F-9C10-4D4DE6D70461}" type="pres">
      <dgm:prSet presAssocID="{33A6BC64-0FAE-461A-89C6-0889E24A9443}" presName="tile2" presStyleLbl="node1" presStyleIdx="1" presStyleCnt="4" custLinFactNeighborX="4725"/>
      <dgm:spPr/>
      <dgm:t>
        <a:bodyPr/>
        <a:lstStyle/>
        <a:p>
          <a:endParaRPr lang="tr-TR"/>
        </a:p>
      </dgm:t>
    </dgm:pt>
    <dgm:pt modelId="{27986B76-81F6-4300-AA46-25CE7786F22A}" type="pres">
      <dgm:prSet presAssocID="{33A6BC64-0FAE-461A-89C6-0889E24A9443}" presName="tile2text" presStyleLbl="node1" presStyleIdx="1" presStyleCnt="4">
        <dgm:presLayoutVars>
          <dgm:chMax val="0"/>
          <dgm:chPref val="0"/>
          <dgm:bulletEnabled val="1"/>
        </dgm:presLayoutVars>
      </dgm:prSet>
      <dgm:spPr/>
      <dgm:t>
        <a:bodyPr/>
        <a:lstStyle/>
        <a:p>
          <a:endParaRPr lang="tr-TR"/>
        </a:p>
      </dgm:t>
    </dgm:pt>
    <dgm:pt modelId="{B9F73FD3-66CD-4A07-B119-5222895B2778}" type="pres">
      <dgm:prSet presAssocID="{33A6BC64-0FAE-461A-89C6-0889E24A9443}" presName="tile3" presStyleLbl="node1" presStyleIdx="2" presStyleCnt="4"/>
      <dgm:spPr/>
      <dgm:t>
        <a:bodyPr/>
        <a:lstStyle/>
        <a:p>
          <a:endParaRPr lang="tr-TR"/>
        </a:p>
      </dgm:t>
    </dgm:pt>
    <dgm:pt modelId="{BFF51D39-EEEF-4CD7-9FFC-226FD0333ECE}" type="pres">
      <dgm:prSet presAssocID="{33A6BC64-0FAE-461A-89C6-0889E24A9443}" presName="tile3text" presStyleLbl="node1" presStyleIdx="2" presStyleCnt="4">
        <dgm:presLayoutVars>
          <dgm:chMax val="0"/>
          <dgm:chPref val="0"/>
          <dgm:bulletEnabled val="1"/>
        </dgm:presLayoutVars>
      </dgm:prSet>
      <dgm:spPr/>
      <dgm:t>
        <a:bodyPr/>
        <a:lstStyle/>
        <a:p>
          <a:endParaRPr lang="tr-TR"/>
        </a:p>
      </dgm:t>
    </dgm:pt>
    <dgm:pt modelId="{C1D09970-020C-4DA1-8405-2BFDBEF7D02D}" type="pres">
      <dgm:prSet presAssocID="{33A6BC64-0FAE-461A-89C6-0889E24A9443}" presName="tile4" presStyleLbl="node1" presStyleIdx="3" presStyleCnt="4"/>
      <dgm:spPr/>
      <dgm:t>
        <a:bodyPr/>
        <a:lstStyle/>
        <a:p>
          <a:endParaRPr lang="tr-TR"/>
        </a:p>
      </dgm:t>
    </dgm:pt>
    <dgm:pt modelId="{73B94074-B56F-4571-98F7-CF3987E7A2FA}" type="pres">
      <dgm:prSet presAssocID="{33A6BC64-0FAE-461A-89C6-0889E24A9443}" presName="tile4text" presStyleLbl="node1" presStyleIdx="3" presStyleCnt="4">
        <dgm:presLayoutVars>
          <dgm:chMax val="0"/>
          <dgm:chPref val="0"/>
          <dgm:bulletEnabled val="1"/>
        </dgm:presLayoutVars>
      </dgm:prSet>
      <dgm:spPr/>
      <dgm:t>
        <a:bodyPr/>
        <a:lstStyle/>
        <a:p>
          <a:endParaRPr lang="tr-TR"/>
        </a:p>
      </dgm:t>
    </dgm:pt>
    <dgm:pt modelId="{093C3E34-1C3D-41EC-B7E9-426B0A0F3F32}" type="pres">
      <dgm:prSet presAssocID="{33A6BC64-0FAE-461A-89C6-0889E24A9443}" presName="centerTile" presStyleLbl="fgShp" presStyleIdx="0" presStyleCnt="1">
        <dgm:presLayoutVars>
          <dgm:chMax val="0"/>
          <dgm:chPref val="0"/>
        </dgm:presLayoutVars>
      </dgm:prSet>
      <dgm:spPr/>
      <dgm:t>
        <a:bodyPr/>
        <a:lstStyle/>
        <a:p>
          <a:endParaRPr lang="tr-TR"/>
        </a:p>
      </dgm:t>
    </dgm:pt>
  </dgm:ptLst>
  <dgm:cxnLst>
    <dgm:cxn modelId="{1585C097-2081-4A5B-9DB1-202E77531F2A}" type="presOf" srcId="{4C258E36-B965-40FB-9717-7FCCD190005A}" destId="{27986B76-81F6-4300-AA46-25CE7786F22A}" srcOrd="1" destOrd="0" presId="urn:microsoft.com/office/officeart/2005/8/layout/matrix1"/>
    <dgm:cxn modelId="{887C1BDC-5D97-4D44-BDAC-B1A9BDD5184B}" srcId="{6F787023-63F0-4ED5-95DE-3BB5CA19E542}" destId="{4C258E36-B965-40FB-9717-7FCCD190005A}" srcOrd="1" destOrd="0" parTransId="{E45DAC65-12AA-4188-A8C9-A30EBD9678DB}" sibTransId="{21E353EA-BEC3-48EB-99D1-36526D5B7C83}"/>
    <dgm:cxn modelId="{64DA2FF2-13F9-4745-A123-125822CCDD1F}" type="presOf" srcId="{E6BEF092-1E78-4D96-8C42-29D1F3D2D4AC}" destId="{C1D09970-020C-4DA1-8405-2BFDBEF7D02D}" srcOrd="0" destOrd="0" presId="urn:microsoft.com/office/officeart/2005/8/layout/matrix1"/>
    <dgm:cxn modelId="{DF47F034-F49A-44CC-A154-888C818539C0}" type="presOf" srcId="{E6BEF092-1E78-4D96-8C42-29D1F3D2D4AC}" destId="{73B94074-B56F-4571-98F7-CF3987E7A2FA}" srcOrd="1" destOrd="0" presId="urn:microsoft.com/office/officeart/2005/8/layout/matrix1"/>
    <dgm:cxn modelId="{849791C6-50AF-42DA-9E7F-A4A15B7031F2}" srcId="{6F787023-63F0-4ED5-95DE-3BB5CA19E542}" destId="{E6BEF092-1E78-4D96-8C42-29D1F3D2D4AC}" srcOrd="3" destOrd="0" parTransId="{78DC4196-96B0-4CB0-935B-85A588E9C9FB}" sibTransId="{0589638B-64D7-429C-AE9C-416C34923BA1}"/>
    <dgm:cxn modelId="{BAA09D11-53B5-461A-828F-15ADB3FD20DA}" type="presOf" srcId="{F52AD777-75C8-482D-988D-CEBB2F4A9847}" destId="{92DFC250-05D2-4106-A046-54190F5641C3}" srcOrd="0" destOrd="0" presId="urn:microsoft.com/office/officeart/2005/8/layout/matrix1"/>
    <dgm:cxn modelId="{4D6D273F-7B40-48ED-ACD9-15C981E749AF}" type="presOf" srcId="{87AEAFE4-36FC-4063-B5E3-D6B4737AB80D}" destId="{B9F73FD3-66CD-4A07-B119-5222895B2778}" srcOrd="0" destOrd="0" presId="urn:microsoft.com/office/officeart/2005/8/layout/matrix1"/>
    <dgm:cxn modelId="{F2202C4A-117B-4538-98C6-D4BFBD887AFB}" type="presOf" srcId="{87AEAFE4-36FC-4063-B5E3-D6B4737AB80D}" destId="{BFF51D39-EEEF-4CD7-9FFC-226FD0333ECE}" srcOrd="1" destOrd="0" presId="urn:microsoft.com/office/officeart/2005/8/layout/matrix1"/>
    <dgm:cxn modelId="{DA3AEAA0-003B-4CD6-913F-01AAEEC8C6BD}" type="presOf" srcId="{F52AD777-75C8-482D-988D-CEBB2F4A9847}" destId="{819C7E69-8FE1-4F0F-B3BC-730DCBEF4204}" srcOrd="1" destOrd="0" presId="urn:microsoft.com/office/officeart/2005/8/layout/matrix1"/>
    <dgm:cxn modelId="{55F164A0-15B8-4F34-A84A-38C92B1D443E}" srcId="{33A6BC64-0FAE-461A-89C6-0889E24A9443}" destId="{6F787023-63F0-4ED5-95DE-3BB5CA19E542}" srcOrd="0" destOrd="0" parTransId="{48231137-43C9-4DAB-B239-B0215E218782}" sibTransId="{EEFD4D07-4966-43B9-9707-45B91AB298CA}"/>
    <dgm:cxn modelId="{7BE7794B-0545-4587-82F3-682749E7B32B}" type="presOf" srcId="{6F787023-63F0-4ED5-95DE-3BB5CA19E542}" destId="{093C3E34-1C3D-41EC-B7E9-426B0A0F3F32}" srcOrd="0" destOrd="0" presId="urn:microsoft.com/office/officeart/2005/8/layout/matrix1"/>
    <dgm:cxn modelId="{9C78444B-1472-45D3-81B3-E020ED8B84CD}" srcId="{6F787023-63F0-4ED5-95DE-3BB5CA19E542}" destId="{F52AD777-75C8-482D-988D-CEBB2F4A9847}" srcOrd="0" destOrd="0" parTransId="{38F23CAF-713B-4753-9805-679FDB5C6389}" sibTransId="{49A633D8-8863-4D3E-82D3-039E545511C8}"/>
    <dgm:cxn modelId="{9F5C465E-4F07-4507-8D85-529F92EA1629}" type="presOf" srcId="{33A6BC64-0FAE-461A-89C6-0889E24A9443}" destId="{888080B3-89B5-41C9-A8B9-47F45C65DF51}" srcOrd="0" destOrd="0" presId="urn:microsoft.com/office/officeart/2005/8/layout/matrix1"/>
    <dgm:cxn modelId="{58E3F749-F15B-469F-91C7-254CC9597E5D}" type="presOf" srcId="{4C258E36-B965-40FB-9717-7FCCD190005A}" destId="{69CB1323-453A-4A3F-9C10-4D4DE6D70461}" srcOrd="0" destOrd="0" presId="urn:microsoft.com/office/officeart/2005/8/layout/matrix1"/>
    <dgm:cxn modelId="{35927AD4-BBED-4AFE-9B98-6BF36F8C816E}" srcId="{6F787023-63F0-4ED5-95DE-3BB5CA19E542}" destId="{87AEAFE4-36FC-4063-B5E3-D6B4737AB80D}" srcOrd="2" destOrd="0" parTransId="{BBAB4B36-1A03-4B08-903C-B6BD86112605}" sibTransId="{5E170068-F745-4164-BF45-FABD22F81F24}"/>
    <dgm:cxn modelId="{796C1ABC-2692-452A-A3DD-F57FAA606FB1}" type="presParOf" srcId="{888080B3-89B5-41C9-A8B9-47F45C65DF51}" destId="{17405707-00F7-4B38-9EA9-756459ABD5ED}" srcOrd="0" destOrd="0" presId="urn:microsoft.com/office/officeart/2005/8/layout/matrix1"/>
    <dgm:cxn modelId="{19DAE266-D768-482E-8A37-BE2C9417E252}" type="presParOf" srcId="{17405707-00F7-4B38-9EA9-756459ABD5ED}" destId="{92DFC250-05D2-4106-A046-54190F5641C3}" srcOrd="0" destOrd="0" presId="urn:microsoft.com/office/officeart/2005/8/layout/matrix1"/>
    <dgm:cxn modelId="{DD9220EB-65A4-4E56-BD77-827092567B10}" type="presParOf" srcId="{17405707-00F7-4B38-9EA9-756459ABD5ED}" destId="{819C7E69-8FE1-4F0F-B3BC-730DCBEF4204}" srcOrd="1" destOrd="0" presId="urn:microsoft.com/office/officeart/2005/8/layout/matrix1"/>
    <dgm:cxn modelId="{049ABD4D-B9D9-4F1E-AFDE-63AEC80B6278}" type="presParOf" srcId="{17405707-00F7-4B38-9EA9-756459ABD5ED}" destId="{69CB1323-453A-4A3F-9C10-4D4DE6D70461}" srcOrd="2" destOrd="0" presId="urn:microsoft.com/office/officeart/2005/8/layout/matrix1"/>
    <dgm:cxn modelId="{6FD32363-15F7-44D2-A74B-7FBC58E75481}" type="presParOf" srcId="{17405707-00F7-4B38-9EA9-756459ABD5ED}" destId="{27986B76-81F6-4300-AA46-25CE7786F22A}" srcOrd="3" destOrd="0" presId="urn:microsoft.com/office/officeart/2005/8/layout/matrix1"/>
    <dgm:cxn modelId="{8E6CC84A-B1CE-4ADE-85FD-DD2D617FE5FC}" type="presParOf" srcId="{17405707-00F7-4B38-9EA9-756459ABD5ED}" destId="{B9F73FD3-66CD-4A07-B119-5222895B2778}" srcOrd="4" destOrd="0" presId="urn:microsoft.com/office/officeart/2005/8/layout/matrix1"/>
    <dgm:cxn modelId="{A4129591-0C73-4275-A547-21D438C5640D}" type="presParOf" srcId="{17405707-00F7-4B38-9EA9-756459ABD5ED}" destId="{BFF51D39-EEEF-4CD7-9FFC-226FD0333ECE}" srcOrd="5" destOrd="0" presId="urn:microsoft.com/office/officeart/2005/8/layout/matrix1"/>
    <dgm:cxn modelId="{1F364C7F-0123-4B4E-859B-76C9C96B6121}" type="presParOf" srcId="{17405707-00F7-4B38-9EA9-756459ABD5ED}" destId="{C1D09970-020C-4DA1-8405-2BFDBEF7D02D}" srcOrd="6" destOrd="0" presId="urn:microsoft.com/office/officeart/2005/8/layout/matrix1"/>
    <dgm:cxn modelId="{E5EA5AD4-8C33-42D2-BA55-D20EEC944722}" type="presParOf" srcId="{17405707-00F7-4B38-9EA9-756459ABD5ED}" destId="{73B94074-B56F-4571-98F7-CF3987E7A2FA}" srcOrd="7" destOrd="0" presId="urn:microsoft.com/office/officeart/2005/8/layout/matrix1"/>
    <dgm:cxn modelId="{AE631DFF-7753-4273-937E-C9A30EC9143B}" type="presParOf" srcId="{888080B3-89B5-41C9-A8B9-47F45C65DF51}" destId="{093C3E34-1C3D-41EC-B7E9-426B0A0F3F32}"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A06630F-BC35-4F2A-BB05-D55902F2D33C}"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tr-TR"/>
        </a:p>
      </dgm:t>
    </dgm:pt>
    <dgm:pt modelId="{BB1E2855-48DA-4E19-8A93-D2ADCF295F65}">
      <dgm:prSet phldrT="[Metin]" custT="1"/>
      <dgm:spPr/>
      <dgm:t>
        <a:bodyPr/>
        <a:lstStyle/>
        <a:p>
          <a:r>
            <a:rPr lang="tr-TR" sz="2000" dirty="0" smtClean="0">
              <a:latin typeface="Times New Roman" pitchFamily="18" charset="0"/>
              <a:cs typeface="Times New Roman" pitchFamily="18" charset="0"/>
            </a:rPr>
            <a:t>Mahkeme Kararı</a:t>
          </a:r>
        </a:p>
        <a:p>
          <a:r>
            <a:rPr lang="tr-TR" sz="2000" dirty="0" smtClean="0">
              <a:latin typeface="Times New Roman" pitchFamily="18" charset="0"/>
              <a:cs typeface="Times New Roman" pitchFamily="18" charset="0"/>
            </a:rPr>
            <a:t>MK. m. 716</a:t>
          </a:r>
          <a:endParaRPr lang="tr-TR" sz="2000" dirty="0">
            <a:latin typeface="Times New Roman" pitchFamily="18" charset="0"/>
            <a:cs typeface="Times New Roman" pitchFamily="18" charset="0"/>
          </a:endParaRPr>
        </a:p>
      </dgm:t>
    </dgm:pt>
    <dgm:pt modelId="{B1E756FF-B11F-4692-B515-C6498DFCC391}" type="parTrans" cxnId="{CEF773D2-8E20-47F1-892B-6441FF99D083}">
      <dgm:prSet/>
      <dgm:spPr/>
      <dgm:t>
        <a:bodyPr/>
        <a:lstStyle/>
        <a:p>
          <a:endParaRPr lang="tr-TR"/>
        </a:p>
      </dgm:t>
    </dgm:pt>
    <dgm:pt modelId="{D149E884-CCD8-4767-B183-7F3E7A582132}" type="sibTrans" cxnId="{CEF773D2-8E20-47F1-892B-6441FF99D083}">
      <dgm:prSet/>
      <dgm:spPr/>
      <dgm:t>
        <a:bodyPr/>
        <a:lstStyle/>
        <a:p>
          <a:endParaRPr lang="tr-TR"/>
        </a:p>
      </dgm:t>
    </dgm:pt>
    <dgm:pt modelId="{486C9C56-B367-43F9-8A16-C681179A0221}">
      <dgm:prSet phldrT="[Metin]" custT="1"/>
      <dgm:spPr/>
      <dgm:t>
        <a:bodyPr/>
        <a:lstStyle/>
        <a:p>
          <a:pPr algn="just"/>
          <a:r>
            <a:rPr lang="tr-TR" sz="2000" dirty="0" smtClean="0">
              <a:latin typeface="Times New Roman" pitchFamily="18" charset="0"/>
              <a:cs typeface="Times New Roman" pitchFamily="18" charset="0"/>
            </a:rPr>
            <a:t>-    Mülkiyetin    tescilden     önce kazanılmasını,     Mahkemelerin    Yenilik Doğuran  Kararları   sağlar.  Bu   nitelikte olmayan Mahkeme Kararlarının Mülkiyetin    Tescilsiz       Kazanılmasını sağlaması        söz  konusu     değildir. </a:t>
          </a:r>
        </a:p>
        <a:p>
          <a:pPr algn="just"/>
          <a:r>
            <a:rPr lang="tr-TR" sz="2000" dirty="0" smtClean="0">
              <a:latin typeface="Times New Roman" pitchFamily="18" charset="0"/>
              <a:cs typeface="Times New Roman" pitchFamily="18" charset="0"/>
            </a:rPr>
            <a:t>- Mahkemenin bu tür Yenilik Doğuran Kararları MK. m. 716’ da düzenlenmiştir.</a:t>
          </a:r>
          <a:endParaRPr lang="tr-TR" sz="2000" dirty="0">
            <a:latin typeface="Times New Roman" pitchFamily="18" charset="0"/>
            <a:cs typeface="Times New Roman" pitchFamily="18" charset="0"/>
          </a:endParaRPr>
        </a:p>
      </dgm:t>
    </dgm:pt>
    <dgm:pt modelId="{99264D4F-9B57-4B3F-8944-F3DD5CB6FE7C}" type="parTrans" cxnId="{3B4E306C-B7E8-4DDB-AD9A-7950D8193F71}">
      <dgm:prSet/>
      <dgm:spPr/>
      <dgm:t>
        <a:bodyPr/>
        <a:lstStyle/>
        <a:p>
          <a:endParaRPr lang="tr-TR"/>
        </a:p>
      </dgm:t>
    </dgm:pt>
    <dgm:pt modelId="{D6D73FF6-6A5A-4F00-9DD7-236D7E1ED9A1}" type="sibTrans" cxnId="{3B4E306C-B7E8-4DDB-AD9A-7950D8193F71}">
      <dgm:prSet/>
      <dgm:spPr/>
      <dgm:t>
        <a:bodyPr/>
        <a:lstStyle/>
        <a:p>
          <a:endParaRPr lang="tr-TR"/>
        </a:p>
      </dgm:t>
    </dgm:pt>
    <dgm:pt modelId="{AB9D6718-A1CE-4333-96A8-F568873069FD}">
      <dgm:prSet phldrT="[Metin]" custT="1"/>
      <dgm:spPr/>
      <dgm:t>
        <a:bodyPr/>
        <a:lstStyle/>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 Geçerli bir Borçlandırıcı İşlem ile Mülkiyeti Devir Borcu altına giren Taşınmaz Malikinin, Borcunu yerine getirmesi için, Alacaklı üzerine Tescilin yapılmasını Tapu İdaresinden yazılı olarak talep etmesi gerekir.</a:t>
          </a:r>
        </a:p>
        <a:p>
          <a:pPr algn="just"/>
          <a:r>
            <a:rPr lang="tr-TR" sz="2000" dirty="0" smtClean="0">
              <a:latin typeface="Times New Roman" pitchFamily="18" charset="0"/>
              <a:cs typeface="Times New Roman" pitchFamily="18" charset="0"/>
            </a:rPr>
            <a:t>- Borçlu tescil talebinde bulunmaktan haksız olarak kaçınırsa, Alacaklı Mahkemeden Mülkiyetin kendisine hükmen geçirilmesini isteyebilir.</a:t>
          </a:r>
          <a:endParaRPr lang="tr-TR" sz="2000" dirty="0">
            <a:latin typeface="Times New Roman" pitchFamily="18" charset="0"/>
            <a:cs typeface="Times New Roman" pitchFamily="18" charset="0"/>
          </a:endParaRPr>
        </a:p>
      </dgm:t>
    </dgm:pt>
    <dgm:pt modelId="{CACC860B-4756-45B4-BE10-5CF69B8E159A}" type="parTrans" cxnId="{1FBE89BC-E8C0-4816-8BDA-6647A1611158}">
      <dgm:prSet/>
      <dgm:spPr/>
      <dgm:t>
        <a:bodyPr/>
        <a:lstStyle/>
        <a:p>
          <a:endParaRPr lang="tr-TR"/>
        </a:p>
      </dgm:t>
    </dgm:pt>
    <dgm:pt modelId="{A0BE8B70-C89B-464F-A070-92296C6C7251}" type="sibTrans" cxnId="{1FBE89BC-E8C0-4816-8BDA-6647A1611158}">
      <dgm:prSet/>
      <dgm:spPr/>
      <dgm:t>
        <a:bodyPr/>
        <a:lstStyle/>
        <a:p>
          <a:endParaRPr lang="tr-TR"/>
        </a:p>
      </dgm:t>
    </dgm:pt>
    <dgm:pt modelId="{E979442A-F318-40D4-99CC-66E6E4EF0A45}">
      <dgm:prSet phldrT="[Metin]" custT="1"/>
      <dgm:spPr/>
      <dgm:t>
        <a:bodyPr/>
        <a:lstStyle/>
        <a:p>
          <a:pPr algn="just"/>
          <a:r>
            <a:rPr lang="tr-TR" sz="2000" dirty="0" smtClean="0">
              <a:latin typeface="Times New Roman" pitchFamily="18" charset="0"/>
              <a:cs typeface="Times New Roman" pitchFamily="18" charset="0"/>
            </a:rPr>
            <a:t>- Alacaklının Mülkiyetin kendisine hükmen geçirilmesine ilişkin Davasının, Taşınmaz Mülkiyetini Devir Borcunun Borçlusuna karşı açılabilmesi için Dava açılırken Borçlunun Taşınmaza Malik olması gerekir. </a:t>
          </a: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dirty="0">
            <a:latin typeface="Times New Roman" pitchFamily="18" charset="0"/>
            <a:cs typeface="Times New Roman" pitchFamily="18" charset="0"/>
          </a:endParaRPr>
        </a:p>
      </dgm:t>
    </dgm:pt>
    <dgm:pt modelId="{C450191B-FECE-4C27-9610-1E4F211BB517}" type="parTrans" cxnId="{43CC115A-550C-4387-B87D-417E4793B3F4}">
      <dgm:prSet/>
      <dgm:spPr/>
      <dgm:t>
        <a:bodyPr/>
        <a:lstStyle/>
        <a:p>
          <a:endParaRPr lang="tr-TR"/>
        </a:p>
      </dgm:t>
    </dgm:pt>
    <dgm:pt modelId="{95ACC1D5-B4C1-4544-A454-3C5A5C3DB4CA}" type="sibTrans" cxnId="{43CC115A-550C-4387-B87D-417E4793B3F4}">
      <dgm:prSet/>
      <dgm:spPr/>
      <dgm:t>
        <a:bodyPr/>
        <a:lstStyle/>
        <a:p>
          <a:endParaRPr lang="tr-TR"/>
        </a:p>
      </dgm:t>
    </dgm:pt>
    <dgm:pt modelId="{D24E4187-AA62-4668-8F93-95046B3468A8}">
      <dgm:prSet phldrT="[Metin]" custT="1"/>
      <dgm:spPr/>
      <dgm:t>
        <a:bodyPr/>
        <a:lstStyle/>
        <a:p>
          <a:pPr algn="just"/>
          <a:r>
            <a:rPr lang="tr-TR" sz="2000" dirty="0" smtClean="0">
              <a:latin typeface="Times New Roman" pitchFamily="18" charset="0"/>
              <a:cs typeface="Times New Roman" pitchFamily="18" charset="0"/>
            </a:rPr>
            <a:t>- Alacaklının MK. m. 716’a göre açacağı Dava, Eda Davası niteliğinde olmasına rağmen, Hüküm bir Eda İlamı olmayıp, bir Yenilik Doğuran Karar niteliğindedir.</a:t>
          </a:r>
        </a:p>
        <a:p>
          <a:pPr algn="just"/>
          <a:r>
            <a:rPr lang="tr-TR" sz="2000" dirty="0" smtClean="0">
              <a:latin typeface="Times New Roman" pitchFamily="18" charset="0"/>
              <a:cs typeface="Times New Roman" pitchFamily="18" charset="0"/>
            </a:rPr>
            <a:t>- Kararda Mülkiyetin Davalıya geçirildiği açıkça belirtilmelidir.</a:t>
          </a:r>
        </a:p>
        <a:p>
          <a:pPr algn="just"/>
          <a:r>
            <a:rPr lang="tr-TR" sz="2000" dirty="0" smtClean="0">
              <a:latin typeface="Times New Roman" pitchFamily="18" charset="0"/>
              <a:cs typeface="Times New Roman" pitchFamily="18" charset="0"/>
            </a:rPr>
            <a:t>-  Davacı,   Hükmün   kesinleşmesi   ile Mülkiyeti  kazanır.  Açıklayıcı  nitelikteki tescili yeni  Malikin kendisi talep edebilir.</a:t>
          </a:r>
          <a:endParaRPr lang="tr-TR" sz="2000" dirty="0">
            <a:latin typeface="Times New Roman" pitchFamily="18" charset="0"/>
            <a:cs typeface="Times New Roman" pitchFamily="18" charset="0"/>
          </a:endParaRPr>
        </a:p>
      </dgm:t>
    </dgm:pt>
    <dgm:pt modelId="{A9C7EF93-77F9-4325-B59E-45822AA49D37}" type="parTrans" cxnId="{C736A162-ED8A-4771-91D0-F49BF960BD8A}">
      <dgm:prSet/>
      <dgm:spPr/>
      <dgm:t>
        <a:bodyPr/>
        <a:lstStyle/>
        <a:p>
          <a:endParaRPr lang="tr-TR"/>
        </a:p>
      </dgm:t>
    </dgm:pt>
    <dgm:pt modelId="{E4463229-7410-4192-A60C-C15C8F590F59}" type="sibTrans" cxnId="{C736A162-ED8A-4771-91D0-F49BF960BD8A}">
      <dgm:prSet/>
      <dgm:spPr/>
      <dgm:t>
        <a:bodyPr/>
        <a:lstStyle/>
        <a:p>
          <a:endParaRPr lang="tr-TR"/>
        </a:p>
      </dgm:t>
    </dgm:pt>
    <dgm:pt modelId="{2B85DDA6-DC33-40A2-AFD3-2C1EF379E15E}" type="pres">
      <dgm:prSet presAssocID="{AA06630F-BC35-4F2A-BB05-D55902F2D33C}" presName="diagram" presStyleCnt="0">
        <dgm:presLayoutVars>
          <dgm:chMax val="1"/>
          <dgm:dir/>
          <dgm:animLvl val="ctr"/>
          <dgm:resizeHandles val="exact"/>
        </dgm:presLayoutVars>
      </dgm:prSet>
      <dgm:spPr/>
      <dgm:t>
        <a:bodyPr/>
        <a:lstStyle/>
        <a:p>
          <a:endParaRPr lang="tr-TR"/>
        </a:p>
      </dgm:t>
    </dgm:pt>
    <dgm:pt modelId="{DE8DF249-65DB-4390-BB29-9C0F90DAD02E}" type="pres">
      <dgm:prSet presAssocID="{AA06630F-BC35-4F2A-BB05-D55902F2D33C}" presName="matrix" presStyleCnt="0"/>
      <dgm:spPr/>
    </dgm:pt>
    <dgm:pt modelId="{7875DA4B-73CE-498B-AF5D-9A3C7919A823}" type="pres">
      <dgm:prSet presAssocID="{AA06630F-BC35-4F2A-BB05-D55902F2D33C}" presName="tile1" presStyleLbl="node1" presStyleIdx="0" presStyleCnt="4"/>
      <dgm:spPr/>
      <dgm:t>
        <a:bodyPr/>
        <a:lstStyle/>
        <a:p>
          <a:endParaRPr lang="tr-TR"/>
        </a:p>
      </dgm:t>
    </dgm:pt>
    <dgm:pt modelId="{5A89327E-AB15-4DBB-B969-0298848C0143}" type="pres">
      <dgm:prSet presAssocID="{AA06630F-BC35-4F2A-BB05-D55902F2D33C}" presName="tile1text" presStyleLbl="node1" presStyleIdx="0" presStyleCnt="4">
        <dgm:presLayoutVars>
          <dgm:chMax val="0"/>
          <dgm:chPref val="0"/>
          <dgm:bulletEnabled val="1"/>
        </dgm:presLayoutVars>
      </dgm:prSet>
      <dgm:spPr/>
      <dgm:t>
        <a:bodyPr/>
        <a:lstStyle/>
        <a:p>
          <a:endParaRPr lang="tr-TR"/>
        </a:p>
      </dgm:t>
    </dgm:pt>
    <dgm:pt modelId="{909CE5C9-54D1-4E70-86AD-5552F29DBE1C}" type="pres">
      <dgm:prSet presAssocID="{AA06630F-BC35-4F2A-BB05-D55902F2D33C}" presName="tile2" presStyleLbl="node1" presStyleIdx="1" presStyleCnt="4"/>
      <dgm:spPr/>
      <dgm:t>
        <a:bodyPr/>
        <a:lstStyle/>
        <a:p>
          <a:endParaRPr lang="tr-TR"/>
        </a:p>
      </dgm:t>
    </dgm:pt>
    <dgm:pt modelId="{E8719D71-3663-43B4-8E93-EEBDC70E4523}" type="pres">
      <dgm:prSet presAssocID="{AA06630F-BC35-4F2A-BB05-D55902F2D33C}" presName="tile2text" presStyleLbl="node1" presStyleIdx="1" presStyleCnt="4">
        <dgm:presLayoutVars>
          <dgm:chMax val="0"/>
          <dgm:chPref val="0"/>
          <dgm:bulletEnabled val="1"/>
        </dgm:presLayoutVars>
      </dgm:prSet>
      <dgm:spPr/>
      <dgm:t>
        <a:bodyPr/>
        <a:lstStyle/>
        <a:p>
          <a:endParaRPr lang="tr-TR"/>
        </a:p>
      </dgm:t>
    </dgm:pt>
    <dgm:pt modelId="{34D3869F-688C-409D-A8A0-00F3546BECE3}" type="pres">
      <dgm:prSet presAssocID="{AA06630F-BC35-4F2A-BB05-D55902F2D33C}" presName="tile3" presStyleLbl="node1" presStyleIdx="2" presStyleCnt="4"/>
      <dgm:spPr/>
      <dgm:t>
        <a:bodyPr/>
        <a:lstStyle/>
        <a:p>
          <a:endParaRPr lang="tr-TR"/>
        </a:p>
      </dgm:t>
    </dgm:pt>
    <dgm:pt modelId="{7BE59FF8-D1B9-408E-92D3-526A774F88EC}" type="pres">
      <dgm:prSet presAssocID="{AA06630F-BC35-4F2A-BB05-D55902F2D33C}" presName="tile3text" presStyleLbl="node1" presStyleIdx="2" presStyleCnt="4">
        <dgm:presLayoutVars>
          <dgm:chMax val="0"/>
          <dgm:chPref val="0"/>
          <dgm:bulletEnabled val="1"/>
        </dgm:presLayoutVars>
      </dgm:prSet>
      <dgm:spPr/>
      <dgm:t>
        <a:bodyPr/>
        <a:lstStyle/>
        <a:p>
          <a:endParaRPr lang="tr-TR"/>
        </a:p>
      </dgm:t>
    </dgm:pt>
    <dgm:pt modelId="{CAE57DCD-F97B-4391-8C34-00613C360B14}" type="pres">
      <dgm:prSet presAssocID="{AA06630F-BC35-4F2A-BB05-D55902F2D33C}" presName="tile4" presStyleLbl="node1" presStyleIdx="3" presStyleCnt="4"/>
      <dgm:spPr/>
      <dgm:t>
        <a:bodyPr/>
        <a:lstStyle/>
        <a:p>
          <a:endParaRPr lang="tr-TR"/>
        </a:p>
      </dgm:t>
    </dgm:pt>
    <dgm:pt modelId="{87AE0C9E-CAC2-4821-881F-34200308D494}" type="pres">
      <dgm:prSet presAssocID="{AA06630F-BC35-4F2A-BB05-D55902F2D33C}" presName="tile4text" presStyleLbl="node1" presStyleIdx="3" presStyleCnt="4">
        <dgm:presLayoutVars>
          <dgm:chMax val="0"/>
          <dgm:chPref val="0"/>
          <dgm:bulletEnabled val="1"/>
        </dgm:presLayoutVars>
      </dgm:prSet>
      <dgm:spPr/>
      <dgm:t>
        <a:bodyPr/>
        <a:lstStyle/>
        <a:p>
          <a:endParaRPr lang="tr-TR"/>
        </a:p>
      </dgm:t>
    </dgm:pt>
    <dgm:pt modelId="{7BAF5810-BD72-49D7-8D23-FB10EF31B47A}" type="pres">
      <dgm:prSet presAssocID="{AA06630F-BC35-4F2A-BB05-D55902F2D33C}" presName="centerTile" presStyleLbl="fgShp" presStyleIdx="0" presStyleCnt="1" custScaleX="125998" custScaleY="58799">
        <dgm:presLayoutVars>
          <dgm:chMax val="0"/>
          <dgm:chPref val="0"/>
        </dgm:presLayoutVars>
      </dgm:prSet>
      <dgm:spPr/>
      <dgm:t>
        <a:bodyPr/>
        <a:lstStyle/>
        <a:p>
          <a:endParaRPr lang="tr-TR"/>
        </a:p>
      </dgm:t>
    </dgm:pt>
  </dgm:ptLst>
  <dgm:cxnLst>
    <dgm:cxn modelId="{984B9C46-4DF2-4AF7-B38E-FE6F94B18FF8}" type="presOf" srcId="{E979442A-F318-40D4-99CC-66E6E4EF0A45}" destId="{34D3869F-688C-409D-A8A0-00F3546BECE3}" srcOrd="0" destOrd="0" presId="urn:microsoft.com/office/officeart/2005/8/layout/matrix1"/>
    <dgm:cxn modelId="{791C5832-4052-42D0-8B50-2C2F3E7D1B13}" type="presOf" srcId="{486C9C56-B367-43F9-8A16-C681179A0221}" destId="{5A89327E-AB15-4DBB-B969-0298848C0143}" srcOrd="1" destOrd="0" presId="urn:microsoft.com/office/officeart/2005/8/layout/matrix1"/>
    <dgm:cxn modelId="{CEF773D2-8E20-47F1-892B-6441FF99D083}" srcId="{AA06630F-BC35-4F2A-BB05-D55902F2D33C}" destId="{BB1E2855-48DA-4E19-8A93-D2ADCF295F65}" srcOrd="0" destOrd="0" parTransId="{B1E756FF-B11F-4692-B515-C6498DFCC391}" sibTransId="{D149E884-CCD8-4767-B183-7F3E7A582132}"/>
    <dgm:cxn modelId="{FFC7BF2B-507C-4974-87A5-0DA693341AC2}" type="presOf" srcId="{486C9C56-B367-43F9-8A16-C681179A0221}" destId="{7875DA4B-73CE-498B-AF5D-9A3C7919A823}" srcOrd="0" destOrd="0" presId="urn:microsoft.com/office/officeart/2005/8/layout/matrix1"/>
    <dgm:cxn modelId="{39E38558-B30E-4751-A9B4-040D2696D312}" type="presOf" srcId="{AB9D6718-A1CE-4333-96A8-F568873069FD}" destId="{E8719D71-3663-43B4-8E93-EEBDC70E4523}" srcOrd="1" destOrd="0" presId="urn:microsoft.com/office/officeart/2005/8/layout/matrix1"/>
    <dgm:cxn modelId="{E927D685-963E-4286-BD76-920A5AB63CA4}" type="presOf" srcId="{E979442A-F318-40D4-99CC-66E6E4EF0A45}" destId="{7BE59FF8-D1B9-408E-92D3-526A774F88EC}" srcOrd="1" destOrd="0" presId="urn:microsoft.com/office/officeart/2005/8/layout/matrix1"/>
    <dgm:cxn modelId="{9F0C95FA-5EE4-498E-AD50-9AF351928DDC}" type="presOf" srcId="{D24E4187-AA62-4668-8F93-95046B3468A8}" destId="{87AE0C9E-CAC2-4821-881F-34200308D494}" srcOrd="1" destOrd="0" presId="urn:microsoft.com/office/officeart/2005/8/layout/matrix1"/>
    <dgm:cxn modelId="{3B4E306C-B7E8-4DDB-AD9A-7950D8193F71}" srcId="{BB1E2855-48DA-4E19-8A93-D2ADCF295F65}" destId="{486C9C56-B367-43F9-8A16-C681179A0221}" srcOrd="0" destOrd="0" parTransId="{99264D4F-9B57-4B3F-8944-F3DD5CB6FE7C}" sibTransId="{D6D73FF6-6A5A-4F00-9DD7-236D7E1ED9A1}"/>
    <dgm:cxn modelId="{E6A3F8F9-C217-4C25-887D-70731E47B0A8}" type="presOf" srcId="{AB9D6718-A1CE-4333-96A8-F568873069FD}" destId="{909CE5C9-54D1-4E70-86AD-5552F29DBE1C}" srcOrd="0" destOrd="0" presId="urn:microsoft.com/office/officeart/2005/8/layout/matrix1"/>
    <dgm:cxn modelId="{9BDD78C3-4580-4003-A9F5-470DAD5156B2}" type="presOf" srcId="{AA06630F-BC35-4F2A-BB05-D55902F2D33C}" destId="{2B85DDA6-DC33-40A2-AFD3-2C1EF379E15E}" srcOrd="0" destOrd="0" presId="urn:microsoft.com/office/officeart/2005/8/layout/matrix1"/>
    <dgm:cxn modelId="{C736A162-ED8A-4771-91D0-F49BF960BD8A}" srcId="{BB1E2855-48DA-4E19-8A93-D2ADCF295F65}" destId="{D24E4187-AA62-4668-8F93-95046B3468A8}" srcOrd="3" destOrd="0" parTransId="{A9C7EF93-77F9-4325-B59E-45822AA49D37}" sibTransId="{E4463229-7410-4192-A60C-C15C8F590F59}"/>
    <dgm:cxn modelId="{43CC115A-550C-4387-B87D-417E4793B3F4}" srcId="{BB1E2855-48DA-4E19-8A93-D2ADCF295F65}" destId="{E979442A-F318-40D4-99CC-66E6E4EF0A45}" srcOrd="2" destOrd="0" parTransId="{C450191B-FECE-4C27-9610-1E4F211BB517}" sibTransId="{95ACC1D5-B4C1-4544-A454-3C5A5C3DB4CA}"/>
    <dgm:cxn modelId="{F5438591-EAAA-4133-8B33-A950B7186E78}" type="presOf" srcId="{BB1E2855-48DA-4E19-8A93-D2ADCF295F65}" destId="{7BAF5810-BD72-49D7-8D23-FB10EF31B47A}" srcOrd="0" destOrd="0" presId="urn:microsoft.com/office/officeart/2005/8/layout/matrix1"/>
    <dgm:cxn modelId="{1FBE89BC-E8C0-4816-8BDA-6647A1611158}" srcId="{BB1E2855-48DA-4E19-8A93-D2ADCF295F65}" destId="{AB9D6718-A1CE-4333-96A8-F568873069FD}" srcOrd="1" destOrd="0" parTransId="{CACC860B-4756-45B4-BE10-5CF69B8E159A}" sibTransId="{A0BE8B70-C89B-464F-A070-92296C6C7251}"/>
    <dgm:cxn modelId="{C9F04C43-C1B2-41E0-B0BC-DE8B69848F9A}" type="presOf" srcId="{D24E4187-AA62-4668-8F93-95046B3468A8}" destId="{CAE57DCD-F97B-4391-8C34-00613C360B14}" srcOrd="0" destOrd="0" presId="urn:microsoft.com/office/officeart/2005/8/layout/matrix1"/>
    <dgm:cxn modelId="{29CE9E20-6385-4583-9A35-402714391C5E}" type="presParOf" srcId="{2B85DDA6-DC33-40A2-AFD3-2C1EF379E15E}" destId="{DE8DF249-65DB-4390-BB29-9C0F90DAD02E}" srcOrd="0" destOrd="0" presId="urn:microsoft.com/office/officeart/2005/8/layout/matrix1"/>
    <dgm:cxn modelId="{C780F590-000A-4B2D-BB80-A0CD9049DC93}" type="presParOf" srcId="{DE8DF249-65DB-4390-BB29-9C0F90DAD02E}" destId="{7875DA4B-73CE-498B-AF5D-9A3C7919A823}" srcOrd="0" destOrd="0" presId="urn:microsoft.com/office/officeart/2005/8/layout/matrix1"/>
    <dgm:cxn modelId="{6B4BD4E6-AC09-4E0F-B212-A146926DEEBE}" type="presParOf" srcId="{DE8DF249-65DB-4390-BB29-9C0F90DAD02E}" destId="{5A89327E-AB15-4DBB-B969-0298848C0143}" srcOrd="1" destOrd="0" presId="urn:microsoft.com/office/officeart/2005/8/layout/matrix1"/>
    <dgm:cxn modelId="{B63B8659-CC7C-40C2-8BA7-77C622E805CC}" type="presParOf" srcId="{DE8DF249-65DB-4390-BB29-9C0F90DAD02E}" destId="{909CE5C9-54D1-4E70-86AD-5552F29DBE1C}" srcOrd="2" destOrd="0" presId="urn:microsoft.com/office/officeart/2005/8/layout/matrix1"/>
    <dgm:cxn modelId="{A6AB9B5D-C1F3-4BFD-A544-567BBFA215BA}" type="presParOf" srcId="{DE8DF249-65DB-4390-BB29-9C0F90DAD02E}" destId="{E8719D71-3663-43B4-8E93-EEBDC70E4523}" srcOrd="3" destOrd="0" presId="urn:microsoft.com/office/officeart/2005/8/layout/matrix1"/>
    <dgm:cxn modelId="{653DB439-FA90-4104-A74B-F79CC58447A1}" type="presParOf" srcId="{DE8DF249-65DB-4390-BB29-9C0F90DAD02E}" destId="{34D3869F-688C-409D-A8A0-00F3546BECE3}" srcOrd="4" destOrd="0" presId="urn:microsoft.com/office/officeart/2005/8/layout/matrix1"/>
    <dgm:cxn modelId="{A1F67FDC-2A3E-42B9-9D22-1A24B2B346F5}" type="presParOf" srcId="{DE8DF249-65DB-4390-BB29-9C0F90DAD02E}" destId="{7BE59FF8-D1B9-408E-92D3-526A774F88EC}" srcOrd="5" destOrd="0" presId="urn:microsoft.com/office/officeart/2005/8/layout/matrix1"/>
    <dgm:cxn modelId="{40BDBEB7-BEF4-4CA7-B73E-9F78E215D627}" type="presParOf" srcId="{DE8DF249-65DB-4390-BB29-9C0F90DAD02E}" destId="{CAE57DCD-F97B-4391-8C34-00613C360B14}" srcOrd="6" destOrd="0" presId="urn:microsoft.com/office/officeart/2005/8/layout/matrix1"/>
    <dgm:cxn modelId="{EDDBEF93-91B1-4FFB-B911-78D821A70900}" type="presParOf" srcId="{DE8DF249-65DB-4390-BB29-9C0F90DAD02E}" destId="{87AE0C9E-CAC2-4821-881F-34200308D494}" srcOrd="7" destOrd="0" presId="urn:microsoft.com/office/officeart/2005/8/layout/matrix1"/>
    <dgm:cxn modelId="{E0874090-54E7-4B44-BC7D-1178A6A21F38}" type="presParOf" srcId="{2B85DDA6-DC33-40A2-AFD3-2C1EF379E15E}" destId="{7BAF5810-BD72-49D7-8D23-FB10EF31B47A}"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ED98014-98E4-4962-B300-7E5BE15F4405}"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tr-TR"/>
        </a:p>
      </dgm:t>
    </dgm:pt>
    <dgm:pt modelId="{A0833B33-15D0-4AEF-A2AF-E4EE77348209}">
      <dgm:prSet phldrT="[Metin]"/>
      <dgm:spPr/>
      <dgm:t>
        <a:bodyPr/>
        <a:lstStyle/>
        <a:p>
          <a:r>
            <a:rPr lang="tr-TR" dirty="0" smtClean="0">
              <a:latin typeface="Times New Roman" pitchFamily="18" charset="0"/>
              <a:cs typeface="Times New Roman" pitchFamily="18" charset="0"/>
            </a:rPr>
            <a:t>Cebri İcra </a:t>
          </a:r>
          <a:endParaRPr lang="tr-TR" dirty="0">
            <a:latin typeface="Times New Roman" pitchFamily="18" charset="0"/>
            <a:cs typeface="Times New Roman" pitchFamily="18" charset="0"/>
          </a:endParaRPr>
        </a:p>
      </dgm:t>
    </dgm:pt>
    <dgm:pt modelId="{8C2D7F3E-2859-4499-9509-15E0EC2CF208}" type="parTrans" cxnId="{F069742D-F4BC-4EBE-AE77-26BBBF7E6B29}">
      <dgm:prSet/>
      <dgm:spPr/>
      <dgm:t>
        <a:bodyPr/>
        <a:lstStyle/>
        <a:p>
          <a:endParaRPr lang="tr-TR"/>
        </a:p>
      </dgm:t>
    </dgm:pt>
    <dgm:pt modelId="{59628951-D5A8-40A0-87F6-429B83A4C8DC}" type="sibTrans" cxnId="{F069742D-F4BC-4EBE-AE77-26BBBF7E6B29}">
      <dgm:prSet/>
      <dgm:spPr/>
      <dgm:t>
        <a:bodyPr/>
        <a:lstStyle/>
        <a:p>
          <a:endParaRPr lang="tr-TR"/>
        </a:p>
      </dgm:t>
    </dgm:pt>
    <dgm:pt modelId="{D348546E-6101-47EC-9159-B59AD4CDE616}">
      <dgm:prSet phldrT="[Metin]" custT="1"/>
      <dgm:spPr/>
      <dgm:t>
        <a:bodyPr/>
        <a:lstStyle/>
        <a:p>
          <a:pPr algn="just"/>
          <a:r>
            <a:rPr lang="tr-TR" sz="4400" dirty="0" smtClean="0">
              <a:latin typeface="Times New Roman" pitchFamily="18" charset="0"/>
              <a:cs typeface="Times New Roman" pitchFamily="18" charset="0"/>
            </a:rPr>
            <a:t>Haczedilmiş, rehin edilmiş veya İflas Masasına girmiş olan bir Taşınmazın, icra vasıtasıyla İİK. hükümlerine göre Açık Artırma ile Satımı neticesinde Mülkiyet, tescilden önce, Alıcıya intikal eder. </a:t>
          </a:r>
          <a:endParaRPr lang="tr-TR" sz="4400" dirty="0">
            <a:latin typeface="Times New Roman" pitchFamily="18" charset="0"/>
            <a:cs typeface="Times New Roman" pitchFamily="18" charset="0"/>
          </a:endParaRPr>
        </a:p>
      </dgm:t>
    </dgm:pt>
    <dgm:pt modelId="{0D45EEFA-2849-4A64-ACAD-33772AF05172}" type="parTrans" cxnId="{57B94FD9-2090-44DD-B31D-C12C8749A2FC}">
      <dgm:prSet/>
      <dgm:spPr/>
      <dgm:t>
        <a:bodyPr/>
        <a:lstStyle/>
        <a:p>
          <a:endParaRPr lang="tr-TR"/>
        </a:p>
      </dgm:t>
    </dgm:pt>
    <dgm:pt modelId="{E17E3BBF-3E75-4D89-8B68-729B75A02DB4}" type="sibTrans" cxnId="{57B94FD9-2090-44DD-B31D-C12C8749A2FC}">
      <dgm:prSet/>
      <dgm:spPr/>
      <dgm:t>
        <a:bodyPr/>
        <a:lstStyle/>
        <a:p>
          <a:endParaRPr lang="tr-TR"/>
        </a:p>
      </dgm:t>
    </dgm:pt>
    <dgm:pt modelId="{57CC4CA1-E367-4BD4-B7B6-022E3CDB698D}" type="pres">
      <dgm:prSet presAssocID="{8ED98014-98E4-4962-B300-7E5BE15F4405}" presName="composite" presStyleCnt="0">
        <dgm:presLayoutVars>
          <dgm:chMax val="1"/>
          <dgm:dir/>
          <dgm:resizeHandles val="exact"/>
        </dgm:presLayoutVars>
      </dgm:prSet>
      <dgm:spPr/>
      <dgm:t>
        <a:bodyPr/>
        <a:lstStyle/>
        <a:p>
          <a:endParaRPr lang="tr-TR"/>
        </a:p>
      </dgm:t>
    </dgm:pt>
    <dgm:pt modelId="{1EC2CB3C-1DED-4602-81BF-1D0F4EECA53D}" type="pres">
      <dgm:prSet presAssocID="{A0833B33-15D0-4AEF-A2AF-E4EE77348209}" presName="roof" presStyleLbl="dkBgShp" presStyleIdx="0" presStyleCnt="2"/>
      <dgm:spPr/>
      <dgm:t>
        <a:bodyPr/>
        <a:lstStyle/>
        <a:p>
          <a:endParaRPr lang="tr-TR"/>
        </a:p>
      </dgm:t>
    </dgm:pt>
    <dgm:pt modelId="{254CD904-89FB-4326-B8C4-7420B7592B7C}" type="pres">
      <dgm:prSet presAssocID="{A0833B33-15D0-4AEF-A2AF-E4EE77348209}" presName="pillars" presStyleCnt="0"/>
      <dgm:spPr/>
    </dgm:pt>
    <dgm:pt modelId="{16A70FA3-CF6F-4C4C-93A6-22A8CB654B79}" type="pres">
      <dgm:prSet presAssocID="{A0833B33-15D0-4AEF-A2AF-E4EE77348209}" presName="pillar1" presStyleLbl="node1" presStyleIdx="0" presStyleCnt="1">
        <dgm:presLayoutVars>
          <dgm:bulletEnabled val="1"/>
        </dgm:presLayoutVars>
      </dgm:prSet>
      <dgm:spPr/>
      <dgm:t>
        <a:bodyPr/>
        <a:lstStyle/>
        <a:p>
          <a:endParaRPr lang="tr-TR"/>
        </a:p>
      </dgm:t>
    </dgm:pt>
    <dgm:pt modelId="{5102F6E9-B272-4B12-9325-9685CAA43B23}" type="pres">
      <dgm:prSet presAssocID="{A0833B33-15D0-4AEF-A2AF-E4EE77348209}" presName="base" presStyleLbl="dkBgShp" presStyleIdx="1" presStyleCnt="2"/>
      <dgm:spPr/>
    </dgm:pt>
  </dgm:ptLst>
  <dgm:cxnLst>
    <dgm:cxn modelId="{F069742D-F4BC-4EBE-AE77-26BBBF7E6B29}" srcId="{8ED98014-98E4-4962-B300-7E5BE15F4405}" destId="{A0833B33-15D0-4AEF-A2AF-E4EE77348209}" srcOrd="0" destOrd="0" parTransId="{8C2D7F3E-2859-4499-9509-15E0EC2CF208}" sibTransId="{59628951-D5A8-40A0-87F6-429B83A4C8DC}"/>
    <dgm:cxn modelId="{5C88009A-02C1-4611-A94A-EDACCC4E49BC}" type="presOf" srcId="{D348546E-6101-47EC-9159-B59AD4CDE616}" destId="{16A70FA3-CF6F-4C4C-93A6-22A8CB654B79}" srcOrd="0" destOrd="0" presId="urn:microsoft.com/office/officeart/2005/8/layout/hList3"/>
    <dgm:cxn modelId="{B0BC9142-7826-4B2A-AED7-41908DCE8107}" type="presOf" srcId="{8ED98014-98E4-4962-B300-7E5BE15F4405}" destId="{57CC4CA1-E367-4BD4-B7B6-022E3CDB698D}" srcOrd="0" destOrd="0" presId="urn:microsoft.com/office/officeart/2005/8/layout/hList3"/>
    <dgm:cxn modelId="{57B94FD9-2090-44DD-B31D-C12C8749A2FC}" srcId="{A0833B33-15D0-4AEF-A2AF-E4EE77348209}" destId="{D348546E-6101-47EC-9159-B59AD4CDE616}" srcOrd="0" destOrd="0" parTransId="{0D45EEFA-2849-4A64-ACAD-33772AF05172}" sibTransId="{E17E3BBF-3E75-4D89-8B68-729B75A02DB4}"/>
    <dgm:cxn modelId="{B0DE40E5-7ACE-4891-AE49-B53B7C7CF758}" type="presOf" srcId="{A0833B33-15D0-4AEF-A2AF-E4EE77348209}" destId="{1EC2CB3C-1DED-4602-81BF-1D0F4EECA53D}" srcOrd="0" destOrd="0" presId="urn:microsoft.com/office/officeart/2005/8/layout/hList3"/>
    <dgm:cxn modelId="{18C7D7C8-4433-41A9-A149-CE0FBE65736E}" type="presParOf" srcId="{57CC4CA1-E367-4BD4-B7B6-022E3CDB698D}" destId="{1EC2CB3C-1DED-4602-81BF-1D0F4EECA53D}" srcOrd="0" destOrd="0" presId="urn:microsoft.com/office/officeart/2005/8/layout/hList3"/>
    <dgm:cxn modelId="{66314D82-3A4A-460C-9C25-6C6F4E5F40FB}" type="presParOf" srcId="{57CC4CA1-E367-4BD4-B7B6-022E3CDB698D}" destId="{254CD904-89FB-4326-B8C4-7420B7592B7C}" srcOrd="1" destOrd="0" presId="urn:microsoft.com/office/officeart/2005/8/layout/hList3"/>
    <dgm:cxn modelId="{5238B517-9D5E-4FC7-99BF-90AD6E62FD38}" type="presParOf" srcId="{254CD904-89FB-4326-B8C4-7420B7592B7C}" destId="{16A70FA3-CF6F-4C4C-93A6-22A8CB654B79}" srcOrd="0" destOrd="0" presId="urn:microsoft.com/office/officeart/2005/8/layout/hList3"/>
    <dgm:cxn modelId="{93423246-482D-477B-9F43-2ACF7A788190}" type="presParOf" srcId="{57CC4CA1-E367-4BD4-B7B6-022E3CDB698D}" destId="{5102F6E9-B272-4B12-9325-9685CAA43B23}"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C8FB34C-C554-403C-ADE9-FC25200EDDC4}"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tr-TR"/>
        </a:p>
      </dgm:t>
    </dgm:pt>
    <dgm:pt modelId="{9D3C07A8-78C2-49E2-8B85-AF19531401E1}">
      <dgm:prSet phldrT="[Metin]" custT="1"/>
      <dgm:spPr/>
      <dgm:t>
        <a:bodyPr/>
        <a:lstStyle/>
        <a:p>
          <a:r>
            <a:rPr lang="tr-TR" sz="7200" dirty="0" smtClean="0">
              <a:solidFill>
                <a:schemeClr val="tx1"/>
              </a:solidFill>
              <a:latin typeface="Times New Roman" pitchFamily="18" charset="0"/>
              <a:cs typeface="Times New Roman" pitchFamily="18" charset="0"/>
            </a:rPr>
            <a:t>İşgal</a:t>
          </a:r>
          <a:endParaRPr lang="tr-TR" sz="7200" dirty="0">
            <a:solidFill>
              <a:schemeClr val="tx1"/>
            </a:solidFill>
            <a:latin typeface="Times New Roman" pitchFamily="18" charset="0"/>
            <a:cs typeface="Times New Roman" pitchFamily="18" charset="0"/>
          </a:endParaRPr>
        </a:p>
      </dgm:t>
    </dgm:pt>
    <dgm:pt modelId="{3C487E79-4B67-4CD0-B6CE-7CD01A9E6867}" type="parTrans" cxnId="{FDCF1C7A-B258-48C9-BF64-A2C421B01EDC}">
      <dgm:prSet/>
      <dgm:spPr/>
      <dgm:t>
        <a:bodyPr/>
        <a:lstStyle/>
        <a:p>
          <a:endParaRPr lang="tr-TR">
            <a:latin typeface="Times New Roman" pitchFamily="18" charset="0"/>
            <a:cs typeface="Times New Roman" pitchFamily="18" charset="0"/>
          </a:endParaRPr>
        </a:p>
      </dgm:t>
    </dgm:pt>
    <dgm:pt modelId="{C04CF89C-B237-4265-A829-14B72E00FE79}" type="sibTrans" cxnId="{FDCF1C7A-B258-48C9-BF64-A2C421B01EDC}">
      <dgm:prSet/>
      <dgm:spPr/>
      <dgm:t>
        <a:bodyPr/>
        <a:lstStyle/>
        <a:p>
          <a:endParaRPr lang="tr-TR">
            <a:latin typeface="Times New Roman" pitchFamily="18" charset="0"/>
            <a:cs typeface="Times New Roman" pitchFamily="18" charset="0"/>
          </a:endParaRPr>
        </a:p>
      </dgm:t>
    </dgm:pt>
    <dgm:pt modelId="{6C312206-AB06-4990-976F-AAFAE54B285A}">
      <dgm:prSet phldrT="[Metin]"/>
      <dgm:spPr/>
      <dgm:t>
        <a:bodyPr/>
        <a:lstStyle/>
        <a:p>
          <a:pPr algn="ctr"/>
          <a:r>
            <a:rPr lang="tr-TR" b="1" u="sng" dirty="0" smtClean="0">
              <a:solidFill>
                <a:schemeClr val="tx1"/>
              </a:solidFill>
              <a:latin typeface="Times New Roman" pitchFamily="18" charset="0"/>
              <a:cs typeface="Times New Roman" pitchFamily="18" charset="0"/>
            </a:rPr>
            <a:t>TANIMI</a:t>
          </a:r>
        </a:p>
        <a:p>
          <a:pPr algn="just"/>
          <a:r>
            <a:rPr lang="tr-TR" dirty="0" smtClean="0">
              <a:solidFill>
                <a:schemeClr val="tx1"/>
              </a:solidFill>
              <a:latin typeface="Times New Roman" pitchFamily="18" charset="0"/>
              <a:cs typeface="Times New Roman" pitchFamily="18" charset="0"/>
            </a:rPr>
            <a:t>Bir kimsenin, Maliki bulunmayan bir Taşınmazda Malik olmak Arzusu ile Zilyetliğini kurmasıdır. Bunun sonucu olarak o kimse, söz konusu Taşınmazın Mülkiyetini, Tapuya Tescilden önce Aslen kazanır.</a:t>
          </a:r>
        </a:p>
        <a:p>
          <a:pPr algn="just"/>
          <a:endParaRPr lang="tr-TR" dirty="0" smtClean="0">
            <a:latin typeface="Times New Roman" pitchFamily="18" charset="0"/>
            <a:cs typeface="Times New Roman" pitchFamily="18" charset="0"/>
          </a:endParaRPr>
        </a:p>
        <a:p>
          <a:pPr algn="just"/>
          <a:endParaRPr lang="tr-TR" dirty="0" smtClean="0">
            <a:latin typeface="Times New Roman" pitchFamily="18" charset="0"/>
            <a:cs typeface="Times New Roman" pitchFamily="18" charset="0"/>
          </a:endParaRPr>
        </a:p>
        <a:p>
          <a:pPr algn="just"/>
          <a:endParaRPr lang="tr-TR" dirty="0">
            <a:latin typeface="Times New Roman" pitchFamily="18" charset="0"/>
            <a:cs typeface="Times New Roman" pitchFamily="18" charset="0"/>
          </a:endParaRPr>
        </a:p>
      </dgm:t>
    </dgm:pt>
    <dgm:pt modelId="{0406D104-B8F3-4A74-9E0C-EB167AFC6A62}" type="parTrans" cxnId="{F6A8FEDB-6486-4AAD-9A9C-9BAB342DA711}">
      <dgm:prSet/>
      <dgm:spPr/>
      <dgm:t>
        <a:bodyPr/>
        <a:lstStyle/>
        <a:p>
          <a:endParaRPr lang="tr-TR">
            <a:latin typeface="Times New Roman" pitchFamily="18" charset="0"/>
            <a:cs typeface="Times New Roman" pitchFamily="18" charset="0"/>
          </a:endParaRPr>
        </a:p>
      </dgm:t>
    </dgm:pt>
    <dgm:pt modelId="{56F04EE8-D60D-4E41-8C61-E5702BAFCD71}" type="sibTrans" cxnId="{F6A8FEDB-6486-4AAD-9A9C-9BAB342DA711}">
      <dgm:prSet/>
      <dgm:spPr/>
      <dgm:t>
        <a:bodyPr/>
        <a:lstStyle/>
        <a:p>
          <a:endParaRPr lang="tr-TR">
            <a:latin typeface="Times New Roman" pitchFamily="18" charset="0"/>
            <a:cs typeface="Times New Roman" pitchFamily="18" charset="0"/>
          </a:endParaRPr>
        </a:p>
      </dgm:t>
    </dgm:pt>
    <dgm:pt modelId="{3DB1ACF4-C95C-47CD-B241-29F0C15A343C}">
      <dgm:prSet phldrT="[Metin]"/>
      <dgm:spPr/>
      <dgm:t>
        <a:bodyPr/>
        <a:lstStyle/>
        <a:p>
          <a:pPr algn="ctr"/>
          <a:r>
            <a:rPr lang="tr-TR" b="1" u="sng" dirty="0" smtClean="0">
              <a:solidFill>
                <a:schemeClr val="tx1"/>
              </a:solidFill>
              <a:latin typeface="Times New Roman" pitchFamily="18" charset="0"/>
              <a:cs typeface="Times New Roman" pitchFamily="18" charset="0"/>
            </a:rPr>
            <a:t>ŞARTLARI</a:t>
          </a:r>
        </a:p>
        <a:p>
          <a:pPr algn="just"/>
          <a:r>
            <a:rPr lang="tr-TR" dirty="0" smtClean="0">
              <a:latin typeface="Times New Roman" pitchFamily="18" charset="0"/>
              <a:cs typeface="Times New Roman" pitchFamily="18" charset="0"/>
            </a:rPr>
            <a:t>- </a:t>
          </a:r>
          <a:r>
            <a:rPr lang="tr-TR" dirty="0" smtClean="0">
              <a:solidFill>
                <a:schemeClr val="tx1"/>
              </a:solidFill>
              <a:latin typeface="Times New Roman" pitchFamily="18" charset="0"/>
              <a:cs typeface="Times New Roman" pitchFamily="18" charset="0"/>
            </a:rPr>
            <a:t>İşgal yolu ile Mülkiyet Kazanma, Arazi ve Kat Mülkiyetine tabi Bağımsız Bölümler için söz konusu olur. Maddi varlığı olmayan Bağımsız ve Sürekli Hakların niteliği İşgale uygun değildir.</a:t>
          </a:r>
        </a:p>
        <a:p>
          <a:pPr algn="just"/>
          <a:r>
            <a:rPr lang="tr-TR" dirty="0" smtClean="0">
              <a:latin typeface="Times New Roman" pitchFamily="18" charset="0"/>
              <a:cs typeface="Times New Roman" pitchFamily="18" charset="0"/>
            </a:rPr>
            <a:t>- </a:t>
          </a:r>
          <a:r>
            <a:rPr lang="tr-TR" dirty="0" smtClean="0">
              <a:solidFill>
                <a:schemeClr val="tx1"/>
              </a:solidFill>
              <a:latin typeface="Times New Roman" pitchFamily="18" charset="0"/>
              <a:cs typeface="Times New Roman" pitchFamily="18" charset="0"/>
            </a:rPr>
            <a:t>İşgal yolu ile Mülkiyet Kazanma, Taşınmaz üzerinde başkasının Mülkiyet Hakkı bulunmaması halinde mümkündür.</a:t>
          </a:r>
          <a:endParaRPr lang="tr-TR" dirty="0">
            <a:solidFill>
              <a:schemeClr val="tx1"/>
            </a:solidFill>
            <a:latin typeface="Times New Roman" pitchFamily="18" charset="0"/>
            <a:cs typeface="Times New Roman" pitchFamily="18" charset="0"/>
          </a:endParaRPr>
        </a:p>
      </dgm:t>
    </dgm:pt>
    <dgm:pt modelId="{9A30D291-33B0-4A3D-A9AE-BA4ECE6F3E40}" type="parTrans" cxnId="{C24C86CF-566A-4AF6-B411-5DA663DFD884}">
      <dgm:prSet/>
      <dgm:spPr/>
      <dgm:t>
        <a:bodyPr/>
        <a:lstStyle/>
        <a:p>
          <a:endParaRPr lang="tr-TR">
            <a:latin typeface="Times New Roman" pitchFamily="18" charset="0"/>
            <a:cs typeface="Times New Roman" pitchFamily="18" charset="0"/>
          </a:endParaRPr>
        </a:p>
      </dgm:t>
    </dgm:pt>
    <dgm:pt modelId="{358BBA45-A98C-4E54-B909-C557C7682B79}" type="sibTrans" cxnId="{C24C86CF-566A-4AF6-B411-5DA663DFD884}">
      <dgm:prSet/>
      <dgm:spPr/>
      <dgm:t>
        <a:bodyPr/>
        <a:lstStyle/>
        <a:p>
          <a:endParaRPr lang="tr-TR">
            <a:latin typeface="Times New Roman" pitchFamily="18" charset="0"/>
            <a:cs typeface="Times New Roman" pitchFamily="18" charset="0"/>
          </a:endParaRPr>
        </a:p>
      </dgm:t>
    </dgm:pt>
    <dgm:pt modelId="{879B664F-E6A3-4B2D-9F07-D37434D11875}" type="pres">
      <dgm:prSet presAssocID="{2C8FB34C-C554-403C-ADE9-FC25200EDDC4}" presName="composite" presStyleCnt="0">
        <dgm:presLayoutVars>
          <dgm:chMax val="1"/>
          <dgm:dir/>
          <dgm:resizeHandles val="exact"/>
        </dgm:presLayoutVars>
      </dgm:prSet>
      <dgm:spPr/>
      <dgm:t>
        <a:bodyPr/>
        <a:lstStyle/>
        <a:p>
          <a:endParaRPr lang="tr-TR"/>
        </a:p>
      </dgm:t>
    </dgm:pt>
    <dgm:pt modelId="{94061753-6ADF-4CE7-BE8D-723A5B219821}" type="pres">
      <dgm:prSet presAssocID="{9D3C07A8-78C2-49E2-8B85-AF19531401E1}" presName="roof" presStyleLbl="dkBgShp" presStyleIdx="0" presStyleCnt="2"/>
      <dgm:spPr/>
      <dgm:t>
        <a:bodyPr/>
        <a:lstStyle/>
        <a:p>
          <a:endParaRPr lang="tr-TR"/>
        </a:p>
      </dgm:t>
    </dgm:pt>
    <dgm:pt modelId="{0CEC0DCA-A77D-4C5D-A343-9EB8BF4BF6C1}" type="pres">
      <dgm:prSet presAssocID="{9D3C07A8-78C2-49E2-8B85-AF19531401E1}" presName="pillars" presStyleCnt="0"/>
      <dgm:spPr/>
    </dgm:pt>
    <dgm:pt modelId="{3E9B6E5F-776E-492E-BEE9-7E15675B7417}" type="pres">
      <dgm:prSet presAssocID="{9D3C07A8-78C2-49E2-8B85-AF19531401E1}" presName="pillar1" presStyleLbl="node1" presStyleIdx="0" presStyleCnt="2" custScaleY="118672">
        <dgm:presLayoutVars>
          <dgm:bulletEnabled val="1"/>
        </dgm:presLayoutVars>
      </dgm:prSet>
      <dgm:spPr/>
      <dgm:t>
        <a:bodyPr/>
        <a:lstStyle/>
        <a:p>
          <a:endParaRPr lang="tr-TR"/>
        </a:p>
      </dgm:t>
    </dgm:pt>
    <dgm:pt modelId="{C23D3CB9-81BF-4199-9EBA-816AAB9DC497}" type="pres">
      <dgm:prSet presAssocID="{3DB1ACF4-C95C-47CD-B241-29F0C15A343C}" presName="pillarX" presStyleLbl="node1" presStyleIdx="1" presStyleCnt="2" custScaleY="118672">
        <dgm:presLayoutVars>
          <dgm:bulletEnabled val="1"/>
        </dgm:presLayoutVars>
      </dgm:prSet>
      <dgm:spPr/>
      <dgm:t>
        <a:bodyPr/>
        <a:lstStyle/>
        <a:p>
          <a:endParaRPr lang="tr-TR"/>
        </a:p>
      </dgm:t>
    </dgm:pt>
    <dgm:pt modelId="{C6F8CF7C-2C31-455C-9944-4F7D664E5E33}" type="pres">
      <dgm:prSet presAssocID="{9D3C07A8-78C2-49E2-8B85-AF19531401E1}" presName="base" presStyleLbl="dkBgShp" presStyleIdx="1" presStyleCnt="2"/>
      <dgm:spPr/>
    </dgm:pt>
  </dgm:ptLst>
  <dgm:cxnLst>
    <dgm:cxn modelId="{D2C8E0D9-A2D5-41A8-93D9-13C03BB99BEC}" type="presOf" srcId="{3DB1ACF4-C95C-47CD-B241-29F0C15A343C}" destId="{C23D3CB9-81BF-4199-9EBA-816AAB9DC497}" srcOrd="0" destOrd="0" presId="urn:microsoft.com/office/officeart/2005/8/layout/hList3"/>
    <dgm:cxn modelId="{4E21C196-81FC-4BDF-B242-FD172248B9C7}" type="presOf" srcId="{9D3C07A8-78C2-49E2-8B85-AF19531401E1}" destId="{94061753-6ADF-4CE7-BE8D-723A5B219821}" srcOrd="0" destOrd="0" presId="urn:microsoft.com/office/officeart/2005/8/layout/hList3"/>
    <dgm:cxn modelId="{F6A8FEDB-6486-4AAD-9A9C-9BAB342DA711}" srcId="{9D3C07A8-78C2-49E2-8B85-AF19531401E1}" destId="{6C312206-AB06-4990-976F-AAFAE54B285A}" srcOrd="0" destOrd="0" parTransId="{0406D104-B8F3-4A74-9E0C-EB167AFC6A62}" sibTransId="{56F04EE8-D60D-4E41-8C61-E5702BAFCD71}"/>
    <dgm:cxn modelId="{F8E79C92-E261-4999-92EB-459606830E38}" type="presOf" srcId="{6C312206-AB06-4990-976F-AAFAE54B285A}" destId="{3E9B6E5F-776E-492E-BEE9-7E15675B7417}" srcOrd="0" destOrd="0" presId="urn:microsoft.com/office/officeart/2005/8/layout/hList3"/>
    <dgm:cxn modelId="{FDCF1C7A-B258-48C9-BF64-A2C421B01EDC}" srcId="{2C8FB34C-C554-403C-ADE9-FC25200EDDC4}" destId="{9D3C07A8-78C2-49E2-8B85-AF19531401E1}" srcOrd="0" destOrd="0" parTransId="{3C487E79-4B67-4CD0-B6CE-7CD01A9E6867}" sibTransId="{C04CF89C-B237-4265-A829-14B72E00FE79}"/>
    <dgm:cxn modelId="{C24C86CF-566A-4AF6-B411-5DA663DFD884}" srcId="{9D3C07A8-78C2-49E2-8B85-AF19531401E1}" destId="{3DB1ACF4-C95C-47CD-B241-29F0C15A343C}" srcOrd="1" destOrd="0" parTransId="{9A30D291-33B0-4A3D-A9AE-BA4ECE6F3E40}" sibTransId="{358BBA45-A98C-4E54-B909-C557C7682B79}"/>
    <dgm:cxn modelId="{04AC7B90-C4B2-4BD4-B254-36745825B5C5}" type="presOf" srcId="{2C8FB34C-C554-403C-ADE9-FC25200EDDC4}" destId="{879B664F-E6A3-4B2D-9F07-D37434D11875}" srcOrd="0" destOrd="0" presId="urn:microsoft.com/office/officeart/2005/8/layout/hList3"/>
    <dgm:cxn modelId="{1A1A4735-F911-436A-B733-C43FB872CE80}" type="presParOf" srcId="{879B664F-E6A3-4B2D-9F07-D37434D11875}" destId="{94061753-6ADF-4CE7-BE8D-723A5B219821}" srcOrd="0" destOrd="0" presId="urn:microsoft.com/office/officeart/2005/8/layout/hList3"/>
    <dgm:cxn modelId="{58F15731-7757-4E4C-91D5-3DAC4ECFA6DE}" type="presParOf" srcId="{879B664F-E6A3-4B2D-9F07-D37434D11875}" destId="{0CEC0DCA-A77D-4C5D-A343-9EB8BF4BF6C1}" srcOrd="1" destOrd="0" presId="urn:microsoft.com/office/officeart/2005/8/layout/hList3"/>
    <dgm:cxn modelId="{ACD76311-60D8-415D-9A72-69FDFFEC71F9}" type="presParOf" srcId="{0CEC0DCA-A77D-4C5D-A343-9EB8BF4BF6C1}" destId="{3E9B6E5F-776E-492E-BEE9-7E15675B7417}" srcOrd="0" destOrd="0" presId="urn:microsoft.com/office/officeart/2005/8/layout/hList3"/>
    <dgm:cxn modelId="{B9A8E43E-B06B-49CC-AF6A-E53E497648F4}" type="presParOf" srcId="{0CEC0DCA-A77D-4C5D-A343-9EB8BF4BF6C1}" destId="{C23D3CB9-81BF-4199-9EBA-816AAB9DC497}" srcOrd="1" destOrd="0" presId="urn:microsoft.com/office/officeart/2005/8/layout/hList3"/>
    <dgm:cxn modelId="{87AE18DE-0242-4543-B8EF-E8A6460BE6D8}" type="presParOf" srcId="{879B664F-E6A3-4B2D-9F07-D37434D11875}" destId="{C6F8CF7C-2C31-455C-9944-4F7D664E5E33}" srcOrd="2" destOrd="0" presId="urn:microsoft.com/office/officeart/2005/8/layout/h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17BB002-33BE-49B7-87B9-4199C9DAE330}" type="doc">
      <dgm:prSet loTypeId="urn:microsoft.com/office/officeart/2005/8/layout/default#1" loCatId="list" qsTypeId="urn:microsoft.com/office/officeart/2005/8/quickstyle/simple1" qsCatId="simple" csTypeId="urn:microsoft.com/office/officeart/2005/8/colors/accent1_2" csCatId="accent1" phldr="1"/>
      <dgm:spPr/>
      <dgm:t>
        <a:bodyPr/>
        <a:lstStyle/>
        <a:p>
          <a:endParaRPr lang="tr-TR"/>
        </a:p>
      </dgm:t>
    </dgm:pt>
    <dgm:pt modelId="{DB2CE7DC-B1C1-4AD0-8EF1-6DC181240640}">
      <dgm:prSet phldrT="[Metin]"/>
      <dgm:spPr/>
      <dgm:t>
        <a:bodyPr/>
        <a:lstStyle/>
        <a:p>
          <a:pPr algn="ctr"/>
          <a:r>
            <a:rPr lang="tr-TR" u="sng" dirty="0" smtClean="0">
              <a:solidFill>
                <a:schemeClr val="tx1"/>
              </a:solidFill>
              <a:latin typeface="Times New Roman" pitchFamily="18" charset="0"/>
              <a:cs typeface="Times New Roman" pitchFamily="18" charset="0"/>
            </a:rPr>
            <a:t>Tapuya Kayıtlı Olup Da Sicile Göre Sahipsiz Hale Gelen Taşınmaz</a:t>
          </a:r>
        </a:p>
        <a:p>
          <a:pPr algn="just"/>
          <a:r>
            <a:rPr lang="tr-TR" dirty="0" smtClean="0">
              <a:latin typeface="Times New Roman" pitchFamily="18" charset="0"/>
              <a:cs typeface="Times New Roman" pitchFamily="18" charset="0"/>
            </a:rPr>
            <a:t>- MK. m. 707/f.1’e göre, “Tapu kütüğüne kayıtlı bir taşınmazın mülkiyetinin işgal yoluyla kazanılması, ancak kaydının, malikin istemiyle terkin edilmiş olmasına bağlıdır.”</a:t>
          </a:r>
        </a:p>
        <a:p>
          <a:pPr algn="just"/>
          <a:r>
            <a:rPr lang="tr-TR" dirty="0" smtClean="0">
              <a:latin typeface="Times New Roman" pitchFamily="18" charset="0"/>
              <a:cs typeface="Times New Roman" pitchFamily="18" charset="0"/>
            </a:rPr>
            <a:t>- Malikin istemiyle terkinin söz konusu olabilmesi için;</a:t>
          </a:r>
        </a:p>
        <a:p>
          <a:pPr algn="just"/>
          <a:r>
            <a:rPr lang="tr-TR" dirty="0" smtClean="0">
              <a:latin typeface="Times New Roman" pitchFamily="18" charset="0"/>
              <a:cs typeface="Times New Roman" pitchFamily="18" charset="0"/>
            </a:rPr>
            <a:t>    * Terkini talep etmesi</a:t>
          </a:r>
        </a:p>
        <a:p>
          <a:pPr algn="just"/>
          <a:r>
            <a:rPr lang="tr-TR" dirty="0" smtClean="0">
              <a:latin typeface="Times New Roman" pitchFamily="18" charset="0"/>
              <a:cs typeface="Times New Roman" pitchFamily="18" charset="0"/>
            </a:rPr>
            <a:t>    * Bu talebe göre terkinin yapılmış olması gerekir.</a:t>
          </a:r>
          <a:endParaRPr lang="tr-TR" dirty="0">
            <a:latin typeface="Times New Roman" pitchFamily="18" charset="0"/>
            <a:cs typeface="Times New Roman" pitchFamily="18" charset="0"/>
          </a:endParaRPr>
        </a:p>
      </dgm:t>
    </dgm:pt>
    <dgm:pt modelId="{0446B894-506D-49A1-827C-CDFAAEBB844D}" type="parTrans" cxnId="{976EB8AE-C2E3-41B2-86CB-1C144533D693}">
      <dgm:prSet/>
      <dgm:spPr/>
      <dgm:t>
        <a:bodyPr/>
        <a:lstStyle/>
        <a:p>
          <a:endParaRPr lang="tr-TR"/>
        </a:p>
      </dgm:t>
    </dgm:pt>
    <dgm:pt modelId="{6174483D-7316-429F-AA86-6E6C333E8327}" type="sibTrans" cxnId="{976EB8AE-C2E3-41B2-86CB-1C144533D693}">
      <dgm:prSet/>
      <dgm:spPr/>
      <dgm:t>
        <a:bodyPr/>
        <a:lstStyle/>
        <a:p>
          <a:endParaRPr lang="tr-TR"/>
        </a:p>
      </dgm:t>
    </dgm:pt>
    <dgm:pt modelId="{D66E0B3B-684F-4DFB-BDD3-0CEF45826AA7}">
      <dgm:prSet phldrT="[Metin]"/>
      <dgm:spPr/>
      <dgm:t>
        <a:bodyPr/>
        <a:lstStyle/>
        <a:p>
          <a:pPr algn="ctr"/>
          <a:r>
            <a:rPr lang="tr-TR" u="sng" dirty="0" smtClean="0">
              <a:solidFill>
                <a:schemeClr val="tx1"/>
              </a:solidFill>
              <a:latin typeface="Times New Roman" pitchFamily="18" charset="0"/>
              <a:cs typeface="Times New Roman" pitchFamily="18" charset="0"/>
            </a:rPr>
            <a:t>Tapuda Kayıtlı Olmayan Taşınmazlar</a:t>
          </a:r>
        </a:p>
        <a:p>
          <a:pPr algn="just"/>
          <a:r>
            <a:rPr lang="tr-TR" dirty="0" smtClean="0">
              <a:latin typeface="Times New Roman" pitchFamily="18" charset="0"/>
              <a:cs typeface="Times New Roman" pitchFamily="18" charset="0"/>
            </a:rPr>
            <a:t>- MK. m. 707/f. 2’e göre, “Tapuya kayıtlı olmayan taşınmazlar üzerinde işgal yoluyla mülkiyet kazanılamaz.” Bu hükme göre bugünkü hukukumuzda  tapuya kayıtlı olmayan taşınmazların işgal yolu  ile iktisabına imkan yoktur.</a:t>
          </a:r>
        </a:p>
        <a:p>
          <a:pPr algn="just"/>
          <a:r>
            <a:rPr lang="tr-TR" dirty="0" smtClean="0">
              <a:latin typeface="Times New Roman" pitchFamily="18" charset="0"/>
              <a:cs typeface="Times New Roman" pitchFamily="18" charset="0"/>
            </a:rPr>
            <a:t>- Kadastro Kanunu, devletin hüküm ve tasarrufu altında bulunan arazilerden kamu hizmetine özgülenmeyenlerin işgal yolu ile değil, fakat İmar ve İhya edilerek kazanılmasına, Zamanaşımı ile Kazanma Şartlarının da gerçekleşmesi kaydıyla imkan tanımıştır.</a:t>
          </a:r>
          <a:endParaRPr lang="tr-TR" dirty="0">
            <a:latin typeface="Times New Roman" pitchFamily="18" charset="0"/>
            <a:cs typeface="Times New Roman" pitchFamily="18" charset="0"/>
          </a:endParaRPr>
        </a:p>
      </dgm:t>
    </dgm:pt>
    <dgm:pt modelId="{CCDE06A1-13D5-455C-9DF5-15D5301065EC}" type="parTrans" cxnId="{0024CADA-562F-4C22-8ABC-C5B5058DCAC6}">
      <dgm:prSet/>
      <dgm:spPr/>
      <dgm:t>
        <a:bodyPr/>
        <a:lstStyle/>
        <a:p>
          <a:endParaRPr lang="tr-TR"/>
        </a:p>
      </dgm:t>
    </dgm:pt>
    <dgm:pt modelId="{1608BA22-5831-4244-8962-2FFC542C095D}" type="sibTrans" cxnId="{0024CADA-562F-4C22-8ABC-C5B5058DCAC6}">
      <dgm:prSet/>
      <dgm:spPr/>
      <dgm:t>
        <a:bodyPr/>
        <a:lstStyle/>
        <a:p>
          <a:endParaRPr lang="tr-TR"/>
        </a:p>
      </dgm:t>
    </dgm:pt>
    <dgm:pt modelId="{6583E48C-2125-478A-A2DA-9E3C79E50635}" type="pres">
      <dgm:prSet presAssocID="{517BB002-33BE-49B7-87B9-4199C9DAE330}" presName="diagram" presStyleCnt="0">
        <dgm:presLayoutVars>
          <dgm:dir/>
          <dgm:resizeHandles val="exact"/>
        </dgm:presLayoutVars>
      </dgm:prSet>
      <dgm:spPr/>
      <dgm:t>
        <a:bodyPr/>
        <a:lstStyle/>
        <a:p>
          <a:endParaRPr lang="tr-TR"/>
        </a:p>
      </dgm:t>
    </dgm:pt>
    <dgm:pt modelId="{440E6480-8A73-47A3-B704-A29655E17163}" type="pres">
      <dgm:prSet presAssocID="{DB2CE7DC-B1C1-4AD0-8EF1-6DC181240640}" presName="node" presStyleLbl="node1" presStyleIdx="0" presStyleCnt="2" custScaleY="202961">
        <dgm:presLayoutVars>
          <dgm:bulletEnabled val="1"/>
        </dgm:presLayoutVars>
      </dgm:prSet>
      <dgm:spPr/>
      <dgm:t>
        <a:bodyPr/>
        <a:lstStyle/>
        <a:p>
          <a:endParaRPr lang="tr-TR"/>
        </a:p>
      </dgm:t>
    </dgm:pt>
    <dgm:pt modelId="{D674FF50-66A7-4006-8234-56BA961BF3B3}" type="pres">
      <dgm:prSet presAssocID="{6174483D-7316-429F-AA86-6E6C333E8327}" presName="sibTrans" presStyleCnt="0"/>
      <dgm:spPr/>
    </dgm:pt>
    <dgm:pt modelId="{8F412367-ABCC-4A30-A5CB-4108CDAD7CB4}" type="pres">
      <dgm:prSet presAssocID="{D66E0B3B-684F-4DFB-BDD3-0CEF45826AA7}" presName="node" presStyleLbl="node1" presStyleIdx="1" presStyleCnt="2" custScaleY="202961">
        <dgm:presLayoutVars>
          <dgm:bulletEnabled val="1"/>
        </dgm:presLayoutVars>
      </dgm:prSet>
      <dgm:spPr/>
      <dgm:t>
        <a:bodyPr/>
        <a:lstStyle/>
        <a:p>
          <a:endParaRPr lang="tr-TR"/>
        </a:p>
      </dgm:t>
    </dgm:pt>
  </dgm:ptLst>
  <dgm:cxnLst>
    <dgm:cxn modelId="{976EB8AE-C2E3-41B2-86CB-1C144533D693}" srcId="{517BB002-33BE-49B7-87B9-4199C9DAE330}" destId="{DB2CE7DC-B1C1-4AD0-8EF1-6DC181240640}" srcOrd="0" destOrd="0" parTransId="{0446B894-506D-49A1-827C-CDFAAEBB844D}" sibTransId="{6174483D-7316-429F-AA86-6E6C333E8327}"/>
    <dgm:cxn modelId="{97790921-0FAF-47EE-88FF-1B7A9945B676}" type="presOf" srcId="{517BB002-33BE-49B7-87B9-4199C9DAE330}" destId="{6583E48C-2125-478A-A2DA-9E3C79E50635}" srcOrd="0" destOrd="0" presId="urn:microsoft.com/office/officeart/2005/8/layout/default#1"/>
    <dgm:cxn modelId="{D7F51BA3-C723-416B-8934-4F2D74A876FE}" type="presOf" srcId="{DB2CE7DC-B1C1-4AD0-8EF1-6DC181240640}" destId="{440E6480-8A73-47A3-B704-A29655E17163}" srcOrd="0" destOrd="0" presId="urn:microsoft.com/office/officeart/2005/8/layout/default#1"/>
    <dgm:cxn modelId="{AA04D321-A6D8-443C-964D-3941F3961D00}" type="presOf" srcId="{D66E0B3B-684F-4DFB-BDD3-0CEF45826AA7}" destId="{8F412367-ABCC-4A30-A5CB-4108CDAD7CB4}" srcOrd="0" destOrd="0" presId="urn:microsoft.com/office/officeart/2005/8/layout/default#1"/>
    <dgm:cxn modelId="{0024CADA-562F-4C22-8ABC-C5B5058DCAC6}" srcId="{517BB002-33BE-49B7-87B9-4199C9DAE330}" destId="{D66E0B3B-684F-4DFB-BDD3-0CEF45826AA7}" srcOrd="1" destOrd="0" parTransId="{CCDE06A1-13D5-455C-9DF5-15D5301065EC}" sibTransId="{1608BA22-5831-4244-8962-2FFC542C095D}"/>
    <dgm:cxn modelId="{2ECAC5E3-A11E-40BD-B549-0A4AB6B74214}" type="presParOf" srcId="{6583E48C-2125-478A-A2DA-9E3C79E50635}" destId="{440E6480-8A73-47A3-B704-A29655E17163}" srcOrd="0" destOrd="0" presId="urn:microsoft.com/office/officeart/2005/8/layout/default#1"/>
    <dgm:cxn modelId="{8092001D-87CF-4658-ADD0-3AD23B2CA79E}" type="presParOf" srcId="{6583E48C-2125-478A-A2DA-9E3C79E50635}" destId="{D674FF50-66A7-4006-8234-56BA961BF3B3}" srcOrd="1" destOrd="0" presId="urn:microsoft.com/office/officeart/2005/8/layout/default#1"/>
    <dgm:cxn modelId="{ED2F79AC-A20E-4859-A6B5-98FA7ED2D937}" type="presParOf" srcId="{6583E48C-2125-478A-A2DA-9E3C79E50635}" destId="{8F412367-ABCC-4A30-A5CB-4108CDAD7CB4}" srcOrd="2"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7EBB887-5749-47F4-93D3-12852819EC17}"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tr-TR"/>
        </a:p>
      </dgm:t>
    </dgm:pt>
    <dgm:pt modelId="{057C99AD-6009-452A-BA49-964EDA3DBA3E}">
      <dgm:prSet custT="1"/>
      <dgm:spPr/>
      <dgm:t>
        <a:bodyPr/>
        <a:lstStyle/>
        <a:p>
          <a:pPr rtl="0"/>
          <a:r>
            <a:rPr lang="tr-TR" sz="2400" dirty="0" smtClean="0">
              <a:latin typeface="Times New Roman" pitchFamily="18" charset="0"/>
              <a:cs typeface="Times New Roman" pitchFamily="18" charset="0"/>
            </a:rPr>
            <a:t>İşgal yolu ile Mülkiyet Kazanılması Hukuki bir Fiildir. Bu Hukuki Fiillere, Hukuki İşlemlere ait hükümler kıyasen uygulanır.</a:t>
          </a:r>
          <a:endParaRPr lang="tr-TR" sz="2400" dirty="0">
            <a:latin typeface="Times New Roman" pitchFamily="18" charset="0"/>
            <a:cs typeface="Times New Roman" pitchFamily="18" charset="0"/>
          </a:endParaRPr>
        </a:p>
      </dgm:t>
    </dgm:pt>
    <dgm:pt modelId="{3D26E3B0-2D0B-4649-939F-8FAB10AD3DC1}" type="parTrans" cxnId="{7D4987C3-4F28-492A-99C9-90655FF39B11}">
      <dgm:prSet/>
      <dgm:spPr/>
      <dgm:t>
        <a:bodyPr/>
        <a:lstStyle/>
        <a:p>
          <a:endParaRPr lang="tr-TR"/>
        </a:p>
      </dgm:t>
    </dgm:pt>
    <dgm:pt modelId="{05445752-06D3-4840-A2B7-40C3F53933D4}" type="sibTrans" cxnId="{7D4987C3-4F28-492A-99C9-90655FF39B11}">
      <dgm:prSet/>
      <dgm:spPr/>
      <dgm:t>
        <a:bodyPr/>
        <a:lstStyle/>
        <a:p>
          <a:endParaRPr lang="tr-TR"/>
        </a:p>
      </dgm:t>
    </dgm:pt>
    <dgm:pt modelId="{995D4748-602B-49FD-8F1F-BD47E04D0EEF}">
      <dgm:prSet custT="1"/>
      <dgm:spPr/>
      <dgm:t>
        <a:bodyPr/>
        <a:lstStyle/>
        <a:p>
          <a:pPr rtl="0"/>
          <a:r>
            <a:rPr lang="tr-TR" sz="2400" dirty="0" smtClean="0">
              <a:latin typeface="Times New Roman" pitchFamily="18" charset="0"/>
              <a:cs typeface="Times New Roman" pitchFamily="18" charset="0"/>
            </a:rPr>
            <a:t>İşgal eden kimse, Mülkiyeti, Tescilden Önce Zilyetliğin Kurulması ile kazanır. Ayrıca bir Süre geçmesi aranmaz.</a:t>
          </a:r>
          <a:endParaRPr lang="tr-TR" sz="2400" dirty="0">
            <a:latin typeface="Times New Roman" pitchFamily="18" charset="0"/>
            <a:cs typeface="Times New Roman" pitchFamily="18" charset="0"/>
          </a:endParaRPr>
        </a:p>
      </dgm:t>
    </dgm:pt>
    <dgm:pt modelId="{0EAF36E8-C2FE-4029-8A12-C3FAD31D397F}" type="parTrans" cxnId="{71474276-BAD2-4875-A8FF-12D5BCF46F1F}">
      <dgm:prSet/>
      <dgm:spPr/>
      <dgm:t>
        <a:bodyPr/>
        <a:lstStyle/>
        <a:p>
          <a:endParaRPr lang="tr-TR"/>
        </a:p>
      </dgm:t>
    </dgm:pt>
    <dgm:pt modelId="{CBE70565-483D-4C34-81EA-C6B529E68C93}" type="sibTrans" cxnId="{71474276-BAD2-4875-A8FF-12D5BCF46F1F}">
      <dgm:prSet/>
      <dgm:spPr/>
      <dgm:t>
        <a:bodyPr/>
        <a:lstStyle/>
        <a:p>
          <a:endParaRPr lang="tr-TR"/>
        </a:p>
      </dgm:t>
    </dgm:pt>
    <dgm:pt modelId="{38BC0B17-3BAA-4E5E-AB68-8DE67F096B38}">
      <dgm:prSet custT="1"/>
      <dgm:spPr/>
      <dgm:t>
        <a:bodyPr/>
        <a:lstStyle/>
        <a:p>
          <a:pPr rtl="0"/>
          <a:r>
            <a:rPr lang="tr-TR" sz="2400" dirty="0" smtClean="0">
              <a:latin typeface="Times New Roman" pitchFamily="18" charset="0"/>
              <a:cs typeface="Times New Roman" pitchFamily="18" charset="0"/>
            </a:rPr>
            <a:t>Tapuya tescil, İşgal Edenin Yazılı Talebi ile yapılır. Bu Tescil, Açıklayıcıdır.</a:t>
          </a:r>
          <a:endParaRPr lang="tr-TR" sz="2400" dirty="0">
            <a:latin typeface="Times New Roman" pitchFamily="18" charset="0"/>
            <a:cs typeface="Times New Roman" pitchFamily="18" charset="0"/>
          </a:endParaRPr>
        </a:p>
      </dgm:t>
    </dgm:pt>
    <dgm:pt modelId="{C055DF08-F169-4E66-9FEB-4BFBABB68373}" type="parTrans" cxnId="{368816F1-409D-4EF3-AAEF-0D75780B92EA}">
      <dgm:prSet/>
      <dgm:spPr/>
      <dgm:t>
        <a:bodyPr/>
        <a:lstStyle/>
        <a:p>
          <a:endParaRPr lang="tr-TR"/>
        </a:p>
      </dgm:t>
    </dgm:pt>
    <dgm:pt modelId="{5C87265C-B82E-4BA8-92B7-6B8A64C8F79C}" type="sibTrans" cxnId="{368816F1-409D-4EF3-AAEF-0D75780B92EA}">
      <dgm:prSet/>
      <dgm:spPr/>
      <dgm:t>
        <a:bodyPr/>
        <a:lstStyle/>
        <a:p>
          <a:endParaRPr lang="tr-TR"/>
        </a:p>
      </dgm:t>
    </dgm:pt>
    <dgm:pt modelId="{E914351B-DD47-40A9-81D5-889836B43029}">
      <dgm:prSet custT="1"/>
      <dgm:spPr/>
      <dgm:t>
        <a:bodyPr/>
        <a:lstStyle/>
        <a:p>
          <a:pPr rtl="0"/>
          <a:r>
            <a:rPr lang="tr-TR" sz="2400" dirty="0" smtClean="0">
              <a:latin typeface="Times New Roman" pitchFamily="18" charset="0"/>
              <a:cs typeface="Times New Roman" pitchFamily="18" charset="0"/>
            </a:rPr>
            <a:t>İşgal ile Mülkiyetin Aslen Kazanılması, Taşınmaz üzerinde Sınırlı Ayni Hak sahiplerinin Haklarını etkilemez.</a:t>
          </a:r>
          <a:endParaRPr lang="tr-TR" sz="2400" dirty="0">
            <a:latin typeface="Times New Roman" pitchFamily="18" charset="0"/>
            <a:cs typeface="Times New Roman" pitchFamily="18" charset="0"/>
          </a:endParaRPr>
        </a:p>
      </dgm:t>
    </dgm:pt>
    <dgm:pt modelId="{38E52B3B-FD0E-4876-B3FE-5B5EE5B7BF48}" type="parTrans" cxnId="{925528B9-3F9C-4BD0-9975-6472483CAFFD}">
      <dgm:prSet/>
      <dgm:spPr/>
      <dgm:t>
        <a:bodyPr/>
        <a:lstStyle/>
        <a:p>
          <a:endParaRPr lang="tr-TR"/>
        </a:p>
      </dgm:t>
    </dgm:pt>
    <dgm:pt modelId="{1696C4A9-07B7-44D1-805C-2C9DBB711B05}" type="sibTrans" cxnId="{925528B9-3F9C-4BD0-9975-6472483CAFFD}">
      <dgm:prSet/>
      <dgm:spPr/>
      <dgm:t>
        <a:bodyPr/>
        <a:lstStyle/>
        <a:p>
          <a:endParaRPr lang="tr-TR"/>
        </a:p>
      </dgm:t>
    </dgm:pt>
    <dgm:pt modelId="{7F52F3F9-AAAE-4C33-8EE9-40E7F8C39FBD}" type="pres">
      <dgm:prSet presAssocID="{07EBB887-5749-47F4-93D3-12852819EC17}" presName="Name0" presStyleCnt="0">
        <dgm:presLayoutVars>
          <dgm:dir/>
          <dgm:animLvl val="lvl"/>
          <dgm:resizeHandles val="exact"/>
        </dgm:presLayoutVars>
      </dgm:prSet>
      <dgm:spPr/>
      <dgm:t>
        <a:bodyPr/>
        <a:lstStyle/>
        <a:p>
          <a:endParaRPr lang="tr-TR"/>
        </a:p>
      </dgm:t>
    </dgm:pt>
    <dgm:pt modelId="{ACBA7C71-F2D7-468A-B783-04B0527DC293}" type="pres">
      <dgm:prSet presAssocID="{E914351B-DD47-40A9-81D5-889836B43029}" presName="boxAndChildren" presStyleCnt="0"/>
      <dgm:spPr/>
    </dgm:pt>
    <dgm:pt modelId="{CA1C3FB8-8F5C-4A9D-A563-D905BB13F041}" type="pres">
      <dgm:prSet presAssocID="{E914351B-DD47-40A9-81D5-889836B43029}" presName="parentTextBox" presStyleLbl="node1" presStyleIdx="0" presStyleCnt="4"/>
      <dgm:spPr/>
      <dgm:t>
        <a:bodyPr/>
        <a:lstStyle/>
        <a:p>
          <a:endParaRPr lang="tr-TR"/>
        </a:p>
      </dgm:t>
    </dgm:pt>
    <dgm:pt modelId="{BE21F340-C0A5-4C85-8E74-FCCC3C4E17CB}" type="pres">
      <dgm:prSet presAssocID="{5C87265C-B82E-4BA8-92B7-6B8A64C8F79C}" presName="sp" presStyleCnt="0"/>
      <dgm:spPr/>
    </dgm:pt>
    <dgm:pt modelId="{9BC69971-3D70-44F8-8D79-EF38CA1CD1A6}" type="pres">
      <dgm:prSet presAssocID="{38BC0B17-3BAA-4E5E-AB68-8DE67F096B38}" presName="arrowAndChildren" presStyleCnt="0"/>
      <dgm:spPr/>
    </dgm:pt>
    <dgm:pt modelId="{03025A44-5396-4477-A617-0E4610886FE0}" type="pres">
      <dgm:prSet presAssocID="{38BC0B17-3BAA-4E5E-AB68-8DE67F096B38}" presName="parentTextArrow" presStyleLbl="node1" presStyleIdx="1" presStyleCnt="4"/>
      <dgm:spPr/>
      <dgm:t>
        <a:bodyPr/>
        <a:lstStyle/>
        <a:p>
          <a:endParaRPr lang="tr-TR"/>
        </a:p>
      </dgm:t>
    </dgm:pt>
    <dgm:pt modelId="{4FFD5CC3-D444-481E-B10E-3661B6778B00}" type="pres">
      <dgm:prSet presAssocID="{CBE70565-483D-4C34-81EA-C6B529E68C93}" presName="sp" presStyleCnt="0"/>
      <dgm:spPr/>
    </dgm:pt>
    <dgm:pt modelId="{389580DC-33CA-4AF2-B564-DE399FC5F110}" type="pres">
      <dgm:prSet presAssocID="{995D4748-602B-49FD-8F1F-BD47E04D0EEF}" presName="arrowAndChildren" presStyleCnt="0"/>
      <dgm:spPr/>
    </dgm:pt>
    <dgm:pt modelId="{8E4FCF6E-70BA-4EED-BD55-310147E9F3C1}" type="pres">
      <dgm:prSet presAssocID="{995D4748-602B-49FD-8F1F-BD47E04D0EEF}" presName="parentTextArrow" presStyleLbl="node1" presStyleIdx="2" presStyleCnt="4"/>
      <dgm:spPr/>
      <dgm:t>
        <a:bodyPr/>
        <a:lstStyle/>
        <a:p>
          <a:endParaRPr lang="tr-TR"/>
        </a:p>
      </dgm:t>
    </dgm:pt>
    <dgm:pt modelId="{AC313FD2-A1EA-4AAA-8B22-AF3029716D40}" type="pres">
      <dgm:prSet presAssocID="{05445752-06D3-4840-A2B7-40C3F53933D4}" presName="sp" presStyleCnt="0"/>
      <dgm:spPr/>
    </dgm:pt>
    <dgm:pt modelId="{59A66A26-D089-4D59-BCF2-D84330EC2D2D}" type="pres">
      <dgm:prSet presAssocID="{057C99AD-6009-452A-BA49-964EDA3DBA3E}" presName="arrowAndChildren" presStyleCnt="0"/>
      <dgm:spPr/>
    </dgm:pt>
    <dgm:pt modelId="{1ECCCE14-F820-4BA3-A605-9912E1FEBC3E}" type="pres">
      <dgm:prSet presAssocID="{057C99AD-6009-452A-BA49-964EDA3DBA3E}" presName="parentTextArrow" presStyleLbl="node1" presStyleIdx="3" presStyleCnt="4"/>
      <dgm:spPr/>
      <dgm:t>
        <a:bodyPr/>
        <a:lstStyle/>
        <a:p>
          <a:endParaRPr lang="tr-TR"/>
        </a:p>
      </dgm:t>
    </dgm:pt>
  </dgm:ptLst>
  <dgm:cxnLst>
    <dgm:cxn modelId="{4BDD7DE7-224F-4E35-AFBD-368115A8DDB5}" type="presOf" srcId="{995D4748-602B-49FD-8F1F-BD47E04D0EEF}" destId="{8E4FCF6E-70BA-4EED-BD55-310147E9F3C1}" srcOrd="0" destOrd="0" presId="urn:microsoft.com/office/officeart/2005/8/layout/process4"/>
    <dgm:cxn modelId="{368816F1-409D-4EF3-AAEF-0D75780B92EA}" srcId="{07EBB887-5749-47F4-93D3-12852819EC17}" destId="{38BC0B17-3BAA-4E5E-AB68-8DE67F096B38}" srcOrd="2" destOrd="0" parTransId="{C055DF08-F169-4E66-9FEB-4BFBABB68373}" sibTransId="{5C87265C-B82E-4BA8-92B7-6B8A64C8F79C}"/>
    <dgm:cxn modelId="{925528B9-3F9C-4BD0-9975-6472483CAFFD}" srcId="{07EBB887-5749-47F4-93D3-12852819EC17}" destId="{E914351B-DD47-40A9-81D5-889836B43029}" srcOrd="3" destOrd="0" parTransId="{38E52B3B-FD0E-4876-B3FE-5B5EE5B7BF48}" sibTransId="{1696C4A9-07B7-44D1-805C-2C9DBB711B05}"/>
    <dgm:cxn modelId="{8AD6F43B-4C1D-4B8C-86A7-1765C6E882D2}" type="presOf" srcId="{38BC0B17-3BAA-4E5E-AB68-8DE67F096B38}" destId="{03025A44-5396-4477-A617-0E4610886FE0}" srcOrd="0" destOrd="0" presId="urn:microsoft.com/office/officeart/2005/8/layout/process4"/>
    <dgm:cxn modelId="{71474276-BAD2-4875-A8FF-12D5BCF46F1F}" srcId="{07EBB887-5749-47F4-93D3-12852819EC17}" destId="{995D4748-602B-49FD-8F1F-BD47E04D0EEF}" srcOrd="1" destOrd="0" parTransId="{0EAF36E8-C2FE-4029-8A12-C3FAD31D397F}" sibTransId="{CBE70565-483D-4C34-81EA-C6B529E68C93}"/>
    <dgm:cxn modelId="{44D7A978-4B06-4ADD-9148-0F6ED5DD320C}" type="presOf" srcId="{057C99AD-6009-452A-BA49-964EDA3DBA3E}" destId="{1ECCCE14-F820-4BA3-A605-9912E1FEBC3E}" srcOrd="0" destOrd="0" presId="urn:microsoft.com/office/officeart/2005/8/layout/process4"/>
    <dgm:cxn modelId="{BAF42C75-7ACF-4CBC-BE7C-C89C730AB529}" type="presOf" srcId="{07EBB887-5749-47F4-93D3-12852819EC17}" destId="{7F52F3F9-AAAE-4C33-8EE9-40E7F8C39FBD}" srcOrd="0" destOrd="0" presId="urn:microsoft.com/office/officeart/2005/8/layout/process4"/>
    <dgm:cxn modelId="{7D4987C3-4F28-492A-99C9-90655FF39B11}" srcId="{07EBB887-5749-47F4-93D3-12852819EC17}" destId="{057C99AD-6009-452A-BA49-964EDA3DBA3E}" srcOrd="0" destOrd="0" parTransId="{3D26E3B0-2D0B-4649-939F-8FAB10AD3DC1}" sibTransId="{05445752-06D3-4840-A2B7-40C3F53933D4}"/>
    <dgm:cxn modelId="{E6C5CF57-C2AE-4B88-AF6B-29513968C708}" type="presOf" srcId="{E914351B-DD47-40A9-81D5-889836B43029}" destId="{CA1C3FB8-8F5C-4A9D-A563-D905BB13F041}" srcOrd="0" destOrd="0" presId="urn:microsoft.com/office/officeart/2005/8/layout/process4"/>
    <dgm:cxn modelId="{34B8C573-8D60-4CD5-9A81-6CE3F99C66E5}" type="presParOf" srcId="{7F52F3F9-AAAE-4C33-8EE9-40E7F8C39FBD}" destId="{ACBA7C71-F2D7-468A-B783-04B0527DC293}" srcOrd="0" destOrd="0" presId="urn:microsoft.com/office/officeart/2005/8/layout/process4"/>
    <dgm:cxn modelId="{04917950-9916-4607-B796-085B83AB7B62}" type="presParOf" srcId="{ACBA7C71-F2D7-468A-B783-04B0527DC293}" destId="{CA1C3FB8-8F5C-4A9D-A563-D905BB13F041}" srcOrd="0" destOrd="0" presId="urn:microsoft.com/office/officeart/2005/8/layout/process4"/>
    <dgm:cxn modelId="{0999A31A-9E69-43A0-90E2-863EC39370AE}" type="presParOf" srcId="{7F52F3F9-AAAE-4C33-8EE9-40E7F8C39FBD}" destId="{BE21F340-C0A5-4C85-8E74-FCCC3C4E17CB}" srcOrd="1" destOrd="0" presId="urn:microsoft.com/office/officeart/2005/8/layout/process4"/>
    <dgm:cxn modelId="{8AEFCB57-4F1B-473C-9F37-6883CE7E8C2B}" type="presParOf" srcId="{7F52F3F9-AAAE-4C33-8EE9-40E7F8C39FBD}" destId="{9BC69971-3D70-44F8-8D79-EF38CA1CD1A6}" srcOrd="2" destOrd="0" presId="urn:microsoft.com/office/officeart/2005/8/layout/process4"/>
    <dgm:cxn modelId="{1ABDCC3E-2458-4BED-B023-28145CCDA078}" type="presParOf" srcId="{9BC69971-3D70-44F8-8D79-EF38CA1CD1A6}" destId="{03025A44-5396-4477-A617-0E4610886FE0}" srcOrd="0" destOrd="0" presId="urn:microsoft.com/office/officeart/2005/8/layout/process4"/>
    <dgm:cxn modelId="{74A3BD16-CD08-47CE-9AF8-2358A7C95520}" type="presParOf" srcId="{7F52F3F9-AAAE-4C33-8EE9-40E7F8C39FBD}" destId="{4FFD5CC3-D444-481E-B10E-3661B6778B00}" srcOrd="3" destOrd="0" presId="urn:microsoft.com/office/officeart/2005/8/layout/process4"/>
    <dgm:cxn modelId="{E98664AF-DDE3-4D95-825D-F7A7E8EA9C7F}" type="presParOf" srcId="{7F52F3F9-AAAE-4C33-8EE9-40E7F8C39FBD}" destId="{389580DC-33CA-4AF2-B564-DE399FC5F110}" srcOrd="4" destOrd="0" presId="urn:microsoft.com/office/officeart/2005/8/layout/process4"/>
    <dgm:cxn modelId="{21079C9C-B401-41C5-A79E-A30453F9991F}" type="presParOf" srcId="{389580DC-33CA-4AF2-B564-DE399FC5F110}" destId="{8E4FCF6E-70BA-4EED-BD55-310147E9F3C1}" srcOrd="0" destOrd="0" presId="urn:microsoft.com/office/officeart/2005/8/layout/process4"/>
    <dgm:cxn modelId="{BF489BFE-8733-4302-891D-85DC7B761FE2}" type="presParOf" srcId="{7F52F3F9-AAAE-4C33-8EE9-40E7F8C39FBD}" destId="{AC313FD2-A1EA-4AAA-8B22-AF3029716D40}" srcOrd="5" destOrd="0" presId="urn:microsoft.com/office/officeart/2005/8/layout/process4"/>
    <dgm:cxn modelId="{6B622065-4703-4990-8CF5-6B739F37D9AA}" type="presParOf" srcId="{7F52F3F9-AAAE-4C33-8EE9-40E7F8C39FBD}" destId="{59A66A26-D089-4D59-BCF2-D84330EC2D2D}" srcOrd="6" destOrd="0" presId="urn:microsoft.com/office/officeart/2005/8/layout/process4"/>
    <dgm:cxn modelId="{D2A74A04-0544-4DA8-8963-BCA51DEA3E5E}" type="presParOf" srcId="{59A66A26-D089-4D59-BCF2-D84330EC2D2D}" destId="{1ECCCE14-F820-4BA3-A605-9912E1FEBC3E}"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CFCAB1C-80FB-4E47-A3CF-4A662AA11A91}" type="doc">
      <dgm:prSet loTypeId="urn:microsoft.com/office/officeart/2005/8/layout/default#2" loCatId="list" qsTypeId="urn:microsoft.com/office/officeart/2005/8/quickstyle/simple1" qsCatId="simple" csTypeId="urn:microsoft.com/office/officeart/2005/8/colors/accent1_2" csCatId="accent1" phldr="1"/>
      <dgm:spPr/>
      <dgm:t>
        <a:bodyPr/>
        <a:lstStyle/>
        <a:p>
          <a:endParaRPr lang="tr-TR"/>
        </a:p>
      </dgm:t>
    </dgm:pt>
    <dgm:pt modelId="{0D3413E7-0D08-4BBB-A3B7-CEC640555677}">
      <dgm:prSet custT="1"/>
      <dgm:spPr/>
      <dgm:t>
        <a:bodyPr/>
        <a:lstStyle/>
        <a:p>
          <a:pPr algn="just" rtl="0"/>
          <a:r>
            <a:rPr lang="tr-TR" sz="3600" dirty="0" smtClean="0">
              <a:latin typeface="Times New Roman" pitchFamily="18" charset="0"/>
              <a:cs typeface="Times New Roman" pitchFamily="18" charset="0"/>
            </a:rPr>
            <a:t>Kamulaştırma (</a:t>
          </a:r>
          <a:r>
            <a:rPr lang="tr-TR" sz="3600" i="1" dirty="0" smtClean="0">
              <a:latin typeface="Times New Roman" pitchFamily="18" charset="0"/>
              <a:cs typeface="Times New Roman" pitchFamily="18" charset="0"/>
            </a:rPr>
            <a:t>İstimlak)</a:t>
          </a:r>
          <a:r>
            <a:rPr lang="tr-TR" sz="3600" dirty="0" smtClean="0">
              <a:latin typeface="Times New Roman" pitchFamily="18" charset="0"/>
              <a:cs typeface="Times New Roman" pitchFamily="18" charset="0"/>
            </a:rPr>
            <a:t>, Kamu Yararı  düşüncesiyle Devlet veya bir         Kamu Tüzel Kişisinin, kamu kudretine (hükümranlık hakkına) dayanarak ve Bedeli peşin   verilmek suretiyle, İdarenin tek taraflı bir İdari Karara dayanarak bir Taşınmazın Mülkiyetini Kazanmasıdır.</a:t>
          </a:r>
          <a:endParaRPr lang="tr-TR" sz="3600" dirty="0">
            <a:latin typeface="Times New Roman" pitchFamily="18" charset="0"/>
            <a:cs typeface="Times New Roman" pitchFamily="18" charset="0"/>
          </a:endParaRPr>
        </a:p>
      </dgm:t>
    </dgm:pt>
    <dgm:pt modelId="{7DBE403A-9355-4EBA-B54E-E7A1D35936FA}" type="parTrans" cxnId="{6EC8ED1C-9E9D-4FBE-BFD4-551285BDFE83}">
      <dgm:prSet/>
      <dgm:spPr/>
      <dgm:t>
        <a:bodyPr/>
        <a:lstStyle/>
        <a:p>
          <a:endParaRPr lang="tr-TR"/>
        </a:p>
      </dgm:t>
    </dgm:pt>
    <dgm:pt modelId="{5EF76E77-B8B1-4854-AEFB-C5ED05E978E7}" type="sibTrans" cxnId="{6EC8ED1C-9E9D-4FBE-BFD4-551285BDFE83}">
      <dgm:prSet/>
      <dgm:spPr/>
      <dgm:t>
        <a:bodyPr/>
        <a:lstStyle/>
        <a:p>
          <a:endParaRPr lang="tr-TR"/>
        </a:p>
      </dgm:t>
    </dgm:pt>
    <dgm:pt modelId="{3C84BC9D-2A77-4F4A-8232-3385755BEBB9}" type="pres">
      <dgm:prSet presAssocID="{4CFCAB1C-80FB-4E47-A3CF-4A662AA11A91}" presName="diagram" presStyleCnt="0">
        <dgm:presLayoutVars>
          <dgm:dir/>
          <dgm:resizeHandles val="exact"/>
        </dgm:presLayoutVars>
      </dgm:prSet>
      <dgm:spPr/>
      <dgm:t>
        <a:bodyPr/>
        <a:lstStyle/>
        <a:p>
          <a:endParaRPr lang="tr-TR"/>
        </a:p>
      </dgm:t>
    </dgm:pt>
    <dgm:pt modelId="{A02ED848-0899-4EC4-BB92-CCB7A773CF69}" type="pres">
      <dgm:prSet presAssocID="{0D3413E7-0D08-4BBB-A3B7-CEC640555677}" presName="node" presStyleLbl="node1" presStyleIdx="0" presStyleCnt="1" custScaleX="105416">
        <dgm:presLayoutVars>
          <dgm:bulletEnabled val="1"/>
        </dgm:presLayoutVars>
      </dgm:prSet>
      <dgm:spPr/>
      <dgm:t>
        <a:bodyPr/>
        <a:lstStyle/>
        <a:p>
          <a:endParaRPr lang="tr-TR"/>
        </a:p>
      </dgm:t>
    </dgm:pt>
  </dgm:ptLst>
  <dgm:cxnLst>
    <dgm:cxn modelId="{6EC8ED1C-9E9D-4FBE-BFD4-551285BDFE83}" srcId="{4CFCAB1C-80FB-4E47-A3CF-4A662AA11A91}" destId="{0D3413E7-0D08-4BBB-A3B7-CEC640555677}" srcOrd="0" destOrd="0" parTransId="{7DBE403A-9355-4EBA-B54E-E7A1D35936FA}" sibTransId="{5EF76E77-B8B1-4854-AEFB-C5ED05E978E7}"/>
    <dgm:cxn modelId="{DCE90B5B-5DE0-4979-B6B3-1742D1B21B3D}" type="presOf" srcId="{4CFCAB1C-80FB-4E47-A3CF-4A662AA11A91}" destId="{3C84BC9D-2A77-4F4A-8232-3385755BEBB9}" srcOrd="0" destOrd="0" presId="urn:microsoft.com/office/officeart/2005/8/layout/default#2"/>
    <dgm:cxn modelId="{9AF4E5A9-EB43-4AA5-BE12-04A80523AAB2}" type="presOf" srcId="{0D3413E7-0D08-4BBB-A3B7-CEC640555677}" destId="{A02ED848-0899-4EC4-BB92-CCB7A773CF69}" srcOrd="0" destOrd="0" presId="urn:microsoft.com/office/officeart/2005/8/layout/default#2"/>
    <dgm:cxn modelId="{9AF9ECE7-E474-4314-979A-E1BE3B96C523}" type="presParOf" srcId="{3C84BC9D-2A77-4F4A-8232-3385755BEBB9}" destId="{A02ED848-0899-4EC4-BB92-CCB7A773CF69}" srcOrd="0" destOrd="0" presId="urn:microsoft.com/office/officeart/2005/8/layout/defaul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F523EF0-9B70-4E69-9E09-CF9FB9C439A5}"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tr-TR"/>
        </a:p>
      </dgm:t>
    </dgm:pt>
    <dgm:pt modelId="{E2DA5A17-A319-4B90-BB91-88A764E17CEE}">
      <dgm:prSet/>
      <dgm:spPr/>
      <dgm:t>
        <a:bodyPr/>
        <a:lstStyle/>
        <a:p>
          <a:pPr rtl="0"/>
          <a:r>
            <a:rPr lang="tr-TR" dirty="0" smtClean="0">
              <a:latin typeface="Times New Roman" pitchFamily="18" charset="0"/>
              <a:cs typeface="Times New Roman" pitchFamily="18" charset="0"/>
            </a:rPr>
            <a:t>Gayrimenkul tespit ve değeri takdir edilir</a:t>
          </a:r>
          <a:endParaRPr lang="tr-TR" dirty="0">
            <a:latin typeface="Times New Roman" pitchFamily="18" charset="0"/>
            <a:cs typeface="Times New Roman" pitchFamily="18" charset="0"/>
          </a:endParaRPr>
        </a:p>
      </dgm:t>
    </dgm:pt>
    <dgm:pt modelId="{CEB68F8D-E13E-47A1-8F2F-931DBDA9EA37}" type="parTrans" cxnId="{21A47EC4-E861-4EC0-9E4D-403740C2CB28}">
      <dgm:prSet/>
      <dgm:spPr/>
      <dgm:t>
        <a:bodyPr/>
        <a:lstStyle/>
        <a:p>
          <a:endParaRPr lang="tr-TR"/>
        </a:p>
      </dgm:t>
    </dgm:pt>
    <dgm:pt modelId="{17FBEFF1-ABBC-4D42-8D25-60A04BBDC73D}" type="sibTrans" cxnId="{21A47EC4-E861-4EC0-9E4D-403740C2CB28}">
      <dgm:prSet/>
      <dgm:spPr/>
      <dgm:t>
        <a:bodyPr/>
        <a:lstStyle/>
        <a:p>
          <a:endParaRPr lang="tr-TR"/>
        </a:p>
      </dgm:t>
    </dgm:pt>
    <dgm:pt modelId="{82801966-2FBE-445C-820D-B7BF0335839D}">
      <dgm:prSet/>
      <dgm:spPr/>
      <dgm:t>
        <a:bodyPr/>
        <a:lstStyle/>
        <a:p>
          <a:pPr rtl="0"/>
          <a:r>
            <a:rPr lang="tr-TR" dirty="0" smtClean="0">
              <a:latin typeface="Times New Roman" pitchFamily="18" charset="0"/>
              <a:cs typeface="Times New Roman" pitchFamily="18" charset="0"/>
            </a:rPr>
            <a:t>Kamulaştırma kararı alınır </a:t>
          </a:r>
          <a:endParaRPr lang="tr-TR" dirty="0">
            <a:latin typeface="Times New Roman" pitchFamily="18" charset="0"/>
            <a:cs typeface="Times New Roman" pitchFamily="18" charset="0"/>
          </a:endParaRPr>
        </a:p>
      </dgm:t>
    </dgm:pt>
    <dgm:pt modelId="{F85A2A92-2C9C-4C1F-A621-2CFBFD4BEBF6}" type="parTrans" cxnId="{000576F7-097A-43FD-95A9-80EE711C6CE1}">
      <dgm:prSet/>
      <dgm:spPr/>
      <dgm:t>
        <a:bodyPr/>
        <a:lstStyle/>
        <a:p>
          <a:endParaRPr lang="tr-TR"/>
        </a:p>
      </dgm:t>
    </dgm:pt>
    <dgm:pt modelId="{7B8AC9CF-8BEF-4D4C-8738-A3F8A8E1A9F8}" type="sibTrans" cxnId="{000576F7-097A-43FD-95A9-80EE711C6CE1}">
      <dgm:prSet/>
      <dgm:spPr/>
      <dgm:t>
        <a:bodyPr/>
        <a:lstStyle/>
        <a:p>
          <a:endParaRPr lang="tr-TR"/>
        </a:p>
      </dgm:t>
    </dgm:pt>
    <dgm:pt modelId="{B9838486-110A-4E4C-9A13-2879FC1687A0}" type="pres">
      <dgm:prSet presAssocID="{EF523EF0-9B70-4E69-9E09-CF9FB9C439A5}" presName="Name0" presStyleCnt="0">
        <dgm:presLayoutVars>
          <dgm:dir/>
          <dgm:animLvl val="lvl"/>
          <dgm:resizeHandles val="exact"/>
        </dgm:presLayoutVars>
      </dgm:prSet>
      <dgm:spPr/>
      <dgm:t>
        <a:bodyPr/>
        <a:lstStyle/>
        <a:p>
          <a:endParaRPr lang="tr-TR"/>
        </a:p>
      </dgm:t>
    </dgm:pt>
    <dgm:pt modelId="{A72C41E2-EF76-431D-AC87-B5D6ADBAFC61}" type="pres">
      <dgm:prSet presAssocID="{82801966-2FBE-445C-820D-B7BF0335839D}" presName="boxAndChildren" presStyleCnt="0"/>
      <dgm:spPr/>
    </dgm:pt>
    <dgm:pt modelId="{D080A575-7F78-42E3-B8E1-0AD0FA287B10}" type="pres">
      <dgm:prSet presAssocID="{82801966-2FBE-445C-820D-B7BF0335839D}" presName="parentTextBox" presStyleLbl="node1" presStyleIdx="0" presStyleCnt="2"/>
      <dgm:spPr/>
      <dgm:t>
        <a:bodyPr/>
        <a:lstStyle/>
        <a:p>
          <a:endParaRPr lang="tr-TR"/>
        </a:p>
      </dgm:t>
    </dgm:pt>
    <dgm:pt modelId="{2A02046F-317B-4FCB-BC6B-D6F87760E02E}" type="pres">
      <dgm:prSet presAssocID="{17FBEFF1-ABBC-4D42-8D25-60A04BBDC73D}" presName="sp" presStyleCnt="0"/>
      <dgm:spPr/>
    </dgm:pt>
    <dgm:pt modelId="{3237BF23-45E9-45EA-9F3A-A4692CE6CE52}" type="pres">
      <dgm:prSet presAssocID="{E2DA5A17-A319-4B90-BB91-88A764E17CEE}" presName="arrowAndChildren" presStyleCnt="0"/>
      <dgm:spPr/>
    </dgm:pt>
    <dgm:pt modelId="{1F832D03-A3FB-49BB-82E9-7652A7E095B9}" type="pres">
      <dgm:prSet presAssocID="{E2DA5A17-A319-4B90-BB91-88A764E17CEE}" presName="parentTextArrow" presStyleLbl="node1" presStyleIdx="1" presStyleCnt="2"/>
      <dgm:spPr/>
      <dgm:t>
        <a:bodyPr/>
        <a:lstStyle/>
        <a:p>
          <a:endParaRPr lang="tr-TR"/>
        </a:p>
      </dgm:t>
    </dgm:pt>
  </dgm:ptLst>
  <dgm:cxnLst>
    <dgm:cxn modelId="{000576F7-097A-43FD-95A9-80EE711C6CE1}" srcId="{EF523EF0-9B70-4E69-9E09-CF9FB9C439A5}" destId="{82801966-2FBE-445C-820D-B7BF0335839D}" srcOrd="1" destOrd="0" parTransId="{F85A2A92-2C9C-4C1F-A621-2CFBFD4BEBF6}" sibTransId="{7B8AC9CF-8BEF-4D4C-8738-A3F8A8E1A9F8}"/>
    <dgm:cxn modelId="{87F282D5-8EAE-4611-942D-360FA645FA74}" type="presOf" srcId="{E2DA5A17-A319-4B90-BB91-88A764E17CEE}" destId="{1F832D03-A3FB-49BB-82E9-7652A7E095B9}" srcOrd="0" destOrd="0" presId="urn:microsoft.com/office/officeart/2005/8/layout/process4"/>
    <dgm:cxn modelId="{D0324C07-ADC1-4C26-A915-105610FCE63A}" type="presOf" srcId="{82801966-2FBE-445C-820D-B7BF0335839D}" destId="{D080A575-7F78-42E3-B8E1-0AD0FA287B10}" srcOrd="0" destOrd="0" presId="urn:microsoft.com/office/officeart/2005/8/layout/process4"/>
    <dgm:cxn modelId="{21A47EC4-E861-4EC0-9E4D-403740C2CB28}" srcId="{EF523EF0-9B70-4E69-9E09-CF9FB9C439A5}" destId="{E2DA5A17-A319-4B90-BB91-88A764E17CEE}" srcOrd="0" destOrd="0" parTransId="{CEB68F8D-E13E-47A1-8F2F-931DBDA9EA37}" sibTransId="{17FBEFF1-ABBC-4D42-8D25-60A04BBDC73D}"/>
    <dgm:cxn modelId="{DB030885-BFE7-4C64-97E7-37AFAA520E0C}" type="presOf" srcId="{EF523EF0-9B70-4E69-9E09-CF9FB9C439A5}" destId="{B9838486-110A-4E4C-9A13-2879FC1687A0}" srcOrd="0" destOrd="0" presId="urn:microsoft.com/office/officeart/2005/8/layout/process4"/>
    <dgm:cxn modelId="{16E051B0-97F4-4985-AC7B-3E1F308C5A61}" type="presParOf" srcId="{B9838486-110A-4E4C-9A13-2879FC1687A0}" destId="{A72C41E2-EF76-431D-AC87-B5D6ADBAFC61}" srcOrd="0" destOrd="0" presId="urn:microsoft.com/office/officeart/2005/8/layout/process4"/>
    <dgm:cxn modelId="{2E69E8B6-ADC2-4A47-9BE6-07F0AFE4D42E}" type="presParOf" srcId="{A72C41E2-EF76-431D-AC87-B5D6ADBAFC61}" destId="{D080A575-7F78-42E3-B8E1-0AD0FA287B10}" srcOrd="0" destOrd="0" presId="urn:microsoft.com/office/officeart/2005/8/layout/process4"/>
    <dgm:cxn modelId="{BDCF1674-5288-4F0D-B935-D63F7B528951}" type="presParOf" srcId="{B9838486-110A-4E4C-9A13-2879FC1687A0}" destId="{2A02046F-317B-4FCB-BC6B-D6F87760E02E}" srcOrd="1" destOrd="0" presId="urn:microsoft.com/office/officeart/2005/8/layout/process4"/>
    <dgm:cxn modelId="{B6F36687-958F-46EE-A482-CACC80368B80}" type="presParOf" srcId="{B9838486-110A-4E4C-9A13-2879FC1687A0}" destId="{3237BF23-45E9-45EA-9F3A-A4692CE6CE52}" srcOrd="2" destOrd="0" presId="urn:microsoft.com/office/officeart/2005/8/layout/process4"/>
    <dgm:cxn modelId="{C820FAB5-5A0B-41E1-BC09-906AAB287EBF}" type="presParOf" srcId="{3237BF23-45E9-45EA-9F3A-A4692CE6CE52}" destId="{1F832D03-A3FB-49BB-82E9-7652A7E095B9}"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293087-1909-4B15-937F-2D7547BC11CB}">
      <dsp:nvSpPr>
        <dsp:cNvPr id="0" name=""/>
        <dsp:cNvSpPr/>
      </dsp:nvSpPr>
      <dsp:spPr>
        <a:xfrm>
          <a:off x="0" y="4271962"/>
          <a:ext cx="7344816" cy="70085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lvl="0" algn="ctr" defTabSz="1422400" rtl="0">
            <a:lnSpc>
              <a:spcPct val="90000"/>
            </a:lnSpc>
            <a:spcBef>
              <a:spcPct val="0"/>
            </a:spcBef>
            <a:spcAft>
              <a:spcPct val="35000"/>
            </a:spcAft>
          </a:pPr>
          <a:r>
            <a:rPr lang="tr-TR" sz="3200" kern="1200" dirty="0" smtClean="0">
              <a:solidFill>
                <a:schemeClr val="tx1"/>
              </a:solidFill>
              <a:latin typeface="Times New Roman" pitchFamily="18" charset="0"/>
              <a:cs typeface="Times New Roman" pitchFamily="18" charset="0"/>
            </a:rPr>
            <a:t>Kamulaştırma</a:t>
          </a:r>
          <a:endParaRPr lang="tr-TR" sz="3200" kern="1200" dirty="0">
            <a:solidFill>
              <a:schemeClr val="tx1"/>
            </a:solidFill>
            <a:latin typeface="Times New Roman" pitchFamily="18" charset="0"/>
            <a:cs typeface="Times New Roman" pitchFamily="18" charset="0"/>
          </a:endParaRPr>
        </a:p>
      </dsp:txBody>
      <dsp:txXfrm>
        <a:off x="0" y="4271962"/>
        <a:ext cx="7344816" cy="700851"/>
      </dsp:txXfrm>
    </dsp:sp>
    <dsp:sp modelId="{657142CA-1551-4770-BBD8-FE0ECBE30569}">
      <dsp:nvSpPr>
        <dsp:cNvPr id="0" name=""/>
        <dsp:cNvSpPr/>
      </dsp:nvSpPr>
      <dsp:spPr>
        <a:xfrm rot="10800000">
          <a:off x="0" y="3274382"/>
          <a:ext cx="7344816" cy="1077908"/>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lvl="0" algn="ctr" defTabSz="1422400" rtl="0">
            <a:lnSpc>
              <a:spcPct val="90000"/>
            </a:lnSpc>
            <a:spcBef>
              <a:spcPct val="0"/>
            </a:spcBef>
            <a:spcAft>
              <a:spcPct val="35000"/>
            </a:spcAft>
          </a:pPr>
          <a:r>
            <a:rPr lang="tr-TR" sz="3200" kern="1200" dirty="0" smtClean="0">
              <a:solidFill>
                <a:schemeClr val="tx1"/>
              </a:solidFill>
              <a:latin typeface="Times New Roman" pitchFamily="18" charset="0"/>
              <a:cs typeface="Times New Roman" pitchFamily="18" charset="0"/>
            </a:rPr>
            <a:t>İşgal </a:t>
          </a:r>
          <a:endParaRPr lang="tr-TR" sz="3200" kern="1200" dirty="0">
            <a:solidFill>
              <a:schemeClr val="tx1"/>
            </a:solidFill>
            <a:latin typeface="Times New Roman" pitchFamily="18" charset="0"/>
            <a:cs typeface="Times New Roman" pitchFamily="18" charset="0"/>
          </a:endParaRPr>
        </a:p>
      </dsp:txBody>
      <dsp:txXfrm rot="10800000">
        <a:off x="0" y="3274382"/>
        <a:ext cx="7344816" cy="700392"/>
      </dsp:txXfrm>
    </dsp:sp>
    <dsp:sp modelId="{F216C866-4ABD-4031-817A-23E6A2E0080C}">
      <dsp:nvSpPr>
        <dsp:cNvPr id="0" name=""/>
        <dsp:cNvSpPr/>
      </dsp:nvSpPr>
      <dsp:spPr>
        <a:xfrm rot="10800000">
          <a:off x="0" y="2137170"/>
          <a:ext cx="7344816" cy="1077908"/>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lvl="0" algn="ctr" defTabSz="1422400" rtl="0">
            <a:lnSpc>
              <a:spcPct val="90000"/>
            </a:lnSpc>
            <a:spcBef>
              <a:spcPct val="0"/>
            </a:spcBef>
            <a:spcAft>
              <a:spcPct val="35000"/>
            </a:spcAft>
          </a:pPr>
          <a:r>
            <a:rPr lang="tr-TR" sz="3200" kern="1200" dirty="0" smtClean="0">
              <a:solidFill>
                <a:schemeClr val="tx1"/>
              </a:solidFill>
              <a:latin typeface="Times New Roman" pitchFamily="18" charset="0"/>
              <a:cs typeface="Times New Roman" pitchFamily="18" charset="0"/>
            </a:rPr>
            <a:t>Cebri İcra</a:t>
          </a:r>
          <a:endParaRPr lang="tr-TR" sz="3200" kern="1200" dirty="0">
            <a:solidFill>
              <a:schemeClr val="tx1"/>
            </a:solidFill>
            <a:latin typeface="Times New Roman" pitchFamily="18" charset="0"/>
            <a:cs typeface="Times New Roman" pitchFamily="18" charset="0"/>
          </a:endParaRPr>
        </a:p>
      </dsp:txBody>
      <dsp:txXfrm rot="10800000">
        <a:off x="0" y="2137170"/>
        <a:ext cx="7344816" cy="700392"/>
      </dsp:txXfrm>
    </dsp:sp>
    <dsp:sp modelId="{F1C48CA9-2070-47C0-B96C-943F0E5BF5EC}">
      <dsp:nvSpPr>
        <dsp:cNvPr id="0" name=""/>
        <dsp:cNvSpPr/>
      </dsp:nvSpPr>
      <dsp:spPr>
        <a:xfrm rot="10800000">
          <a:off x="0" y="1069774"/>
          <a:ext cx="7344816" cy="1077908"/>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lvl="0" algn="ctr" defTabSz="1422400" rtl="0">
            <a:lnSpc>
              <a:spcPct val="90000"/>
            </a:lnSpc>
            <a:spcBef>
              <a:spcPct val="0"/>
            </a:spcBef>
            <a:spcAft>
              <a:spcPct val="35000"/>
            </a:spcAft>
          </a:pPr>
          <a:r>
            <a:rPr lang="tr-TR" sz="3200" kern="1200" dirty="0" smtClean="0">
              <a:solidFill>
                <a:schemeClr val="tx1"/>
              </a:solidFill>
              <a:latin typeface="Times New Roman" pitchFamily="18" charset="0"/>
              <a:cs typeface="Times New Roman" pitchFamily="18" charset="0"/>
            </a:rPr>
            <a:t>Mahkeme Kararı</a:t>
          </a:r>
          <a:endParaRPr lang="tr-TR" sz="3200" kern="1200" dirty="0">
            <a:solidFill>
              <a:schemeClr val="tx1"/>
            </a:solidFill>
            <a:latin typeface="Times New Roman" pitchFamily="18" charset="0"/>
            <a:cs typeface="Times New Roman" pitchFamily="18" charset="0"/>
          </a:endParaRPr>
        </a:p>
      </dsp:txBody>
      <dsp:txXfrm rot="10800000">
        <a:off x="0" y="1069774"/>
        <a:ext cx="7344816" cy="700392"/>
      </dsp:txXfrm>
    </dsp:sp>
    <dsp:sp modelId="{6EB0B80F-620D-408C-952C-6BEFAA14C644}">
      <dsp:nvSpPr>
        <dsp:cNvPr id="0" name=""/>
        <dsp:cNvSpPr/>
      </dsp:nvSpPr>
      <dsp:spPr>
        <a:xfrm rot="10800000">
          <a:off x="0" y="2378"/>
          <a:ext cx="7344816" cy="1077908"/>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lvl="0" algn="ctr" defTabSz="1422400" rtl="0">
            <a:lnSpc>
              <a:spcPct val="90000"/>
            </a:lnSpc>
            <a:spcBef>
              <a:spcPct val="0"/>
            </a:spcBef>
            <a:spcAft>
              <a:spcPct val="35000"/>
            </a:spcAft>
          </a:pPr>
          <a:r>
            <a:rPr lang="tr-TR" sz="3200" kern="1200" dirty="0" smtClean="0">
              <a:solidFill>
                <a:schemeClr val="tx1"/>
              </a:solidFill>
              <a:latin typeface="Times New Roman" pitchFamily="18" charset="0"/>
              <a:cs typeface="Times New Roman" pitchFamily="18" charset="0"/>
            </a:rPr>
            <a:t>Miras</a:t>
          </a:r>
          <a:endParaRPr lang="tr-TR" sz="3200" kern="1200" dirty="0">
            <a:solidFill>
              <a:schemeClr val="tx1"/>
            </a:solidFill>
            <a:latin typeface="Times New Roman" pitchFamily="18" charset="0"/>
            <a:cs typeface="Times New Roman" pitchFamily="18" charset="0"/>
          </a:endParaRPr>
        </a:p>
      </dsp:txBody>
      <dsp:txXfrm rot="10800000">
        <a:off x="0" y="2378"/>
        <a:ext cx="7344816" cy="70039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D05959-44AD-4287-BB1C-7A6B9C45F770}">
      <dsp:nvSpPr>
        <dsp:cNvPr id="0" name=""/>
        <dsp:cNvSpPr/>
      </dsp:nvSpPr>
      <dsp:spPr>
        <a:xfrm>
          <a:off x="0" y="4139166"/>
          <a:ext cx="9144000" cy="271574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just" defTabSz="889000" rtl="0">
            <a:lnSpc>
              <a:spcPct val="90000"/>
            </a:lnSpc>
            <a:spcBef>
              <a:spcPct val="0"/>
            </a:spcBef>
            <a:spcAft>
              <a:spcPct val="35000"/>
            </a:spcAft>
          </a:pPr>
          <a:r>
            <a:rPr lang="tr-TR" sz="2000" u="sng" kern="1200" dirty="0" smtClean="0">
              <a:latin typeface="Times New Roman" pitchFamily="18" charset="0"/>
              <a:cs typeface="Times New Roman" pitchFamily="18" charset="0"/>
            </a:rPr>
            <a:t>Taşınmaz Maliki, Pazarlık Sonucu belirlenen Bedelle Kamulaştırmaya veya Trampaya razı olmazsa veya ferağ etmezs</a:t>
          </a:r>
          <a:r>
            <a:rPr lang="tr-TR" sz="2000" kern="1200" dirty="0" smtClean="0">
              <a:latin typeface="Times New Roman" pitchFamily="18" charset="0"/>
              <a:cs typeface="Times New Roman" pitchFamily="18" charset="0"/>
            </a:rPr>
            <a:t>e, </a:t>
          </a:r>
        </a:p>
        <a:p>
          <a:pPr lvl="0" algn="just" defTabSz="889000" rtl="0">
            <a:lnSpc>
              <a:spcPct val="90000"/>
            </a:lnSpc>
            <a:spcBef>
              <a:spcPct val="0"/>
            </a:spcBef>
            <a:spcAft>
              <a:spcPct val="35000"/>
            </a:spcAft>
          </a:pPr>
          <a:r>
            <a:rPr lang="tr-TR" sz="2000" kern="1200" dirty="0" smtClean="0">
              <a:latin typeface="Times New Roman" pitchFamily="18" charset="0"/>
              <a:cs typeface="Times New Roman" pitchFamily="18" charset="0"/>
            </a:rPr>
            <a:t>Kamulaştırma Bedelinin Mahkeme tarafından tespit edilerek Taşınmaz Malın İdare adına Tescilini öngören usule göre;</a:t>
          </a:r>
        </a:p>
        <a:p>
          <a:pPr lvl="0" algn="just" defTabSz="889000" rtl="0">
            <a:lnSpc>
              <a:spcPct val="90000"/>
            </a:lnSpc>
            <a:spcBef>
              <a:spcPct val="0"/>
            </a:spcBef>
            <a:spcAft>
              <a:spcPct val="35000"/>
            </a:spcAft>
          </a:pPr>
          <a:r>
            <a:rPr lang="tr-TR" sz="2000" kern="1200" dirty="0" smtClean="0">
              <a:latin typeface="Times New Roman" pitchFamily="18" charset="0"/>
              <a:cs typeface="Times New Roman" pitchFamily="18" charset="0"/>
            </a:rPr>
            <a:t>- Mahkeme Prosedürü içinde Taraflar arasında Anlaşma sağlanmaya çalışılır. </a:t>
          </a:r>
        </a:p>
        <a:p>
          <a:pPr lvl="0" algn="just" defTabSz="889000" rtl="0">
            <a:lnSpc>
              <a:spcPct val="90000"/>
            </a:lnSpc>
            <a:spcBef>
              <a:spcPct val="0"/>
            </a:spcBef>
            <a:spcAft>
              <a:spcPct val="35000"/>
            </a:spcAft>
          </a:pPr>
          <a:r>
            <a:rPr lang="tr-TR" sz="2000" kern="1200" dirty="0" smtClean="0">
              <a:latin typeface="Times New Roman" pitchFamily="18" charset="0"/>
              <a:cs typeface="Times New Roman" pitchFamily="18" charset="0"/>
            </a:rPr>
            <a:t>- </a:t>
          </a:r>
          <a:r>
            <a:rPr lang="tr-TR" sz="2000" b="1" kern="1200" dirty="0" smtClean="0">
              <a:latin typeface="Times New Roman" pitchFamily="18" charset="0"/>
              <a:cs typeface="Times New Roman" pitchFamily="18" charset="0"/>
            </a:rPr>
            <a:t>Anlaşma sağlanamamışsa</a:t>
          </a:r>
          <a:r>
            <a:rPr lang="tr-TR" sz="2000" kern="1200" dirty="0" smtClean="0">
              <a:latin typeface="Times New Roman" pitchFamily="18" charset="0"/>
              <a:cs typeface="Times New Roman" pitchFamily="18" charset="0"/>
            </a:rPr>
            <a:t>, Bedelin, Hak Sahibi adına Bankaya yatırılması veya Hak Sahibi çıkacak Kişi adına bloke edilmesine Mahkemece karar verilir.</a:t>
          </a:r>
          <a:endParaRPr lang="tr-TR" sz="2000" kern="1200" dirty="0">
            <a:latin typeface="Times New Roman" pitchFamily="18" charset="0"/>
            <a:cs typeface="Times New Roman" pitchFamily="18" charset="0"/>
          </a:endParaRPr>
        </a:p>
      </dsp:txBody>
      <dsp:txXfrm>
        <a:off x="0" y="4139166"/>
        <a:ext cx="9144000" cy="2715741"/>
      </dsp:txXfrm>
    </dsp:sp>
    <dsp:sp modelId="{F6DC85B4-13E2-479B-A1EF-A503CE70EAA2}">
      <dsp:nvSpPr>
        <dsp:cNvPr id="0" name=""/>
        <dsp:cNvSpPr/>
      </dsp:nvSpPr>
      <dsp:spPr>
        <a:xfrm rot="10800000">
          <a:off x="0" y="1"/>
          <a:ext cx="9144000" cy="4176809"/>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just" defTabSz="889000" rtl="0">
            <a:lnSpc>
              <a:spcPct val="90000"/>
            </a:lnSpc>
            <a:spcBef>
              <a:spcPct val="0"/>
            </a:spcBef>
            <a:spcAft>
              <a:spcPct val="35000"/>
            </a:spcAft>
          </a:pPr>
          <a:r>
            <a:rPr lang="tr-TR" sz="2000" u="sng" kern="1200" dirty="0" smtClean="0">
              <a:latin typeface="Times New Roman" pitchFamily="18" charset="0"/>
              <a:cs typeface="Times New Roman" pitchFamily="18" charset="0"/>
            </a:rPr>
            <a:t>Taşınmaz Maliki pazarlık sonucu belirlenen Bedelle Kamulaştırmaya veya Trampaya razı ise</a:t>
          </a:r>
          <a:r>
            <a:rPr lang="tr-TR" sz="2000" kern="1200" dirty="0" smtClean="0">
              <a:latin typeface="Times New Roman" pitchFamily="18" charset="0"/>
              <a:cs typeface="Times New Roman" pitchFamily="18" charset="0"/>
            </a:rPr>
            <a:t>,</a:t>
          </a:r>
        </a:p>
        <a:p>
          <a:pPr lvl="0" algn="just" defTabSz="889000" rtl="0">
            <a:lnSpc>
              <a:spcPct val="90000"/>
            </a:lnSpc>
            <a:spcBef>
              <a:spcPct val="0"/>
            </a:spcBef>
            <a:spcAft>
              <a:spcPct val="35000"/>
            </a:spcAft>
          </a:pPr>
          <a:r>
            <a:rPr lang="tr-TR" sz="2000" kern="1200" dirty="0" smtClean="0">
              <a:latin typeface="Times New Roman" pitchFamily="18" charset="0"/>
              <a:cs typeface="Times New Roman" pitchFamily="18" charset="0"/>
            </a:rPr>
            <a:t>- Kamulaştıran İdare adına Mülkiyetin tescilini talep eder. </a:t>
          </a:r>
        </a:p>
        <a:p>
          <a:pPr lvl="0" algn="just" defTabSz="889000" rtl="0">
            <a:lnSpc>
              <a:spcPct val="90000"/>
            </a:lnSpc>
            <a:spcBef>
              <a:spcPct val="0"/>
            </a:spcBef>
            <a:spcAft>
              <a:spcPct val="35000"/>
            </a:spcAft>
          </a:pPr>
          <a:r>
            <a:rPr lang="tr-TR" sz="2000" kern="1200" dirty="0" smtClean="0">
              <a:latin typeface="Times New Roman" pitchFamily="18" charset="0"/>
              <a:cs typeface="Times New Roman" pitchFamily="18" charset="0"/>
            </a:rPr>
            <a:t>- Bu tarihten itibaren en geç 45 gün içinde üzerinde Anlaşmaya varılan Bedel ödenmeye hazır hale getirilerek İdarenin belirttiği günde Malikten Tapuya gelerek Ferağ Vermesi istenir.</a:t>
          </a:r>
        </a:p>
        <a:p>
          <a:pPr lvl="0" algn="just" defTabSz="889000" rtl="0">
            <a:lnSpc>
              <a:spcPct val="90000"/>
            </a:lnSpc>
            <a:spcBef>
              <a:spcPct val="0"/>
            </a:spcBef>
            <a:spcAft>
              <a:spcPct val="35000"/>
            </a:spcAft>
          </a:pPr>
          <a:r>
            <a:rPr lang="tr-TR" sz="2000" kern="1200" dirty="0" smtClean="0">
              <a:latin typeface="Times New Roman" pitchFamily="18" charset="0"/>
              <a:cs typeface="Times New Roman" pitchFamily="18" charset="0"/>
            </a:rPr>
            <a:t>-  Ferağdan sonra Bedel ödenir.</a:t>
          </a:r>
        </a:p>
        <a:p>
          <a:pPr lvl="0" algn="just" defTabSz="889000" rtl="0">
            <a:lnSpc>
              <a:spcPct val="90000"/>
            </a:lnSpc>
            <a:spcBef>
              <a:spcPct val="0"/>
            </a:spcBef>
            <a:spcAft>
              <a:spcPct val="35000"/>
            </a:spcAft>
          </a:pPr>
          <a:r>
            <a:rPr lang="tr-TR" sz="2000" kern="1200" dirty="0" smtClean="0">
              <a:latin typeface="Times New Roman" pitchFamily="18" charset="0"/>
              <a:cs typeface="Times New Roman" pitchFamily="18" charset="0"/>
            </a:rPr>
            <a:t>- Bu aşamadan sonra Kamulaştırma veya Bedeline karşı İtiraz Davası açılamaz.</a:t>
          </a:r>
          <a:endParaRPr lang="tr-TR" sz="2000" kern="1200" dirty="0">
            <a:latin typeface="Times New Roman" pitchFamily="18" charset="0"/>
            <a:cs typeface="Times New Roman" pitchFamily="18" charset="0"/>
          </a:endParaRPr>
        </a:p>
      </dsp:txBody>
      <dsp:txXfrm rot="10800000">
        <a:off x="0" y="1"/>
        <a:ext cx="9144000" cy="271396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3242E8-9BAB-4D83-832C-0B3695921954}">
      <dsp:nvSpPr>
        <dsp:cNvPr id="0" name=""/>
        <dsp:cNvSpPr/>
      </dsp:nvSpPr>
      <dsp:spPr>
        <a:xfrm>
          <a:off x="0" y="4843097"/>
          <a:ext cx="8784976" cy="105955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tr-TR" sz="2400" kern="1200" dirty="0" smtClean="0">
              <a:latin typeface="Times New Roman" pitchFamily="18" charset="0"/>
              <a:cs typeface="Times New Roman" pitchFamily="18" charset="0"/>
            </a:rPr>
            <a:t>Özgüleme yapılmamışsa, Kamulaştırma sonucu İdare, yeni bir Mülkiyet kazanır.</a:t>
          </a:r>
          <a:endParaRPr lang="tr-TR" sz="2400" kern="1200" dirty="0">
            <a:latin typeface="Times New Roman" pitchFamily="18" charset="0"/>
            <a:cs typeface="Times New Roman" pitchFamily="18" charset="0"/>
          </a:endParaRPr>
        </a:p>
      </dsp:txBody>
      <dsp:txXfrm>
        <a:off x="0" y="4843097"/>
        <a:ext cx="8784976" cy="1059551"/>
      </dsp:txXfrm>
    </dsp:sp>
    <dsp:sp modelId="{3F6FF04A-F358-441E-A5B5-F2B0457BF05E}">
      <dsp:nvSpPr>
        <dsp:cNvPr id="0" name=""/>
        <dsp:cNvSpPr/>
      </dsp:nvSpPr>
      <dsp:spPr>
        <a:xfrm rot="10800000">
          <a:off x="0" y="3229400"/>
          <a:ext cx="8784976" cy="1629589"/>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tr-TR" sz="2400" kern="1200" dirty="0" smtClean="0">
              <a:latin typeface="Times New Roman" pitchFamily="18" charset="0"/>
              <a:cs typeface="Times New Roman" pitchFamily="18" charset="0"/>
            </a:rPr>
            <a:t>Kamulaştırma ile </a:t>
          </a:r>
          <a:r>
            <a:rPr lang="tr-TR" sz="2400" kern="1200" smtClean="0">
              <a:latin typeface="Times New Roman" pitchFamily="18" charset="0"/>
              <a:cs typeface="Times New Roman" pitchFamily="18" charset="0"/>
            </a:rPr>
            <a:t>birlikte Özgüleme </a:t>
          </a:r>
          <a:r>
            <a:rPr lang="tr-TR" sz="2400" kern="1200" dirty="0" smtClean="0">
              <a:latin typeface="Times New Roman" pitchFamily="18" charset="0"/>
              <a:cs typeface="Times New Roman" pitchFamily="18" charset="0"/>
            </a:rPr>
            <a:t>yapılmışsa, istek halinde Taşınmazın Tapu Kütüğündeki Sayfası kapatılır.</a:t>
          </a:r>
          <a:endParaRPr lang="tr-TR" sz="2400" kern="1200" dirty="0">
            <a:latin typeface="Times New Roman" pitchFamily="18" charset="0"/>
            <a:cs typeface="Times New Roman" pitchFamily="18" charset="0"/>
          </a:endParaRPr>
        </a:p>
      </dsp:txBody>
      <dsp:txXfrm rot="10800000">
        <a:off x="0" y="3229400"/>
        <a:ext cx="8784976" cy="1058858"/>
      </dsp:txXfrm>
    </dsp:sp>
    <dsp:sp modelId="{2AAB2A80-44EA-48E2-86FF-2D8D4146AC3C}">
      <dsp:nvSpPr>
        <dsp:cNvPr id="0" name=""/>
        <dsp:cNvSpPr/>
      </dsp:nvSpPr>
      <dsp:spPr>
        <a:xfrm rot="10800000">
          <a:off x="0" y="1615704"/>
          <a:ext cx="8784976" cy="1629589"/>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tr-TR" sz="2400" kern="1200" dirty="0" smtClean="0">
              <a:latin typeface="Times New Roman" pitchFamily="18" charset="0"/>
              <a:cs typeface="Times New Roman" pitchFamily="18" charset="0"/>
            </a:rPr>
            <a:t>İdarenin Kamulaştırma ile doğan Tescil İsteme Hakkı, Üçüncü Kişilere karşı Şerh verilmesi suretiyle korunur.</a:t>
          </a:r>
          <a:endParaRPr lang="tr-TR" sz="2400" kern="1200" dirty="0">
            <a:latin typeface="Times New Roman" pitchFamily="18" charset="0"/>
            <a:cs typeface="Times New Roman" pitchFamily="18" charset="0"/>
          </a:endParaRPr>
        </a:p>
      </dsp:txBody>
      <dsp:txXfrm rot="10800000">
        <a:off x="0" y="1615704"/>
        <a:ext cx="8784976" cy="1058858"/>
      </dsp:txXfrm>
    </dsp:sp>
    <dsp:sp modelId="{4A98D1B7-E33C-4741-96B7-F579EA279998}">
      <dsp:nvSpPr>
        <dsp:cNvPr id="0" name=""/>
        <dsp:cNvSpPr/>
      </dsp:nvSpPr>
      <dsp:spPr>
        <a:xfrm rot="10800000">
          <a:off x="0" y="801"/>
          <a:ext cx="8784976" cy="1629589"/>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tr-TR" sz="2400" kern="1200" dirty="0" smtClean="0">
              <a:latin typeface="Times New Roman" pitchFamily="18" charset="0"/>
              <a:cs typeface="Times New Roman" pitchFamily="18" charset="0"/>
            </a:rPr>
            <a:t>Kamulaştırmaya konu Taşınmazın Maliki, kendisine yapılan Tebligattan itibaren 30 gün içinde İdari Yargıda İptal ve Maddi Hatalar için Adli Yargıda Düzeltim Davası açabilir.</a:t>
          </a:r>
          <a:endParaRPr lang="tr-TR" sz="2400" kern="1200" dirty="0">
            <a:latin typeface="Times New Roman" pitchFamily="18" charset="0"/>
            <a:cs typeface="Times New Roman" pitchFamily="18" charset="0"/>
          </a:endParaRPr>
        </a:p>
      </dsp:txBody>
      <dsp:txXfrm rot="10800000">
        <a:off x="0" y="801"/>
        <a:ext cx="8784976" cy="105885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7F316E-9C6A-4A00-A907-D5105D200787}">
      <dsp:nvSpPr>
        <dsp:cNvPr id="0" name=""/>
        <dsp:cNvSpPr/>
      </dsp:nvSpPr>
      <dsp:spPr>
        <a:xfrm>
          <a:off x="0" y="4843077"/>
          <a:ext cx="9144000" cy="52997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rtl="0">
            <a:lnSpc>
              <a:spcPct val="90000"/>
            </a:lnSpc>
            <a:spcBef>
              <a:spcPct val="0"/>
            </a:spcBef>
            <a:spcAft>
              <a:spcPct val="35000"/>
            </a:spcAft>
          </a:pPr>
          <a:r>
            <a:rPr lang="tr-TR" sz="2000" kern="1200" dirty="0" smtClean="0">
              <a:latin typeface="Times New Roman" pitchFamily="18" charset="0"/>
              <a:cs typeface="Times New Roman" pitchFamily="18" charset="0"/>
            </a:rPr>
            <a:t>Yeni Arazi Oluşması (MK 708)</a:t>
          </a:r>
          <a:endParaRPr lang="tr-TR" sz="2000" kern="1200" dirty="0">
            <a:latin typeface="Times New Roman" pitchFamily="18" charset="0"/>
            <a:cs typeface="Times New Roman" pitchFamily="18" charset="0"/>
          </a:endParaRPr>
        </a:p>
      </dsp:txBody>
      <dsp:txXfrm>
        <a:off x="0" y="4843077"/>
        <a:ext cx="9144000" cy="529975"/>
      </dsp:txXfrm>
    </dsp:sp>
    <dsp:sp modelId="{EFAF6583-22E4-4CDC-909E-EABDE27D9926}">
      <dsp:nvSpPr>
        <dsp:cNvPr id="0" name=""/>
        <dsp:cNvSpPr/>
      </dsp:nvSpPr>
      <dsp:spPr>
        <a:xfrm rot="10800000">
          <a:off x="0" y="4035925"/>
          <a:ext cx="9144000" cy="815102"/>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rtl="0">
            <a:lnSpc>
              <a:spcPct val="90000"/>
            </a:lnSpc>
            <a:spcBef>
              <a:spcPct val="0"/>
            </a:spcBef>
            <a:spcAft>
              <a:spcPct val="35000"/>
            </a:spcAft>
          </a:pPr>
          <a:r>
            <a:rPr lang="tr-TR" sz="2000" kern="1200" dirty="0" smtClean="0">
              <a:latin typeface="Times New Roman" pitchFamily="18" charset="0"/>
              <a:cs typeface="Times New Roman" pitchFamily="18" charset="0"/>
            </a:rPr>
            <a:t>Şirkete Ayni Sermaye Olarak Taşınmaz Konulması (TTK 128 / 2)</a:t>
          </a:r>
          <a:endParaRPr lang="tr-TR" sz="2000" kern="1200" dirty="0">
            <a:latin typeface="Times New Roman" pitchFamily="18" charset="0"/>
            <a:cs typeface="Times New Roman" pitchFamily="18" charset="0"/>
          </a:endParaRPr>
        </a:p>
      </dsp:txBody>
      <dsp:txXfrm rot="10800000">
        <a:off x="0" y="4035925"/>
        <a:ext cx="9144000" cy="529629"/>
      </dsp:txXfrm>
    </dsp:sp>
    <dsp:sp modelId="{C5C9FE3D-AB73-44B1-99BF-BCE558010471}">
      <dsp:nvSpPr>
        <dsp:cNvPr id="0" name=""/>
        <dsp:cNvSpPr/>
      </dsp:nvSpPr>
      <dsp:spPr>
        <a:xfrm rot="10800000">
          <a:off x="0" y="3228772"/>
          <a:ext cx="9144000" cy="815102"/>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rtl="0">
            <a:lnSpc>
              <a:spcPct val="90000"/>
            </a:lnSpc>
            <a:spcBef>
              <a:spcPct val="0"/>
            </a:spcBef>
            <a:spcAft>
              <a:spcPct val="35000"/>
            </a:spcAft>
          </a:pPr>
          <a:r>
            <a:rPr lang="tr-TR" sz="2000" kern="1200" dirty="0" smtClean="0">
              <a:latin typeface="Times New Roman" pitchFamily="18" charset="0"/>
              <a:cs typeface="Times New Roman" pitchFamily="18" charset="0"/>
            </a:rPr>
            <a:t>Ticaret Ortaklıklarının Birleşmesi ve Bölünmesi (TTK m. 153, 179)</a:t>
          </a:r>
          <a:endParaRPr lang="tr-TR" sz="2000" kern="1200" dirty="0">
            <a:latin typeface="Times New Roman" pitchFamily="18" charset="0"/>
            <a:cs typeface="Times New Roman" pitchFamily="18" charset="0"/>
          </a:endParaRPr>
        </a:p>
      </dsp:txBody>
      <dsp:txXfrm rot="10800000">
        <a:off x="0" y="3228772"/>
        <a:ext cx="9144000" cy="529629"/>
      </dsp:txXfrm>
    </dsp:sp>
    <dsp:sp modelId="{29E010CF-5108-4232-8732-3BB0FF59F87B}">
      <dsp:nvSpPr>
        <dsp:cNvPr id="0" name=""/>
        <dsp:cNvSpPr/>
      </dsp:nvSpPr>
      <dsp:spPr>
        <a:xfrm rot="10800000">
          <a:off x="0" y="2421620"/>
          <a:ext cx="9144000" cy="815102"/>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rtl="0">
            <a:lnSpc>
              <a:spcPct val="90000"/>
            </a:lnSpc>
            <a:spcBef>
              <a:spcPct val="0"/>
            </a:spcBef>
            <a:spcAft>
              <a:spcPct val="35000"/>
            </a:spcAft>
          </a:pPr>
          <a:r>
            <a:rPr lang="tr-TR" sz="2000" kern="1200" dirty="0" smtClean="0">
              <a:latin typeface="Times New Roman" pitchFamily="18" charset="0"/>
              <a:cs typeface="Times New Roman" pitchFamily="18" charset="0"/>
            </a:rPr>
            <a:t>Ticari İşletmenin Devri (TTK m. 11/3) </a:t>
          </a:r>
          <a:endParaRPr lang="tr-TR" sz="2000" kern="1200" dirty="0">
            <a:latin typeface="Times New Roman" pitchFamily="18" charset="0"/>
            <a:cs typeface="Times New Roman" pitchFamily="18" charset="0"/>
          </a:endParaRPr>
        </a:p>
      </dsp:txBody>
      <dsp:txXfrm rot="10800000">
        <a:off x="0" y="2421620"/>
        <a:ext cx="9144000" cy="529629"/>
      </dsp:txXfrm>
    </dsp:sp>
    <dsp:sp modelId="{126CEA00-256A-47DA-A416-034A569C71DB}">
      <dsp:nvSpPr>
        <dsp:cNvPr id="0" name=""/>
        <dsp:cNvSpPr/>
      </dsp:nvSpPr>
      <dsp:spPr>
        <a:xfrm rot="10800000">
          <a:off x="0" y="1614467"/>
          <a:ext cx="9144000" cy="815102"/>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rtl="0">
            <a:lnSpc>
              <a:spcPct val="90000"/>
            </a:lnSpc>
            <a:spcBef>
              <a:spcPct val="0"/>
            </a:spcBef>
            <a:spcAft>
              <a:spcPct val="35000"/>
            </a:spcAft>
          </a:pPr>
          <a:r>
            <a:rPr lang="tr-TR" sz="2000" kern="1200" dirty="0" smtClean="0">
              <a:latin typeface="Times New Roman" pitchFamily="18" charset="0"/>
              <a:cs typeface="Times New Roman" pitchFamily="18" charset="0"/>
            </a:rPr>
            <a:t>Mal Rejimi (Evlenme) Sözleşmesi Sonucu Meydana Gelen Mülkiyet Değişikliği (MK. m. 256)</a:t>
          </a:r>
          <a:endParaRPr lang="tr-TR" sz="2000" kern="1200" dirty="0">
            <a:latin typeface="Times New Roman" pitchFamily="18" charset="0"/>
            <a:cs typeface="Times New Roman" pitchFamily="18" charset="0"/>
          </a:endParaRPr>
        </a:p>
      </dsp:txBody>
      <dsp:txXfrm rot="10800000">
        <a:off x="0" y="1614467"/>
        <a:ext cx="9144000" cy="529629"/>
      </dsp:txXfrm>
    </dsp:sp>
    <dsp:sp modelId="{F7C2CA81-B027-4BA3-B359-CC3ACA8017BB}">
      <dsp:nvSpPr>
        <dsp:cNvPr id="0" name=""/>
        <dsp:cNvSpPr/>
      </dsp:nvSpPr>
      <dsp:spPr>
        <a:xfrm rot="10800000">
          <a:off x="0" y="807315"/>
          <a:ext cx="9144000" cy="815102"/>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rtl="0">
            <a:lnSpc>
              <a:spcPct val="90000"/>
            </a:lnSpc>
            <a:spcBef>
              <a:spcPct val="0"/>
            </a:spcBef>
            <a:spcAft>
              <a:spcPct val="35000"/>
            </a:spcAft>
          </a:pPr>
          <a:r>
            <a:rPr lang="tr-TR" sz="2000" kern="1200" dirty="0" smtClean="0">
              <a:latin typeface="Times New Roman" pitchFamily="18" charset="0"/>
              <a:cs typeface="Times New Roman" pitchFamily="18" charset="0"/>
            </a:rPr>
            <a:t>Vakfa Özgülenen Taşınmazın Mülkiyetinin Vakfa Geçmesi (MK. m. 105)</a:t>
          </a:r>
          <a:endParaRPr lang="tr-TR" sz="2000" kern="1200" dirty="0">
            <a:latin typeface="Times New Roman" pitchFamily="18" charset="0"/>
            <a:cs typeface="Times New Roman" pitchFamily="18" charset="0"/>
          </a:endParaRPr>
        </a:p>
      </dsp:txBody>
      <dsp:txXfrm rot="10800000">
        <a:off x="0" y="807315"/>
        <a:ext cx="9144000" cy="529629"/>
      </dsp:txXfrm>
    </dsp:sp>
    <dsp:sp modelId="{972EC7BD-44D3-4CF0-B114-120338F6C871}">
      <dsp:nvSpPr>
        <dsp:cNvPr id="0" name=""/>
        <dsp:cNvSpPr/>
      </dsp:nvSpPr>
      <dsp:spPr>
        <a:xfrm rot="10800000">
          <a:off x="0" y="162"/>
          <a:ext cx="9144000" cy="815102"/>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rtl="0">
            <a:lnSpc>
              <a:spcPct val="90000"/>
            </a:lnSpc>
            <a:spcBef>
              <a:spcPct val="0"/>
            </a:spcBef>
            <a:spcAft>
              <a:spcPct val="35000"/>
            </a:spcAft>
          </a:pPr>
          <a:r>
            <a:rPr lang="tr-TR" sz="2000" kern="1200" dirty="0" smtClean="0">
              <a:latin typeface="Times New Roman" pitchFamily="18" charset="0"/>
              <a:cs typeface="Times New Roman" pitchFamily="18" charset="0"/>
            </a:rPr>
            <a:t>Kişiliği Sona Eren Bir Tüzel Kişinin Mallarının Kamu Hukuku Tüzel Kişisine  Geçmesi (MK. m. 54)</a:t>
          </a:r>
          <a:endParaRPr lang="tr-TR" sz="2000" kern="1200" dirty="0">
            <a:latin typeface="Times New Roman" pitchFamily="18" charset="0"/>
            <a:cs typeface="Times New Roman" pitchFamily="18" charset="0"/>
          </a:endParaRPr>
        </a:p>
      </dsp:txBody>
      <dsp:txXfrm rot="10800000">
        <a:off x="0" y="162"/>
        <a:ext cx="9144000" cy="529629"/>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DFC250-05D2-4106-A046-54190F5641C3}">
      <dsp:nvSpPr>
        <dsp:cNvPr id="0" name=""/>
        <dsp:cNvSpPr/>
      </dsp:nvSpPr>
      <dsp:spPr>
        <a:xfrm rot="16200000">
          <a:off x="571500" y="-571500"/>
          <a:ext cx="3429000" cy="45720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lvl="0" algn="just" defTabSz="1022350">
            <a:lnSpc>
              <a:spcPct val="90000"/>
            </a:lnSpc>
            <a:spcBef>
              <a:spcPct val="0"/>
            </a:spcBef>
            <a:spcAft>
              <a:spcPct val="35000"/>
            </a:spcAft>
          </a:pPr>
          <a:r>
            <a:rPr lang="tr-TR" sz="2300" kern="1200" dirty="0" smtClean="0">
              <a:latin typeface="Times New Roman" pitchFamily="18" charset="0"/>
              <a:cs typeface="Times New Roman" pitchFamily="18" charset="0"/>
            </a:rPr>
            <a:t>Terekede yer alan Taşınmazların Mülkiyeti, Ölüm Olayı ile herhangi bir işleme gerek kalmaksızın Mirasçılara geçer. Bu Miras Hukukumuza hakim olan Külli </a:t>
          </a:r>
          <a:r>
            <a:rPr lang="tr-TR" sz="2300" kern="1200" dirty="0" err="1" smtClean="0">
              <a:latin typeface="Times New Roman" pitchFamily="18" charset="0"/>
              <a:cs typeface="Times New Roman" pitchFamily="18" charset="0"/>
            </a:rPr>
            <a:t>Halefiyet</a:t>
          </a:r>
          <a:r>
            <a:rPr lang="tr-TR" sz="2300" kern="1200" dirty="0" smtClean="0">
              <a:latin typeface="Times New Roman" pitchFamily="18" charset="0"/>
              <a:cs typeface="Times New Roman" pitchFamily="18" charset="0"/>
            </a:rPr>
            <a:t> Prensibinin bir sonucudur (MK. m. 599)</a:t>
          </a:r>
          <a:endParaRPr lang="tr-TR" sz="2300" kern="1200" dirty="0">
            <a:latin typeface="Times New Roman" pitchFamily="18" charset="0"/>
            <a:cs typeface="Times New Roman" pitchFamily="18" charset="0"/>
          </a:endParaRPr>
        </a:p>
      </dsp:txBody>
      <dsp:txXfrm rot="5400000">
        <a:off x="-1" y="1"/>
        <a:ext cx="4572000" cy="2571750"/>
      </dsp:txXfrm>
    </dsp:sp>
    <dsp:sp modelId="{69CB1323-453A-4A3F-9C10-4D4DE6D70461}">
      <dsp:nvSpPr>
        <dsp:cNvPr id="0" name=""/>
        <dsp:cNvSpPr/>
      </dsp:nvSpPr>
      <dsp:spPr>
        <a:xfrm>
          <a:off x="4572000" y="0"/>
          <a:ext cx="4572000" cy="34290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lvl="0" algn="just" defTabSz="1022350">
            <a:lnSpc>
              <a:spcPct val="90000"/>
            </a:lnSpc>
            <a:spcBef>
              <a:spcPct val="0"/>
            </a:spcBef>
            <a:spcAft>
              <a:spcPct val="35000"/>
            </a:spcAft>
          </a:pPr>
          <a:r>
            <a:rPr lang="tr-TR" sz="2300" kern="1200" dirty="0" smtClean="0">
              <a:latin typeface="Times New Roman" pitchFamily="18" charset="0"/>
              <a:cs typeface="Times New Roman" pitchFamily="18" charset="0"/>
            </a:rPr>
            <a:t>-  Ölenin   tek    Mirasçısı varsa, Terekedeki Taşınmazların Mülkiyeti de   Tescilden    önce   ona   aittir. </a:t>
          </a:r>
        </a:p>
        <a:p>
          <a:pPr lvl="0" algn="just" defTabSz="1022350">
            <a:lnSpc>
              <a:spcPct val="90000"/>
            </a:lnSpc>
            <a:spcBef>
              <a:spcPct val="0"/>
            </a:spcBef>
            <a:spcAft>
              <a:spcPct val="35000"/>
            </a:spcAft>
          </a:pPr>
          <a:r>
            <a:rPr lang="tr-TR" sz="2300" kern="1200" dirty="0" smtClean="0">
              <a:latin typeface="Times New Roman" pitchFamily="18" charset="0"/>
              <a:cs typeface="Times New Roman" pitchFamily="18" charset="0"/>
            </a:rPr>
            <a:t>- Ölenin birden çok Mirasçısı varsa, Tescilsiz Mülkiyet Kazanılması Miras Ortaklığı için söz konusudur. </a:t>
          </a:r>
          <a:endParaRPr lang="tr-TR" sz="2300" kern="1200" dirty="0">
            <a:latin typeface="Times New Roman" pitchFamily="18" charset="0"/>
            <a:cs typeface="Times New Roman" pitchFamily="18" charset="0"/>
          </a:endParaRPr>
        </a:p>
      </dsp:txBody>
      <dsp:txXfrm>
        <a:off x="4572000" y="0"/>
        <a:ext cx="4572000" cy="2571750"/>
      </dsp:txXfrm>
    </dsp:sp>
    <dsp:sp modelId="{B9F73FD3-66CD-4A07-B119-5222895B2778}">
      <dsp:nvSpPr>
        <dsp:cNvPr id="0" name=""/>
        <dsp:cNvSpPr/>
      </dsp:nvSpPr>
      <dsp:spPr>
        <a:xfrm rot="10800000">
          <a:off x="0" y="3429000"/>
          <a:ext cx="4572000" cy="34290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lvl="0" algn="just" defTabSz="1022350">
            <a:lnSpc>
              <a:spcPct val="90000"/>
            </a:lnSpc>
            <a:spcBef>
              <a:spcPct val="0"/>
            </a:spcBef>
            <a:spcAft>
              <a:spcPct val="35000"/>
            </a:spcAft>
          </a:pPr>
          <a:r>
            <a:rPr lang="tr-TR" sz="2300" kern="1200" dirty="0" smtClean="0">
              <a:latin typeface="Times New Roman" pitchFamily="18" charset="0"/>
              <a:cs typeface="Times New Roman" pitchFamily="18" charset="0"/>
            </a:rPr>
            <a:t>İleride Mirasın Paylaşılmasında her bir Mirasçının kendi payına düşen Taşınmazlarda Mülkiyet Kazanması Tescil Prensibine tabidir. Bu Tescili bütün Mirasçıların talep etmesi gerekir.</a:t>
          </a:r>
          <a:endParaRPr lang="tr-TR" sz="2300" kern="1200" dirty="0">
            <a:latin typeface="Times New Roman" pitchFamily="18" charset="0"/>
            <a:cs typeface="Times New Roman" pitchFamily="18" charset="0"/>
          </a:endParaRPr>
        </a:p>
      </dsp:txBody>
      <dsp:txXfrm rot="10800000">
        <a:off x="0" y="4286249"/>
        <a:ext cx="4572000" cy="2571750"/>
      </dsp:txXfrm>
    </dsp:sp>
    <dsp:sp modelId="{C1D09970-020C-4DA1-8405-2BFDBEF7D02D}">
      <dsp:nvSpPr>
        <dsp:cNvPr id="0" name=""/>
        <dsp:cNvSpPr/>
      </dsp:nvSpPr>
      <dsp:spPr>
        <a:xfrm rot="5400000">
          <a:off x="5143500" y="2857500"/>
          <a:ext cx="3429000" cy="45720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lvl="0" algn="just" defTabSz="1022350">
            <a:lnSpc>
              <a:spcPct val="90000"/>
            </a:lnSpc>
            <a:spcBef>
              <a:spcPct val="0"/>
            </a:spcBef>
            <a:spcAft>
              <a:spcPct val="35000"/>
            </a:spcAft>
          </a:pPr>
          <a:r>
            <a:rPr lang="tr-TR" sz="2300" kern="1200" dirty="0" smtClean="0">
              <a:latin typeface="Times New Roman" pitchFamily="18" charset="0"/>
              <a:cs typeface="Times New Roman" pitchFamily="18" charset="0"/>
            </a:rPr>
            <a:t>Mirasta Tescilsiz Kazanma, Külli </a:t>
          </a:r>
          <a:r>
            <a:rPr lang="tr-TR" sz="2300" kern="1200" dirty="0" err="1" smtClean="0">
              <a:latin typeface="Times New Roman" pitchFamily="18" charset="0"/>
              <a:cs typeface="Times New Roman" pitchFamily="18" charset="0"/>
            </a:rPr>
            <a:t>Halefiyetin</a:t>
          </a:r>
          <a:r>
            <a:rPr lang="tr-TR" sz="2300" kern="1200" dirty="0" smtClean="0">
              <a:latin typeface="Times New Roman" pitchFamily="18" charset="0"/>
              <a:cs typeface="Times New Roman" pitchFamily="18" charset="0"/>
            </a:rPr>
            <a:t> bir sonucu olduğu için bu, ancak Külli Halefler, yani Mirasçılar için söz konusu olur. Mirasçının, Kanuni Mirasçı veya Atanmış Mirasçı olması fark yaratmaz.  </a:t>
          </a:r>
          <a:endParaRPr lang="tr-TR" sz="2300" kern="1200" dirty="0">
            <a:latin typeface="Times New Roman" pitchFamily="18" charset="0"/>
            <a:cs typeface="Times New Roman" pitchFamily="18" charset="0"/>
          </a:endParaRPr>
        </a:p>
      </dsp:txBody>
      <dsp:txXfrm rot="-5400000">
        <a:off x="4572000" y="4286250"/>
        <a:ext cx="4572000" cy="2571750"/>
      </dsp:txXfrm>
    </dsp:sp>
    <dsp:sp modelId="{093C3E34-1C3D-41EC-B7E9-426B0A0F3F32}">
      <dsp:nvSpPr>
        <dsp:cNvPr id="0" name=""/>
        <dsp:cNvSpPr/>
      </dsp:nvSpPr>
      <dsp:spPr>
        <a:xfrm>
          <a:off x="3200399" y="2571750"/>
          <a:ext cx="2743200" cy="1714500"/>
        </a:xfrm>
        <a:prstGeom prst="roundRect">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tr-TR" sz="2300" kern="1200" dirty="0" smtClean="0">
              <a:latin typeface="Times New Roman" pitchFamily="18" charset="0"/>
              <a:cs typeface="Times New Roman" pitchFamily="18" charset="0"/>
            </a:rPr>
            <a:t>Miras </a:t>
          </a:r>
          <a:endParaRPr lang="tr-TR" sz="2300" kern="1200" dirty="0">
            <a:latin typeface="Times New Roman" pitchFamily="18" charset="0"/>
            <a:cs typeface="Times New Roman" pitchFamily="18" charset="0"/>
          </a:endParaRPr>
        </a:p>
      </dsp:txBody>
      <dsp:txXfrm>
        <a:off x="3284094" y="2655445"/>
        <a:ext cx="2575810" cy="15471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75DA4B-73CE-498B-AF5D-9A3C7919A823}">
      <dsp:nvSpPr>
        <dsp:cNvPr id="0" name=""/>
        <dsp:cNvSpPr/>
      </dsp:nvSpPr>
      <dsp:spPr>
        <a:xfrm rot="16200000">
          <a:off x="571500" y="-571500"/>
          <a:ext cx="3429000" cy="45720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just" defTabSz="889000">
            <a:lnSpc>
              <a:spcPct val="90000"/>
            </a:lnSpc>
            <a:spcBef>
              <a:spcPct val="0"/>
            </a:spcBef>
            <a:spcAft>
              <a:spcPct val="35000"/>
            </a:spcAft>
          </a:pPr>
          <a:r>
            <a:rPr lang="tr-TR" sz="2000" kern="1200" dirty="0" smtClean="0">
              <a:latin typeface="Times New Roman" pitchFamily="18" charset="0"/>
              <a:cs typeface="Times New Roman" pitchFamily="18" charset="0"/>
            </a:rPr>
            <a:t>-    Mülkiyetin    tescilden     önce kazanılmasını,     Mahkemelerin    Yenilik Doğuran  Kararları   sağlar.  Bu   nitelikte olmayan Mahkeme Kararlarının Mülkiyetin    Tescilsiz       Kazanılmasını sağlaması        söz  konusu     değildir. </a:t>
          </a:r>
        </a:p>
        <a:p>
          <a:pPr lvl="0" algn="just" defTabSz="889000">
            <a:lnSpc>
              <a:spcPct val="90000"/>
            </a:lnSpc>
            <a:spcBef>
              <a:spcPct val="0"/>
            </a:spcBef>
            <a:spcAft>
              <a:spcPct val="35000"/>
            </a:spcAft>
          </a:pPr>
          <a:r>
            <a:rPr lang="tr-TR" sz="2000" kern="1200" dirty="0" smtClean="0">
              <a:latin typeface="Times New Roman" pitchFamily="18" charset="0"/>
              <a:cs typeface="Times New Roman" pitchFamily="18" charset="0"/>
            </a:rPr>
            <a:t>- Mahkemenin bu tür Yenilik Doğuran Kararları MK. m. 716’ da düzenlenmiştir.</a:t>
          </a:r>
          <a:endParaRPr lang="tr-TR" sz="2000" kern="1200" dirty="0">
            <a:latin typeface="Times New Roman" pitchFamily="18" charset="0"/>
            <a:cs typeface="Times New Roman" pitchFamily="18" charset="0"/>
          </a:endParaRPr>
        </a:p>
      </dsp:txBody>
      <dsp:txXfrm rot="5400000">
        <a:off x="-1" y="1"/>
        <a:ext cx="4572000" cy="2571750"/>
      </dsp:txXfrm>
    </dsp:sp>
    <dsp:sp modelId="{909CE5C9-54D1-4E70-86AD-5552F29DBE1C}">
      <dsp:nvSpPr>
        <dsp:cNvPr id="0" name=""/>
        <dsp:cNvSpPr/>
      </dsp:nvSpPr>
      <dsp:spPr>
        <a:xfrm>
          <a:off x="4572000" y="0"/>
          <a:ext cx="4572000" cy="34290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just" defTabSz="889000">
            <a:lnSpc>
              <a:spcPct val="90000"/>
            </a:lnSpc>
            <a:spcBef>
              <a:spcPct val="0"/>
            </a:spcBef>
            <a:spcAft>
              <a:spcPct val="35000"/>
            </a:spcAft>
          </a:pPr>
          <a:endParaRPr lang="tr-TR" sz="2000" kern="1200" dirty="0" smtClean="0">
            <a:latin typeface="Times New Roman" pitchFamily="18" charset="0"/>
            <a:cs typeface="Times New Roman" pitchFamily="18" charset="0"/>
          </a:endParaRPr>
        </a:p>
        <a:p>
          <a:pPr lvl="0" algn="just" defTabSz="889000">
            <a:lnSpc>
              <a:spcPct val="90000"/>
            </a:lnSpc>
            <a:spcBef>
              <a:spcPct val="0"/>
            </a:spcBef>
            <a:spcAft>
              <a:spcPct val="35000"/>
            </a:spcAft>
          </a:pPr>
          <a:r>
            <a:rPr lang="tr-TR" sz="2000" kern="1200" dirty="0" smtClean="0">
              <a:latin typeface="Times New Roman" pitchFamily="18" charset="0"/>
              <a:cs typeface="Times New Roman" pitchFamily="18" charset="0"/>
            </a:rPr>
            <a:t>- Geçerli bir Borçlandırıcı İşlem ile Mülkiyeti Devir Borcu altına giren Taşınmaz Malikinin, Borcunu yerine getirmesi için, Alacaklı üzerine Tescilin yapılmasını Tapu İdaresinden yazılı olarak talep etmesi gerekir.</a:t>
          </a:r>
        </a:p>
        <a:p>
          <a:pPr lvl="0" algn="just" defTabSz="889000">
            <a:lnSpc>
              <a:spcPct val="90000"/>
            </a:lnSpc>
            <a:spcBef>
              <a:spcPct val="0"/>
            </a:spcBef>
            <a:spcAft>
              <a:spcPct val="35000"/>
            </a:spcAft>
          </a:pPr>
          <a:r>
            <a:rPr lang="tr-TR" sz="2000" kern="1200" dirty="0" smtClean="0">
              <a:latin typeface="Times New Roman" pitchFamily="18" charset="0"/>
              <a:cs typeface="Times New Roman" pitchFamily="18" charset="0"/>
            </a:rPr>
            <a:t>- Borçlu tescil talebinde bulunmaktan haksız olarak kaçınırsa, Alacaklı Mahkemeden Mülkiyetin kendisine hükmen geçirilmesini isteyebilir.</a:t>
          </a:r>
          <a:endParaRPr lang="tr-TR" sz="2000" kern="1200" dirty="0">
            <a:latin typeface="Times New Roman" pitchFamily="18" charset="0"/>
            <a:cs typeface="Times New Roman" pitchFamily="18" charset="0"/>
          </a:endParaRPr>
        </a:p>
      </dsp:txBody>
      <dsp:txXfrm>
        <a:off x="4572000" y="0"/>
        <a:ext cx="4572000" cy="2571750"/>
      </dsp:txXfrm>
    </dsp:sp>
    <dsp:sp modelId="{34D3869F-688C-409D-A8A0-00F3546BECE3}">
      <dsp:nvSpPr>
        <dsp:cNvPr id="0" name=""/>
        <dsp:cNvSpPr/>
      </dsp:nvSpPr>
      <dsp:spPr>
        <a:xfrm rot="10800000">
          <a:off x="0" y="3429000"/>
          <a:ext cx="4572000" cy="34290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just" defTabSz="889000">
            <a:lnSpc>
              <a:spcPct val="90000"/>
            </a:lnSpc>
            <a:spcBef>
              <a:spcPct val="0"/>
            </a:spcBef>
            <a:spcAft>
              <a:spcPct val="35000"/>
            </a:spcAft>
          </a:pPr>
          <a:r>
            <a:rPr lang="tr-TR" sz="2000" kern="1200" dirty="0" smtClean="0">
              <a:latin typeface="Times New Roman" pitchFamily="18" charset="0"/>
              <a:cs typeface="Times New Roman" pitchFamily="18" charset="0"/>
            </a:rPr>
            <a:t>- Alacaklının Mülkiyetin kendisine hükmen geçirilmesine ilişkin Davasının, Taşınmaz Mülkiyetini Devir Borcunun Borçlusuna karşı açılabilmesi için Dava açılırken Borçlunun Taşınmaza Malik olması gerekir. </a:t>
          </a:r>
        </a:p>
        <a:p>
          <a:pPr lvl="0" algn="just" defTabSz="889000">
            <a:lnSpc>
              <a:spcPct val="90000"/>
            </a:lnSpc>
            <a:spcBef>
              <a:spcPct val="0"/>
            </a:spcBef>
            <a:spcAft>
              <a:spcPct val="35000"/>
            </a:spcAft>
          </a:pPr>
          <a:endParaRPr lang="tr-TR" sz="2000" kern="1200" dirty="0" smtClean="0">
            <a:latin typeface="Times New Roman" pitchFamily="18" charset="0"/>
            <a:cs typeface="Times New Roman" pitchFamily="18" charset="0"/>
          </a:endParaRPr>
        </a:p>
        <a:p>
          <a:pPr lvl="0" algn="just" defTabSz="889000">
            <a:lnSpc>
              <a:spcPct val="90000"/>
            </a:lnSpc>
            <a:spcBef>
              <a:spcPct val="0"/>
            </a:spcBef>
            <a:spcAft>
              <a:spcPct val="35000"/>
            </a:spcAft>
          </a:pPr>
          <a:endParaRPr lang="tr-TR" sz="2000" kern="1200" dirty="0" smtClean="0">
            <a:latin typeface="Times New Roman" pitchFamily="18" charset="0"/>
            <a:cs typeface="Times New Roman" pitchFamily="18" charset="0"/>
          </a:endParaRPr>
        </a:p>
        <a:p>
          <a:pPr lvl="0" algn="just" defTabSz="889000">
            <a:lnSpc>
              <a:spcPct val="90000"/>
            </a:lnSpc>
            <a:spcBef>
              <a:spcPct val="0"/>
            </a:spcBef>
            <a:spcAft>
              <a:spcPct val="35000"/>
            </a:spcAft>
          </a:pPr>
          <a:endParaRPr lang="tr-TR" sz="2000" kern="1200" dirty="0">
            <a:latin typeface="Times New Roman" pitchFamily="18" charset="0"/>
            <a:cs typeface="Times New Roman" pitchFamily="18" charset="0"/>
          </a:endParaRPr>
        </a:p>
      </dsp:txBody>
      <dsp:txXfrm rot="10800000">
        <a:off x="0" y="4286249"/>
        <a:ext cx="4572000" cy="2571750"/>
      </dsp:txXfrm>
    </dsp:sp>
    <dsp:sp modelId="{CAE57DCD-F97B-4391-8C34-00613C360B14}">
      <dsp:nvSpPr>
        <dsp:cNvPr id="0" name=""/>
        <dsp:cNvSpPr/>
      </dsp:nvSpPr>
      <dsp:spPr>
        <a:xfrm rot="5400000">
          <a:off x="5143500" y="2857500"/>
          <a:ext cx="3429000" cy="45720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just" defTabSz="889000">
            <a:lnSpc>
              <a:spcPct val="90000"/>
            </a:lnSpc>
            <a:spcBef>
              <a:spcPct val="0"/>
            </a:spcBef>
            <a:spcAft>
              <a:spcPct val="35000"/>
            </a:spcAft>
          </a:pPr>
          <a:r>
            <a:rPr lang="tr-TR" sz="2000" kern="1200" dirty="0" smtClean="0">
              <a:latin typeface="Times New Roman" pitchFamily="18" charset="0"/>
              <a:cs typeface="Times New Roman" pitchFamily="18" charset="0"/>
            </a:rPr>
            <a:t>- Alacaklının MK. m. 716’a göre açacağı Dava, Eda Davası niteliğinde olmasına rağmen, Hüküm bir Eda İlamı olmayıp, bir Yenilik Doğuran Karar niteliğindedir.</a:t>
          </a:r>
        </a:p>
        <a:p>
          <a:pPr lvl="0" algn="just" defTabSz="889000">
            <a:lnSpc>
              <a:spcPct val="90000"/>
            </a:lnSpc>
            <a:spcBef>
              <a:spcPct val="0"/>
            </a:spcBef>
            <a:spcAft>
              <a:spcPct val="35000"/>
            </a:spcAft>
          </a:pPr>
          <a:r>
            <a:rPr lang="tr-TR" sz="2000" kern="1200" dirty="0" smtClean="0">
              <a:latin typeface="Times New Roman" pitchFamily="18" charset="0"/>
              <a:cs typeface="Times New Roman" pitchFamily="18" charset="0"/>
            </a:rPr>
            <a:t>- Kararda Mülkiyetin Davalıya geçirildiği açıkça belirtilmelidir.</a:t>
          </a:r>
        </a:p>
        <a:p>
          <a:pPr lvl="0" algn="just" defTabSz="889000">
            <a:lnSpc>
              <a:spcPct val="90000"/>
            </a:lnSpc>
            <a:spcBef>
              <a:spcPct val="0"/>
            </a:spcBef>
            <a:spcAft>
              <a:spcPct val="35000"/>
            </a:spcAft>
          </a:pPr>
          <a:r>
            <a:rPr lang="tr-TR" sz="2000" kern="1200" dirty="0" smtClean="0">
              <a:latin typeface="Times New Roman" pitchFamily="18" charset="0"/>
              <a:cs typeface="Times New Roman" pitchFamily="18" charset="0"/>
            </a:rPr>
            <a:t>-  Davacı,   Hükmün   kesinleşmesi   ile Mülkiyeti  kazanır.  Açıklayıcı  nitelikteki tescili yeni  Malikin kendisi talep edebilir.</a:t>
          </a:r>
          <a:endParaRPr lang="tr-TR" sz="2000" kern="1200" dirty="0">
            <a:latin typeface="Times New Roman" pitchFamily="18" charset="0"/>
            <a:cs typeface="Times New Roman" pitchFamily="18" charset="0"/>
          </a:endParaRPr>
        </a:p>
      </dsp:txBody>
      <dsp:txXfrm rot="-5400000">
        <a:off x="4572000" y="4286250"/>
        <a:ext cx="4572000" cy="2571750"/>
      </dsp:txXfrm>
    </dsp:sp>
    <dsp:sp modelId="{7BAF5810-BD72-49D7-8D23-FB10EF31B47A}">
      <dsp:nvSpPr>
        <dsp:cNvPr id="0" name=""/>
        <dsp:cNvSpPr/>
      </dsp:nvSpPr>
      <dsp:spPr>
        <a:xfrm>
          <a:off x="2843811" y="2924945"/>
          <a:ext cx="3456377" cy="1008108"/>
        </a:xfrm>
        <a:prstGeom prst="roundRect">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latin typeface="Times New Roman" pitchFamily="18" charset="0"/>
              <a:cs typeface="Times New Roman" pitchFamily="18" charset="0"/>
            </a:rPr>
            <a:t>Mahkeme Kararı</a:t>
          </a:r>
        </a:p>
        <a:p>
          <a:pPr lvl="0" algn="ctr" defTabSz="889000">
            <a:lnSpc>
              <a:spcPct val="90000"/>
            </a:lnSpc>
            <a:spcBef>
              <a:spcPct val="0"/>
            </a:spcBef>
            <a:spcAft>
              <a:spcPct val="35000"/>
            </a:spcAft>
          </a:pPr>
          <a:r>
            <a:rPr lang="tr-TR" sz="2000" kern="1200" dirty="0" smtClean="0">
              <a:latin typeface="Times New Roman" pitchFamily="18" charset="0"/>
              <a:cs typeface="Times New Roman" pitchFamily="18" charset="0"/>
            </a:rPr>
            <a:t>MK. m. 716</a:t>
          </a:r>
          <a:endParaRPr lang="tr-TR" sz="2000" kern="1200" dirty="0">
            <a:latin typeface="Times New Roman" pitchFamily="18" charset="0"/>
            <a:cs typeface="Times New Roman" pitchFamily="18" charset="0"/>
          </a:endParaRPr>
        </a:p>
      </dsp:txBody>
      <dsp:txXfrm>
        <a:off x="2893023" y="2974157"/>
        <a:ext cx="3357953" cy="90968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061753-6ADF-4CE7-BE8D-723A5B219821}">
      <dsp:nvSpPr>
        <dsp:cNvPr id="0" name=""/>
        <dsp:cNvSpPr/>
      </dsp:nvSpPr>
      <dsp:spPr>
        <a:xfrm>
          <a:off x="0" y="0"/>
          <a:ext cx="9144000" cy="1936432"/>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74320" tIns="274320" rIns="274320" bIns="274320" numCol="1" spcCol="1270" anchor="ctr" anchorCtr="0">
          <a:noAutofit/>
        </a:bodyPr>
        <a:lstStyle/>
        <a:p>
          <a:pPr lvl="0" algn="ctr" defTabSz="3200400">
            <a:lnSpc>
              <a:spcPct val="90000"/>
            </a:lnSpc>
            <a:spcBef>
              <a:spcPct val="0"/>
            </a:spcBef>
            <a:spcAft>
              <a:spcPct val="35000"/>
            </a:spcAft>
          </a:pPr>
          <a:r>
            <a:rPr lang="tr-TR" sz="7200" kern="1200" dirty="0" smtClean="0">
              <a:solidFill>
                <a:schemeClr val="tx1"/>
              </a:solidFill>
              <a:latin typeface="Times New Roman" pitchFamily="18" charset="0"/>
              <a:cs typeface="Times New Roman" pitchFamily="18" charset="0"/>
            </a:rPr>
            <a:t>İşgal</a:t>
          </a:r>
          <a:endParaRPr lang="tr-TR" sz="7200" kern="1200" dirty="0">
            <a:solidFill>
              <a:schemeClr val="tx1"/>
            </a:solidFill>
            <a:latin typeface="Times New Roman" pitchFamily="18" charset="0"/>
            <a:cs typeface="Times New Roman" pitchFamily="18" charset="0"/>
          </a:endParaRPr>
        </a:p>
      </dsp:txBody>
      <dsp:txXfrm>
        <a:off x="0" y="0"/>
        <a:ext cx="9144000" cy="1936432"/>
      </dsp:txXfrm>
    </dsp:sp>
    <dsp:sp modelId="{3E9B6E5F-776E-492E-BEE9-7E15675B7417}">
      <dsp:nvSpPr>
        <dsp:cNvPr id="0" name=""/>
        <dsp:cNvSpPr/>
      </dsp:nvSpPr>
      <dsp:spPr>
        <a:xfrm>
          <a:off x="0" y="1556783"/>
          <a:ext cx="4572000" cy="482580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tr-TR" sz="2400" b="1" u="sng" kern="1200" dirty="0" smtClean="0">
              <a:solidFill>
                <a:schemeClr val="tx1"/>
              </a:solidFill>
              <a:latin typeface="Times New Roman" pitchFamily="18" charset="0"/>
              <a:cs typeface="Times New Roman" pitchFamily="18" charset="0"/>
            </a:rPr>
            <a:t>TANIMI</a:t>
          </a:r>
        </a:p>
        <a:p>
          <a:pPr lvl="0" algn="just" defTabSz="1066800">
            <a:lnSpc>
              <a:spcPct val="90000"/>
            </a:lnSpc>
            <a:spcBef>
              <a:spcPct val="0"/>
            </a:spcBef>
            <a:spcAft>
              <a:spcPct val="35000"/>
            </a:spcAft>
          </a:pPr>
          <a:r>
            <a:rPr lang="tr-TR" sz="2400" kern="1200" dirty="0" smtClean="0">
              <a:solidFill>
                <a:schemeClr val="tx1"/>
              </a:solidFill>
              <a:latin typeface="Times New Roman" pitchFamily="18" charset="0"/>
              <a:cs typeface="Times New Roman" pitchFamily="18" charset="0"/>
            </a:rPr>
            <a:t>Bir kimsenin, Maliki bulunmayan bir Taşınmazda Malik olmak Arzusu ile Zilyetliğini kurmasıdır. Bunun sonucu olarak o kimse, söz konusu Taşınmazın Mülkiyetini, Tapuya Tescilden önce Aslen kazanır.</a:t>
          </a:r>
        </a:p>
        <a:p>
          <a:pPr lvl="0" algn="just" defTabSz="1066800">
            <a:lnSpc>
              <a:spcPct val="90000"/>
            </a:lnSpc>
            <a:spcBef>
              <a:spcPct val="0"/>
            </a:spcBef>
            <a:spcAft>
              <a:spcPct val="35000"/>
            </a:spcAft>
          </a:pPr>
          <a:endParaRPr lang="tr-TR" sz="2400" kern="1200" dirty="0" smtClean="0">
            <a:latin typeface="Times New Roman" pitchFamily="18" charset="0"/>
            <a:cs typeface="Times New Roman" pitchFamily="18" charset="0"/>
          </a:endParaRPr>
        </a:p>
        <a:p>
          <a:pPr lvl="0" algn="just" defTabSz="1066800">
            <a:lnSpc>
              <a:spcPct val="90000"/>
            </a:lnSpc>
            <a:spcBef>
              <a:spcPct val="0"/>
            </a:spcBef>
            <a:spcAft>
              <a:spcPct val="35000"/>
            </a:spcAft>
          </a:pPr>
          <a:endParaRPr lang="tr-TR" sz="2400" kern="1200" dirty="0" smtClean="0">
            <a:latin typeface="Times New Roman" pitchFamily="18" charset="0"/>
            <a:cs typeface="Times New Roman" pitchFamily="18" charset="0"/>
          </a:endParaRPr>
        </a:p>
        <a:p>
          <a:pPr lvl="0" algn="just" defTabSz="1066800">
            <a:lnSpc>
              <a:spcPct val="90000"/>
            </a:lnSpc>
            <a:spcBef>
              <a:spcPct val="0"/>
            </a:spcBef>
            <a:spcAft>
              <a:spcPct val="35000"/>
            </a:spcAft>
          </a:pPr>
          <a:endParaRPr lang="tr-TR" sz="2400" kern="1200" dirty="0">
            <a:latin typeface="Times New Roman" pitchFamily="18" charset="0"/>
            <a:cs typeface="Times New Roman" pitchFamily="18" charset="0"/>
          </a:endParaRPr>
        </a:p>
      </dsp:txBody>
      <dsp:txXfrm>
        <a:off x="0" y="1556783"/>
        <a:ext cx="4572000" cy="4825806"/>
      </dsp:txXfrm>
    </dsp:sp>
    <dsp:sp modelId="{C23D3CB9-81BF-4199-9EBA-816AAB9DC497}">
      <dsp:nvSpPr>
        <dsp:cNvPr id="0" name=""/>
        <dsp:cNvSpPr/>
      </dsp:nvSpPr>
      <dsp:spPr>
        <a:xfrm>
          <a:off x="4572000" y="1556783"/>
          <a:ext cx="4572000" cy="482580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tr-TR" sz="2400" b="1" u="sng" kern="1200" dirty="0" smtClean="0">
              <a:solidFill>
                <a:schemeClr val="tx1"/>
              </a:solidFill>
              <a:latin typeface="Times New Roman" pitchFamily="18" charset="0"/>
              <a:cs typeface="Times New Roman" pitchFamily="18" charset="0"/>
            </a:rPr>
            <a:t>ŞARTLARI</a:t>
          </a:r>
        </a:p>
        <a:p>
          <a:pPr lvl="0" algn="just" defTabSz="1066800">
            <a:lnSpc>
              <a:spcPct val="90000"/>
            </a:lnSpc>
            <a:spcBef>
              <a:spcPct val="0"/>
            </a:spcBef>
            <a:spcAft>
              <a:spcPct val="35000"/>
            </a:spcAft>
          </a:pPr>
          <a:r>
            <a:rPr lang="tr-TR" sz="2400" kern="1200" dirty="0" smtClean="0">
              <a:latin typeface="Times New Roman" pitchFamily="18" charset="0"/>
              <a:cs typeface="Times New Roman" pitchFamily="18" charset="0"/>
            </a:rPr>
            <a:t>- </a:t>
          </a:r>
          <a:r>
            <a:rPr lang="tr-TR" sz="2400" kern="1200" dirty="0" smtClean="0">
              <a:solidFill>
                <a:schemeClr val="tx1"/>
              </a:solidFill>
              <a:latin typeface="Times New Roman" pitchFamily="18" charset="0"/>
              <a:cs typeface="Times New Roman" pitchFamily="18" charset="0"/>
            </a:rPr>
            <a:t>İşgal yolu ile Mülkiyet Kazanma, Arazi ve Kat Mülkiyetine tabi Bağımsız Bölümler için söz konusu olur. Maddi varlığı olmayan Bağımsız ve Sürekli Hakların niteliği İşgale uygun değildir.</a:t>
          </a:r>
        </a:p>
        <a:p>
          <a:pPr lvl="0" algn="just" defTabSz="1066800">
            <a:lnSpc>
              <a:spcPct val="90000"/>
            </a:lnSpc>
            <a:spcBef>
              <a:spcPct val="0"/>
            </a:spcBef>
            <a:spcAft>
              <a:spcPct val="35000"/>
            </a:spcAft>
          </a:pPr>
          <a:r>
            <a:rPr lang="tr-TR" sz="2400" kern="1200" dirty="0" smtClean="0">
              <a:latin typeface="Times New Roman" pitchFamily="18" charset="0"/>
              <a:cs typeface="Times New Roman" pitchFamily="18" charset="0"/>
            </a:rPr>
            <a:t>- </a:t>
          </a:r>
          <a:r>
            <a:rPr lang="tr-TR" sz="2400" kern="1200" dirty="0" smtClean="0">
              <a:solidFill>
                <a:schemeClr val="tx1"/>
              </a:solidFill>
              <a:latin typeface="Times New Roman" pitchFamily="18" charset="0"/>
              <a:cs typeface="Times New Roman" pitchFamily="18" charset="0"/>
            </a:rPr>
            <a:t>İşgal yolu ile Mülkiyet Kazanma, Taşınmaz üzerinde başkasının Mülkiyet Hakkı bulunmaması halinde mümkündür.</a:t>
          </a:r>
          <a:endParaRPr lang="tr-TR" sz="2400" kern="1200" dirty="0">
            <a:solidFill>
              <a:schemeClr val="tx1"/>
            </a:solidFill>
            <a:latin typeface="Times New Roman" pitchFamily="18" charset="0"/>
            <a:cs typeface="Times New Roman" pitchFamily="18" charset="0"/>
          </a:endParaRPr>
        </a:p>
      </dsp:txBody>
      <dsp:txXfrm>
        <a:off x="4572000" y="1556783"/>
        <a:ext cx="4572000" cy="4825806"/>
      </dsp:txXfrm>
    </dsp:sp>
    <dsp:sp modelId="{C6F8CF7C-2C31-455C-9944-4F7D664E5E33}">
      <dsp:nvSpPr>
        <dsp:cNvPr id="0" name=""/>
        <dsp:cNvSpPr/>
      </dsp:nvSpPr>
      <dsp:spPr>
        <a:xfrm>
          <a:off x="0" y="6002940"/>
          <a:ext cx="9144000" cy="451834"/>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0E6480-8A73-47A3-B704-A29655E17163}">
      <dsp:nvSpPr>
        <dsp:cNvPr id="0" name=""/>
        <dsp:cNvSpPr/>
      </dsp:nvSpPr>
      <dsp:spPr>
        <a:xfrm>
          <a:off x="1116" y="72008"/>
          <a:ext cx="4353222" cy="530120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tr-TR" sz="2100" u="sng" kern="1200" dirty="0" smtClean="0">
              <a:solidFill>
                <a:schemeClr val="tx1"/>
              </a:solidFill>
              <a:latin typeface="Times New Roman" pitchFamily="18" charset="0"/>
              <a:cs typeface="Times New Roman" pitchFamily="18" charset="0"/>
            </a:rPr>
            <a:t>Tapuya Kayıtlı Olup Da Sicile Göre Sahipsiz Hale Gelen Taşınmaz</a:t>
          </a:r>
        </a:p>
        <a:p>
          <a:pPr lvl="0" algn="just" defTabSz="933450">
            <a:lnSpc>
              <a:spcPct val="90000"/>
            </a:lnSpc>
            <a:spcBef>
              <a:spcPct val="0"/>
            </a:spcBef>
            <a:spcAft>
              <a:spcPct val="35000"/>
            </a:spcAft>
          </a:pPr>
          <a:r>
            <a:rPr lang="tr-TR" sz="2100" kern="1200" dirty="0" smtClean="0">
              <a:latin typeface="Times New Roman" pitchFamily="18" charset="0"/>
              <a:cs typeface="Times New Roman" pitchFamily="18" charset="0"/>
            </a:rPr>
            <a:t>- MK. m. 707/f.1’e göre, “Tapu kütüğüne kayıtlı bir taşınmazın mülkiyetinin işgal yoluyla kazanılması, ancak kaydının, malikin istemiyle terkin edilmiş olmasına bağlıdır.”</a:t>
          </a:r>
        </a:p>
        <a:p>
          <a:pPr lvl="0" algn="just" defTabSz="933450">
            <a:lnSpc>
              <a:spcPct val="90000"/>
            </a:lnSpc>
            <a:spcBef>
              <a:spcPct val="0"/>
            </a:spcBef>
            <a:spcAft>
              <a:spcPct val="35000"/>
            </a:spcAft>
          </a:pPr>
          <a:r>
            <a:rPr lang="tr-TR" sz="2100" kern="1200" dirty="0" smtClean="0">
              <a:latin typeface="Times New Roman" pitchFamily="18" charset="0"/>
              <a:cs typeface="Times New Roman" pitchFamily="18" charset="0"/>
            </a:rPr>
            <a:t>- Malikin istemiyle terkinin söz konusu olabilmesi için;</a:t>
          </a:r>
        </a:p>
        <a:p>
          <a:pPr lvl="0" algn="just" defTabSz="933450">
            <a:lnSpc>
              <a:spcPct val="90000"/>
            </a:lnSpc>
            <a:spcBef>
              <a:spcPct val="0"/>
            </a:spcBef>
            <a:spcAft>
              <a:spcPct val="35000"/>
            </a:spcAft>
          </a:pPr>
          <a:r>
            <a:rPr lang="tr-TR" sz="2100" kern="1200" dirty="0" smtClean="0">
              <a:latin typeface="Times New Roman" pitchFamily="18" charset="0"/>
              <a:cs typeface="Times New Roman" pitchFamily="18" charset="0"/>
            </a:rPr>
            <a:t>    * Terkini talep etmesi</a:t>
          </a:r>
        </a:p>
        <a:p>
          <a:pPr lvl="0" algn="just" defTabSz="933450">
            <a:lnSpc>
              <a:spcPct val="90000"/>
            </a:lnSpc>
            <a:spcBef>
              <a:spcPct val="0"/>
            </a:spcBef>
            <a:spcAft>
              <a:spcPct val="35000"/>
            </a:spcAft>
          </a:pPr>
          <a:r>
            <a:rPr lang="tr-TR" sz="2100" kern="1200" dirty="0" smtClean="0">
              <a:latin typeface="Times New Roman" pitchFamily="18" charset="0"/>
              <a:cs typeface="Times New Roman" pitchFamily="18" charset="0"/>
            </a:rPr>
            <a:t>    * Bu talebe göre terkinin yapılmış olması gerekir.</a:t>
          </a:r>
          <a:endParaRPr lang="tr-TR" sz="2100" kern="1200" dirty="0">
            <a:latin typeface="Times New Roman" pitchFamily="18" charset="0"/>
            <a:cs typeface="Times New Roman" pitchFamily="18" charset="0"/>
          </a:endParaRPr>
        </a:p>
      </dsp:txBody>
      <dsp:txXfrm>
        <a:off x="1116" y="72008"/>
        <a:ext cx="4353222" cy="5301206"/>
      </dsp:txXfrm>
    </dsp:sp>
    <dsp:sp modelId="{8F412367-ABCC-4A30-A5CB-4108CDAD7CB4}">
      <dsp:nvSpPr>
        <dsp:cNvPr id="0" name=""/>
        <dsp:cNvSpPr/>
      </dsp:nvSpPr>
      <dsp:spPr>
        <a:xfrm>
          <a:off x="4789661" y="72008"/>
          <a:ext cx="4353222" cy="530120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tr-TR" sz="2100" u="sng" kern="1200" dirty="0" smtClean="0">
              <a:solidFill>
                <a:schemeClr val="tx1"/>
              </a:solidFill>
              <a:latin typeface="Times New Roman" pitchFamily="18" charset="0"/>
              <a:cs typeface="Times New Roman" pitchFamily="18" charset="0"/>
            </a:rPr>
            <a:t>Tapuda Kayıtlı Olmayan Taşınmazlar</a:t>
          </a:r>
        </a:p>
        <a:p>
          <a:pPr lvl="0" algn="just" defTabSz="933450">
            <a:lnSpc>
              <a:spcPct val="90000"/>
            </a:lnSpc>
            <a:spcBef>
              <a:spcPct val="0"/>
            </a:spcBef>
            <a:spcAft>
              <a:spcPct val="35000"/>
            </a:spcAft>
          </a:pPr>
          <a:r>
            <a:rPr lang="tr-TR" sz="2100" kern="1200" dirty="0" smtClean="0">
              <a:latin typeface="Times New Roman" pitchFamily="18" charset="0"/>
              <a:cs typeface="Times New Roman" pitchFamily="18" charset="0"/>
            </a:rPr>
            <a:t>- MK. m. 707/f. 2’e göre, “Tapuya kayıtlı olmayan taşınmazlar üzerinde işgal yoluyla mülkiyet kazanılamaz.” Bu hükme göre bugünkü hukukumuzda  tapuya kayıtlı olmayan taşınmazların işgal yolu  ile iktisabına imkan yoktur.</a:t>
          </a:r>
        </a:p>
        <a:p>
          <a:pPr lvl="0" algn="just" defTabSz="933450">
            <a:lnSpc>
              <a:spcPct val="90000"/>
            </a:lnSpc>
            <a:spcBef>
              <a:spcPct val="0"/>
            </a:spcBef>
            <a:spcAft>
              <a:spcPct val="35000"/>
            </a:spcAft>
          </a:pPr>
          <a:r>
            <a:rPr lang="tr-TR" sz="2100" kern="1200" dirty="0" smtClean="0">
              <a:latin typeface="Times New Roman" pitchFamily="18" charset="0"/>
              <a:cs typeface="Times New Roman" pitchFamily="18" charset="0"/>
            </a:rPr>
            <a:t>- Kadastro Kanunu, devletin hüküm ve tasarrufu altında bulunan arazilerden kamu hizmetine özgülenmeyenlerin işgal yolu ile değil, fakat İmar ve İhya edilerek kazanılmasına, Zamanaşımı ile Kazanma Şartlarının da gerçekleşmesi kaydıyla imkan tanımıştır.</a:t>
          </a:r>
          <a:endParaRPr lang="tr-TR" sz="2100" kern="1200" dirty="0">
            <a:latin typeface="Times New Roman" pitchFamily="18" charset="0"/>
            <a:cs typeface="Times New Roman" pitchFamily="18" charset="0"/>
          </a:endParaRPr>
        </a:p>
      </dsp:txBody>
      <dsp:txXfrm>
        <a:off x="4789661" y="72008"/>
        <a:ext cx="4353222" cy="530120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2ED848-0899-4EC4-BB92-CCB7A773CF69}">
      <dsp:nvSpPr>
        <dsp:cNvPr id="0" name=""/>
        <dsp:cNvSpPr/>
      </dsp:nvSpPr>
      <dsp:spPr>
        <a:xfrm>
          <a:off x="432039" y="1223"/>
          <a:ext cx="8028401" cy="456955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just" defTabSz="1600200" rtl="0">
            <a:lnSpc>
              <a:spcPct val="90000"/>
            </a:lnSpc>
            <a:spcBef>
              <a:spcPct val="0"/>
            </a:spcBef>
            <a:spcAft>
              <a:spcPct val="35000"/>
            </a:spcAft>
          </a:pPr>
          <a:r>
            <a:rPr lang="tr-TR" sz="3600" kern="1200" dirty="0" smtClean="0">
              <a:latin typeface="Times New Roman" pitchFamily="18" charset="0"/>
              <a:cs typeface="Times New Roman" pitchFamily="18" charset="0"/>
            </a:rPr>
            <a:t>Kamulaştırma (</a:t>
          </a:r>
          <a:r>
            <a:rPr lang="tr-TR" sz="3600" i="1" kern="1200" dirty="0" smtClean="0">
              <a:latin typeface="Times New Roman" pitchFamily="18" charset="0"/>
              <a:cs typeface="Times New Roman" pitchFamily="18" charset="0"/>
            </a:rPr>
            <a:t>İstimlak)</a:t>
          </a:r>
          <a:r>
            <a:rPr lang="tr-TR" sz="3600" kern="1200" dirty="0" smtClean="0">
              <a:latin typeface="Times New Roman" pitchFamily="18" charset="0"/>
              <a:cs typeface="Times New Roman" pitchFamily="18" charset="0"/>
            </a:rPr>
            <a:t>, Kamu Yararı  düşüncesiyle Devlet veya bir         Kamu Tüzel Kişisinin, kamu kudretine (hükümranlık hakkına) dayanarak ve Bedeli peşin   verilmek suretiyle, İdarenin tek taraflı bir İdari Karara dayanarak bir Taşınmazın Mülkiyetini Kazanmasıdır.</a:t>
          </a:r>
          <a:endParaRPr lang="tr-TR" sz="3600" kern="1200" dirty="0">
            <a:latin typeface="Times New Roman" pitchFamily="18" charset="0"/>
            <a:cs typeface="Times New Roman" pitchFamily="18" charset="0"/>
          </a:endParaRPr>
        </a:p>
      </dsp:txBody>
      <dsp:txXfrm>
        <a:off x="432039" y="1223"/>
        <a:ext cx="8028401" cy="456955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80A575-7F78-42E3-B8E1-0AD0FA287B10}">
      <dsp:nvSpPr>
        <dsp:cNvPr id="0" name=""/>
        <dsp:cNvSpPr/>
      </dsp:nvSpPr>
      <dsp:spPr>
        <a:xfrm>
          <a:off x="0" y="2649257"/>
          <a:ext cx="8229600" cy="173819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8704" tIns="298704" rIns="298704" bIns="298704" numCol="1" spcCol="1270" anchor="ctr" anchorCtr="0">
          <a:noAutofit/>
        </a:bodyPr>
        <a:lstStyle/>
        <a:p>
          <a:pPr lvl="0" algn="ctr" defTabSz="1866900" rtl="0">
            <a:lnSpc>
              <a:spcPct val="90000"/>
            </a:lnSpc>
            <a:spcBef>
              <a:spcPct val="0"/>
            </a:spcBef>
            <a:spcAft>
              <a:spcPct val="35000"/>
            </a:spcAft>
          </a:pPr>
          <a:r>
            <a:rPr lang="tr-TR" sz="4200" kern="1200" dirty="0" smtClean="0">
              <a:latin typeface="Times New Roman" pitchFamily="18" charset="0"/>
              <a:cs typeface="Times New Roman" pitchFamily="18" charset="0"/>
            </a:rPr>
            <a:t>Kamulaştırma kararı alınır </a:t>
          </a:r>
          <a:endParaRPr lang="tr-TR" sz="4200" kern="1200" dirty="0">
            <a:latin typeface="Times New Roman" pitchFamily="18" charset="0"/>
            <a:cs typeface="Times New Roman" pitchFamily="18" charset="0"/>
          </a:endParaRPr>
        </a:p>
      </dsp:txBody>
      <dsp:txXfrm>
        <a:off x="0" y="2649257"/>
        <a:ext cx="8229600" cy="1738199"/>
      </dsp:txXfrm>
    </dsp:sp>
    <dsp:sp modelId="{1F832D03-A3FB-49BB-82E9-7652A7E095B9}">
      <dsp:nvSpPr>
        <dsp:cNvPr id="0" name=""/>
        <dsp:cNvSpPr/>
      </dsp:nvSpPr>
      <dsp:spPr>
        <a:xfrm rot="10800000">
          <a:off x="0" y="1979"/>
          <a:ext cx="8229600" cy="2673351"/>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8704" tIns="298704" rIns="298704" bIns="298704" numCol="1" spcCol="1270" anchor="ctr" anchorCtr="0">
          <a:noAutofit/>
        </a:bodyPr>
        <a:lstStyle/>
        <a:p>
          <a:pPr lvl="0" algn="ctr" defTabSz="1866900" rtl="0">
            <a:lnSpc>
              <a:spcPct val="90000"/>
            </a:lnSpc>
            <a:spcBef>
              <a:spcPct val="0"/>
            </a:spcBef>
            <a:spcAft>
              <a:spcPct val="35000"/>
            </a:spcAft>
          </a:pPr>
          <a:r>
            <a:rPr lang="tr-TR" sz="4200" kern="1200" dirty="0" smtClean="0">
              <a:latin typeface="Times New Roman" pitchFamily="18" charset="0"/>
              <a:cs typeface="Times New Roman" pitchFamily="18" charset="0"/>
            </a:rPr>
            <a:t>Gayrimenkul tespit ve değeri takdir edilir</a:t>
          </a:r>
          <a:endParaRPr lang="tr-TR" sz="4200" kern="1200" dirty="0">
            <a:latin typeface="Times New Roman" pitchFamily="18" charset="0"/>
            <a:cs typeface="Times New Roman" pitchFamily="18" charset="0"/>
          </a:endParaRPr>
        </a:p>
      </dsp:txBody>
      <dsp:txXfrm rot="10800000">
        <a:off x="0" y="1979"/>
        <a:ext cx="8229600" cy="1737063"/>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3.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4.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2">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29761" y="0"/>
            <a:ext cx="2929837" cy="498852"/>
          </a:xfrm>
          <a:prstGeom prst="rect">
            <a:avLst/>
          </a:prstGeom>
        </p:spPr>
        <p:txBody>
          <a:bodyPr vert="horz" lIns="91440" tIns="45720" rIns="91440" bIns="45720" rtlCol="0"/>
          <a:lstStyle>
            <a:lvl1pPr algn="r">
              <a:defRPr sz="1200"/>
            </a:lvl1pPr>
          </a:lstStyle>
          <a:p>
            <a:fld id="{D9AA291C-01C2-4CB7-9729-79018CB1B6BE}" type="datetimeFigureOut">
              <a:rPr lang="tr-TR" smtClean="0"/>
              <a:t>5.5.2020</a:t>
            </a:fld>
            <a:endParaRPr lang="tr-TR"/>
          </a:p>
        </p:txBody>
      </p:sp>
      <p:sp>
        <p:nvSpPr>
          <p:cNvPr id="4" name="Altbilgi Yer Tutucusu 3"/>
          <p:cNvSpPr>
            <a:spLocks noGrp="1"/>
          </p:cNvSpPr>
          <p:nvPr>
            <p:ph type="ftr" sz="quarter" idx="2"/>
          </p:nvPr>
        </p:nvSpPr>
        <p:spPr>
          <a:xfrm>
            <a:off x="0" y="9443662"/>
            <a:ext cx="2929837" cy="498851"/>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29761" y="9443662"/>
            <a:ext cx="2929837" cy="498851"/>
          </a:xfrm>
          <a:prstGeom prst="rect">
            <a:avLst/>
          </a:prstGeom>
        </p:spPr>
        <p:txBody>
          <a:bodyPr vert="horz" lIns="91440" tIns="45720" rIns="91440" bIns="45720" rtlCol="0" anchor="b"/>
          <a:lstStyle>
            <a:lvl1pPr algn="r">
              <a:defRPr sz="1200"/>
            </a:lvl1pPr>
          </a:lstStyle>
          <a:p>
            <a:fld id="{410F148F-5D15-486A-B192-13081EC65840}" type="slidenum">
              <a:rPr lang="tr-TR" smtClean="0"/>
              <a:t>‹#›</a:t>
            </a:fld>
            <a:endParaRPr lang="tr-TR"/>
          </a:p>
        </p:txBody>
      </p:sp>
    </p:spTree>
    <p:extLst>
      <p:ext uri="{BB962C8B-B14F-4D97-AF65-F5344CB8AC3E}">
        <p14:creationId xmlns:p14="http://schemas.microsoft.com/office/powerpoint/2010/main" val="21240526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30525" cy="49847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29050" y="0"/>
            <a:ext cx="2930525" cy="498475"/>
          </a:xfrm>
          <a:prstGeom prst="rect">
            <a:avLst/>
          </a:prstGeom>
        </p:spPr>
        <p:txBody>
          <a:bodyPr vert="horz" lIns="91440" tIns="45720" rIns="91440" bIns="45720" rtlCol="0"/>
          <a:lstStyle>
            <a:lvl1pPr algn="r">
              <a:defRPr sz="1200"/>
            </a:lvl1pPr>
          </a:lstStyle>
          <a:p>
            <a:fld id="{3A3726C2-91FE-48CB-93ED-D6851ED1E180}" type="datetimeFigureOut">
              <a:rPr lang="tr-TR" smtClean="0"/>
              <a:t>5.5.2020</a:t>
            </a:fld>
            <a:endParaRPr lang="tr-TR"/>
          </a:p>
        </p:txBody>
      </p:sp>
      <p:sp>
        <p:nvSpPr>
          <p:cNvPr id="4" name="Slayt Görüntüsü Yer Tutucusu 3"/>
          <p:cNvSpPr>
            <a:spLocks noGrp="1" noRot="1" noChangeAspect="1"/>
          </p:cNvSpPr>
          <p:nvPr>
            <p:ph type="sldImg" idx="2"/>
          </p:nvPr>
        </p:nvSpPr>
        <p:spPr>
          <a:xfrm>
            <a:off x="398463" y="1243013"/>
            <a:ext cx="5964237" cy="3355975"/>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6275" y="4784725"/>
            <a:ext cx="5408613" cy="3914775"/>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44038"/>
            <a:ext cx="2930525" cy="498475"/>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29050" y="9444038"/>
            <a:ext cx="2930525" cy="498475"/>
          </a:xfrm>
          <a:prstGeom prst="rect">
            <a:avLst/>
          </a:prstGeom>
        </p:spPr>
        <p:txBody>
          <a:bodyPr vert="horz" lIns="91440" tIns="45720" rIns="91440" bIns="45720" rtlCol="0" anchor="b"/>
          <a:lstStyle>
            <a:lvl1pPr algn="r">
              <a:defRPr sz="1200"/>
            </a:lvl1pPr>
          </a:lstStyle>
          <a:p>
            <a:fld id="{5D930B3D-ACEC-4EA4-837F-FE72FCE2E957}" type="slidenum">
              <a:rPr lang="tr-TR" smtClean="0"/>
              <a:t>‹#›</a:t>
            </a:fld>
            <a:endParaRPr lang="tr-TR"/>
          </a:p>
        </p:txBody>
      </p:sp>
    </p:spTree>
    <p:extLst>
      <p:ext uri="{BB962C8B-B14F-4D97-AF65-F5344CB8AC3E}">
        <p14:creationId xmlns:p14="http://schemas.microsoft.com/office/powerpoint/2010/main" val="17632083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089DA962-C421-467E-9357-6C6178CFF5C1}" type="slidenum">
              <a:rPr lang="tr-TR" smtClean="0"/>
              <a:t>47</a:t>
            </a:fld>
            <a:endParaRPr lang="tr-TR"/>
          </a:p>
        </p:txBody>
      </p:sp>
    </p:spTree>
    <p:extLst>
      <p:ext uri="{BB962C8B-B14F-4D97-AF65-F5344CB8AC3E}">
        <p14:creationId xmlns:p14="http://schemas.microsoft.com/office/powerpoint/2010/main" val="2981162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244F688-CB36-42FA-89E8-BE47013F925D}" type="datetimeFigureOut">
              <a:rPr lang="tr-TR" smtClean="0"/>
              <a:t>5.5.2020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4B3675-757C-41C4-B343-3E703058E75D}" type="slidenum">
              <a:rPr lang="tr-TR" smtClean="0"/>
              <a:t>‹#›</a:t>
            </a:fld>
            <a:endParaRPr lang="tr-TR"/>
          </a:p>
        </p:txBody>
      </p:sp>
    </p:spTree>
    <p:extLst>
      <p:ext uri="{BB962C8B-B14F-4D97-AF65-F5344CB8AC3E}">
        <p14:creationId xmlns:p14="http://schemas.microsoft.com/office/powerpoint/2010/main" val="3073513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244F688-CB36-42FA-89E8-BE47013F925D}" type="datetimeFigureOut">
              <a:rPr lang="tr-TR" smtClean="0"/>
              <a:t>5.5.2020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4B3675-757C-41C4-B343-3E703058E75D}" type="slidenum">
              <a:rPr lang="tr-TR" smtClean="0"/>
              <a:t>‹#›</a:t>
            </a:fld>
            <a:endParaRPr lang="tr-TR"/>
          </a:p>
        </p:txBody>
      </p:sp>
    </p:spTree>
    <p:extLst>
      <p:ext uri="{BB962C8B-B14F-4D97-AF65-F5344CB8AC3E}">
        <p14:creationId xmlns:p14="http://schemas.microsoft.com/office/powerpoint/2010/main" val="1397379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244F688-CB36-42FA-89E8-BE47013F925D}" type="datetimeFigureOut">
              <a:rPr lang="tr-TR" smtClean="0"/>
              <a:t>5.5.2020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4B3675-757C-41C4-B343-3E703058E75D}" type="slidenum">
              <a:rPr lang="tr-TR" smtClean="0"/>
              <a:t>‹#›</a:t>
            </a:fld>
            <a:endParaRPr lang="tr-TR"/>
          </a:p>
        </p:txBody>
      </p:sp>
    </p:spTree>
    <p:extLst>
      <p:ext uri="{BB962C8B-B14F-4D97-AF65-F5344CB8AC3E}">
        <p14:creationId xmlns:p14="http://schemas.microsoft.com/office/powerpoint/2010/main" val="3052229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244F688-CB36-42FA-89E8-BE47013F925D}" type="datetimeFigureOut">
              <a:rPr lang="tr-TR" smtClean="0"/>
              <a:t>5.5.2020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4B3675-757C-41C4-B343-3E703058E75D}" type="slidenum">
              <a:rPr lang="tr-TR" smtClean="0"/>
              <a:t>‹#›</a:t>
            </a:fld>
            <a:endParaRPr lang="tr-TR"/>
          </a:p>
        </p:txBody>
      </p:sp>
    </p:spTree>
    <p:extLst>
      <p:ext uri="{BB962C8B-B14F-4D97-AF65-F5344CB8AC3E}">
        <p14:creationId xmlns:p14="http://schemas.microsoft.com/office/powerpoint/2010/main" val="1875004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244F688-CB36-42FA-89E8-BE47013F925D}" type="datetimeFigureOut">
              <a:rPr lang="tr-TR" smtClean="0"/>
              <a:t>5.5.2020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4B3675-757C-41C4-B343-3E703058E75D}" type="slidenum">
              <a:rPr lang="tr-TR" smtClean="0"/>
              <a:t>‹#›</a:t>
            </a:fld>
            <a:endParaRPr lang="tr-TR"/>
          </a:p>
        </p:txBody>
      </p:sp>
    </p:spTree>
    <p:extLst>
      <p:ext uri="{BB962C8B-B14F-4D97-AF65-F5344CB8AC3E}">
        <p14:creationId xmlns:p14="http://schemas.microsoft.com/office/powerpoint/2010/main" val="2578818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244F688-CB36-42FA-89E8-BE47013F925D}" type="datetimeFigureOut">
              <a:rPr lang="tr-TR" smtClean="0"/>
              <a:t>5.5.2020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E4B3675-757C-41C4-B343-3E703058E75D}" type="slidenum">
              <a:rPr lang="tr-TR" smtClean="0"/>
              <a:t>‹#›</a:t>
            </a:fld>
            <a:endParaRPr lang="tr-TR"/>
          </a:p>
        </p:txBody>
      </p:sp>
    </p:spTree>
    <p:extLst>
      <p:ext uri="{BB962C8B-B14F-4D97-AF65-F5344CB8AC3E}">
        <p14:creationId xmlns:p14="http://schemas.microsoft.com/office/powerpoint/2010/main" val="3061530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244F688-CB36-42FA-89E8-BE47013F925D}" type="datetimeFigureOut">
              <a:rPr lang="tr-TR" smtClean="0"/>
              <a:t>5.5.2020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E4B3675-757C-41C4-B343-3E703058E75D}" type="slidenum">
              <a:rPr lang="tr-TR" smtClean="0"/>
              <a:t>‹#›</a:t>
            </a:fld>
            <a:endParaRPr lang="tr-TR"/>
          </a:p>
        </p:txBody>
      </p:sp>
    </p:spTree>
    <p:extLst>
      <p:ext uri="{BB962C8B-B14F-4D97-AF65-F5344CB8AC3E}">
        <p14:creationId xmlns:p14="http://schemas.microsoft.com/office/powerpoint/2010/main" val="399679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244F688-CB36-42FA-89E8-BE47013F925D}" type="datetimeFigureOut">
              <a:rPr lang="tr-TR" smtClean="0"/>
              <a:t>5.5.2020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E4B3675-757C-41C4-B343-3E703058E75D}" type="slidenum">
              <a:rPr lang="tr-TR" smtClean="0"/>
              <a:t>‹#›</a:t>
            </a:fld>
            <a:endParaRPr lang="tr-TR"/>
          </a:p>
        </p:txBody>
      </p:sp>
    </p:spTree>
    <p:extLst>
      <p:ext uri="{BB962C8B-B14F-4D97-AF65-F5344CB8AC3E}">
        <p14:creationId xmlns:p14="http://schemas.microsoft.com/office/powerpoint/2010/main" val="2462042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244F688-CB36-42FA-89E8-BE47013F925D}" type="datetimeFigureOut">
              <a:rPr lang="tr-TR" smtClean="0"/>
              <a:t>5.5.2020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E4B3675-757C-41C4-B343-3E703058E75D}" type="slidenum">
              <a:rPr lang="tr-TR" smtClean="0"/>
              <a:t>‹#›</a:t>
            </a:fld>
            <a:endParaRPr lang="tr-TR"/>
          </a:p>
        </p:txBody>
      </p:sp>
    </p:spTree>
    <p:extLst>
      <p:ext uri="{BB962C8B-B14F-4D97-AF65-F5344CB8AC3E}">
        <p14:creationId xmlns:p14="http://schemas.microsoft.com/office/powerpoint/2010/main" val="457495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244F688-CB36-42FA-89E8-BE47013F925D}" type="datetimeFigureOut">
              <a:rPr lang="tr-TR" smtClean="0"/>
              <a:t>5.5.2020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E4B3675-757C-41C4-B343-3E703058E75D}" type="slidenum">
              <a:rPr lang="tr-TR" smtClean="0"/>
              <a:t>‹#›</a:t>
            </a:fld>
            <a:endParaRPr lang="tr-TR"/>
          </a:p>
        </p:txBody>
      </p:sp>
    </p:spTree>
    <p:extLst>
      <p:ext uri="{BB962C8B-B14F-4D97-AF65-F5344CB8AC3E}">
        <p14:creationId xmlns:p14="http://schemas.microsoft.com/office/powerpoint/2010/main" val="2954837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244F688-CB36-42FA-89E8-BE47013F925D}" type="datetimeFigureOut">
              <a:rPr lang="tr-TR" smtClean="0"/>
              <a:t>5.5.2020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E4B3675-757C-41C4-B343-3E703058E75D}" type="slidenum">
              <a:rPr lang="tr-TR" smtClean="0"/>
              <a:t>‹#›</a:t>
            </a:fld>
            <a:endParaRPr lang="tr-TR"/>
          </a:p>
        </p:txBody>
      </p:sp>
    </p:spTree>
    <p:extLst>
      <p:ext uri="{BB962C8B-B14F-4D97-AF65-F5344CB8AC3E}">
        <p14:creationId xmlns:p14="http://schemas.microsoft.com/office/powerpoint/2010/main" val="2401353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44F688-CB36-42FA-89E8-BE47013F925D}" type="datetimeFigureOut">
              <a:rPr lang="tr-TR" smtClean="0"/>
              <a:t>5.5.2020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4B3675-757C-41C4-B343-3E703058E75D}" type="slidenum">
              <a:rPr lang="tr-TR" smtClean="0"/>
              <a:t>‹#›</a:t>
            </a:fld>
            <a:endParaRPr lang="tr-TR"/>
          </a:p>
        </p:txBody>
      </p:sp>
    </p:spTree>
    <p:extLst>
      <p:ext uri="{BB962C8B-B14F-4D97-AF65-F5344CB8AC3E}">
        <p14:creationId xmlns:p14="http://schemas.microsoft.com/office/powerpoint/2010/main" val="109552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4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4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7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7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309094"/>
            <a:ext cx="9251323" cy="4378816"/>
          </a:xfrm>
        </p:spPr>
        <p:txBody>
          <a:bodyPr>
            <a:normAutofit fontScale="90000"/>
          </a:bodyPr>
          <a:lstStyle/>
          <a:p>
            <a:r>
              <a:rPr lang="tr-TR" sz="5400" dirty="0" smtClean="0"/>
              <a:t/>
            </a:r>
            <a:br>
              <a:rPr lang="tr-TR" sz="5400" dirty="0" smtClean="0"/>
            </a:br>
            <a:r>
              <a:rPr lang="tr-TR" sz="5400" dirty="0"/>
              <a:t/>
            </a:r>
            <a:br>
              <a:rPr lang="tr-TR" sz="5400" dirty="0"/>
            </a:br>
            <a:r>
              <a:rPr lang="tr-TR" sz="3100" b="1" dirty="0" smtClean="0">
                <a:latin typeface="Times New Roman" panose="02020603050405020304" pitchFamily="18" charset="0"/>
                <a:cs typeface="Times New Roman" panose="02020603050405020304" pitchFamily="18" charset="0"/>
              </a:rPr>
              <a:t>A.Ü.H.F. </a:t>
            </a:r>
            <a:br>
              <a:rPr lang="tr-TR" sz="3100" b="1" dirty="0" smtClean="0">
                <a:latin typeface="Times New Roman" panose="02020603050405020304" pitchFamily="18" charset="0"/>
                <a:cs typeface="Times New Roman" panose="02020603050405020304" pitchFamily="18" charset="0"/>
              </a:rPr>
            </a:br>
            <a:r>
              <a:rPr lang="tr-TR" sz="3100" b="1" dirty="0" smtClean="0">
                <a:latin typeface="Times New Roman" panose="02020603050405020304" pitchFamily="18" charset="0"/>
                <a:cs typeface="Times New Roman" panose="02020603050405020304" pitchFamily="18" charset="0"/>
              </a:rPr>
              <a:t>3/A EŞYA HUKUKU DERS NOTLARI</a:t>
            </a:r>
            <a:r>
              <a:rPr lang="tr-TR" sz="4400" b="1" dirty="0" smtClean="0">
                <a:latin typeface="Times New Roman" panose="02020603050405020304" pitchFamily="18" charset="0"/>
                <a:cs typeface="Times New Roman" panose="02020603050405020304" pitchFamily="18" charset="0"/>
              </a:rPr>
              <a:t/>
            </a:r>
            <a:br>
              <a:rPr lang="tr-TR" sz="4400" b="1" dirty="0" smtClean="0">
                <a:latin typeface="Times New Roman" panose="02020603050405020304" pitchFamily="18" charset="0"/>
                <a:cs typeface="Times New Roman" panose="02020603050405020304" pitchFamily="18" charset="0"/>
              </a:rPr>
            </a:br>
            <a:r>
              <a:rPr lang="tr-TR" sz="4900" b="1" dirty="0" smtClean="0">
                <a:latin typeface="Times New Roman" panose="02020603050405020304" pitchFamily="18" charset="0"/>
                <a:cs typeface="Times New Roman" panose="02020603050405020304" pitchFamily="18" charset="0"/>
              </a:rPr>
              <a:t/>
            </a:r>
            <a:br>
              <a:rPr lang="tr-TR" sz="4900" b="1" dirty="0" smtClean="0">
                <a:latin typeface="Times New Roman" panose="02020603050405020304" pitchFamily="18" charset="0"/>
                <a:cs typeface="Times New Roman" panose="02020603050405020304" pitchFamily="18" charset="0"/>
              </a:rPr>
            </a:br>
            <a:r>
              <a:rPr lang="tr-TR" sz="3600" b="1" dirty="0" smtClean="0"/>
              <a:t>(</a:t>
            </a:r>
            <a:r>
              <a:rPr lang="tr-TR" sz="3600" b="1" dirty="0" smtClean="0">
                <a:latin typeface="+mn-lt"/>
              </a:rPr>
              <a:t>2.Dönem- </a:t>
            </a:r>
            <a:r>
              <a:rPr lang="tr-TR" sz="3600" b="1" i="1" dirty="0" smtClean="0">
                <a:latin typeface="+mn-lt"/>
              </a:rPr>
              <a:t>12.Hafta </a:t>
            </a:r>
            <a:r>
              <a:rPr lang="tr-TR" sz="3600" b="1" i="1" dirty="0" smtClean="0">
                <a:latin typeface="+mn-lt"/>
              </a:rPr>
              <a:t>– </a:t>
            </a:r>
            <a:r>
              <a:rPr lang="tr-TR" sz="3600" b="1" i="1" dirty="0" smtClean="0">
                <a:latin typeface="+mn-lt"/>
              </a:rPr>
              <a:t>6.5.2020)</a:t>
            </a:r>
            <a:r>
              <a:rPr lang="tr-TR" sz="3600" b="1" i="1" dirty="0" smtClean="0">
                <a:latin typeface="+mn-lt"/>
              </a:rPr>
              <a:t/>
            </a:r>
            <a:br>
              <a:rPr lang="tr-TR" sz="3600" b="1" i="1" dirty="0" smtClean="0">
                <a:latin typeface="+mn-lt"/>
              </a:rPr>
            </a:br>
            <a:r>
              <a:rPr lang="tr-TR" sz="3600" dirty="0" smtClean="0">
                <a:latin typeface="+mn-lt"/>
              </a:rPr>
              <a:t/>
            </a:r>
            <a:br>
              <a:rPr lang="tr-TR" sz="3600" dirty="0" smtClean="0">
                <a:latin typeface="+mn-lt"/>
              </a:rPr>
            </a:br>
            <a:r>
              <a:rPr lang="tr-TR" sz="4000" dirty="0" smtClean="0"/>
              <a:t>-</a:t>
            </a:r>
            <a:br>
              <a:rPr lang="tr-TR" sz="4000" dirty="0" smtClean="0"/>
            </a:br>
            <a:endParaRPr lang="tr-TR" sz="4000" dirty="0"/>
          </a:p>
        </p:txBody>
      </p:sp>
      <p:sp>
        <p:nvSpPr>
          <p:cNvPr id="3" name="Alt Başlık 2"/>
          <p:cNvSpPr>
            <a:spLocks noGrp="1"/>
          </p:cNvSpPr>
          <p:nvPr>
            <p:ph type="subTitle" idx="1"/>
          </p:nvPr>
        </p:nvSpPr>
        <p:spPr/>
        <p:txBody>
          <a:bodyPr>
            <a:normAutofit fontScale="92500" lnSpcReduction="20000"/>
          </a:bodyPr>
          <a:lstStyle/>
          <a:p>
            <a:r>
              <a:rPr lang="tr-TR" sz="3200" i="1" dirty="0" smtClean="0"/>
              <a:t>DOÇ. DR. YILDIZ ABİK </a:t>
            </a:r>
          </a:p>
          <a:p>
            <a:r>
              <a:rPr lang="tr-TR" sz="3200" b="1" dirty="0"/>
              <a:t>Taşınmaz Mülkiyetinin Tescilden Önce Kazanılması-</a:t>
            </a:r>
            <a:r>
              <a:rPr lang="tr-TR" sz="3200" dirty="0"/>
              <a:t/>
            </a:r>
            <a:br>
              <a:rPr lang="tr-TR" sz="3200" dirty="0"/>
            </a:br>
            <a:r>
              <a:rPr lang="tr-TR" sz="4400" dirty="0"/>
              <a:t/>
            </a:r>
            <a:br>
              <a:rPr lang="tr-TR" sz="4400" dirty="0"/>
            </a:br>
            <a:endParaRPr lang="tr-TR" sz="3200" i="1" dirty="0"/>
          </a:p>
        </p:txBody>
      </p:sp>
    </p:spTree>
    <p:extLst>
      <p:ext uri="{BB962C8B-B14F-4D97-AF65-F5344CB8AC3E}">
        <p14:creationId xmlns:p14="http://schemas.microsoft.com/office/powerpoint/2010/main" val="842496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4000" b="1" dirty="0" smtClean="0">
                <a:latin typeface="+mn-lt"/>
              </a:rPr>
              <a:t>Açıklayıcı Tescilin Başka Bir İşlevi: </a:t>
            </a:r>
            <a:r>
              <a:rPr lang="tr-TR" sz="4000" b="1" i="1" dirty="0" smtClean="0">
                <a:latin typeface="+mn-lt"/>
              </a:rPr>
              <a:t>Hakkın Korunmasını Sağlamak </a:t>
            </a:r>
            <a:endParaRPr lang="tr-TR" sz="4000" b="1" i="1" dirty="0">
              <a:latin typeface="+mn-lt"/>
            </a:endParaRP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Öyleyse,</a:t>
            </a:r>
            <a:r>
              <a:rPr lang="tr-TR" sz="3200" b="1" dirty="0">
                <a:latin typeface="Times New Roman" panose="02020603050405020304" pitchFamily="18" charset="0"/>
                <a:cs typeface="Times New Roman" panose="02020603050405020304" pitchFamily="18" charset="0"/>
              </a:rPr>
              <a:t> Açıklayıcı </a:t>
            </a:r>
            <a:r>
              <a:rPr lang="tr-TR" sz="3200" b="1" dirty="0" smtClean="0">
                <a:latin typeface="Times New Roman" panose="02020603050405020304" pitchFamily="18" charset="0"/>
                <a:cs typeface="Times New Roman" panose="02020603050405020304" pitchFamily="18" charset="0"/>
              </a:rPr>
              <a:t>Tescilin </a:t>
            </a:r>
            <a:r>
              <a:rPr lang="tr-TR" sz="3200" b="1" dirty="0">
                <a:latin typeface="Times New Roman" panose="02020603050405020304" pitchFamily="18" charset="0"/>
                <a:cs typeface="Times New Roman" panose="02020603050405020304" pitchFamily="18" charset="0"/>
              </a:rPr>
              <a:t>diğer bir işlevi ise, </a:t>
            </a:r>
            <a:r>
              <a:rPr lang="tr-TR" sz="3200" b="1" i="1" dirty="0" smtClean="0">
                <a:latin typeface="Times New Roman" panose="02020603050405020304" pitchFamily="18" charset="0"/>
                <a:cs typeface="Times New Roman" panose="02020603050405020304" pitchFamily="18" charset="0"/>
              </a:rPr>
              <a:t>Hakkın Korunmasını </a:t>
            </a:r>
            <a:r>
              <a:rPr lang="tr-TR" sz="3200" b="1" dirty="0">
                <a:latin typeface="Times New Roman" panose="02020603050405020304" pitchFamily="18" charset="0"/>
                <a:cs typeface="Times New Roman" panose="02020603050405020304" pitchFamily="18" charset="0"/>
              </a:rPr>
              <a:t>sağlamaktır. </a:t>
            </a:r>
          </a:p>
          <a:p>
            <a:pPr algn="just"/>
            <a:r>
              <a:rPr lang="tr-TR" sz="3200" dirty="0">
                <a:latin typeface="Times New Roman" panose="02020603050405020304" pitchFamily="18" charset="0"/>
                <a:cs typeface="Times New Roman" panose="02020603050405020304" pitchFamily="18" charset="0"/>
              </a:rPr>
              <a:t>Özellikle</a:t>
            </a:r>
            <a:r>
              <a:rPr lang="tr-TR" sz="3200" b="1" dirty="0">
                <a:latin typeface="Times New Roman" panose="02020603050405020304" pitchFamily="18" charset="0"/>
                <a:cs typeface="Times New Roman" panose="02020603050405020304" pitchFamily="18" charset="0"/>
              </a:rPr>
              <a:t> Mülkiyetin </a:t>
            </a:r>
            <a:r>
              <a:rPr lang="tr-TR" sz="3200" b="1" dirty="0" smtClean="0">
                <a:latin typeface="Times New Roman" panose="02020603050405020304" pitchFamily="18" charset="0"/>
                <a:cs typeface="Times New Roman" panose="02020603050405020304" pitchFamily="18" charset="0"/>
              </a:rPr>
              <a:t>Tescilsiz </a:t>
            </a:r>
            <a:r>
              <a:rPr lang="tr-TR" sz="3200" b="1" dirty="0">
                <a:latin typeface="Times New Roman" panose="02020603050405020304" pitchFamily="18" charset="0"/>
                <a:cs typeface="Times New Roman" panose="02020603050405020304" pitchFamily="18" charset="0"/>
              </a:rPr>
              <a:t>D</a:t>
            </a:r>
            <a:r>
              <a:rPr lang="tr-TR" sz="3200" b="1" dirty="0" smtClean="0">
                <a:latin typeface="Times New Roman" panose="02020603050405020304" pitchFamily="18" charset="0"/>
                <a:cs typeface="Times New Roman" panose="02020603050405020304" pitchFamily="18" charset="0"/>
              </a:rPr>
              <a:t>evren </a:t>
            </a:r>
            <a:r>
              <a:rPr lang="tr-TR" sz="3200" b="1" dirty="0">
                <a:latin typeface="Times New Roman" panose="02020603050405020304" pitchFamily="18" charset="0"/>
                <a:cs typeface="Times New Roman" panose="02020603050405020304" pitchFamily="18" charset="0"/>
              </a:rPr>
              <a:t>kazanıldığı hallerde, </a:t>
            </a:r>
            <a:r>
              <a:rPr lang="tr-TR" sz="3200" dirty="0" smtClean="0">
                <a:latin typeface="Times New Roman" panose="02020603050405020304" pitchFamily="18" charset="0"/>
                <a:cs typeface="Times New Roman" panose="02020603050405020304" pitchFamily="18" charset="0"/>
              </a:rPr>
              <a:t>Eski </a:t>
            </a:r>
            <a:r>
              <a:rPr lang="tr-TR" sz="3200" dirty="0" smtClean="0">
                <a:latin typeface="Times New Roman" panose="02020603050405020304" pitchFamily="18" charset="0"/>
                <a:cs typeface="Times New Roman" panose="02020603050405020304" pitchFamily="18" charset="0"/>
              </a:rPr>
              <a:t>Malik </a:t>
            </a:r>
            <a:r>
              <a:rPr lang="tr-TR" sz="3200" dirty="0">
                <a:latin typeface="Times New Roman" panose="02020603050405020304" pitchFamily="18" charset="0"/>
                <a:cs typeface="Times New Roman" panose="02020603050405020304" pitchFamily="18" charset="0"/>
              </a:rPr>
              <a:t>Sicilde kayıtlı kaldığı </a:t>
            </a:r>
            <a:r>
              <a:rPr lang="tr-TR" sz="3200" dirty="0" smtClean="0">
                <a:latin typeface="Times New Roman" panose="02020603050405020304" pitchFamily="18" charset="0"/>
                <a:cs typeface="Times New Roman" panose="02020603050405020304" pitchFamily="18" charset="0"/>
              </a:rPr>
              <a:t>sürece</a:t>
            </a:r>
            <a:r>
              <a:rPr lang="tr-TR" sz="3200" b="1"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İyiniyetli Üçüncü </a:t>
            </a:r>
            <a:r>
              <a:rPr lang="tr-TR" sz="3200" b="1" i="1" dirty="0" smtClean="0">
                <a:latin typeface="Times New Roman" panose="02020603050405020304" pitchFamily="18" charset="0"/>
                <a:cs typeface="Times New Roman" panose="02020603050405020304" pitchFamily="18" charset="0"/>
              </a:rPr>
              <a:t>Kişilerin ondan kazandığı Ayni Haklar </a:t>
            </a:r>
            <a:r>
              <a:rPr lang="tr-TR" sz="3200" b="1" dirty="0" smtClean="0">
                <a:latin typeface="Times New Roman" panose="02020603050405020304" pitchFamily="18" charset="0"/>
                <a:cs typeface="Times New Roman" panose="02020603050405020304" pitchFamily="18" charset="0"/>
              </a:rPr>
              <a:t>geçerli </a:t>
            </a:r>
            <a:r>
              <a:rPr lang="tr-TR" sz="3200" b="1" dirty="0">
                <a:latin typeface="Times New Roman" panose="02020603050405020304" pitchFamily="18" charset="0"/>
                <a:cs typeface="Times New Roman" panose="02020603050405020304" pitchFamily="18" charset="0"/>
              </a:rPr>
              <a:t>olur </a:t>
            </a:r>
            <a:r>
              <a:rPr lang="tr-TR" sz="3200" dirty="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 </a:t>
            </a:r>
            <a:r>
              <a:rPr lang="tr-TR" i="1" dirty="0">
                <a:latin typeface="Times New Roman" panose="02020603050405020304" pitchFamily="18" charset="0"/>
                <a:cs typeface="Times New Roman" panose="02020603050405020304" pitchFamily="18" charset="0"/>
              </a:rPr>
              <a:t>1023</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pPr algn="just"/>
            <a:r>
              <a:rPr lang="tr-TR" sz="3200" dirty="0">
                <a:latin typeface="Times New Roman" panose="02020603050405020304" pitchFamily="18" charset="0"/>
                <a:cs typeface="Times New Roman" panose="02020603050405020304" pitchFamily="18" charset="0"/>
              </a:rPr>
              <a:t>Bu bağlamda, </a:t>
            </a:r>
            <a:r>
              <a:rPr lang="tr-TR" sz="3200" b="1" dirty="0">
                <a:latin typeface="Times New Roman" panose="02020603050405020304" pitchFamily="18" charset="0"/>
                <a:cs typeface="Times New Roman" panose="02020603050405020304" pitchFamily="18" charset="0"/>
              </a:rPr>
              <a:t>söz konusu </a:t>
            </a:r>
            <a:r>
              <a:rPr lang="tr-TR" sz="3200" b="1" dirty="0" smtClean="0">
                <a:latin typeface="Times New Roman" panose="02020603050405020304" pitchFamily="18" charset="0"/>
                <a:cs typeface="Times New Roman" panose="02020603050405020304" pitchFamily="18" charset="0"/>
              </a:rPr>
              <a:t>tehlike</a:t>
            </a:r>
            <a:r>
              <a:rPr lang="tr-TR" sz="3200"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ancak </a:t>
            </a:r>
            <a:r>
              <a:rPr lang="tr-TR" sz="3200" b="1" dirty="0">
                <a:latin typeface="Times New Roman" panose="02020603050405020304" pitchFamily="18" charset="0"/>
                <a:cs typeface="Times New Roman" panose="02020603050405020304" pitchFamily="18" charset="0"/>
              </a:rPr>
              <a:t>yeni Malik adına yapılacak </a:t>
            </a:r>
            <a:r>
              <a:rPr lang="tr-TR" sz="3200" b="1" dirty="0" smtClean="0">
                <a:latin typeface="Times New Roman" panose="02020603050405020304" pitchFamily="18" charset="0"/>
                <a:cs typeface="Times New Roman" panose="02020603050405020304" pitchFamily="18" charset="0"/>
              </a:rPr>
              <a:t>Tescil </a:t>
            </a:r>
            <a:r>
              <a:rPr lang="tr-TR" sz="3200" dirty="0" smtClean="0">
                <a:latin typeface="Times New Roman" panose="02020603050405020304" pitchFamily="18" charset="0"/>
                <a:cs typeface="Times New Roman" panose="02020603050405020304" pitchFamily="18" charset="0"/>
              </a:rPr>
              <a:t>ile</a:t>
            </a:r>
            <a:r>
              <a:rPr lang="tr-TR" sz="3200" b="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giderilebilir. </a:t>
            </a:r>
          </a:p>
          <a:p>
            <a:pPr marL="0" indent="0" algn="just">
              <a:buNone/>
            </a:pPr>
            <a:r>
              <a:rPr lang="tr-TR" dirty="0" smtClean="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Sirmen,</a:t>
            </a:r>
            <a:r>
              <a:rPr lang="tr-TR" i="1" dirty="0">
                <a:latin typeface="Times New Roman" panose="02020603050405020304" pitchFamily="18" charset="0"/>
                <a:cs typeface="Times New Roman" panose="02020603050405020304" pitchFamily="18" charset="0"/>
              </a:rPr>
              <a:t> Eşya H., </a:t>
            </a:r>
            <a:r>
              <a:rPr lang="tr-TR" i="1" dirty="0">
                <a:latin typeface="Times New Roman" panose="02020603050405020304" pitchFamily="18" charset="0"/>
                <a:cs typeface="Times New Roman" panose="02020603050405020304" pitchFamily="18" charset="0"/>
              </a:rPr>
              <a:t>7</a:t>
            </a:r>
            <a:r>
              <a:rPr lang="tr-TR" i="1" dirty="0" smtClean="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B., s. </a:t>
            </a:r>
            <a:r>
              <a:rPr lang="tr-TR" i="1" dirty="0" smtClean="0">
                <a:latin typeface="Times New Roman" panose="02020603050405020304" pitchFamily="18" charset="0"/>
                <a:cs typeface="Times New Roman" panose="02020603050405020304" pitchFamily="18" charset="0"/>
              </a:rPr>
              <a:t>353)</a:t>
            </a:r>
            <a:endParaRPr lang="tr-TR" i="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429488491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Yeni Arazi Oluşmasının Sonuçları </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b="1" dirty="0" smtClean="0">
                <a:latin typeface="Times New Roman" panose="02020603050405020304" pitchFamily="18" charset="0"/>
                <a:cs typeface="Times New Roman" panose="02020603050405020304" pitchFamily="18" charset="0"/>
              </a:rPr>
              <a:t>Sahipsiz yerlerde, doğal veya yapay yoldan oluşan Yeni Arazi, MK 708 gereğince Devletin mülkü olur. </a:t>
            </a:r>
          </a:p>
          <a:p>
            <a:pPr algn="just"/>
            <a:r>
              <a:rPr lang="tr-TR" b="1" i="1" dirty="0" smtClean="0">
                <a:latin typeface="Times New Roman" panose="02020603050405020304" pitchFamily="18" charset="0"/>
                <a:cs typeface="Times New Roman" panose="02020603050405020304" pitchFamily="18" charset="0"/>
              </a:rPr>
              <a:t>İsviçreli Hukukçuların yorumuna göre</a:t>
            </a:r>
            <a:r>
              <a:rPr lang="tr-TR" b="1" dirty="0" smtClean="0">
                <a:latin typeface="Times New Roman" panose="02020603050405020304" pitchFamily="18" charset="0"/>
                <a:cs typeface="Times New Roman" panose="02020603050405020304" pitchFamily="18" charset="0"/>
              </a:rPr>
              <a:t>, buradaki Mülkiyetin niteliği Özel Mülkiyettir.</a:t>
            </a:r>
            <a:r>
              <a:rPr lang="tr-TR" dirty="0" smtClean="0">
                <a:latin typeface="Times New Roman" panose="02020603050405020304" pitchFamily="18" charset="0"/>
                <a:cs typeface="Times New Roman" panose="02020603050405020304" pitchFamily="18" charset="0"/>
              </a:rPr>
              <a:t> Oluşan Yeni Arazi bu hüküm nedeniyle doğrudan doğruya sınırları içindeki Kantonun Özel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alları arasına girer. </a:t>
            </a:r>
          </a:p>
          <a:p>
            <a:pPr algn="just"/>
            <a:r>
              <a:rPr lang="tr-TR" b="1" dirty="0" smtClean="0">
                <a:latin typeface="Times New Roman" panose="02020603050405020304" pitchFamily="18" charset="0"/>
                <a:cs typeface="Times New Roman" panose="02020603050405020304" pitchFamily="18" charset="0"/>
              </a:rPr>
              <a:t>Bunun sonucu olarak da, </a:t>
            </a:r>
            <a:r>
              <a:rPr lang="tr-TR" b="1" i="1" dirty="0" smtClean="0">
                <a:latin typeface="Times New Roman" panose="02020603050405020304" pitchFamily="18" charset="0"/>
                <a:cs typeface="Times New Roman" panose="02020603050405020304" pitchFamily="18" charset="0"/>
              </a:rPr>
              <a:t>Yeni Arazinin </a:t>
            </a:r>
            <a:r>
              <a:rPr lang="tr-TR" b="1" i="1" dirty="0">
                <a:latin typeface="Times New Roman" panose="02020603050405020304" pitchFamily="18" charset="0"/>
                <a:cs typeface="Times New Roman" panose="02020603050405020304" pitchFamily="18" charset="0"/>
              </a:rPr>
              <a:t>Ö</a:t>
            </a:r>
            <a:r>
              <a:rPr lang="tr-TR" b="1" i="1" dirty="0" smtClean="0">
                <a:latin typeface="Times New Roman" panose="02020603050405020304" pitchFamily="18" charset="0"/>
                <a:cs typeface="Times New Roman" panose="02020603050405020304" pitchFamily="18" charset="0"/>
              </a:rPr>
              <a:t>zel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ukuk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şlemlerine konu yapılarak </a:t>
            </a:r>
            <a:r>
              <a:rPr lang="tr-TR" b="1" dirty="0" smtClean="0">
                <a:latin typeface="Times New Roman" panose="02020603050405020304" pitchFamily="18" charset="0"/>
                <a:cs typeface="Times New Roman" panose="02020603050405020304" pitchFamily="18" charset="0"/>
              </a:rPr>
              <a:t>Üçüncü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işilere devredilmesi mümkündür</a:t>
            </a:r>
            <a:r>
              <a:rPr lang="tr-TR" dirty="0" smtClean="0">
                <a:latin typeface="Times New Roman" panose="02020603050405020304" pitchFamily="18" charset="0"/>
                <a:cs typeface="Times New Roman" panose="02020603050405020304" pitchFamily="18" charset="0"/>
              </a:rPr>
              <a:t>. Hatta Kantonlar daha önceden, bu Araziyi bitişik Arazi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alikine veya yapay yoldan oluşmasını sağlayanlara devrini öngören düzenlemeler dahi yapabilir (</a:t>
            </a:r>
            <a:r>
              <a:rPr lang="tr-TR" i="1" dirty="0" smtClean="0">
                <a:latin typeface="Times New Roman" panose="02020603050405020304" pitchFamily="18" charset="0"/>
                <a:cs typeface="Times New Roman" panose="02020603050405020304" pitchFamily="18" charset="0"/>
              </a:rPr>
              <a:t>İMK m. 659/ III). </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6847217"/>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dirty="0" smtClean="0">
                <a:latin typeface="Times New Roman" panose="02020603050405020304" pitchFamily="18" charset="0"/>
                <a:cs typeface="Times New Roman" panose="02020603050405020304" pitchFamily="18" charset="0"/>
              </a:rPr>
              <a:t>Öyleyse, </a:t>
            </a:r>
            <a:r>
              <a:rPr lang="tr-TR" b="1" dirty="0" smtClean="0">
                <a:latin typeface="Times New Roman" panose="02020603050405020304" pitchFamily="18" charset="0"/>
                <a:cs typeface="Times New Roman" panose="02020603050405020304" pitchFamily="18" charset="0"/>
              </a:rPr>
              <a:t>MK 708’de </a:t>
            </a:r>
            <a:r>
              <a:rPr lang="tr-TR" b="1" i="1" dirty="0" smtClean="0">
                <a:latin typeface="Times New Roman" panose="02020603050405020304" pitchFamily="18" charset="0"/>
                <a:cs typeface="Times New Roman" panose="02020603050405020304" pitchFamily="18" charset="0"/>
              </a:rPr>
              <a:t>Tarıma Elverişlilik </a:t>
            </a:r>
            <a:r>
              <a:rPr lang="tr-TR" b="1" dirty="0" smtClean="0">
                <a:latin typeface="Times New Roman" panose="02020603050405020304" pitchFamily="18" charset="0"/>
                <a:cs typeface="Times New Roman" panose="02020603050405020304" pitchFamily="18" charset="0"/>
              </a:rPr>
              <a:t>şartı da aranmadığından</a:t>
            </a:r>
            <a:r>
              <a:rPr lang="tr-TR" dirty="0" smtClean="0">
                <a:latin typeface="Times New Roman" panose="02020603050405020304" pitchFamily="18" charset="0"/>
                <a:cs typeface="Times New Roman" panose="02020603050405020304" pitchFamily="18" charset="0"/>
              </a:rPr>
              <a:t>, bu hükmün İsviçre Hukukunda İMK 664 / II (</a:t>
            </a:r>
            <a:r>
              <a:rPr lang="tr-TR" i="1" dirty="0" smtClean="0">
                <a:latin typeface="Times New Roman" panose="02020603050405020304" pitchFamily="18" charset="0"/>
                <a:cs typeface="Times New Roman" panose="02020603050405020304" pitchFamily="18" charset="0"/>
              </a:rPr>
              <a:t>MK 715 / II</a:t>
            </a:r>
            <a:r>
              <a:rPr lang="tr-TR" dirty="0" smtClean="0">
                <a:latin typeface="Times New Roman" panose="02020603050405020304" pitchFamily="18" charset="0"/>
                <a:cs typeface="Times New Roman" panose="02020603050405020304" pitchFamily="18" charset="0"/>
              </a:rPr>
              <a:t>)’deki </a:t>
            </a:r>
            <a:r>
              <a:rPr lang="tr-TR" b="1" dirty="0" smtClean="0">
                <a:latin typeface="Times New Roman" panose="02020603050405020304" pitchFamily="18" charset="0"/>
                <a:cs typeface="Times New Roman" panose="02020603050405020304" pitchFamily="18" charset="0"/>
              </a:rPr>
              <a:t>tarıma elverişsiz yerlerin kimsenin Özel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ülkü olmayacağına ilişkin Karinenin</a:t>
            </a:r>
            <a:r>
              <a:rPr lang="tr-TR" dirty="0" smtClean="0">
                <a:latin typeface="Times New Roman" panose="02020603050405020304" pitchFamily="18" charset="0"/>
                <a:cs typeface="Times New Roman" panose="02020603050405020304" pitchFamily="18" charset="0"/>
              </a:rPr>
              <a:t>, tarıma elverişsiz fakat kendinden başka türlü yararlanılabilecek Yeni Arazi bakımından, aksinin ispatını sağlayan özel bir düzenleme biçiminde değerlendirildiğini söylemek mümkündür. </a:t>
            </a:r>
          </a:p>
          <a:p>
            <a:pPr algn="just"/>
            <a:r>
              <a:rPr lang="tr-TR" dirty="0" smtClean="0">
                <a:latin typeface="Times New Roman" panose="02020603050405020304" pitchFamily="18" charset="0"/>
                <a:cs typeface="Times New Roman" panose="02020603050405020304" pitchFamily="18" charset="0"/>
              </a:rPr>
              <a:t>Bununla beraber, </a:t>
            </a:r>
            <a:r>
              <a:rPr lang="tr-TR" b="1" i="1" dirty="0" err="1" smtClean="0">
                <a:latin typeface="Times New Roman" panose="02020603050405020304" pitchFamily="18" charset="0"/>
                <a:cs typeface="Times New Roman" panose="02020603050405020304" pitchFamily="18" charset="0"/>
              </a:rPr>
              <a:t>Meier</a:t>
            </a:r>
            <a:r>
              <a:rPr lang="tr-TR" b="1" i="1" dirty="0" smtClean="0">
                <a:latin typeface="Times New Roman" panose="02020603050405020304" pitchFamily="18" charset="0"/>
                <a:cs typeface="Times New Roman" panose="02020603050405020304" pitchFamily="18" charset="0"/>
              </a:rPr>
              <a:t> – </a:t>
            </a:r>
            <a:r>
              <a:rPr lang="tr-TR" b="1" i="1" dirty="0" err="1" smtClean="0">
                <a:latin typeface="Times New Roman" panose="02020603050405020304" pitchFamily="18" charset="0"/>
                <a:cs typeface="Times New Roman" panose="02020603050405020304" pitchFamily="18" charset="0"/>
              </a:rPr>
              <a:t>Hayoz</a:t>
            </a:r>
            <a:r>
              <a:rPr lang="tr-TR" b="1" i="1"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Yeni Arazinin Devletin Özel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alvarlığına gireceğini belirtirken,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arıma </a:t>
            </a:r>
            <a:r>
              <a:rPr lang="tr-TR" b="1" dirty="0">
                <a:latin typeface="Times New Roman" panose="02020603050405020304" pitchFamily="18" charset="0"/>
                <a:cs typeface="Times New Roman" panose="02020603050405020304" pitchFamily="18" charset="0"/>
              </a:rPr>
              <a:t>E</a:t>
            </a:r>
            <a:r>
              <a:rPr lang="tr-TR" b="1" dirty="0" smtClean="0">
                <a:latin typeface="Times New Roman" panose="02020603050405020304" pitchFamily="18" charset="0"/>
                <a:cs typeface="Times New Roman" panose="02020603050405020304" pitchFamily="18" charset="0"/>
              </a:rPr>
              <a:t>lverişli duruma gelen Sahipsiz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alları </a:t>
            </a:r>
            <a:r>
              <a:rPr lang="tr-TR" dirty="0" smtClean="0">
                <a:latin typeface="Times New Roman" panose="02020603050405020304" pitchFamily="18" charset="0"/>
                <a:cs typeface="Times New Roman" panose="02020603050405020304" pitchFamily="18" charset="0"/>
              </a:rPr>
              <a:t>incelediği kısma, o kısımda da, bu maddeye yollama yapmak suretiyle bu ikisi arasında bir ilişki kurmak istemiştir.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004596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MK 708 / I’ de aranan </a:t>
            </a:r>
            <a:r>
              <a:rPr lang="tr-TR" b="1" i="1" dirty="0" smtClean="0">
                <a:latin typeface="Times New Roman" panose="02020603050405020304" pitchFamily="18" charset="0"/>
                <a:cs typeface="Times New Roman" panose="02020603050405020304" pitchFamily="18" charset="0"/>
              </a:rPr>
              <a:t>Yararlanmaya Elverişlilik Şartı</a:t>
            </a:r>
            <a:r>
              <a:rPr lang="tr-TR" dirty="0" smtClean="0">
                <a:latin typeface="Times New Roman" panose="02020603050405020304" pitchFamily="18" charset="0"/>
                <a:cs typeface="Times New Roman" panose="02020603050405020304" pitchFamily="18" charset="0"/>
              </a:rPr>
              <a:t>, ortaya çıkan Arazinin süreklilik göstererek Yeni Bir Arazi sayılması için gerekli, ancak bu Arazinin MK 715 karşısında, Devletin Özel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ülkiyetine girmesi için yeterli değildir. </a:t>
            </a:r>
          </a:p>
          <a:p>
            <a:pPr algn="just"/>
            <a:r>
              <a:rPr lang="tr-TR" dirty="0" smtClean="0">
                <a:latin typeface="Times New Roman" panose="02020603050405020304" pitchFamily="18" charset="0"/>
                <a:cs typeface="Times New Roman" panose="02020603050405020304" pitchFamily="18" charset="0"/>
              </a:rPr>
              <a:t>Gerçekten tarıma elverişli olmayan Arazi, başka türlü bir yararlanmaya elverişli olup olmadığına bakılmaksızın, </a:t>
            </a:r>
            <a:r>
              <a:rPr lang="tr-TR" b="1" dirty="0" smtClean="0">
                <a:latin typeface="Times New Roman" panose="02020603050405020304" pitchFamily="18" charset="0"/>
                <a:cs typeface="Times New Roman" panose="02020603050405020304" pitchFamily="18" charset="0"/>
              </a:rPr>
              <a:t>Medeni Kanun’un 715</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maddesiyle</a:t>
            </a:r>
            <a:r>
              <a:rPr lang="tr-TR" dirty="0" smtClean="0">
                <a:latin typeface="Times New Roman" panose="02020603050405020304" pitchFamily="18" charset="0"/>
                <a:cs typeface="Times New Roman" panose="02020603050405020304" pitchFamily="18" charset="0"/>
              </a:rPr>
              <a:t> Devletin hüküm ve tasarrufu altına alınmış ve bunun ancak Özel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anun hükmüyle (</a:t>
            </a:r>
            <a:r>
              <a:rPr lang="tr-TR" i="1" dirty="0" smtClean="0">
                <a:latin typeface="Times New Roman" panose="02020603050405020304" pitchFamily="18" charset="0"/>
                <a:cs typeface="Times New Roman" panose="02020603050405020304" pitchFamily="18" charset="0"/>
              </a:rPr>
              <a:t>ve hiç şüphesiz kamu yararı düşüncesiyle</a:t>
            </a:r>
            <a:r>
              <a:rPr lang="tr-TR" dirty="0" smtClean="0">
                <a:latin typeface="Times New Roman" panose="02020603050405020304" pitchFamily="18" charset="0"/>
                <a:cs typeface="Times New Roman" panose="02020603050405020304" pitchFamily="18" charset="0"/>
              </a:rPr>
              <a:t>) Özel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ülkiyet konusu yapılabileceği kabul edilmiştir (</a:t>
            </a:r>
            <a:r>
              <a:rPr lang="tr-TR" i="1" dirty="0" smtClean="0">
                <a:latin typeface="Times New Roman" panose="02020603050405020304" pitchFamily="18" charset="0"/>
                <a:cs typeface="Times New Roman" panose="02020603050405020304" pitchFamily="18" charset="0"/>
              </a:rPr>
              <a:t>MK 715 / III). </a:t>
            </a:r>
          </a:p>
          <a:p>
            <a:pPr algn="just"/>
            <a:endParaRPr lang="tr-TR" dirty="0"/>
          </a:p>
        </p:txBody>
      </p:sp>
    </p:spTree>
    <p:extLst>
      <p:ext uri="{BB962C8B-B14F-4D97-AF65-F5344CB8AC3E}">
        <p14:creationId xmlns:p14="http://schemas.microsoft.com/office/powerpoint/2010/main" val="1612960275"/>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latin typeface="Times New Roman" panose="02020603050405020304" pitchFamily="18" charset="0"/>
                <a:cs typeface="Times New Roman" panose="02020603050405020304" pitchFamily="18" charset="0"/>
              </a:rPr>
              <a:t>Oysa Yeni Arazi, kıyı gibi doğal niteliği sonucu herkesin yararlanmasına açık tutulması ve doğal sürekliliğinin korunması gereken bir alanın içinde yer alıyorsa, bunun Özel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ülkiyet konusu yapılmasının toplumsal çıkarlar bakımından bir yararı bulunmadığı açıktır. </a:t>
            </a:r>
          </a:p>
          <a:p>
            <a:pPr algn="just"/>
            <a:r>
              <a:rPr lang="tr-TR" dirty="0" smtClean="0">
                <a:latin typeface="Times New Roman" panose="02020603050405020304" pitchFamily="18" charset="0"/>
                <a:cs typeface="Times New Roman" panose="02020603050405020304" pitchFamily="18" charset="0"/>
              </a:rPr>
              <a:t>Bu bağlamda, böyle bir Arazinin yasal bir düzenlemeyle dahi Özel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ülkiyet konusu yapılmaması gerekir. </a:t>
            </a:r>
          </a:p>
          <a:p>
            <a:pPr algn="just"/>
            <a:r>
              <a:rPr lang="tr-TR" dirty="0" smtClean="0">
                <a:latin typeface="Times New Roman" panose="02020603050405020304" pitchFamily="18" charset="0"/>
                <a:cs typeface="Times New Roman" panose="02020603050405020304" pitchFamily="18" charset="0"/>
              </a:rPr>
              <a:t>Şu halde, </a:t>
            </a:r>
            <a:r>
              <a:rPr lang="tr-TR" b="1" i="1" dirty="0" smtClean="0">
                <a:latin typeface="Times New Roman" panose="02020603050405020304" pitchFamily="18" charset="0"/>
                <a:cs typeface="Times New Roman" panose="02020603050405020304" pitchFamily="18" charset="0"/>
              </a:rPr>
              <a:t>MK 708</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hükmünü</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oluşan </a:t>
            </a:r>
            <a:r>
              <a:rPr lang="tr-TR" b="1" i="1" dirty="0" smtClean="0">
                <a:latin typeface="Times New Roman" panose="02020603050405020304" pitchFamily="18" charset="0"/>
                <a:cs typeface="Times New Roman" panose="02020603050405020304" pitchFamily="18" charset="0"/>
              </a:rPr>
              <a:t>her tür Yeni Araziyi </a:t>
            </a:r>
            <a:r>
              <a:rPr lang="tr-TR" b="1" dirty="0" smtClean="0">
                <a:latin typeface="Times New Roman" panose="02020603050405020304" pitchFamily="18" charset="0"/>
                <a:cs typeface="Times New Roman" panose="02020603050405020304" pitchFamily="18" charset="0"/>
              </a:rPr>
              <a:t>Devletin Özel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alvarlığına katan bir hüküm olarak yorumlamak ilk önce Medeni Kanun’un özüyle çelişmektedir.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136837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690688"/>
            <a:ext cx="10515600" cy="4767086"/>
          </a:xfrm>
        </p:spPr>
        <p:txBody>
          <a:bodyPr>
            <a:noAutofit/>
          </a:bodyPr>
          <a:lstStyle/>
          <a:p>
            <a:pPr algn="just"/>
            <a:r>
              <a:rPr lang="tr-TR" sz="2400" dirty="0" smtClean="0">
                <a:latin typeface="Times New Roman" panose="02020603050405020304" pitchFamily="18" charset="0"/>
                <a:cs typeface="Times New Roman" panose="02020603050405020304" pitchFamily="18" charset="0"/>
              </a:rPr>
              <a:t>Bu bağlamda, </a:t>
            </a:r>
            <a:r>
              <a:rPr lang="tr-TR" sz="2400" b="1" dirty="0" smtClean="0">
                <a:latin typeface="Times New Roman" panose="02020603050405020304" pitchFamily="18" charset="0"/>
                <a:cs typeface="Times New Roman" panose="02020603050405020304" pitchFamily="18" charset="0"/>
              </a:rPr>
              <a:t>Sirmen’e göre</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MK 708, </a:t>
            </a:r>
            <a:r>
              <a:rPr lang="tr-TR" sz="2400" dirty="0" smtClean="0">
                <a:latin typeface="Times New Roman" panose="02020603050405020304" pitchFamily="18" charset="0"/>
                <a:cs typeface="Times New Roman" panose="02020603050405020304" pitchFamily="18" charset="0"/>
              </a:rPr>
              <a:t>oluşan her çeşit Yeni Arazinin Devlete ait olacağı ilkesini koyan genel bir hüküm olarak değerlendirilmeli ve Devlet ile oluşan Yeni Arazi arasındaki Hukuki </a:t>
            </a:r>
            <a:r>
              <a:rPr lang="tr-TR" sz="2400" dirty="0">
                <a:latin typeface="Times New Roman" panose="02020603050405020304" pitchFamily="18" charset="0"/>
                <a:cs typeface="Times New Roman" panose="02020603050405020304" pitchFamily="18" charset="0"/>
              </a:rPr>
              <a:t>İ</a:t>
            </a:r>
            <a:r>
              <a:rPr lang="tr-TR" sz="2400" dirty="0" smtClean="0">
                <a:latin typeface="Times New Roman" panose="02020603050405020304" pitchFamily="18" charset="0"/>
                <a:cs typeface="Times New Roman" panose="02020603050405020304" pitchFamily="18" charset="0"/>
              </a:rPr>
              <a:t>lişkinin niteliği ise, Arazinin türüne göre belirlenmelidir. Gerçekten bu Görüş, </a:t>
            </a:r>
            <a:r>
              <a:rPr lang="tr-TR" sz="2400" b="1" dirty="0" smtClean="0">
                <a:latin typeface="Times New Roman" panose="02020603050405020304" pitchFamily="18" charset="0"/>
                <a:cs typeface="Times New Roman" panose="02020603050405020304" pitchFamily="18" charset="0"/>
              </a:rPr>
              <a:t>Yargıtay’ın</a:t>
            </a:r>
            <a:r>
              <a:rPr lang="tr-TR" sz="2400" dirty="0" smtClean="0">
                <a:latin typeface="Times New Roman" panose="02020603050405020304" pitchFamily="18" charset="0"/>
                <a:cs typeface="Times New Roman" panose="02020603050405020304" pitchFamily="18" charset="0"/>
              </a:rPr>
              <a:t> konuya ilişkin </a:t>
            </a:r>
            <a:r>
              <a:rPr lang="tr-TR" sz="2400" b="1" dirty="0" smtClean="0">
                <a:latin typeface="Times New Roman" panose="02020603050405020304" pitchFamily="18" charset="0"/>
                <a:cs typeface="Times New Roman" panose="02020603050405020304" pitchFamily="18" charset="0"/>
              </a:rPr>
              <a:t>bazı kararlarıyla </a:t>
            </a:r>
            <a:r>
              <a:rPr lang="tr-TR" sz="2400" dirty="0" smtClean="0">
                <a:latin typeface="Times New Roman" panose="02020603050405020304" pitchFamily="18" charset="0"/>
                <a:cs typeface="Times New Roman" panose="02020603050405020304" pitchFamily="18" charset="0"/>
              </a:rPr>
              <a:t>da doğrulanmaktadır. (Ör: Y 14 HD. 8.5.1975, 2289 / 3434</a:t>
            </a:r>
            <a:r>
              <a:rPr lang="tr-TR" sz="2400" dirty="0">
                <a:latin typeface="Times New Roman" panose="02020603050405020304" pitchFamily="18" charset="0"/>
                <a:cs typeface="Times New Roman" panose="02020603050405020304" pitchFamily="18" charset="0"/>
              </a:rPr>
              <a:t>;</a:t>
            </a:r>
            <a:r>
              <a:rPr lang="tr-TR" sz="2400" dirty="0" smtClean="0">
                <a:latin typeface="Times New Roman" panose="02020603050405020304" pitchFamily="18" charset="0"/>
                <a:cs typeface="Times New Roman" panose="02020603050405020304" pitchFamily="18" charset="0"/>
              </a:rPr>
              <a:t> Y 1 HD. 4.11.1974, 8121 / 8026; Y 1 HD. 6. 6. 1974, 4918 / 4199;</a:t>
            </a:r>
            <a:r>
              <a:rPr lang="tr-TR" sz="2400" i="1" dirty="0">
                <a:latin typeface="Times New Roman" panose="02020603050405020304" pitchFamily="18" charset="0"/>
                <a:cs typeface="Times New Roman" panose="02020603050405020304" pitchFamily="18" charset="0"/>
              </a:rPr>
              <a:t> Sirmen, Kıyı Değişiklikleri, s. 88, Not. 85</a:t>
            </a:r>
            <a:r>
              <a:rPr lang="tr-TR" sz="2400" dirty="0" smtClean="0">
                <a:latin typeface="Times New Roman" panose="02020603050405020304" pitchFamily="18" charset="0"/>
                <a:cs typeface="Times New Roman" panose="02020603050405020304" pitchFamily="18" charset="0"/>
              </a:rPr>
              <a:t>)</a:t>
            </a:r>
          </a:p>
          <a:p>
            <a:pPr algn="just"/>
            <a:r>
              <a:rPr lang="tr-TR" sz="2400" b="1" dirty="0" smtClean="0">
                <a:latin typeface="Times New Roman" panose="02020603050405020304" pitchFamily="18" charset="0"/>
                <a:cs typeface="Times New Roman" panose="02020603050405020304" pitchFamily="18" charset="0"/>
              </a:rPr>
              <a:t>Biz de</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Sirmen’in</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MK 708 hükmüne ilişkin bu isabetli görüşüne katılıyoruz. </a:t>
            </a:r>
            <a:endParaRPr lang="tr-TR" sz="2400" b="1" dirty="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Böylece </a:t>
            </a:r>
            <a:r>
              <a:rPr lang="tr-TR" sz="2400" b="1" dirty="0">
                <a:latin typeface="Times New Roman" panose="02020603050405020304" pitchFamily="18" charset="0"/>
                <a:cs typeface="Times New Roman" panose="02020603050405020304" pitchFamily="18" charset="0"/>
              </a:rPr>
              <a:t>T</a:t>
            </a:r>
            <a:r>
              <a:rPr lang="tr-TR" sz="2400" b="1" dirty="0" smtClean="0">
                <a:latin typeface="Times New Roman" panose="02020603050405020304" pitchFamily="18" charset="0"/>
                <a:cs typeface="Times New Roman" panose="02020603050405020304" pitchFamily="18" charset="0"/>
              </a:rPr>
              <a:t>arıma </a:t>
            </a:r>
            <a:r>
              <a:rPr lang="tr-TR" sz="2400" b="1" dirty="0">
                <a:latin typeface="Times New Roman" panose="02020603050405020304" pitchFamily="18" charset="0"/>
                <a:cs typeface="Times New Roman" panose="02020603050405020304" pitchFamily="18" charset="0"/>
              </a:rPr>
              <a:t>E</a:t>
            </a:r>
            <a:r>
              <a:rPr lang="tr-TR" sz="2400" b="1" dirty="0" smtClean="0">
                <a:latin typeface="Times New Roman" panose="02020603050405020304" pitchFamily="18" charset="0"/>
                <a:cs typeface="Times New Roman" panose="02020603050405020304" pitchFamily="18" charset="0"/>
              </a:rPr>
              <a:t>lverişli </a:t>
            </a:r>
            <a:r>
              <a:rPr lang="tr-TR" sz="2400" dirty="0" smtClean="0">
                <a:latin typeface="Times New Roman" panose="02020603050405020304" pitchFamily="18" charset="0"/>
                <a:cs typeface="Times New Roman" panose="02020603050405020304" pitchFamily="18" charset="0"/>
              </a:rPr>
              <a:t>durumdaki </a:t>
            </a:r>
            <a:r>
              <a:rPr lang="tr-TR" sz="2400" b="1" dirty="0" smtClean="0">
                <a:latin typeface="Times New Roman" panose="02020603050405020304" pitchFamily="18" charset="0"/>
                <a:cs typeface="Times New Roman" panose="02020603050405020304" pitchFamily="18" charset="0"/>
              </a:rPr>
              <a:t>Yeni Arazi, </a:t>
            </a:r>
            <a:r>
              <a:rPr lang="tr-TR" sz="2400" b="1" i="1" dirty="0" smtClean="0">
                <a:latin typeface="Times New Roman" panose="02020603050405020304" pitchFamily="18" charset="0"/>
                <a:cs typeface="Times New Roman" panose="02020603050405020304" pitchFamily="18" charset="0"/>
              </a:rPr>
              <a:t>Devletin Özel </a:t>
            </a:r>
            <a:r>
              <a:rPr lang="tr-TR" sz="2400" b="1" i="1" dirty="0">
                <a:latin typeface="Times New Roman" panose="02020603050405020304" pitchFamily="18" charset="0"/>
                <a:cs typeface="Times New Roman" panose="02020603050405020304" pitchFamily="18" charset="0"/>
              </a:rPr>
              <a:t>M</a:t>
            </a:r>
            <a:r>
              <a:rPr lang="tr-TR" sz="2400" b="1" i="1" dirty="0" smtClean="0">
                <a:latin typeface="Times New Roman" panose="02020603050405020304" pitchFamily="18" charset="0"/>
                <a:cs typeface="Times New Roman" panose="02020603050405020304" pitchFamily="18" charset="0"/>
              </a:rPr>
              <a:t>ülkiyetine </a:t>
            </a:r>
            <a:r>
              <a:rPr lang="tr-TR" sz="2400" b="1" dirty="0" smtClean="0">
                <a:latin typeface="Times New Roman" panose="02020603050405020304" pitchFamily="18" charset="0"/>
                <a:cs typeface="Times New Roman" panose="02020603050405020304" pitchFamily="18" charset="0"/>
              </a:rPr>
              <a:t>girer. </a:t>
            </a:r>
            <a:r>
              <a:rPr lang="tr-TR" sz="2400" dirty="0" smtClean="0">
                <a:latin typeface="Times New Roman" panose="02020603050405020304" pitchFamily="18" charset="0"/>
                <a:cs typeface="Times New Roman" panose="02020603050405020304" pitchFamily="18" charset="0"/>
              </a:rPr>
              <a:t>Devletin oluşan bu Yeni Arazinin Mülkiyetini </a:t>
            </a:r>
            <a:r>
              <a:rPr lang="tr-TR" sz="2400" dirty="0">
                <a:latin typeface="Times New Roman" panose="02020603050405020304" pitchFamily="18" charset="0"/>
                <a:cs typeface="Times New Roman" panose="02020603050405020304" pitchFamily="18" charset="0"/>
              </a:rPr>
              <a:t>K</a:t>
            </a:r>
            <a:r>
              <a:rPr lang="tr-TR" sz="2400" dirty="0" smtClean="0">
                <a:latin typeface="Times New Roman" panose="02020603050405020304" pitchFamily="18" charset="0"/>
                <a:cs typeface="Times New Roman" panose="02020603050405020304" pitchFamily="18" charset="0"/>
              </a:rPr>
              <a:t>azanması </a:t>
            </a:r>
            <a:r>
              <a:rPr lang="tr-TR" sz="2400" b="1" dirty="0">
                <a:latin typeface="Times New Roman" panose="02020603050405020304" pitchFamily="18" charset="0"/>
                <a:cs typeface="Times New Roman" panose="02020603050405020304" pitchFamily="18" charset="0"/>
              </a:rPr>
              <a:t>A</a:t>
            </a:r>
            <a:r>
              <a:rPr lang="tr-TR" sz="2400" b="1" dirty="0" smtClean="0">
                <a:latin typeface="Times New Roman" panose="02020603050405020304" pitchFamily="18" charset="0"/>
                <a:cs typeface="Times New Roman" panose="02020603050405020304" pitchFamily="18" charset="0"/>
              </a:rPr>
              <a:t>slen Kazanmadır. </a:t>
            </a:r>
          </a:p>
          <a:p>
            <a:pPr algn="just"/>
            <a:r>
              <a:rPr lang="tr-TR" sz="2400" dirty="0" smtClean="0">
                <a:latin typeface="Times New Roman" panose="02020603050405020304" pitchFamily="18" charset="0"/>
                <a:cs typeface="Times New Roman" panose="02020603050405020304" pitchFamily="18" charset="0"/>
              </a:rPr>
              <a:t>Bu bağlamda, Yeni Arazi için Tapu Sicilinde ayrı bir sayfa açılarak yapılacak </a:t>
            </a:r>
            <a:r>
              <a:rPr lang="tr-TR" sz="2400" b="1" dirty="0" smtClean="0">
                <a:latin typeface="Times New Roman" panose="02020603050405020304" pitchFamily="18" charset="0"/>
                <a:cs typeface="Times New Roman" panose="02020603050405020304" pitchFamily="18" charset="0"/>
              </a:rPr>
              <a:t>Tescil </a:t>
            </a:r>
            <a:r>
              <a:rPr lang="tr-TR" sz="2400" dirty="0" smtClean="0">
                <a:latin typeface="Times New Roman" panose="02020603050405020304" pitchFamily="18" charset="0"/>
                <a:cs typeface="Times New Roman" panose="02020603050405020304" pitchFamily="18" charset="0"/>
              </a:rPr>
              <a:t>de, sadece </a:t>
            </a:r>
            <a:r>
              <a:rPr lang="tr-TR" sz="2400" b="1" dirty="0" smtClean="0">
                <a:latin typeface="Times New Roman" panose="02020603050405020304" pitchFamily="18" charset="0"/>
                <a:cs typeface="Times New Roman" panose="02020603050405020304" pitchFamily="18" charset="0"/>
              </a:rPr>
              <a:t>Açıklayıcı bir nitelik </a:t>
            </a:r>
            <a:r>
              <a:rPr lang="tr-TR" sz="2400" dirty="0" smtClean="0">
                <a:latin typeface="Times New Roman" panose="02020603050405020304" pitchFamily="18" charset="0"/>
                <a:cs typeface="Times New Roman" panose="02020603050405020304" pitchFamily="18" charset="0"/>
              </a:rPr>
              <a:t>taşır. </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6371936"/>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Bununla beraber, </a:t>
            </a:r>
            <a:r>
              <a:rPr lang="tr-TR" sz="3200" b="1" dirty="0" smtClean="0">
                <a:latin typeface="Times New Roman" panose="02020603050405020304" pitchFamily="18" charset="0"/>
                <a:cs typeface="Times New Roman" panose="02020603050405020304" pitchFamily="18" charset="0"/>
              </a:rPr>
              <a:t>MK 708 / II uyarınca</a:t>
            </a:r>
            <a:r>
              <a:rPr lang="tr-TR" sz="3200" dirty="0" smtClean="0">
                <a:latin typeface="Times New Roman" panose="02020603050405020304" pitchFamily="18" charset="0"/>
                <a:cs typeface="Times New Roman" panose="02020603050405020304" pitchFamily="18" charset="0"/>
              </a:rPr>
              <a:t>, Devlet bu Araziyi kamusal bir sakınca bulunmadığı takdirde öncelikle Arazisi kayba uğrayana veya bitişik Arazi </a:t>
            </a:r>
            <a:r>
              <a:rPr lang="tr-TR" sz="3200" dirty="0">
                <a:latin typeface="Times New Roman" panose="02020603050405020304" pitchFamily="18" charset="0"/>
                <a:cs typeface="Times New Roman" panose="02020603050405020304" pitchFamily="18" charset="0"/>
              </a:rPr>
              <a:t>M</a:t>
            </a:r>
            <a:r>
              <a:rPr lang="tr-TR" sz="3200" dirty="0" smtClean="0">
                <a:latin typeface="Times New Roman" panose="02020603050405020304" pitchFamily="18" charset="0"/>
                <a:cs typeface="Times New Roman" panose="02020603050405020304" pitchFamily="18" charset="0"/>
              </a:rPr>
              <a:t>alikine devredebilir. </a:t>
            </a:r>
          </a:p>
          <a:p>
            <a:pPr algn="just"/>
            <a:r>
              <a:rPr lang="tr-TR" sz="3200" dirty="0" smtClean="0">
                <a:latin typeface="Times New Roman" panose="02020603050405020304" pitchFamily="18" charset="0"/>
                <a:cs typeface="Times New Roman" panose="02020603050405020304" pitchFamily="18" charset="0"/>
              </a:rPr>
              <a:t>Bu hükümdeki «</a:t>
            </a:r>
            <a:r>
              <a:rPr lang="tr-TR" sz="3200" b="1" dirty="0">
                <a:latin typeface="Times New Roman" panose="02020603050405020304" pitchFamily="18" charset="0"/>
                <a:cs typeface="Times New Roman" panose="02020603050405020304" pitchFamily="18" charset="0"/>
              </a:rPr>
              <a:t>K</a:t>
            </a:r>
            <a:r>
              <a:rPr lang="tr-TR" sz="3200" b="1" dirty="0" smtClean="0">
                <a:latin typeface="Times New Roman" panose="02020603050405020304" pitchFamily="18" charset="0"/>
                <a:cs typeface="Times New Roman" panose="02020603050405020304" pitchFamily="18" charset="0"/>
              </a:rPr>
              <a:t>amusal bir Sakınca bulunmaması</a:t>
            </a:r>
            <a:r>
              <a:rPr lang="tr-TR" sz="3200" dirty="0" smtClean="0">
                <a:latin typeface="Times New Roman" panose="02020603050405020304" pitchFamily="18" charset="0"/>
                <a:cs typeface="Times New Roman" panose="02020603050405020304" pitchFamily="18" charset="0"/>
              </a:rPr>
              <a:t>» biçimindeki ifadeyle, Arazisi kayba uğrayana veya bitişik arazi malikine verilecek Yeni Arazinin kıyı gibi Devletin hüküm ve tasarrufu altında bulunan yerlerden olmaması gerektiği belirtilmek istenmiştir. </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681584"/>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Özel Düzenlemeler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Ülkemizde, Yeni Arazi Oluşması </a:t>
            </a:r>
            <a:r>
              <a:rPr lang="tr-TR" b="1" dirty="0" smtClean="0">
                <a:latin typeface="Times New Roman" panose="02020603050405020304" pitchFamily="18" charset="0"/>
                <a:cs typeface="Times New Roman" panose="02020603050405020304" pitchFamily="18" charset="0"/>
              </a:rPr>
              <a:t>Medeni Kanun dışında da, </a:t>
            </a:r>
            <a:r>
              <a:rPr lang="tr-TR" dirty="0" smtClean="0">
                <a:latin typeface="Times New Roman" panose="02020603050405020304" pitchFamily="18" charset="0"/>
                <a:cs typeface="Times New Roman" panose="02020603050405020304" pitchFamily="18" charset="0"/>
              </a:rPr>
              <a:t>bazı </a:t>
            </a:r>
            <a:r>
              <a:rPr lang="tr-TR" b="1" dirty="0" smtClean="0">
                <a:latin typeface="Times New Roman" panose="02020603050405020304" pitchFamily="18" charset="0"/>
                <a:cs typeface="Times New Roman" panose="02020603050405020304" pitchFamily="18" charset="0"/>
              </a:rPr>
              <a:t>Özel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üzenlemelere </a:t>
            </a:r>
            <a:r>
              <a:rPr lang="tr-TR" dirty="0" smtClean="0">
                <a:latin typeface="Times New Roman" panose="02020603050405020304" pitchFamily="18" charset="0"/>
                <a:cs typeface="Times New Roman" panose="02020603050405020304" pitchFamily="18" charset="0"/>
              </a:rPr>
              <a:t>konu yapılarak, </a:t>
            </a:r>
            <a:r>
              <a:rPr lang="tr-TR" b="1" dirty="0" smtClean="0">
                <a:latin typeface="Times New Roman" panose="02020603050405020304" pitchFamily="18" charset="0"/>
                <a:cs typeface="Times New Roman" panose="02020603050405020304" pitchFamily="18" charset="0"/>
              </a:rPr>
              <a:t>Sahipsiz </a:t>
            </a:r>
            <a:r>
              <a:rPr lang="tr-TR" b="1" dirty="0">
                <a:latin typeface="Times New Roman" panose="02020603050405020304" pitchFamily="18" charset="0"/>
                <a:cs typeface="Times New Roman" panose="02020603050405020304" pitchFamily="18" charset="0"/>
              </a:rPr>
              <a:t>Y</a:t>
            </a:r>
            <a:r>
              <a:rPr lang="tr-TR" b="1" dirty="0" smtClean="0">
                <a:latin typeface="Times New Roman" panose="02020603050405020304" pitchFamily="18" charset="0"/>
                <a:cs typeface="Times New Roman" panose="02020603050405020304" pitchFamily="18" charset="0"/>
              </a:rPr>
              <a:t>erlerde oluşan Arazi </a:t>
            </a:r>
            <a:r>
              <a:rPr lang="tr-TR" dirty="0" smtClean="0">
                <a:latin typeface="Times New Roman" panose="02020603050405020304" pitchFamily="18" charset="0"/>
                <a:cs typeface="Times New Roman" panose="02020603050405020304" pitchFamily="18" charset="0"/>
              </a:rPr>
              <a:t>üzerinde </a:t>
            </a:r>
            <a:r>
              <a:rPr lang="tr-TR" b="1" dirty="0" smtClean="0">
                <a:latin typeface="Times New Roman" panose="02020603050405020304" pitchFamily="18" charset="0"/>
                <a:cs typeface="Times New Roman" panose="02020603050405020304" pitchFamily="18" charset="0"/>
              </a:rPr>
              <a:t>Özel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ülkiyetin </a:t>
            </a:r>
            <a:r>
              <a:rPr lang="tr-TR" dirty="0" smtClean="0">
                <a:latin typeface="Times New Roman" panose="02020603050405020304" pitchFamily="18" charset="0"/>
                <a:cs typeface="Times New Roman" panose="02020603050405020304" pitchFamily="18" charset="0"/>
              </a:rPr>
              <a:t>kurulmasına izin verilmiştir.</a:t>
            </a:r>
          </a:p>
          <a:p>
            <a:pPr algn="just"/>
            <a:r>
              <a:rPr lang="tr-TR" dirty="0" smtClean="0">
                <a:latin typeface="Times New Roman" panose="02020603050405020304" pitchFamily="18" charset="0"/>
                <a:cs typeface="Times New Roman" panose="02020603050405020304" pitchFamily="18" charset="0"/>
              </a:rPr>
              <a:t>Örneğin, </a:t>
            </a:r>
            <a:r>
              <a:rPr lang="tr-TR" b="1" dirty="0" smtClean="0">
                <a:latin typeface="Times New Roman" panose="02020603050405020304" pitchFamily="18" charset="0"/>
                <a:cs typeface="Times New Roman" panose="02020603050405020304" pitchFamily="18" charset="0"/>
              </a:rPr>
              <a:t>Tapu Kanunu’nun 8, 11, 14. maddelerinde, </a:t>
            </a:r>
            <a:r>
              <a:rPr lang="tr-TR" dirty="0">
                <a:latin typeface="Times New Roman" panose="02020603050405020304" pitchFamily="18" charset="0"/>
                <a:cs typeface="Times New Roman" panose="02020603050405020304" pitchFamily="18" charset="0"/>
              </a:rPr>
              <a:t>D</a:t>
            </a:r>
            <a:r>
              <a:rPr lang="tr-TR" dirty="0" smtClean="0">
                <a:latin typeface="Times New Roman" panose="02020603050405020304" pitchFamily="18" charset="0"/>
                <a:cs typeface="Times New Roman" panose="02020603050405020304" pitchFamily="18" charset="0"/>
              </a:rPr>
              <a:t>eniz, Göl ve Nehir kenarlarında İdari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akamlardan izin alınarak yapılan doldurmalar sonucu doldurulan yerlerin Mülkiyetinin dolduran adına Tesciline imkân sağlanmıştır.</a:t>
            </a:r>
          </a:p>
          <a:p>
            <a:pPr algn="just"/>
            <a:r>
              <a:rPr lang="tr-TR" dirty="0" smtClean="0">
                <a:latin typeface="Times New Roman" panose="02020603050405020304" pitchFamily="18" charset="0"/>
                <a:cs typeface="Times New Roman" panose="02020603050405020304" pitchFamily="18" charset="0"/>
              </a:rPr>
              <a:t> Hatta </a:t>
            </a:r>
            <a:r>
              <a:rPr lang="tr-TR" b="1" dirty="0" smtClean="0">
                <a:latin typeface="Times New Roman" panose="02020603050405020304" pitchFamily="18" charset="0"/>
                <a:cs typeface="Times New Roman" panose="02020603050405020304" pitchFamily="18" charset="0"/>
              </a:rPr>
              <a:t>Tapu Kanunu’nun 9. maddesine göre</a:t>
            </a:r>
            <a:r>
              <a:rPr lang="tr-TR" dirty="0" smtClean="0">
                <a:latin typeface="Times New Roman" panose="02020603050405020304" pitchFamily="18" charset="0"/>
                <a:cs typeface="Times New Roman" panose="02020603050405020304" pitchFamily="18" charset="0"/>
              </a:rPr>
              <a:t>, izinsiz doldurmalarda dahi, sakınca bulunmadığı hallerde, </a:t>
            </a:r>
            <a:r>
              <a:rPr lang="tr-TR" b="1" dirty="0" smtClean="0">
                <a:latin typeface="Times New Roman" panose="02020603050405020304" pitchFamily="18" charset="0"/>
                <a:cs typeface="Times New Roman" panose="02020603050405020304" pitchFamily="18" charset="0"/>
              </a:rPr>
              <a:t>Doldurulan </a:t>
            </a:r>
            <a:r>
              <a:rPr lang="tr-TR" b="1" dirty="0">
                <a:latin typeface="Times New Roman" panose="02020603050405020304" pitchFamily="18" charset="0"/>
                <a:cs typeface="Times New Roman" panose="02020603050405020304" pitchFamily="18" charset="0"/>
              </a:rPr>
              <a:t>Y</a:t>
            </a:r>
            <a:r>
              <a:rPr lang="tr-TR" b="1" dirty="0" smtClean="0">
                <a:latin typeface="Times New Roman" panose="02020603050405020304" pitchFamily="18" charset="0"/>
                <a:cs typeface="Times New Roman" panose="02020603050405020304" pitchFamily="18" charset="0"/>
              </a:rPr>
              <a:t>erin Mülkiyetinin,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olduran adına tescili </a:t>
            </a:r>
            <a:r>
              <a:rPr lang="tr-TR" dirty="0" smtClean="0">
                <a:latin typeface="Times New Roman" panose="02020603050405020304" pitchFamily="18" charset="0"/>
                <a:cs typeface="Times New Roman" panose="02020603050405020304" pitchFamily="18" charset="0"/>
              </a:rPr>
              <a:t>mümkündür. </a:t>
            </a:r>
          </a:p>
        </p:txBody>
      </p:sp>
    </p:spTree>
    <p:extLst>
      <p:ext uri="{BB962C8B-B14F-4D97-AF65-F5344CB8AC3E}">
        <p14:creationId xmlns:p14="http://schemas.microsoft.com/office/powerpoint/2010/main" val="2203457839"/>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690687"/>
            <a:ext cx="10515600" cy="4671475"/>
          </a:xfrm>
        </p:spPr>
        <p:txBody>
          <a:bodyPr>
            <a:noAutofit/>
          </a:bodyPr>
          <a:lstStyle/>
          <a:p>
            <a:pPr algn="just"/>
            <a:r>
              <a:rPr lang="tr-TR" sz="3200" dirty="0">
                <a:latin typeface="Times New Roman" panose="02020603050405020304" pitchFamily="18" charset="0"/>
                <a:cs typeface="Times New Roman" panose="02020603050405020304" pitchFamily="18" charset="0"/>
              </a:rPr>
              <a:t>Yine </a:t>
            </a:r>
            <a:r>
              <a:rPr lang="tr-TR" sz="3200" b="1" dirty="0">
                <a:latin typeface="Times New Roman" panose="02020603050405020304" pitchFamily="18" charset="0"/>
                <a:cs typeface="Times New Roman" panose="02020603050405020304" pitchFamily="18" charset="0"/>
              </a:rPr>
              <a:t>Tapu Kanunu’nun 15. maddesi</a:t>
            </a: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Sahipli </a:t>
            </a:r>
            <a:r>
              <a:rPr lang="tr-TR" sz="3200" dirty="0">
                <a:latin typeface="Times New Roman" panose="02020603050405020304" pitchFamily="18" charset="0"/>
                <a:cs typeface="Times New Roman" panose="02020603050405020304" pitchFamily="18" charset="0"/>
              </a:rPr>
              <a:t>A</a:t>
            </a:r>
            <a:r>
              <a:rPr lang="tr-TR" sz="3200" dirty="0" smtClean="0">
                <a:latin typeface="Times New Roman" panose="02020603050405020304" pitchFamily="18" charset="0"/>
                <a:cs typeface="Times New Roman" panose="02020603050405020304" pitchFamily="18" charset="0"/>
              </a:rPr>
              <a:t>razideki </a:t>
            </a:r>
            <a:r>
              <a:rPr lang="tr-TR" sz="3200" dirty="0">
                <a:latin typeface="Times New Roman" panose="02020603050405020304" pitchFamily="18" charset="0"/>
                <a:cs typeface="Times New Roman" panose="02020603050405020304" pitchFamily="18" charset="0"/>
              </a:rPr>
              <a:t>B</a:t>
            </a:r>
            <a:r>
              <a:rPr lang="tr-TR" sz="3200" dirty="0" smtClean="0">
                <a:latin typeface="Times New Roman" panose="02020603050405020304" pitchFamily="18" charset="0"/>
                <a:cs typeface="Times New Roman" panose="02020603050405020304" pitchFamily="18" charset="0"/>
              </a:rPr>
              <a:t>ataklıkların </a:t>
            </a:r>
            <a:r>
              <a:rPr lang="tr-TR" sz="3200" dirty="0">
                <a:latin typeface="Times New Roman" panose="02020603050405020304" pitchFamily="18" charset="0"/>
                <a:cs typeface="Times New Roman" panose="02020603050405020304" pitchFamily="18" charset="0"/>
              </a:rPr>
              <a:t>K</a:t>
            </a:r>
            <a:r>
              <a:rPr lang="tr-TR" sz="3200" dirty="0" smtClean="0">
                <a:latin typeface="Times New Roman" panose="02020603050405020304" pitchFamily="18" charset="0"/>
                <a:cs typeface="Times New Roman" panose="02020603050405020304" pitchFamily="18" charset="0"/>
              </a:rPr>
              <a:t>urutulması sonucu elde edilen Toprağın Mülkiyetinin, bazı şartlar altında tescil edilmesi imkânını tanımıştır. </a:t>
            </a:r>
          </a:p>
          <a:p>
            <a:pPr algn="just"/>
            <a:r>
              <a:rPr lang="tr-TR" sz="3200" b="1" dirty="0" smtClean="0">
                <a:latin typeface="Times New Roman" panose="02020603050405020304" pitchFamily="18" charset="0"/>
                <a:cs typeface="Times New Roman" panose="02020603050405020304" pitchFamily="18" charset="0"/>
              </a:rPr>
              <a:t>Mülga 5516 </a:t>
            </a:r>
            <a:r>
              <a:rPr lang="tr-TR" sz="3200" b="1" dirty="0">
                <a:latin typeface="Times New Roman" panose="02020603050405020304" pitchFamily="18" charset="0"/>
                <a:cs typeface="Times New Roman" panose="02020603050405020304" pitchFamily="18" charset="0"/>
              </a:rPr>
              <a:t>sayılı Bataklıkların Kurutulması ve Bunlardan Elde Edilecek Topraklar Hakkındaki Kanun ise, </a:t>
            </a:r>
            <a:r>
              <a:rPr lang="tr-TR" sz="3200" dirty="0">
                <a:latin typeface="Times New Roman" panose="02020603050405020304" pitchFamily="18" charset="0"/>
                <a:cs typeface="Times New Roman" panose="02020603050405020304" pitchFamily="18" charset="0"/>
              </a:rPr>
              <a:t>Devletin hüküm ve tasarrufu altında bulunan </a:t>
            </a:r>
            <a:r>
              <a:rPr lang="tr-TR" sz="3200" dirty="0" smtClean="0">
                <a:latin typeface="Times New Roman" panose="02020603050405020304" pitchFamily="18" charset="0"/>
                <a:cs typeface="Times New Roman" panose="02020603050405020304" pitchFamily="18" charset="0"/>
              </a:rPr>
              <a:t>Sahipsiz </a:t>
            </a:r>
            <a:r>
              <a:rPr lang="tr-TR" sz="3200" dirty="0">
                <a:latin typeface="Times New Roman" panose="02020603050405020304" pitchFamily="18" charset="0"/>
                <a:cs typeface="Times New Roman" panose="02020603050405020304" pitchFamily="18" charset="0"/>
              </a:rPr>
              <a:t>A</a:t>
            </a:r>
            <a:r>
              <a:rPr lang="tr-TR" sz="3200" dirty="0" smtClean="0">
                <a:latin typeface="Times New Roman" panose="02020603050405020304" pitchFamily="18" charset="0"/>
                <a:cs typeface="Times New Roman" panose="02020603050405020304" pitchFamily="18" charset="0"/>
              </a:rPr>
              <a:t>razideki </a:t>
            </a:r>
            <a:r>
              <a:rPr lang="tr-TR" sz="3200" dirty="0">
                <a:latin typeface="Times New Roman" panose="02020603050405020304" pitchFamily="18" charset="0"/>
                <a:cs typeface="Times New Roman" panose="02020603050405020304" pitchFamily="18" charset="0"/>
              </a:rPr>
              <a:t>B</a:t>
            </a:r>
            <a:r>
              <a:rPr lang="tr-TR" sz="3200" dirty="0" smtClean="0">
                <a:latin typeface="Times New Roman" panose="02020603050405020304" pitchFamily="18" charset="0"/>
                <a:cs typeface="Times New Roman" panose="02020603050405020304" pitchFamily="18" charset="0"/>
              </a:rPr>
              <a:t>ataklıkların </a:t>
            </a:r>
            <a:r>
              <a:rPr lang="tr-TR" sz="3200" dirty="0">
                <a:latin typeface="Times New Roman" panose="02020603050405020304" pitchFamily="18" charset="0"/>
                <a:cs typeface="Times New Roman" panose="02020603050405020304" pitchFamily="18" charset="0"/>
              </a:rPr>
              <a:t>kurutulması sonucu elde edilen T</a:t>
            </a:r>
            <a:r>
              <a:rPr lang="tr-TR" sz="3200" dirty="0" smtClean="0">
                <a:latin typeface="Times New Roman" panose="02020603050405020304" pitchFamily="18" charset="0"/>
                <a:cs typeface="Times New Roman" panose="02020603050405020304" pitchFamily="18" charset="0"/>
              </a:rPr>
              <a:t>oprağın Mülkiyetinin</a:t>
            </a:r>
            <a:r>
              <a:rPr lang="tr-TR" sz="3200" dirty="0">
                <a:latin typeface="Times New Roman" panose="02020603050405020304" pitchFamily="18" charset="0"/>
                <a:cs typeface="Times New Roman" panose="02020603050405020304" pitchFamily="18" charset="0"/>
              </a:rPr>
              <a:t>, bazı şartlar altında kurutan adına </a:t>
            </a:r>
            <a:r>
              <a:rPr lang="tr-TR" sz="3200" dirty="0" smtClean="0">
                <a:latin typeface="Times New Roman" panose="02020603050405020304" pitchFamily="18" charset="0"/>
                <a:cs typeface="Times New Roman" panose="02020603050405020304" pitchFamily="18" charset="0"/>
              </a:rPr>
              <a:t>Tescil </a:t>
            </a:r>
            <a:r>
              <a:rPr lang="tr-TR" sz="3200" dirty="0">
                <a:latin typeface="Times New Roman" panose="02020603050405020304" pitchFamily="18" charset="0"/>
                <a:cs typeface="Times New Roman" panose="02020603050405020304" pitchFamily="18" charset="0"/>
              </a:rPr>
              <a:t>edilmesi imkânını tanımıştır. </a:t>
            </a:r>
          </a:p>
          <a:p>
            <a:endParaRPr lang="tr-TR" sz="3200" dirty="0"/>
          </a:p>
        </p:txBody>
      </p:sp>
    </p:spTree>
    <p:extLst>
      <p:ext uri="{BB962C8B-B14F-4D97-AF65-F5344CB8AC3E}">
        <p14:creationId xmlns:p14="http://schemas.microsoft.com/office/powerpoint/2010/main" val="2905254346"/>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latin typeface="Times New Roman" panose="02020603050405020304" pitchFamily="18" charset="0"/>
                <a:cs typeface="Times New Roman" panose="02020603050405020304" pitchFamily="18" charset="0"/>
              </a:rPr>
              <a:t>Ancak </a:t>
            </a:r>
            <a:r>
              <a:rPr lang="tr-TR" b="1" dirty="0" smtClean="0">
                <a:latin typeface="Times New Roman" panose="02020603050405020304" pitchFamily="18" charset="0"/>
                <a:cs typeface="Times New Roman" panose="02020603050405020304" pitchFamily="18" charset="0"/>
              </a:rPr>
              <a:t>6785 sayılı eski İmar Kanunu’na 1605 sayılı Kanunla konulan ek 7. maddenin son fıkrasında</a:t>
            </a:r>
            <a:r>
              <a:rPr lang="tr-TR" dirty="0" smtClean="0">
                <a:latin typeface="Times New Roman" panose="02020603050405020304" pitchFamily="18" charset="0"/>
                <a:cs typeface="Times New Roman" panose="02020603050405020304" pitchFamily="18" charset="0"/>
              </a:rPr>
              <a:t>, kıyıda denizden doldurma veya bataklık kurutma yoluyla </a:t>
            </a:r>
            <a:r>
              <a:rPr lang="tr-TR" dirty="0">
                <a:latin typeface="Times New Roman" panose="02020603050405020304" pitchFamily="18" charset="0"/>
                <a:cs typeface="Times New Roman" panose="02020603050405020304" pitchFamily="18" charset="0"/>
              </a:rPr>
              <a:t>Ö</a:t>
            </a:r>
            <a:r>
              <a:rPr lang="tr-TR" dirty="0" smtClean="0">
                <a:latin typeface="Times New Roman" panose="02020603050405020304" pitchFamily="18" charset="0"/>
                <a:cs typeface="Times New Roman" panose="02020603050405020304" pitchFamily="18" charset="0"/>
              </a:rPr>
              <a:t>zel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ülkiyet adına Arsa ve Arazi kazanılması yasaklanmıştır. </a:t>
            </a:r>
          </a:p>
          <a:p>
            <a:pPr algn="just"/>
            <a:r>
              <a:rPr lang="tr-TR" b="1" dirty="0" smtClean="0">
                <a:latin typeface="Times New Roman" panose="02020603050405020304" pitchFamily="18" charset="0"/>
                <a:cs typeface="Times New Roman" panose="02020603050405020304" pitchFamily="18" charset="0"/>
              </a:rPr>
              <a:t>3194 sayılı İmar Kanununda buna benzer bir hüküm bulunmamaktadır. </a:t>
            </a:r>
          </a:p>
          <a:p>
            <a:pPr algn="just"/>
            <a:r>
              <a:rPr lang="tr-TR" dirty="0" smtClean="0">
                <a:latin typeface="Times New Roman" panose="02020603050405020304" pitchFamily="18" charset="0"/>
                <a:cs typeface="Times New Roman" panose="02020603050405020304" pitchFamily="18" charset="0"/>
              </a:rPr>
              <a:t>4.4.1990 tarihli ve </a:t>
            </a:r>
            <a:r>
              <a:rPr lang="tr-TR" b="1" dirty="0" smtClean="0">
                <a:latin typeface="Times New Roman" panose="02020603050405020304" pitchFamily="18" charset="0"/>
                <a:cs typeface="Times New Roman" panose="02020603050405020304" pitchFamily="18" charset="0"/>
              </a:rPr>
              <a:t>3621 sayılı Kıyı Kanunu’nun 7. maddesi ise</a:t>
            </a:r>
            <a:r>
              <a:rPr lang="tr-TR" dirty="0" smtClean="0">
                <a:latin typeface="Times New Roman" panose="02020603050405020304" pitchFamily="18" charset="0"/>
                <a:cs typeface="Times New Roman" panose="02020603050405020304" pitchFamily="18" charset="0"/>
              </a:rPr>
              <a:t>, bazı şartlarla deniz, göl ve akarsularda doldurma ve kurutma yoluyla Arazi kazanılmasını düzenlemiş, ancak bu suretle kazanılan Arazinin Devletin hüküm ve tasarrufu altında bulunacağını belirtmiştir.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86024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200" b="1" dirty="0" smtClean="0">
                <a:latin typeface="Times New Roman" panose="02020603050405020304" pitchFamily="18" charset="0"/>
                <a:cs typeface="Times New Roman" panose="02020603050405020304" pitchFamily="18" charset="0"/>
              </a:rPr>
              <a:t>Taşınmaz Mülkiyetinin </a:t>
            </a:r>
            <a:r>
              <a:rPr lang="tr-TR" sz="3200" b="1" dirty="0" smtClean="0">
                <a:latin typeface="Times New Roman" panose="02020603050405020304" pitchFamily="18" charset="0"/>
                <a:cs typeface="Times New Roman" panose="02020603050405020304" pitchFamily="18" charset="0"/>
              </a:rPr>
              <a:t>Tescilden </a:t>
            </a:r>
            <a:r>
              <a:rPr lang="tr-TR" sz="3200" b="1" dirty="0" smtClean="0">
                <a:latin typeface="Times New Roman" panose="02020603050405020304" pitchFamily="18" charset="0"/>
                <a:cs typeface="Times New Roman" panose="02020603050405020304" pitchFamily="18" charset="0"/>
              </a:rPr>
              <a:t>önce </a:t>
            </a:r>
            <a:r>
              <a:rPr lang="tr-TR" sz="3200" b="1" dirty="0" smtClean="0">
                <a:latin typeface="Times New Roman" panose="02020603050405020304" pitchFamily="18" charset="0"/>
                <a:cs typeface="Times New Roman" panose="02020603050405020304" pitchFamily="18" charset="0"/>
              </a:rPr>
              <a:t>Kazanılması</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Aslen Kazanma yolu </a:t>
            </a:r>
            <a:r>
              <a:rPr lang="tr-TR" sz="3200" dirty="0" smtClean="0">
                <a:latin typeface="Times New Roman" panose="02020603050405020304" pitchFamily="18" charset="0"/>
                <a:cs typeface="Times New Roman" panose="02020603050405020304" pitchFamily="18" charset="0"/>
              </a:rPr>
              <a:t>ile</a:t>
            </a:r>
            <a:r>
              <a:rPr lang="tr-TR" sz="3200" b="1" dirty="0" smtClean="0">
                <a:latin typeface="Times New Roman" panose="02020603050405020304" pitchFamily="18" charset="0"/>
                <a:cs typeface="Times New Roman" panose="02020603050405020304" pitchFamily="18" charset="0"/>
              </a:rPr>
              <a:t> olabileceği </a:t>
            </a:r>
            <a:r>
              <a:rPr lang="tr-TR" sz="3200" dirty="0" smtClean="0">
                <a:latin typeface="Times New Roman" panose="02020603050405020304" pitchFamily="18" charset="0"/>
                <a:cs typeface="Times New Roman" panose="02020603050405020304" pitchFamily="18" charset="0"/>
              </a:rPr>
              <a:t>gibi, </a:t>
            </a:r>
            <a:r>
              <a:rPr lang="tr-TR" sz="3200" b="1" i="1" dirty="0" smtClean="0">
                <a:latin typeface="Times New Roman" panose="02020603050405020304" pitchFamily="18" charset="0"/>
                <a:cs typeface="Times New Roman" panose="02020603050405020304" pitchFamily="18" charset="0"/>
              </a:rPr>
              <a:t>Devren Kazanma yolu</a:t>
            </a:r>
            <a:r>
              <a:rPr lang="tr-TR" sz="3200" dirty="0" smtClean="0">
                <a:latin typeface="Times New Roman" panose="02020603050405020304" pitchFamily="18" charset="0"/>
                <a:cs typeface="Times New Roman" panose="02020603050405020304" pitchFamily="18" charset="0"/>
              </a:rPr>
              <a:t> ile de </a:t>
            </a:r>
            <a:r>
              <a:rPr lang="tr-TR" sz="3200" b="1" dirty="0" smtClean="0">
                <a:latin typeface="Times New Roman" panose="02020603050405020304" pitchFamily="18" charset="0"/>
                <a:cs typeface="Times New Roman" panose="02020603050405020304" pitchFamily="18" charset="0"/>
              </a:rPr>
              <a:t>olabilir. </a:t>
            </a:r>
          </a:p>
          <a:p>
            <a:pPr algn="just"/>
            <a:r>
              <a:rPr lang="tr-TR" sz="3200" b="1" dirty="0" smtClean="0">
                <a:latin typeface="Times New Roman" panose="02020603050405020304" pitchFamily="18" charset="0"/>
                <a:cs typeface="Times New Roman" panose="02020603050405020304" pitchFamily="18" charset="0"/>
              </a:rPr>
              <a:t>Eğer Mülkiyet </a:t>
            </a:r>
            <a:r>
              <a:rPr lang="tr-TR" sz="3200" b="1" dirty="0">
                <a:latin typeface="Times New Roman" panose="02020603050405020304" pitchFamily="18" charset="0"/>
                <a:cs typeface="Times New Roman" panose="02020603050405020304" pitchFamily="18" charset="0"/>
              </a:rPr>
              <a:t>H</a:t>
            </a:r>
            <a:r>
              <a:rPr lang="tr-TR" sz="3200" b="1" dirty="0" smtClean="0">
                <a:latin typeface="Times New Roman" panose="02020603050405020304" pitchFamily="18" charset="0"/>
                <a:cs typeface="Times New Roman" panose="02020603050405020304" pitchFamily="18" charset="0"/>
              </a:rPr>
              <a:t>akkı, bir başkasının Mülkiyet </a:t>
            </a:r>
            <a:r>
              <a:rPr lang="tr-TR" sz="3200" b="1" dirty="0">
                <a:latin typeface="Times New Roman" panose="02020603050405020304" pitchFamily="18" charset="0"/>
                <a:cs typeface="Times New Roman" panose="02020603050405020304" pitchFamily="18" charset="0"/>
              </a:rPr>
              <a:t>H</a:t>
            </a:r>
            <a:r>
              <a:rPr lang="tr-TR" sz="3200" b="1" dirty="0" smtClean="0">
                <a:latin typeface="Times New Roman" panose="02020603050405020304" pitchFamily="18" charset="0"/>
                <a:cs typeface="Times New Roman" panose="02020603050405020304" pitchFamily="18" charset="0"/>
              </a:rPr>
              <a:t>akkına dayanılarak ondan </a:t>
            </a:r>
            <a:r>
              <a:rPr lang="tr-TR" sz="3200" b="1" dirty="0" smtClean="0">
                <a:latin typeface="Times New Roman" panose="02020603050405020304" pitchFamily="18" charset="0"/>
                <a:cs typeface="Times New Roman" panose="02020603050405020304" pitchFamily="18" charset="0"/>
              </a:rPr>
              <a:t>kazanılıyor </a:t>
            </a:r>
            <a:r>
              <a:rPr lang="tr-TR" sz="3200" dirty="0" smtClean="0">
                <a:latin typeface="Times New Roman" panose="02020603050405020304" pitchFamily="18" charset="0"/>
                <a:cs typeface="Times New Roman" panose="02020603050405020304" pitchFamily="18" charset="0"/>
              </a:rPr>
              <a:t>ise,</a:t>
            </a:r>
            <a:r>
              <a:rPr lang="tr-TR" sz="3200" b="1" i="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Tescilsiz Devren Kazanma </a:t>
            </a:r>
            <a:r>
              <a:rPr lang="tr-TR" sz="3200" b="1" dirty="0" smtClean="0">
                <a:latin typeface="Times New Roman" panose="02020603050405020304" pitchFamily="18" charset="0"/>
                <a:cs typeface="Times New Roman" panose="02020603050405020304" pitchFamily="18" charset="0"/>
              </a:rPr>
              <a:t>söz konusu olur. </a:t>
            </a:r>
            <a:endParaRPr lang="tr-TR" sz="3200" b="1" dirty="0" smtClean="0">
              <a:latin typeface="Times New Roman" panose="02020603050405020304" pitchFamily="18" charset="0"/>
              <a:cs typeface="Times New Roman" panose="02020603050405020304" pitchFamily="18" charset="0"/>
            </a:endParaRPr>
          </a:p>
          <a:p>
            <a:pPr algn="just"/>
            <a:r>
              <a:rPr lang="tr-TR" sz="3200" b="1" i="1" dirty="0" smtClean="0">
                <a:latin typeface="Times New Roman" panose="02020603050405020304" pitchFamily="18" charset="0"/>
                <a:cs typeface="Times New Roman" panose="02020603050405020304" pitchFamily="18" charset="0"/>
              </a:rPr>
              <a:t>Örneğin</a:t>
            </a:r>
            <a:r>
              <a:rPr lang="tr-TR" sz="3200" b="1" i="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Mirasta</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Tescilsiz Devren Kazanma </a:t>
            </a:r>
            <a:r>
              <a:rPr lang="tr-TR" sz="3200" b="1" dirty="0" smtClean="0">
                <a:latin typeface="Times New Roman" panose="02020603050405020304" pitchFamily="18" charset="0"/>
                <a:cs typeface="Times New Roman" panose="02020603050405020304" pitchFamily="18" charset="0"/>
              </a:rPr>
              <a:t>söz konusudur. </a:t>
            </a:r>
            <a:endParaRPr lang="tr-TR" sz="3200" b="1" dirty="0" smtClean="0">
              <a:latin typeface="Times New Roman" panose="02020603050405020304" pitchFamily="18" charset="0"/>
              <a:cs typeface="Times New Roman" panose="02020603050405020304" pitchFamily="18" charset="0"/>
            </a:endParaRPr>
          </a:p>
          <a:p>
            <a:pPr marL="0" indent="0" algn="just">
              <a:buNone/>
            </a:pPr>
            <a:r>
              <a:rPr lang="tr-TR" sz="3600"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Eren, </a:t>
            </a:r>
            <a:r>
              <a:rPr lang="tr-TR" i="1" dirty="0" smtClean="0">
                <a:latin typeface="Times New Roman" panose="02020603050405020304" pitchFamily="18" charset="0"/>
                <a:cs typeface="Times New Roman" panose="02020603050405020304" pitchFamily="18" charset="0"/>
              </a:rPr>
              <a:t>Mülkiyet H., 4. B., s. 244)</a:t>
            </a:r>
          </a:p>
          <a:p>
            <a:pPr marL="0" indent="0" algn="just">
              <a:buNone/>
            </a:pPr>
            <a:endParaRPr lang="tr-TR" sz="3600" i="1" dirty="0" smtClean="0">
              <a:latin typeface="Times New Roman" panose="02020603050405020304" pitchFamily="18" charset="0"/>
              <a:cs typeface="Times New Roman" panose="02020603050405020304" pitchFamily="18" charset="0"/>
            </a:endParaRPr>
          </a:p>
          <a:p>
            <a:pPr marL="0" indent="0" algn="just">
              <a:buNone/>
            </a:pPr>
            <a:endParaRPr lang="tr-TR" sz="4000" dirty="0" smtClean="0"/>
          </a:p>
        </p:txBody>
      </p:sp>
    </p:spTree>
    <p:extLst>
      <p:ext uri="{BB962C8B-B14F-4D97-AF65-F5344CB8AC3E}">
        <p14:creationId xmlns:p14="http://schemas.microsoft.com/office/powerpoint/2010/main" val="989730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600" dirty="0">
                <a:latin typeface="Times New Roman" panose="02020603050405020304" pitchFamily="18" charset="0"/>
                <a:cs typeface="Times New Roman" panose="02020603050405020304" pitchFamily="18" charset="0"/>
              </a:rPr>
              <a:t>Buna karşılık, </a:t>
            </a:r>
            <a:r>
              <a:rPr lang="tr-TR" sz="3600" b="1" dirty="0" smtClean="0">
                <a:latin typeface="Times New Roman" panose="02020603050405020304" pitchFamily="18" charset="0"/>
                <a:cs typeface="Times New Roman" panose="02020603050405020304" pitchFamily="18" charset="0"/>
              </a:rPr>
              <a:t>Mülkiyet Hakkı </a:t>
            </a:r>
            <a:r>
              <a:rPr lang="tr-TR" sz="3600" b="1" dirty="0">
                <a:latin typeface="Times New Roman" panose="02020603050405020304" pitchFamily="18" charset="0"/>
                <a:cs typeface="Times New Roman" panose="02020603050405020304" pitchFamily="18" charset="0"/>
              </a:rPr>
              <a:t>bir başkasının </a:t>
            </a:r>
            <a:r>
              <a:rPr lang="tr-TR" sz="3600" b="1" dirty="0" smtClean="0">
                <a:latin typeface="Times New Roman" panose="02020603050405020304" pitchFamily="18" charset="0"/>
                <a:cs typeface="Times New Roman" panose="02020603050405020304" pitchFamily="18" charset="0"/>
              </a:rPr>
              <a:t>Mülkiyet Hakkına </a:t>
            </a:r>
            <a:r>
              <a:rPr lang="tr-TR" sz="3600" b="1" dirty="0">
                <a:latin typeface="Times New Roman" panose="02020603050405020304" pitchFamily="18" charset="0"/>
                <a:cs typeface="Times New Roman" panose="02020603050405020304" pitchFamily="18" charset="0"/>
              </a:rPr>
              <a:t>dayanmaksızın, </a:t>
            </a:r>
            <a:r>
              <a:rPr lang="tr-TR" sz="3600" dirty="0">
                <a:latin typeface="Times New Roman" panose="02020603050405020304" pitchFamily="18" charset="0"/>
                <a:cs typeface="Times New Roman" panose="02020603050405020304" pitchFamily="18" charset="0"/>
              </a:rPr>
              <a:t>ondan</a:t>
            </a:r>
            <a:r>
              <a:rPr lang="tr-TR" sz="3600" b="1" dirty="0">
                <a:latin typeface="Times New Roman" panose="02020603050405020304" pitchFamily="18" charset="0"/>
                <a:cs typeface="Times New Roman" panose="02020603050405020304" pitchFamily="18" charset="0"/>
              </a:rPr>
              <a:t> bağımsız</a:t>
            </a:r>
            <a:r>
              <a:rPr lang="tr-TR" sz="3600" b="1" i="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olarak </a:t>
            </a:r>
            <a:r>
              <a:rPr lang="tr-TR" sz="3600" b="1" dirty="0" smtClean="0">
                <a:latin typeface="Times New Roman" panose="02020603050405020304" pitchFamily="18" charset="0"/>
                <a:cs typeface="Times New Roman" panose="02020603050405020304" pitchFamily="18" charset="0"/>
              </a:rPr>
              <a:t>kazanılıyor</a:t>
            </a:r>
            <a:r>
              <a:rPr lang="tr-TR" sz="3600" dirty="0" smtClean="0">
                <a:latin typeface="Times New Roman" panose="02020603050405020304" pitchFamily="18" charset="0"/>
                <a:cs typeface="Times New Roman" panose="02020603050405020304" pitchFamily="18" charset="0"/>
              </a:rPr>
              <a:t> ise, </a:t>
            </a:r>
            <a:r>
              <a:rPr lang="tr-TR" sz="3600" b="1" i="1" dirty="0">
                <a:latin typeface="Times New Roman" panose="02020603050405020304" pitchFamily="18" charset="0"/>
                <a:cs typeface="Times New Roman" panose="02020603050405020304" pitchFamily="18" charset="0"/>
              </a:rPr>
              <a:t>Tescilsiz Aslen Kazanma durumu </a:t>
            </a:r>
            <a:r>
              <a:rPr lang="tr-TR" sz="3600" b="1" dirty="0">
                <a:latin typeface="Times New Roman" panose="02020603050405020304" pitchFamily="18" charset="0"/>
                <a:cs typeface="Times New Roman" panose="02020603050405020304" pitchFamily="18" charset="0"/>
              </a:rPr>
              <a:t>vardır. </a:t>
            </a:r>
          </a:p>
          <a:p>
            <a:pPr algn="just"/>
            <a:r>
              <a:rPr lang="tr-TR" sz="3600" dirty="0">
                <a:latin typeface="Times New Roman" panose="02020603050405020304" pitchFamily="18" charset="0"/>
                <a:cs typeface="Times New Roman" panose="02020603050405020304" pitchFamily="18" charset="0"/>
              </a:rPr>
              <a:t>Gerçekten, </a:t>
            </a:r>
            <a:r>
              <a:rPr lang="tr-TR" sz="3600" b="1" i="1" dirty="0">
                <a:latin typeface="Times New Roman" panose="02020603050405020304" pitchFamily="18" charset="0"/>
                <a:cs typeface="Times New Roman" panose="02020603050405020304" pitchFamily="18" charset="0"/>
              </a:rPr>
              <a:t>TMK m. </a:t>
            </a:r>
            <a:r>
              <a:rPr lang="tr-TR" sz="3600" b="1" i="1" dirty="0" smtClean="0">
                <a:latin typeface="Times New Roman" panose="02020603050405020304" pitchFamily="18" charset="0"/>
                <a:cs typeface="Times New Roman" panose="02020603050405020304" pitchFamily="18" charset="0"/>
              </a:rPr>
              <a:t>707/1</a:t>
            </a:r>
            <a:r>
              <a:rPr lang="tr-TR" sz="3600" b="1" i="1" dirty="0" smtClean="0">
                <a:latin typeface="Times New Roman" panose="02020603050405020304" pitchFamily="18" charset="0"/>
                <a:cs typeface="Times New Roman" panose="02020603050405020304" pitchFamily="18" charset="0"/>
              </a:rPr>
              <a:t> hükmüne</a:t>
            </a:r>
            <a:r>
              <a:rPr lang="tr-TR" sz="3600" b="1" i="1" dirty="0" smtClean="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göre</a:t>
            </a:r>
            <a:r>
              <a:rPr lang="tr-TR" sz="3600" i="1" dirty="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Tapu Kütüğüne Kayıtlı </a:t>
            </a:r>
            <a:r>
              <a:rPr lang="tr-TR" sz="3600" b="1" dirty="0">
                <a:latin typeface="Times New Roman" panose="02020603050405020304" pitchFamily="18" charset="0"/>
                <a:cs typeface="Times New Roman" panose="02020603050405020304" pitchFamily="18" charset="0"/>
              </a:rPr>
              <a:t>bir </a:t>
            </a:r>
            <a:r>
              <a:rPr lang="tr-TR" sz="3600" b="1" dirty="0" smtClean="0">
                <a:latin typeface="Times New Roman" panose="02020603050405020304" pitchFamily="18" charset="0"/>
                <a:cs typeface="Times New Roman" panose="02020603050405020304" pitchFamily="18" charset="0"/>
              </a:rPr>
              <a:t>Taşınmazın Mülkiyetinin</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Malikinin </a:t>
            </a:r>
            <a:r>
              <a:rPr lang="tr-TR" sz="3600" b="1" i="1" dirty="0" smtClean="0">
                <a:latin typeface="Times New Roman" panose="02020603050405020304" pitchFamily="18" charset="0"/>
                <a:cs typeface="Times New Roman" panose="02020603050405020304" pitchFamily="18" charset="0"/>
              </a:rPr>
              <a:t>İstemi ile </a:t>
            </a:r>
            <a:r>
              <a:rPr lang="tr-TR" sz="3600" b="1" i="1" dirty="0">
                <a:latin typeface="Times New Roman" panose="02020603050405020304" pitchFamily="18" charset="0"/>
                <a:cs typeface="Times New Roman" panose="02020603050405020304" pitchFamily="18" charset="0"/>
              </a:rPr>
              <a:t>terkin edildikten </a:t>
            </a:r>
            <a:r>
              <a:rPr lang="tr-TR" sz="3600" b="1" i="1" dirty="0" smtClean="0">
                <a:latin typeface="Times New Roman" panose="02020603050405020304" pitchFamily="18" charset="0"/>
                <a:cs typeface="Times New Roman" panose="02020603050405020304" pitchFamily="18" charset="0"/>
              </a:rPr>
              <a:t>sonra, </a:t>
            </a:r>
            <a:r>
              <a:rPr lang="tr-TR" sz="3600" dirty="0">
                <a:latin typeface="Times New Roman" panose="02020603050405020304" pitchFamily="18" charset="0"/>
                <a:cs typeface="Times New Roman" panose="02020603050405020304" pitchFamily="18" charset="0"/>
              </a:rPr>
              <a:t>bir </a:t>
            </a:r>
            <a:r>
              <a:rPr lang="tr-TR" sz="3600" b="1" dirty="0">
                <a:latin typeface="Times New Roman" panose="02020603050405020304" pitchFamily="18" charset="0"/>
                <a:cs typeface="Times New Roman" panose="02020603050405020304" pitchFamily="18" charset="0"/>
              </a:rPr>
              <a:t>başka kişi tarafından </a:t>
            </a:r>
            <a:r>
              <a:rPr lang="tr-TR" sz="3600" b="1" i="1" dirty="0">
                <a:latin typeface="Times New Roman" panose="02020603050405020304" pitchFamily="18" charset="0"/>
                <a:cs typeface="Times New Roman" panose="02020603050405020304" pitchFamily="18" charset="0"/>
              </a:rPr>
              <a:t>İşgal yoluyla </a:t>
            </a:r>
            <a:r>
              <a:rPr lang="tr-TR" sz="3600" b="1" i="1" dirty="0" smtClean="0">
                <a:latin typeface="Times New Roman" panose="02020603050405020304" pitchFamily="18" charset="0"/>
                <a:cs typeface="Times New Roman" panose="02020603050405020304" pitchFamily="18" charset="0"/>
              </a:rPr>
              <a:t>Kazanılmasında </a:t>
            </a:r>
            <a:r>
              <a:rPr lang="tr-TR" sz="3600" b="1" dirty="0">
                <a:latin typeface="Times New Roman" panose="02020603050405020304" pitchFamily="18" charset="0"/>
                <a:cs typeface="Times New Roman" panose="02020603050405020304" pitchFamily="18" charset="0"/>
              </a:rPr>
              <a:t>durum böyledir. </a:t>
            </a:r>
          </a:p>
          <a:p>
            <a:pPr marL="0" indent="0">
              <a:buNone/>
            </a:pP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27293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r>
              <a:rPr lang="tr-TR" sz="3200" dirty="0" smtClean="0">
                <a:latin typeface="Times New Roman" panose="02020603050405020304" pitchFamily="18" charset="0"/>
                <a:cs typeface="Times New Roman" panose="02020603050405020304" pitchFamily="18" charset="0"/>
              </a:rPr>
              <a:t>Burada </a:t>
            </a:r>
            <a:r>
              <a:rPr lang="tr-TR" sz="3200" b="1" dirty="0">
                <a:latin typeface="Times New Roman" panose="02020603050405020304" pitchFamily="18" charset="0"/>
                <a:cs typeface="Times New Roman" panose="02020603050405020304" pitchFamily="18" charset="0"/>
              </a:rPr>
              <a:t>T</a:t>
            </a:r>
            <a:r>
              <a:rPr lang="tr-TR" sz="3200" b="1" dirty="0" smtClean="0">
                <a:latin typeface="Times New Roman" panose="02020603050405020304" pitchFamily="18" charset="0"/>
                <a:cs typeface="Times New Roman" panose="02020603050405020304" pitchFamily="18" charset="0"/>
              </a:rPr>
              <a:t>aşınmaz Mülkiyeti</a:t>
            </a:r>
            <a:r>
              <a:rPr lang="tr-TR" sz="3200" dirty="0" smtClean="0">
                <a:latin typeface="Times New Roman" panose="02020603050405020304" pitchFamily="18" charset="0"/>
                <a:cs typeface="Times New Roman" panose="02020603050405020304" pitchFamily="18" charset="0"/>
              </a:rPr>
              <a:t>, Tapu Sicilinden bağımsız olarak </a:t>
            </a:r>
            <a:r>
              <a:rPr lang="tr-TR" sz="3200" b="1" i="1" dirty="0" smtClean="0">
                <a:latin typeface="Times New Roman" panose="02020603050405020304" pitchFamily="18" charset="0"/>
                <a:cs typeface="Times New Roman" panose="02020603050405020304" pitchFamily="18" charset="0"/>
              </a:rPr>
              <a:t>Tescilden </a:t>
            </a:r>
            <a:r>
              <a:rPr lang="tr-TR" sz="3200" b="1" i="1" dirty="0">
                <a:latin typeface="Times New Roman" panose="02020603050405020304" pitchFamily="18" charset="0"/>
                <a:cs typeface="Times New Roman" panose="02020603050405020304" pitchFamily="18" charset="0"/>
              </a:rPr>
              <a:t>Ö</a:t>
            </a:r>
            <a:r>
              <a:rPr lang="tr-TR" sz="3200" b="1" i="1" dirty="0" smtClean="0">
                <a:latin typeface="Times New Roman" panose="02020603050405020304" pitchFamily="18" charset="0"/>
                <a:cs typeface="Times New Roman" panose="02020603050405020304" pitchFamily="18" charset="0"/>
              </a:rPr>
              <a:t>nce </a:t>
            </a:r>
            <a:r>
              <a:rPr lang="tr-TR" sz="3200" b="1" i="1" dirty="0" smtClean="0">
                <a:latin typeface="Times New Roman" panose="02020603050405020304" pitchFamily="18" charset="0"/>
                <a:cs typeface="Times New Roman" panose="02020603050405020304" pitchFamily="18" charset="0"/>
              </a:rPr>
              <a:t>kazanılmaktadır </a:t>
            </a:r>
            <a:r>
              <a:rPr lang="tr-TR" sz="3200" dirty="0" smtClean="0">
                <a:latin typeface="Times New Roman" panose="02020603050405020304" pitchFamily="18" charset="0"/>
                <a:cs typeface="Times New Roman" panose="02020603050405020304" pitchFamily="18" charset="0"/>
              </a:rPr>
              <a:t>ve</a:t>
            </a:r>
            <a:r>
              <a:rPr lang="tr-TR" sz="3200" b="1" i="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Tescil</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kurucu nitelikte değildir</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aksine,</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hukuki </a:t>
            </a:r>
            <a:r>
              <a:rPr lang="tr-TR" sz="3200" b="1" i="1" dirty="0" smtClean="0">
                <a:latin typeface="Times New Roman" panose="02020603050405020304" pitchFamily="18" charset="0"/>
                <a:cs typeface="Times New Roman" panose="02020603050405020304" pitchFamily="18" charset="0"/>
              </a:rPr>
              <a:t>durumu bildiren</a:t>
            </a:r>
            <a:r>
              <a:rPr lang="tr-TR" sz="3200"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A</a:t>
            </a:r>
            <a:r>
              <a:rPr lang="tr-TR" sz="3200" b="1" i="1" dirty="0" smtClean="0">
                <a:latin typeface="Times New Roman" panose="02020603050405020304" pitchFamily="18" charset="0"/>
                <a:cs typeface="Times New Roman" panose="02020603050405020304" pitchFamily="18" charset="0"/>
              </a:rPr>
              <a:t>çıklayıcı </a:t>
            </a:r>
            <a:r>
              <a:rPr lang="tr-TR" sz="3200" b="1" i="1" dirty="0" smtClean="0">
                <a:latin typeface="Times New Roman" panose="02020603050405020304" pitchFamily="18" charset="0"/>
                <a:cs typeface="Times New Roman" panose="02020603050405020304" pitchFamily="18" charset="0"/>
              </a:rPr>
              <a:t>bir </a:t>
            </a:r>
            <a:r>
              <a:rPr lang="tr-TR" sz="3200" b="1" i="1" dirty="0" smtClean="0">
                <a:latin typeface="Times New Roman" panose="02020603050405020304" pitchFamily="18" charset="0"/>
                <a:cs typeface="Times New Roman" panose="02020603050405020304" pitchFamily="18" charset="0"/>
              </a:rPr>
              <a:t>Nitelik </a:t>
            </a:r>
            <a:r>
              <a:rPr lang="tr-TR" sz="3200" dirty="0" smtClean="0">
                <a:latin typeface="Times New Roman" panose="02020603050405020304" pitchFamily="18" charset="0"/>
                <a:cs typeface="Times New Roman" panose="02020603050405020304" pitchFamily="18" charset="0"/>
              </a:rPr>
              <a:t>taşımaktadır. </a:t>
            </a:r>
          </a:p>
          <a:p>
            <a:pPr algn="just"/>
            <a:r>
              <a:rPr lang="tr-TR" sz="3200" dirty="0" smtClean="0">
                <a:latin typeface="Times New Roman" panose="02020603050405020304" pitchFamily="18" charset="0"/>
                <a:cs typeface="Times New Roman" panose="02020603050405020304" pitchFamily="18" charset="0"/>
              </a:rPr>
              <a:t>Ancak, </a:t>
            </a:r>
            <a:r>
              <a:rPr lang="tr-TR" sz="3200" b="1" dirty="0" smtClean="0">
                <a:latin typeface="Times New Roman" panose="02020603050405020304" pitchFamily="18" charset="0"/>
                <a:cs typeface="Times New Roman" panose="02020603050405020304" pitchFamily="18" charset="0"/>
              </a:rPr>
              <a:t>Malikin bu yolla kazanmış olduğu Taşınmaz üzerinde </a:t>
            </a:r>
            <a:r>
              <a:rPr lang="tr-TR" sz="3200" b="1" i="1" dirty="0" smtClean="0">
                <a:latin typeface="Times New Roman" panose="02020603050405020304" pitchFamily="18" charset="0"/>
                <a:cs typeface="Times New Roman" panose="02020603050405020304" pitchFamily="18" charset="0"/>
              </a:rPr>
              <a:t>Tasarruf işlemlerinde bulunabilmesi </a:t>
            </a:r>
            <a:r>
              <a:rPr lang="tr-TR" sz="3200" dirty="0" smtClean="0">
                <a:latin typeface="Times New Roman" panose="02020603050405020304" pitchFamily="18" charset="0"/>
                <a:cs typeface="Times New Roman" panose="02020603050405020304" pitchFamily="18" charset="0"/>
              </a:rPr>
              <a:t>için, </a:t>
            </a:r>
            <a:r>
              <a:rPr lang="tr-TR" sz="3200" b="1" i="1" dirty="0" smtClean="0">
                <a:latin typeface="Times New Roman" panose="02020603050405020304" pitchFamily="18" charset="0"/>
                <a:cs typeface="Times New Roman" panose="02020603050405020304" pitchFamily="18" charset="0"/>
              </a:rPr>
              <a:t>Tapu</a:t>
            </a:r>
            <a:r>
              <a:rPr lang="tr-TR" sz="3200" b="1"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K</a:t>
            </a:r>
            <a:r>
              <a:rPr lang="tr-TR" sz="3200" b="1" i="1" dirty="0" smtClean="0">
                <a:latin typeface="Times New Roman" panose="02020603050405020304" pitchFamily="18" charset="0"/>
                <a:cs typeface="Times New Roman" panose="02020603050405020304" pitchFamily="18" charset="0"/>
              </a:rPr>
              <a:t>ütüğüne </a:t>
            </a:r>
            <a:r>
              <a:rPr lang="tr-TR" sz="3200" b="1" i="1" dirty="0">
                <a:latin typeface="Times New Roman" panose="02020603050405020304" pitchFamily="18" charset="0"/>
                <a:cs typeface="Times New Roman" panose="02020603050405020304" pitchFamily="18" charset="0"/>
              </a:rPr>
              <a:t>T</a:t>
            </a:r>
            <a:r>
              <a:rPr lang="tr-TR" sz="3200" b="1" i="1" dirty="0" smtClean="0">
                <a:latin typeface="Times New Roman" panose="02020603050405020304" pitchFamily="18" charset="0"/>
                <a:cs typeface="Times New Roman" panose="02020603050405020304" pitchFamily="18" charset="0"/>
              </a:rPr>
              <a:t>escil yaptırması </a:t>
            </a:r>
            <a:r>
              <a:rPr lang="tr-TR" sz="3200" b="1" dirty="0" smtClean="0">
                <a:latin typeface="Times New Roman" panose="02020603050405020304" pitchFamily="18" charset="0"/>
                <a:cs typeface="Times New Roman" panose="02020603050405020304" pitchFamily="18" charset="0"/>
              </a:rPr>
              <a:t>gerekmektedir</a:t>
            </a:r>
            <a:r>
              <a:rPr lang="tr-TR" sz="3200" dirty="0" smtClean="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Bu </a:t>
            </a:r>
            <a:r>
              <a:rPr lang="tr-TR" sz="3200" dirty="0" smtClean="0">
                <a:latin typeface="Times New Roman" panose="02020603050405020304" pitchFamily="18" charset="0"/>
                <a:cs typeface="Times New Roman" panose="02020603050405020304" pitchFamily="18" charset="0"/>
              </a:rPr>
              <a:t>bağlamda, burada «</a:t>
            </a:r>
            <a:r>
              <a:rPr lang="tr-TR" sz="3200" b="1" u="sng" dirty="0" smtClean="0">
                <a:latin typeface="Times New Roman" panose="02020603050405020304" pitchFamily="18" charset="0"/>
                <a:cs typeface="Times New Roman" panose="02020603050405020304" pitchFamily="18" charset="0"/>
              </a:rPr>
              <a:t>Nispi Tescil İlkesi</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söz konusu olmaktadır. </a:t>
            </a:r>
          </a:p>
          <a:p>
            <a:pPr marL="0" indent="0" algn="just">
              <a:buNone/>
            </a:pPr>
            <a:r>
              <a:rPr lang="tr-TR" sz="3200"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Eren</a:t>
            </a:r>
            <a:r>
              <a:rPr lang="tr-TR" i="1" dirty="0" smtClean="0">
                <a:latin typeface="Times New Roman" panose="02020603050405020304" pitchFamily="18" charset="0"/>
                <a:cs typeface="Times New Roman" panose="02020603050405020304" pitchFamily="18" charset="0"/>
              </a:rPr>
              <a:t>, Mülkiyet H., 4. B., s. 244- 245)</a:t>
            </a:r>
          </a:p>
          <a:p>
            <a:pPr marL="0" indent="0">
              <a:buNone/>
            </a:pPr>
            <a:endParaRPr lang="tr-TR" dirty="0"/>
          </a:p>
        </p:txBody>
      </p:sp>
    </p:spTree>
    <p:extLst>
      <p:ext uri="{BB962C8B-B14F-4D97-AF65-F5344CB8AC3E}">
        <p14:creationId xmlns:p14="http://schemas.microsoft.com/office/powerpoint/2010/main" val="3045927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0"/>
            <a:ext cx="8229600" cy="1412776"/>
          </a:xfrm>
        </p:spPr>
        <p:txBody>
          <a:bodyPr>
            <a:normAutofit/>
          </a:bodyPr>
          <a:lstStyle/>
          <a:p>
            <a:pPr algn="ctr"/>
            <a:r>
              <a:rPr lang="tr-TR" b="1" dirty="0" smtClean="0">
                <a:solidFill>
                  <a:schemeClr val="tx1"/>
                </a:solidFill>
                <a:latin typeface="Times New Roman" pitchFamily="18" charset="0"/>
                <a:cs typeface="Times New Roman" pitchFamily="18" charset="0"/>
              </a:rPr>
              <a:t>MK. m. </a:t>
            </a:r>
            <a:r>
              <a:rPr lang="tr-TR" b="1" dirty="0" smtClean="0">
                <a:solidFill>
                  <a:schemeClr val="tx1"/>
                </a:solidFill>
                <a:latin typeface="Times New Roman" pitchFamily="18" charset="0"/>
                <a:cs typeface="Times New Roman" pitchFamily="18" charset="0"/>
              </a:rPr>
              <a:t>705</a:t>
            </a:r>
            <a:r>
              <a:rPr lang="tr-TR" b="1" dirty="0">
                <a:latin typeface="Times New Roman" pitchFamily="18" charset="0"/>
                <a:cs typeface="Times New Roman" pitchFamily="18" charset="0"/>
              </a:rPr>
              <a:t> </a:t>
            </a:r>
            <a:r>
              <a:rPr lang="tr-TR" b="1" dirty="0" smtClean="0">
                <a:latin typeface="Times New Roman" pitchFamily="18" charset="0"/>
                <a:cs typeface="Times New Roman" pitchFamily="18" charset="0"/>
              </a:rPr>
              <a:t>Hükmünde</a:t>
            </a:r>
            <a:r>
              <a:rPr lang="tr-TR" b="1" dirty="0" smtClean="0">
                <a:solidFill>
                  <a:schemeClr val="tx1"/>
                </a:solidFill>
                <a:latin typeface="Times New Roman" pitchFamily="18" charset="0"/>
                <a:cs typeface="Times New Roman" pitchFamily="18" charset="0"/>
              </a:rPr>
              <a:t> </a:t>
            </a:r>
            <a:r>
              <a:rPr lang="tr-TR" b="1" dirty="0" smtClean="0">
                <a:solidFill>
                  <a:schemeClr val="tx1"/>
                </a:solidFill>
                <a:latin typeface="Times New Roman" pitchFamily="18" charset="0"/>
                <a:cs typeface="Times New Roman" pitchFamily="18" charset="0"/>
              </a:rPr>
              <a:t>Belirtilen Tescilden Önce Kazanma Halleri</a:t>
            </a:r>
            <a:endParaRPr lang="tr-TR" b="1" dirty="0">
              <a:solidFill>
                <a:schemeClr val="tx1"/>
              </a:solidFill>
              <a:latin typeface="Times New Roman" pitchFamily="18" charset="0"/>
              <a:cs typeface="Times New Roman" pitchFamily="18" charset="0"/>
            </a:endParaRP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296897471"/>
              </p:ext>
            </p:extLst>
          </p:nvPr>
        </p:nvGraphicFramePr>
        <p:xfrm>
          <a:off x="2207568" y="1882808"/>
          <a:ext cx="7344816" cy="49751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003023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sz="4000" b="1" dirty="0" smtClean="0">
                <a:latin typeface="+mn-lt"/>
              </a:rPr>
              <a:t>MK </a:t>
            </a:r>
            <a:r>
              <a:rPr lang="tr-TR" sz="4000" b="1" dirty="0" smtClean="0">
                <a:latin typeface="+mn-lt"/>
              </a:rPr>
              <a:t>m.705 </a:t>
            </a:r>
            <a:r>
              <a:rPr lang="tr-TR" sz="4000" b="1" dirty="0" smtClean="0">
                <a:latin typeface="+mn-lt"/>
              </a:rPr>
              <a:t>/ </a:t>
            </a:r>
            <a:r>
              <a:rPr lang="tr-TR" sz="4000" b="1" dirty="0" smtClean="0">
                <a:latin typeface="+mn-lt"/>
              </a:rPr>
              <a:t>II hükmünde </a:t>
            </a:r>
            <a:r>
              <a:rPr lang="tr-TR" sz="4000" b="1" dirty="0" smtClean="0">
                <a:latin typeface="+mn-lt"/>
              </a:rPr>
              <a:t>Belirtilen Tescilden Önce Kazanma Halleri </a:t>
            </a:r>
            <a:r>
              <a:rPr lang="tr-TR" b="1" dirty="0" smtClean="0">
                <a:latin typeface="+mn-lt"/>
              </a:rPr>
              <a:t>(</a:t>
            </a:r>
            <a:r>
              <a:rPr lang="tr-TR" sz="4000" b="1" i="1" dirty="0" smtClean="0">
                <a:latin typeface="+mn-lt"/>
              </a:rPr>
              <a:t>MİRAS</a:t>
            </a:r>
            <a:r>
              <a:rPr lang="tr-TR" sz="4000" b="1" dirty="0" smtClean="0">
                <a:latin typeface="+mn-lt"/>
              </a:rPr>
              <a:t>)</a:t>
            </a:r>
            <a:endParaRPr lang="tr-TR" sz="4000" b="1" dirty="0">
              <a:latin typeface="+mn-lt"/>
            </a:endParaRPr>
          </a:p>
        </p:txBody>
      </p:sp>
      <p:sp>
        <p:nvSpPr>
          <p:cNvPr id="3" name="İçerik Yer Tutucusu 2"/>
          <p:cNvSpPr>
            <a:spLocks noGrp="1"/>
          </p:cNvSpPr>
          <p:nvPr>
            <p:ph idx="1"/>
          </p:nvPr>
        </p:nvSpPr>
        <p:spPr/>
        <p:txBody>
          <a:bodyPr>
            <a:normAutofit fontScale="47500" lnSpcReduction="20000"/>
          </a:bodyPr>
          <a:lstStyle/>
          <a:p>
            <a:pPr algn="just"/>
            <a:r>
              <a:rPr lang="tr-TR" sz="9600" b="1" dirty="0" smtClean="0">
                <a:latin typeface="Times New Roman" panose="02020603050405020304" pitchFamily="18" charset="0"/>
                <a:cs typeface="Times New Roman" panose="02020603050405020304" pitchFamily="18" charset="0"/>
              </a:rPr>
              <a:t>Terekede yer alan Taşınmazların </a:t>
            </a:r>
            <a:r>
              <a:rPr lang="tr-TR" sz="9600" b="1" dirty="0">
                <a:latin typeface="Times New Roman" panose="02020603050405020304" pitchFamily="18" charset="0"/>
                <a:cs typeface="Times New Roman" panose="02020603050405020304" pitchFamily="18" charset="0"/>
              </a:rPr>
              <a:t>M</a:t>
            </a:r>
            <a:r>
              <a:rPr lang="tr-TR" sz="9600" b="1" dirty="0" smtClean="0">
                <a:latin typeface="Times New Roman" panose="02020603050405020304" pitchFamily="18" charset="0"/>
                <a:cs typeface="Times New Roman" panose="02020603050405020304" pitchFamily="18" charset="0"/>
              </a:rPr>
              <a:t>ülkiyeti, </a:t>
            </a:r>
            <a:r>
              <a:rPr lang="tr-TR" sz="9600" b="1" i="1" dirty="0" smtClean="0">
                <a:latin typeface="Times New Roman" panose="02020603050405020304" pitchFamily="18" charset="0"/>
                <a:cs typeface="Times New Roman" panose="02020603050405020304" pitchFamily="18" charset="0"/>
              </a:rPr>
              <a:t>Ölüm olayı </a:t>
            </a:r>
            <a:r>
              <a:rPr lang="tr-TR" sz="9600" dirty="0" smtClean="0">
                <a:latin typeface="Times New Roman" panose="02020603050405020304" pitchFamily="18" charset="0"/>
                <a:cs typeface="Times New Roman" panose="02020603050405020304" pitchFamily="18" charset="0"/>
              </a:rPr>
              <a:t>ile</a:t>
            </a:r>
            <a:r>
              <a:rPr lang="tr-TR" sz="9600" b="1" dirty="0" smtClean="0">
                <a:latin typeface="Times New Roman" panose="02020603050405020304" pitchFamily="18" charset="0"/>
                <a:cs typeface="Times New Roman" panose="02020603050405020304" pitchFamily="18" charset="0"/>
              </a:rPr>
              <a:t> herhangi bir </a:t>
            </a:r>
            <a:r>
              <a:rPr lang="tr-TR" sz="9600" b="1" i="1" dirty="0" smtClean="0">
                <a:latin typeface="Times New Roman" panose="02020603050405020304" pitchFamily="18" charset="0"/>
                <a:cs typeface="Times New Roman" panose="02020603050405020304" pitchFamily="18" charset="0"/>
              </a:rPr>
              <a:t>İşleme </a:t>
            </a:r>
            <a:r>
              <a:rPr lang="tr-TR" sz="9600" b="1" i="1" dirty="0" smtClean="0">
                <a:latin typeface="Times New Roman" panose="02020603050405020304" pitchFamily="18" charset="0"/>
                <a:cs typeface="Times New Roman" panose="02020603050405020304" pitchFamily="18" charset="0"/>
              </a:rPr>
              <a:t>gerek bulunmaksızın </a:t>
            </a:r>
            <a:r>
              <a:rPr lang="tr-TR" sz="9600" dirty="0" smtClean="0">
                <a:latin typeface="Times New Roman" panose="02020603050405020304" pitchFamily="18" charset="0"/>
                <a:cs typeface="Times New Roman" panose="02020603050405020304" pitchFamily="18" charset="0"/>
              </a:rPr>
              <a:t>kendiliğinden </a:t>
            </a:r>
            <a:r>
              <a:rPr lang="tr-TR" sz="9600" b="1" dirty="0" smtClean="0">
                <a:latin typeface="Times New Roman" panose="02020603050405020304" pitchFamily="18" charset="0"/>
                <a:cs typeface="Times New Roman" panose="02020603050405020304" pitchFamily="18" charset="0"/>
              </a:rPr>
              <a:t>Mirasçılara geçer. </a:t>
            </a:r>
          </a:p>
          <a:p>
            <a:pPr algn="just"/>
            <a:r>
              <a:rPr lang="tr-TR" sz="9600" dirty="0" smtClean="0">
                <a:latin typeface="Times New Roman" panose="02020603050405020304" pitchFamily="18" charset="0"/>
                <a:cs typeface="Times New Roman" panose="02020603050405020304" pitchFamily="18" charset="0"/>
              </a:rPr>
              <a:t>Bu durum, </a:t>
            </a:r>
            <a:r>
              <a:rPr lang="tr-TR" sz="9600" b="1" dirty="0" smtClean="0">
                <a:latin typeface="Times New Roman" panose="02020603050405020304" pitchFamily="18" charset="0"/>
                <a:cs typeface="Times New Roman" panose="02020603050405020304" pitchFamily="18" charset="0"/>
              </a:rPr>
              <a:t>Miras Hukukumuza </a:t>
            </a:r>
            <a:r>
              <a:rPr lang="tr-TR" sz="9600" b="1" dirty="0" smtClean="0">
                <a:latin typeface="Times New Roman" panose="02020603050405020304" pitchFamily="18" charset="0"/>
                <a:cs typeface="Times New Roman" panose="02020603050405020304" pitchFamily="18" charset="0"/>
              </a:rPr>
              <a:t>hâkim </a:t>
            </a:r>
            <a:r>
              <a:rPr lang="tr-TR" sz="9600" b="1" dirty="0" smtClean="0">
                <a:latin typeface="Times New Roman" panose="02020603050405020304" pitchFamily="18" charset="0"/>
                <a:cs typeface="Times New Roman" panose="02020603050405020304" pitchFamily="18" charset="0"/>
              </a:rPr>
              <a:t>olan </a:t>
            </a:r>
            <a:r>
              <a:rPr lang="tr-TR" sz="9600" b="1" i="1" dirty="0" smtClean="0">
                <a:latin typeface="Times New Roman" panose="02020603050405020304" pitchFamily="18" charset="0"/>
                <a:cs typeface="Times New Roman" panose="02020603050405020304" pitchFamily="18" charset="0"/>
              </a:rPr>
              <a:t>Külli </a:t>
            </a:r>
            <a:r>
              <a:rPr lang="tr-TR" sz="9600" b="1" i="1" dirty="0" err="1" smtClean="0">
                <a:latin typeface="Times New Roman" panose="02020603050405020304" pitchFamily="18" charset="0"/>
                <a:cs typeface="Times New Roman" panose="02020603050405020304" pitchFamily="18" charset="0"/>
              </a:rPr>
              <a:t>Halefiyet</a:t>
            </a:r>
            <a:r>
              <a:rPr lang="tr-TR" sz="9600" b="1" i="1" dirty="0" smtClean="0">
                <a:latin typeface="Times New Roman" panose="02020603050405020304" pitchFamily="18" charset="0"/>
                <a:cs typeface="Times New Roman" panose="02020603050405020304" pitchFamily="18" charset="0"/>
              </a:rPr>
              <a:t> </a:t>
            </a:r>
            <a:r>
              <a:rPr lang="tr-TR" sz="9600" b="1" i="1" dirty="0" smtClean="0">
                <a:latin typeface="Times New Roman" panose="02020603050405020304" pitchFamily="18" charset="0"/>
                <a:cs typeface="Times New Roman" panose="02020603050405020304" pitchFamily="18" charset="0"/>
              </a:rPr>
              <a:t>Prensibinin</a:t>
            </a:r>
            <a:r>
              <a:rPr lang="tr-TR" sz="9600" b="1" dirty="0" smtClean="0">
                <a:latin typeface="Times New Roman" panose="02020603050405020304" pitchFamily="18" charset="0"/>
                <a:cs typeface="Times New Roman" panose="02020603050405020304" pitchFamily="18" charset="0"/>
              </a:rPr>
              <a:t> </a:t>
            </a:r>
            <a:r>
              <a:rPr lang="tr-TR" sz="9600" dirty="0" smtClean="0">
                <a:latin typeface="Times New Roman" panose="02020603050405020304" pitchFamily="18" charset="0"/>
                <a:cs typeface="Times New Roman" panose="02020603050405020304" pitchFamily="18" charset="0"/>
              </a:rPr>
              <a:t>bir</a:t>
            </a:r>
            <a:r>
              <a:rPr lang="tr-TR" sz="9600" b="1" dirty="0" smtClean="0">
                <a:latin typeface="Times New Roman" panose="02020603050405020304" pitchFamily="18" charset="0"/>
                <a:cs typeface="Times New Roman" panose="02020603050405020304" pitchFamily="18" charset="0"/>
              </a:rPr>
              <a:t> sonucudur</a:t>
            </a:r>
            <a:r>
              <a:rPr lang="tr-TR" sz="9600" dirty="0" smtClean="0">
                <a:latin typeface="Times New Roman" panose="02020603050405020304" pitchFamily="18" charset="0"/>
                <a:cs typeface="Times New Roman" panose="02020603050405020304" pitchFamily="18" charset="0"/>
              </a:rPr>
              <a:t>. </a:t>
            </a:r>
            <a:r>
              <a:rPr lang="tr-TR" sz="9600" dirty="0" smtClean="0">
                <a:latin typeface="Times New Roman" panose="02020603050405020304" pitchFamily="18" charset="0"/>
                <a:cs typeface="Times New Roman" panose="02020603050405020304" pitchFamily="18" charset="0"/>
              </a:rPr>
              <a:t>(</a:t>
            </a:r>
            <a:r>
              <a:rPr lang="tr-TR" sz="8400" i="1" dirty="0" smtClean="0">
                <a:latin typeface="Times New Roman" panose="02020603050405020304" pitchFamily="18" charset="0"/>
                <a:cs typeface="Times New Roman" panose="02020603050405020304" pitchFamily="18" charset="0"/>
              </a:rPr>
              <a:t>MK m. 599</a:t>
            </a:r>
            <a:r>
              <a:rPr lang="tr-TR" sz="8400" i="1" dirty="0" smtClean="0">
                <a:latin typeface="Times New Roman" panose="02020603050405020304" pitchFamily="18" charset="0"/>
                <a:cs typeface="Times New Roman" panose="02020603050405020304" pitchFamily="18" charset="0"/>
              </a:rPr>
              <a:t>)</a:t>
            </a:r>
            <a:endParaRPr lang="tr-TR" sz="8400" i="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01037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i="1" dirty="0">
                <a:latin typeface="Times New Roman" panose="02020603050405020304" pitchFamily="18" charset="0"/>
                <a:cs typeface="Times New Roman" panose="02020603050405020304" pitchFamily="18" charset="0"/>
              </a:rPr>
              <a:t>Ölenin tek   Mirasçısı varsa</a:t>
            </a:r>
            <a:r>
              <a:rPr lang="tr-TR" sz="3200" b="1" dirty="0">
                <a:latin typeface="Times New Roman" panose="02020603050405020304" pitchFamily="18" charset="0"/>
                <a:cs typeface="Times New Roman" panose="02020603050405020304" pitchFamily="18" charset="0"/>
              </a:rPr>
              <a:t>, Terekedeki Taşınmazların Mülkiyeti </a:t>
            </a:r>
            <a:r>
              <a:rPr lang="tr-TR" sz="3200" dirty="0">
                <a:latin typeface="Times New Roman" panose="02020603050405020304" pitchFamily="18" charset="0"/>
                <a:cs typeface="Times New Roman" panose="02020603050405020304" pitchFamily="18" charset="0"/>
              </a:rPr>
              <a:t>de</a:t>
            </a:r>
            <a:r>
              <a:rPr lang="tr-TR" sz="3200" b="1" dirty="0">
                <a:latin typeface="Times New Roman" panose="02020603050405020304" pitchFamily="18" charset="0"/>
                <a:cs typeface="Times New Roman" panose="02020603050405020304" pitchFamily="18" charset="0"/>
              </a:rPr>
              <a:t> Tescilden önce ona ait olur</a:t>
            </a:r>
            <a:r>
              <a:rPr lang="tr-TR" sz="3200" dirty="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Fakat </a:t>
            </a:r>
            <a:r>
              <a:rPr lang="tr-TR" sz="3200" b="1" dirty="0">
                <a:latin typeface="Times New Roman" panose="02020603050405020304" pitchFamily="18" charset="0"/>
                <a:cs typeface="Times New Roman" panose="02020603050405020304" pitchFamily="18" charset="0"/>
              </a:rPr>
              <a:t>birden çok Mirasçı varsa</a:t>
            </a: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bunlar </a:t>
            </a:r>
            <a:r>
              <a:rPr lang="tr-TR" sz="3200" b="1" dirty="0" smtClean="0">
                <a:latin typeface="Times New Roman" panose="02020603050405020304" pitchFamily="18" charset="0"/>
                <a:cs typeface="Times New Roman" panose="02020603050405020304" pitchFamily="18" charset="0"/>
              </a:rPr>
              <a:t>Miras Ortaklığı </a:t>
            </a:r>
            <a:r>
              <a:rPr lang="tr-TR" sz="3200" dirty="0" smtClean="0">
                <a:latin typeface="Times New Roman" panose="02020603050405020304" pitchFamily="18" charset="0"/>
                <a:cs typeface="Times New Roman" panose="02020603050405020304" pitchFamily="18" charset="0"/>
              </a:rPr>
              <a:t>oluştururlar.</a:t>
            </a:r>
          </a:p>
          <a:p>
            <a:pPr algn="just"/>
            <a:r>
              <a:rPr lang="tr-TR" sz="3200" dirty="0" smtClean="0">
                <a:latin typeface="Times New Roman" panose="02020603050405020304" pitchFamily="18" charset="0"/>
                <a:cs typeface="Times New Roman" panose="02020603050405020304" pitchFamily="18" charset="0"/>
              </a:rPr>
              <a:t>Öyleyse, </a:t>
            </a:r>
            <a:r>
              <a:rPr lang="tr-TR" sz="3200" b="1" dirty="0" smtClean="0">
                <a:latin typeface="Times New Roman" panose="02020603050405020304" pitchFamily="18" charset="0"/>
                <a:cs typeface="Times New Roman" panose="02020603050405020304" pitchFamily="18" charset="0"/>
              </a:rPr>
              <a:t>Tescilsiz </a:t>
            </a:r>
            <a:r>
              <a:rPr lang="tr-TR" sz="3200" b="1" dirty="0">
                <a:latin typeface="Times New Roman" panose="02020603050405020304" pitchFamily="18" charset="0"/>
                <a:cs typeface="Times New Roman" panose="02020603050405020304" pitchFamily="18" charset="0"/>
              </a:rPr>
              <a:t>Mülkiyet </a:t>
            </a:r>
            <a:r>
              <a:rPr lang="tr-TR" sz="3200" b="1" dirty="0" smtClean="0">
                <a:latin typeface="Times New Roman" panose="02020603050405020304" pitchFamily="18" charset="0"/>
                <a:cs typeface="Times New Roman" panose="02020603050405020304" pitchFamily="18" charset="0"/>
              </a:rPr>
              <a:t>Kazanılması, </a:t>
            </a:r>
            <a:r>
              <a:rPr lang="tr-TR" sz="3200" b="1" i="1" dirty="0">
                <a:latin typeface="Times New Roman" panose="02020603050405020304" pitchFamily="18" charset="0"/>
                <a:cs typeface="Times New Roman" panose="02020603050405020304" pitchFamily="18" charset="0"/>
              </a:rPr>
              <a:t>Miras Ortaklığı </a:t>
            </a:r>
            <a:r>
              <a:rPr lang="tr-TR" sz="3200" dirty="0">
                <a:latin typeface="Times New Roman" panose="02020603050405020304" pitchFamily="18" charset="0"/>
                <a:cs typeface="Times New Roman" panose="02020603050405020304" pitchFamily="18" charset="0"/>
              </a:rPr>
              <a:t>için </a:t>
            </a:r>
            <a:r>
              <a:rPr lang="tr-TR" sz="3200" b="1" dirty="0">
                <a:latin typeface="Times New Roman" panose="02020603050405020304" pitchFamily="18" charset="0"/>
                <a:cs typeface="Times New Roman" panose="02020603050405020304" pitchFamily="18" charset="0"/>
              </a:rPr>
              <a:t>söz konusudur. </a:t>
            </a:r>
          </a:p>
          <a:p>
            <a:pPr algn="just"/>
            <a:r>
              <a:rPr lang="tr-TR" sz="3200" dirty="0">
                <a:latin typeface="Times New Roman" panose="02020603050405020304" pitchFamily="18" charset="0"/>
                <a:cs typeface="Times New Roman" panose="02020603050405020304" pitchFamily="18" charset="0"/>
              </a:rPr>
              <a:t>Diğer bir ifade ile </a:t>
            </a:r>
            <a:r>
              <a:rPr lang="tr-TR" sz="3200" b="1" dirty="0">
                <a:latin typeface="Times New Roman" panose="02020603050405020304" pitchFamily="18" charset="0"/>
                <a:cs typeface="Times New Roman" panose="02020603050405020304" pitchFamily="18" charset="0"/>
              </a:rPr>
              <a:t>Mirasçılar,</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Terekedeki </a:t>
            </a:r>
            <a:r>
              <a:rPr lang="tr-TR" sz="3200" b="1" i="1" dirty="0" smtClean="0">
                <a:latin typeface="Times New Roman" panose="02020603050405020304" pitchFamily="18" charset="0"/>
                <a:cs typeface="Times New Roman" panose="02020603050405020304" pitchFamily="18" charset="0"/>
              </a:rPr>
              <a:t>Taşınmazlara</a:t>
            </a:r>
            <a:r>
              <a:rPr lang="tr-TR" sz="3200" b="1" dirty="0" smtClean="0">
                <a:latin typeface="Times New Roman" panose="02020603050405020304" pitchFamily="18" charset="0"/>
                <a:cs typeface="Times New Roman" panose="02020603050405020304" pitchFamily="18" charset="0"/>
              </a:rPr>
              <a:t>, tescilden önce </a:t>
            </a:r>
            <a:r>
              <a:rPr lang="tr-TR" sz="3200" b="1" i="1" dirty="0">
                <a:latin typeface="Times New Roman" panose="02020603050405020304" pitchFamily="18" charset="0"/>
                <a:cs typeface="Times New Roman" panose="02020603050405020304" pitchFamily="18" charset="0"/>
              </a:rPr>
              <a:t>Elbirliği</a:t>
            </a:r>
            <a:r>
              <a:rPr lang="tr-TR" sz="3200" i="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halinde Malik </a:t>
            </a:r>
            <a:r>
              <a:rPr lang="tr-TR" sz="3200" b="1" dirty="0">
                <a:latin typeface="Times New Roman" panose="02020603050405020304" pitchFamily="18" charset="0"/>
                <a:cs typeface="Times New Roman" panose="02020603050405020304" pitchFamily="18" charset="0"/>
              </a:rPr>
              <a:t>olurlar. </a:t>
            </a:r>
          </a:p>
          <a:p>
            <a:pPr marL="0" indent="0">
              <a:buNone/>
            </a:pPr>
            <a:endParaRPr lang="tr-TR" dirty="0"/>
          </a:p>
        </p:txBody>
      </p:sp>
    </p:spTree>
    <p:extLst>
      <p:ext uri="{BB962C8B-B14F-4D97-AF65-F5344CB8AC3E}">
        <p14:creationId xmlns:p14="http://schemas.microsoft.com/office/powerpoint/2010/main" val="12874360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200" b="1" dirty="0" smtClean="0">
                <a:latin typeface="Times New Roman" panose="02020603050405020304" pitchFamily="18" charset="0"/>
                <a:cs typeface="Times New Roman" panose="02020603050405020304" pitchFamily="18" charset="0"/>
              </a:rPr>
              <a:t>Mirasçılar,</a:t>
            </a:r>
            <a:r>
              <a:rPr lang="tr-TR" sz="3200"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Açıklayıcı Tescili talep </a:t>
            </a:r>
            <a:r>
              <a:rPr lang="tr-TR" sz="3200" b="1" i="1" dirty="0" smtClean="0">
                <a:latin typeface="Times New Roman" panose="02020603050405020304" pitchFamily="18" charset="0"/>
                <a:cs typeface="Times New Roman" panose="02020603050405020304" pitchFamily="18" charset="0"/>
              </a:rPr>
              <a:t>ederken</a:t>
            </a:r>
            <a:r>
              <a:rPr lang="tr-TR" sz="3200"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bu </a:t>
            </a:r>
            <a:r>
              <a:rPr lang="tr-TR" sz="3200" b="1" dirty="0">
                <a:latin typeface="Times New Roman" panose="02020603050405020304" pitchFamily="18" charset="0"/>
                <a:cs typeface="Times New Roman" panose="02020603050405020304" pitchFamily="18" charset="0"/>
              </a:rPr>
              <a:t>Mirasçılık Sıfatlarını </a:t>
            </a:r>
            <a:r>
              <a:rPr lang="tr-TR" sz="3200" dirty="0">
                <a:latin typeface="Times New Roman" panose="02020603050405020304" pitchFamily="18" charset="0"/>
                <a:cs typeface="Times New Roman" panose="02020603050405020304" pitchFamily="18" charset="0"/>
              </a:rPr>
              <a:t>ve </a:t>
            </a:r>
            <a:r>
              <a:rPr lang="tr-TR" sz="3200" b="1" dirty="0">
                <a:latin typeface="Times New Roman" panose="02020603050405020304" pitchFamily="18" charset="0"/>
                <a:cs typeface="Times New Roman" panose="02020603050405020304" pitchFamily="18" charset="0"/>
              </a:rPr>
              <a:t>başkaca Mirasçı bulunmadığını </a:t>
            </a:r>
            <a:r>
              <a:rPr lang="tr-TR" sz="3200" dirty="0">
                <a:latin typeface="Times New Roman" panose="02020603050405020304" pitchFamily="18" charset="0"/>
                <a:cs typeface="Times New Roman" panose="02020603050405020304" pitchFamily="18" charset="0"/>
              </a:rPr>
              <a:t>«</a:t>
            </a:r>
            <a:r>
              <a:rPr lang="tr-TR" sz="3200" b="1" u="sng" dirty="0">
                <a:latin typeface="Times New Roman" panose="02020603050405020304" pitchFamily="18" charset="0"/>
                <a:cs typeface="Times New Roman" panose="02020603050405020304" pitchFamily="18" charset="0"/>
              </a:rPr>
              <a:t>Mirasçı Belgesi</a:t>
            </a:r>
            <a:r>
              <a:rPr lang="tr-TR" sz="3200" u="sng"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ile </a:t>
            </a:r>
            <a:r>
              <a:rPr lang="tr-TR" sz="3200" b="1" dirty="0">
                <a:latin typeface="Times New Roman" panose="02020603050405020304" pitchFamily="18" charset="0"/>
                <a:cs typeface="Times New Roman" panose="02020603050405020304" pitchFamily="18" charset="0"/>
              </a:rPr>
              <a:t>ispat etmelidirler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TST m. 20 /a</a:t>
            </a:r>
            <a:r>
              <a:rPr lang="tr-TR" sz="3200" dirty="0">
                <a:latin typeface="Times New Roman" panose="02020603050405020304" pitchFamily="18" charset="0"/>
                <a:cs typeface="Times New Roman" panose="02020603050405020304" pitchFamily="18" charset="0"/>
              </a:rPr>
              <a:t>). </a:t>
            </a:r>
          </a:p>
          <a:p>
            <a:pPr algn="just"/>
            <a:r>
              <a:rPr lang="tr-TR" sz="3200" dirty="0" smtClean="0">
                <a:latin typeface="Times New Roman" panose="02020603050405020304" pitchFamily="18" charset="0"/>
                <a:cs typeface="Times New Roman" panose="02020603050405020304" pitchFamily="18" charset="0"/>
              </a:rPr>
              <a:t>İleride, </a:t>
            </a:r>
            <a:r>
              <a:rPr lang="tr-TR" sz="3200" b="1" dirty="0">
                <a:latin typeface="Times New Roman" panose="02020603050405020304" pitchFamily="18" charset="0"/>
                <a:cs typeface="Times New Roman" panose="02020603050405020304" pitchFamily="18" charset="0"/>
              </a:rPr>
              <a:t>Mirasın </a:t>
            </a:r>
            <a:r>
              <a:rPr lang="tr-TR" sz="3200" b="1" dirty="0" smtClean="0">
                <a:latin typeface="Times New Roman" panose="02020603050405020304" pitchFamily="18" charset="0"/>
                <a:cs typeface="Times New Roman" panose="02020603050405020304" pitchFamily="18" charset="0"/>
              </a:rPr>
              <a:t>Paylaşılmasında, </a:t>
            </a:r>
            <a:r>
              <a:rPr lang="tr-TR" sz="3200" b="1" i="1" dirty="0">
                <a:latin typeface="Times New Roman" panose="02020603050405020304" pitchFamily="18" charset="0"/>
                <a:cs typeface="Times New Roman" panose="02020603050405020304" pitchFamily="18" charset="0"/>
              </a:rPr>
              <a:t>her bir </a:t>
            </a:r>
            <a:r>
              <a:rPr lang="tr-TR" sz="3200" b="1" i="1" dirty="0" smtClean="0">
                <a:latin typeface="Times New Roman" panose="02020603050405020304" pitchFamily="18" charset="0"/>
                <a:cs typeface="Times New Roman" panose="02020603050405020304" pitchFamily="18" charset="0"/>
              </a:rPr>
              <a:t>Mirasçının, </a:t>
            </a:r>
            <a:r>
              <a:rPr lang="tr-TR" sz="3200" dirty="0">
                <a:latin typeface="Times New Roman" panose="02020603050405020304" pitchFamily="18" charset="0"/>
                <a:cs typeface="Times New Roman" panose="02020603050405020304" pitchFamily="18" charset="0"/>
              </a:rPr>
              <a:t>kendi </a:t>
            </a:r>
            <a:r>
              <a:rPr lang="tr-TR" sz="3200" b="1" dirty="0">
                <a:latin typeface="Times New Roman" panose="02020603050405020304" pitchFamily="18" charset="0"/>
                <a:cs typeface="Times New Roman" panose="02020603050405020304" pitchFamily="18" charset="0"/>
              </a:rPr>
              <a:t>P</a:t>
            </a:r>
            <a:r>
              <a:rPr lang="tr-TR" sz="3200" b="1" dirty="0" smtClean="0">
                <a:latin typeface="Times New Roman" panose="02020603050405020304" pitchFamily="18" charset="0"/>
                <a:cs typeface="Times New Roman" panose="02020603050405020304" pitchFamily="18" charset="0"/>
              </a:rPr>
              <a:t>ayına </a:t>
            </a:r>
            <a:r>
              <a:rPr lang="tr-TR" sz="3200" b="1" dirty="0">
                <a:latin typeface="Times New Roman" panose="02020603050405020304" pitchFamily="18" charset="0"/>
                <a:cs typeface="Times New Roman" panose="02020603050405020304" pitchFamily="18" charset="0"/>
              </a:rPr>
              <a:t>düşen </a:t>
            </a:r>
            <a:r>
              <a:rPr lang="tr-TR" sz="3200" b="1" dirty="0" smtClean="0">
                <a:latin typeface="Times New Roman" panose="02020603050405020304" pitchFamily="18" charset="0"/>
                <a:cs typeface="Times New Roman" panose="02020603050405020304" pitchFamily="18" charset="0"/>
              </a:rPr>
              <a:t>Taşınmazlarda Mülkiyetin </a:t>
            </a:r>
            <a:r>
              <a:rPr lang="tr-TR" sz="3200" b="1" dirty="0" smtClean="0">
                <a:latin typeface="Times New Roman" panose="02020603050405020304" pitchFamily="18" charset="0"/>
                <a:cs typeface="Times New Roman" panose="02020603050405020304" pitchFamily="18" charset="0"/>
              </a:rPr>
              <a:t>K</a:t>
            </a:r>
            <a:r>
              <a:rPr lang="tr-TR" sz="3200" b="1" dirty="0" smtClean="0">
                <a:latin typeface="Times New Roman" panose="02020603050405020304" pitchFamily="18" charset="0"/>
                <a:cs typeface="Times New Roman" panose="02020603050405020304" pitchFamily="18" charset="0"/>
              </a:rPr>
              <a:t>azanılması, </a:t>
            </a:r>
            <a:r>
              <a:rPr lang="tr-TR" sz="3200" b="1" i="1" dirty="0" smtClean="0">
                <a:latin typeface="Times New Roman" panose="02020603050405020304" pitchFamily="18" charset="0"/>
                <a:cs typeface="Times New Roman" panose="02020603050405020304" pitchFamily="18" charset="0"/>
              </a:rPr>
              <a:t>Tescil Prensibine </a:t>
            </a:r>
            <a:r>
              <a:rPr lang="tr-TR" sz="3200" b="1" dirty="0" smtClean="0">
                <a:latin typeface="Times New Roman" panose="02020603050405020304" pitchFamily="18" charset="0"/>
                <a:cs typeface="Times New Roman" panose="02020603050405020304" pitchFamily="18" charset="0"/>
              </a:rPr>
              <a:t>tabidir</a:t>
            </a:r>
            <a:r>
              <a:rPr lang="tr-TR" sz="3200" b="1" dirty="0">
                <a:latin typeface="Times New Roman" panose="02020603050405020304" pitchFamily="18" charset="0"/>
                <a:cs typeface="Times New Roman" panose="02020603050405020304" pitchFamily="18" charset="0"/>
              </a:rPr>
              <a:t>. </a:t>
            </a:r>
            <a:endParaRPr lang="tr-TR" sz="3200" b="1"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Bu </a:t>
            </a:r>
            <a:r>
              <a:rPr lang="tr-TR" sz="3200" b="1" dirty="0" smtClean="0">
                <a:latin typeface="Times New Roman" panose="02020603050405020304" pitchFamily="18" charset="0"/>
                <a:cs typeface="Times New Roman" panose="02020603050405020304" pitchFamily="18" charset="0"/>
              </a:rPr>
              <a:t>Tescil</a:t>
            </a:r>
            <a:r>
              <a:rPr lang="tr-TR" sz="3200" dirty="0" smtClean="0">
                <a:latin typeface="Times New Roman" panose="02020603050405020304" pitchFamily="18" charset="0"/>
                <a:cs typeface="Times New Roman" panose="02020603050405020304" pitchFamily="18" charset="0"/>
              </a:rPr>
              <a:t> için, </a:t>
            </a:r>
            <a:r>
              <a:rPr lang="tr-TR" sz="3200" b="1" dirty="0" smtClean="0">
                <a:latin typeface="Times New Roman" panose="02020603050405020304" pitchFamily="18" charset="0"/>
                <a:cs typeface="Times New Roman" panose="02020603050405020304" pitchFamily="18" charset="0"/>
              </a:rPr>
              <a:t>bütün </a:t>
            </a:r>
            <a:r>
              <a:rPr lang="tr-TR" sz="3200" b="1" dirty="0">
                <a:latin typeface="Times New Roman" panose="02020603050405020304" pitchFamily="18" charset="0"/>
                <a:cs typeface="Times New Roman" panose="02020603050405020304" pitchFamily="18" charset="0"/>
              </a:rPr>
              <a:t>Mirasçıların talep etmesi gerekir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TST m. 20 /c ) </a:t>
            </a:r>
            <a:r>
              <a:rPr lang="tr-TR" dirty="0">
                <a:latin typeface="Times New Roman" panose="02020603050405020304" pitchFamily="18" charset="0"/>
                <a:cs typeface="Times New Roman" panose="02020603050405020304" pitchFamily="18" charset="0"/>
              </a:rPr>
              <a:t>. </a:t>
            </a:r>
          </a:p>
          <a:p>
            <a:pPr marL="0" indent="0" algn="just">
              <a:buNone/>
            </a:pPr>
            <a:r>
              <a:rPr lang="tr-TR" sz="2000" dirty="0">
                <a:latin typeface="Times New Roman" panose="02020603050405020304" pitchFamily="18" charset="0"/>
                <a:cs typeface="Times New Roman" panose="02020603050405020304" pitchFamily="18" charset="0"/>
              </a:rPr>
              <a:t>(</a:t>
            </a:r>
            <a:r>
              <a:rPr lang="tr-TR" sz="2400" b="1" i="1" dirty="0" err="1">
                <a:latin typeface="Times New Roman" panose="02020603050405020304" pitchFamily="18" charset="0"/>
                <a:cs typeface="Times New Roman" panose="02020603050405020304" pitchFamily="18" charset="0"/>
              </a:rPr>
              <a:t>Oğuzman</a:t>
            </a:r>
            <a:r>
              <a:rPr lang="tr-TR" sz="2400" b="1" i="1" dirty="0">
                <a:latin typeface="Times New Roman" panose="02020603050405020304" pitchFamily="18" charset="0"/>
                <a:cs typeface="Times New Roman" panose="02020603050405020304" pitchFamily="18" charset="0"/>
              </a:rPr>
              <a:t> / </a:t>
            </a:r>
            <a:r>
              <a:rPr lang="tr-TR" sz="2400" b="1" i="1" dirty="0" err="1">
                <a:latin typeface="Times New Roman" panose="02020603050405020304" pitchFamily="18" charset="0"/>
                <a:cs typeface="Times New Roman" panose="02020603050405020304" pitchFamily="18" charset="0"/>
              </a:rPr>
              <a:t>Seliçi</a:t>
            </a:r>
            <a:r>
              <a:rPr lang="tr-TR" sz="2400" b="1" i="1" dirty="0">
                <a:latin typeface="Times New Roman" panose="02020603050405020304" pitchFamily="18" charset="0"/>
                <a:cs typeface="Times New Roman" panose="02020603050405020304" pitchFamily="18" charset="0"/>
              </a:rPr>
              <a:t> / Oktay – Özdemir</a:t>
            </a:r>
            <a:r>
              <a:rPr lang="tr-TR" sz="2400" i="1" dirty="0">
                <a:latin typeface="Times New Roman" panose="02020603050405020304" pitchFamily="18" charset="0"/>
                <a:cs typeface="Times New Roman" panose="02020603050405020304" pitchFamily="18" charset="0"/>
              </a:rPr>
              <a:t>, Eşya H., 19. B., s. 406; </a:t>
            </a:r>
            <a:r>
              <a:rPr lang="tr-TR" sz="2400" b="1" i="1" dirty="0">
                <a:latin typeface="Times New Roman" panose="02020603050405020304" pitchFamily="18" charset="0"/>
                <a:cs typeface="Times New Roman" panose="02020603050405020304" pitchFamily="18" charset="0"/>
              </a:rPr>
              <a:t>Sirmen,</a:t>
            </a:r>
            <a:r>
              <a:rPr lang="tr-TR" sz="2400" i="1" dirty="0">
                <a:latin typeface="Times New Roman" panose="02020603050405020304" pitchFamily="18" charset="0"/>
                <a:cs typeface="Times New Roman" panose="02020603050405020304" pitchFamily="18" charset="0"/>
              </a:rPr>
              <a:t> Eşya H., </a:t>
            </a:r>
            <a:r>
              <a:rPr lang="tr-TR" sz="2400" i="1" dirty="0" smtClean="0">
                <a:latin typeface="Times New Roman" panose="02020603050405020304" pitchFamily="18" charset="0"/>
                <a:cs typeface="Times New Roman" panose="02020603050405020304" pitchFamily="18" charset="0"/>
              </a:rPr>
              <a:t>7. </a:t>
            </a:r>
            <a:r>
              <a:rPr lang="tr-TR" sz="2400" i="1" dirty="0">
                <a:latin typeface="Times New Roman" panose="02020603050405020304" pitchFamily="18" charset="0"/>
                <a:cs typeface="Times New Roman" panose="02020603050405020304" pitchFamily="18" charset="0"/>
              </a:rPr>
              <a:t>B., s. </a:t>
            </a:r>
            <a:r>
              <a:rPr lang="tr-TR" sz="2400" i="1" dirty="0" smtClean="0">
                <a:latin typeface="Times New Roman" panose="02020603050405020304" pitchFamily="18" charset="0"/>
                <a:cs typeface="Times New Roman" panose="02020603050405020304" pitchFamily="18" charset="0"/>
              </a:rPr>
              <a:t>353-354) </a:t>
            </a:r>
            <a:endParaRPr lang="tr-TR" sz="2400" i="1" dirty="0">
              <a:latin typeface="Times New Roman" panose="02020603050405020304" pitchFamily="18" charset="0"/>
              <a:cs typeface="Times New Roman" panose="02020603050405020304" pitchFamily="18" charset="0"/>
            </a:endParaRPr>
          </a:p>
          <a:p>
            <a:pPr marL="0" indent="0" algn="just">
              <a:buNone/>
            </a:pPr>
            <a:endParaRPr lang="tr-TR" sz="2000" dirty="0"/>
          </a:p>
          <a:p>
            <a:pPr algn="just"/>
            <a:endParaRPr lang="tr-TR" sz="800" dirty="0"/>
          </a:p>
          <a:p>
            <a:endParaRPr lang="tr-TR" dirty="0"/>
          </a:p>
        </p:txBody>
      </p:sp>
    </p:spTree>
    <p:extLst>
      <p:ext uri="{BB962C8B-B14F-4D97-AF65-F5344CB8AC3E}">
        <p14:creationId xmlns:p14="http://schemas.microsoft.com/office/powerpoint/2010/main" val="26272497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sz="4000" b="1" u="sng" dirty="0" smtClean="0">
                <a:latin typeface="Times New Roman" panose="02020603050405020304" pitchFamily="18" charset="0"/>
                <a:cs typeface="Times New Roman" panose="02020603050405020304" pitchFamily="18" charset="0"/>
              </a:rPr>
              <a:t>Mirasta Tescilsiz Kazanma</a:t>
            </a:r>
            <a:r>
              <a:rPr lang="tr-TR" sz="4000"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Külli </a:t>
            </a:r>
            <a:r>
              <a:rPr lang="tr-TR" sz="4000" b="1" dirty="0" err="1" smtClean="0">
                <a:latin typeface="Times New Roman" panose="02020603050405020304" pitchFamily="18" charset="0"/>
                <a:cs typeface="Times New Roman" panose="02020603050405020304" pitchFamily="18" charset="0"/>
              </a:rPr>
              <a:t>Halefiyetin</a:t>
            </a:r>
            <a:r>
              <a:rPr lang="tr-TR" sz="4000" b="1" dirty="0" smtClean="0">
                <a:latin typeface="Times New Roman" panose="02020603050405020304" pitchFamily="18" charset="0"/>
                <a:cs typeface="Times New Roman" panose="02020603050405020304" pitchFamily="18" charset="0"/>
              </a:rPr>
              <a:t> bir sonucu olduğu </a:t>
            </a:r>
            <a:r>
              <a:rPr lang="tr-TR" sz="4000" dirty="0" smtClean="0">
                <a:latin typeface="Times New Roman" panose="02020603050405020304" pitchFamily="18" charset="0"/>
                <a:cs typeface="Times New Roman" panose="02020603050405020304" pitchFamily="18" charset="0"/>
              </a:rPr>
              <a:t>için, </a:t>
            </a:r>
            <a:r>
              <a:rPr lang="tr-TR" sz="4000" b="1" dirty="0" smtClean="0">
                <a:latin typeface="Times New Roman" panose="02020603050405020304" pitchFamily="18" charset="0"/>
                <a:cs typeface="Times New Roman" panose="02020603050405020304" pitchFamily="18" charset="0"/>
              </a:rPr>
              <a:t>sadece</a:t>
            </a:r>
            <a:r>
              <a:rPr lang="tr-TR" sz="4000"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Külli </a:t>
            </a:r>
            <a:r>
              <a:rPr lang="tr-TR" sz="4000" b="1" i="1" dirty="0">
                <a:latin typeface="Times New Roman" panose="02020603050405020304" pitchFamily="18" charset="0"/>
                <a:cs typeface="Times New Roman" panose="02020603050405020304" pitchFamily="18" charset="0"/>
              </a:rPr>
              <a:t>H</a:t>
            </a:r>
            <a:r>
              <a:rPr lang="tr-TR" sz="4000" b="1" i="1" dirty="0" smtClean="0">
                <a:latin typeface="Times New Roman" panose="02020603050405020304" pitchFamily="18" charset="0"/>
                <a:cs typeface="Times New Roman" panose="02020603050405020304" pitchFamily="18" charset="0"/>
              </a:rPr>
              <a:t>alefler</a:t>
            </a:r>
            <a:r>
              <a:rPr lang="tr-TR" sz="4000" i="1" dirty="0" smtClean="0">
                <a:latin typeface="Times New Roman" panose="02020603050405020304" pitchFamily="18" charset="0"/>
                <a:cs typeface="Times New Roman" panose="02020603050405020304" pitchFamily="18" charset="0"/>
              </a:rPr>
              <a:t>, </a:t>
            </a:r>
            <a:r>
              <a:rPr lang="tr-TR" sz="4000" dirty="0" smtClean="0">
                <a:latin typeface="Times New Roman" panose="02020603050405020304" pitchFamily="18" charset="0"/>
                <a:cs typeface="Times New Roman" panose="02020603050405020304" pitchFamily="18" charset="0"/>
              </a:rPr>
              <a:t>yani, </a:t>
            </a:r>
            <a:r>
              <a:rPr lang="tr-TR" sz="4000" b="1" i="1" dirty="0" smtClean="0">
                <a:latin typeface="Times New Roman" panose="02020603050405020304" pitchFamily="18" charset="0"/>
                <a:cs typeface="Times New Roman" panose="02020603050405020304" pitchFamily="18" charset="0"/>
              </a:rPr>
              <a:t>Mirasçılar için </a:t>
            </a:r>
            <a:r>
              <a:rPr lang="tr-TR" sz="4000" b="1" dirty="0" smtClean="0">
                <a:latin typeface="Times New Roman" panose="02020603050405020304" pitchFamily="18" charset="0"/>
                <a:cs typeface="Times New Roman" panose="02020603050405020304" pitchFamily="18" charset="0"/>
              </a:rPr>
              <a:t>söz konusu olur</a:t>
            </a:r>
            <a:r>
              <a:rPr lang="tr-TR" sz="4000" dirty="0" smtClean="0">
                <a:latin typeface="Times New Roman" panose="02020603050405020304" pitchFamily="18" charset="0"/>
                <a:cs typeface="Times New Roman" panose="02020603050405020304" pitchFamily="18" charset="0"/>
              </a:rPr>
              <a:t>. </a:t>
            </a:r>
            <a:endParaRPr lang="tr-TR" sz="4000" dirty="0" smtClean="0">
              <a:latin typeface="Times New Roman" panose="02020603050405020304" pitchFamily="18" charset="0"/>
              <a:cs typeface="Times New Roman" panose="02020603050405020304" pitchFamily="18" charset="0"/>
            </a:endParaRPr>
          </a:p>
          <a:p>
            <a:pPr algn="just"/>
            <a:r>
              <a:rPr lang="tr-TR" sz="4000" dirty="0" smtClean="0">
                <a:latin typeface="Times New Roman" panose="02020603050405020304" pitchFamily="18" charset="0"/>
                <a:cs typeface="Times New Roman" panose="02020603050405020304" pitchFamily="18" charset="0"/>
              </a:rPr>
              <a:t>Bu </a:t>
            </a:r>
            <a:r>
              <a:rPr lang="tr-TR" sz="4000" dirty="0" smtClean="0">
                <a:latin typeface="Times New Roman" panose="02020603050405020304" pitchFamily="18" charset="0"/>
                <a:cs typeface="Times New Roman" panose="02020603050405020304" pitchFamily="18" charset="0"/>
              </a:rPr>
              <a:t>bağlamda, </a:t>
            </a:r>
            <a:r>
              <a:rPr lang="tr-TR" sz="4000" b="1" dirty="0" smtClean="0">
                <a:latin typeface="Times New Roman" panose="02020603050405020304" pitchFamily="18" charset="0"/>
                <a:cs typeface="Times New Roman" panose="02020603050405020304" pitchFamily="18" charset="0"/>
              </a:rPr>
              <a:t>Mirasçının </a:t>
            </a:r>
            <a:r>
              <a:rPr lang="tr-TR" sz="4000" b="1" i="1" dirty="0">
                <a:latin typeface="Times New Roman" panose="02020603050405020304" pitchFamily="18" charset="0"/>
                <a:cs typeface="Times New Roman" panose="02020603050405020304" pitchFamily="18" charset="0"/>
              </a:rPr>
              <a:t>K</a:t>
            </a:r>
            <a:r>
              <a:rPr lang="tr-TR" sz="4000" b="1" i="1" dirty="0" smtClean="0">
                <a:latin typeface="Times New Roman" panose="02020603050405020304" pitchFamily="18" charset="0"/>
                <a:cs typeface="Times New Roman" panose="02020603050405020304" pitchFamily="18" charset="0"/>
              </a:rPr>
              <a:t>anuni </a:t>
            </a:r>
            <a:r>
              <a:rPr lang="tr-TR" sz="4000" b="1" i="1" dirty="0">
                <a:latin typeface="Times New Roman" panose="02020603050405020304" pitchFamily="18" charset="0"/>
                <a:cs typeface="Times New Roman" panose="02020603050405020304" pitchFamily="18" charset="0"/>
              </a:rPr>
              <a:t>M</a:t>
            </a:r>
            <a:r>
              <a:rPr lang="tr-TR" sz="4000" b="1" i="1" dirty="0" smtClean="0">
                <a:latin typeface="Times New Roman" panose="02020603050405020304" pitchFamily="18" charset="0"/>
                <a:cs typeface="Times New Roman" panose="02020603050405020304" pitchFamily="18" charset="0"/>
              </a:rPr>
              <a:t>irasçı </a:t>
            </a:r>
            <a:r>
              <a:rPr lang="tr-TR" sz="4000" dirty="0" smtClean="0">
                <a:latin typeface="Times New Roman" panose="02020603050405020304" pitchFamily="18" charset="0"/>
                <a:cs typeface="Times New Roman" panose="02020603050405020304" pitchFamily="18" charset="0"/>
              </a:rPr>
              <a:t>veya </a:t>
            </a:r>
            <a:r>
              <a:rPr lang="tr-TR" sz="4000" b="1" i="1" dirty="0" smtClean="0">
                <a:latin typeface="Times New Roman" panose="02020603050405020304" pitchFamily="18" charset="0"/>
                <a:cs typeface="Times New Roman" panose="02020603050405020304" pitchFamily="18" charset="0"/>
              </a:rPr>
              <a:t>Atanmış </a:t>
            </a:r>
            <a:r>
              <a:rPr lang="tr-TR" sz="4000" b="1" i="1" dirty="0">
                <a:latin typeface="Times New Roman" panose="02020603050405020304" pitchFamily="18" charset="0"/>
                <a:cs typeface="Times New Roman" panose="02020603050405020304" pitchFamily="18" charset="0"/>
              </a:rPr>
              <a:t>M</a:t>
            </a:r>
            <a:r>
              <a:rPr lang="tr-TR" sz="4000" b="1" i="1" dirty="0" smtClean="0">
                <a:latin typeface="Times New Roman" panose="02020603050405020304" pitchFamily="18" charset="0"/>
                <a:cs typeface="Times New Roman" panose="02020603050405020304" pitchFamily="18" charset="0"/>
              </a:rPr>
              <a:t>irasçı </a:t>
            </a:r>
            <a:r>
              <a:rPr lang="tr-TR" sz="4000" b="1" dirty="0" smtClean="0">
                <a:latin typeface="Times New Roman" panose="02020603050405020304" pitchFamily="18" charset="0"/>
                <a:cs typeface="Times New Roman" panose="02020603050405020304" pitchFamily="18" charset="0"/>
              </a:rPr>
              <a:t>olması fark yaratmaz. </a:t>
            </a:r>
          </a:p>
          <a:p>
            <a:pPr marL="0" indent="0" algn="just">
              <a:buNone/>
            </a:pPr>
            <a:endParaRPr lang="tr-TR" sz="4000" dirty="0" smtClean="0">
              <a:latin typeface="Times New Roman" panose="02020603050405020304" pitchFamily="18" charset="0"/>
              <a:cs typeface="Times New Roman" panose="02020603050405020304" pitchFamily="18" charset="0"/>
            </a:endParaRPr>
          </a:p>
          <a:p>
            <a:pPr marL="0" indent="0" algn="just">
              <a:buNone/>
            </a:pPr>
            <a:endParaRPr lang="tr-TR" sz="4000" dirty="0" smtClean="0"/>
          </a:p>
          <a:p>
            <a:pPr marL="0" indent="0" algn="just">
              <a:buNone/>
            </a:pPr>
            <a:r>
              <a:rPr lang="tr-TR" sz="4000" dirty="0" smtClean="0"/>
              <a:t> </a:t>
            </a:r>
            <a:endParaRPr lang="tr-TR" sz="4000" dirty="0"/>
          </a:p>
        </p:txBody>
      </p:sp>
    </p:spTree>
    <p:extLst>
      <p:ext uri="{BB962C8B-B14F-4D97-AF65-F5344CB8AC3E}">
        <p14:creationId xmlns:p14="http://schemas.microsoft.com/office/powerpoint/2010/main" val="9504174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32500" lnSpcReduction="20000"/>
          </a:bodyPr>
          <a:lstStyle/>
          <a:p>
            <a:pPr algn="just"/>
            <a:r>
              <a:rPr lang="tr-TR" sz="9800" dirty="0">
                <a:latin typeface="Times New Roman" panose="02020603050405020304" pitchFamily="18" charset="0"/>
                <a:cs typeface="Times New Roman" panose="02020603050405020304" pitchFamily="18" charset="0"/>
              </a:rPr>
              <a:t>Oysa, </a:t>
            </a:r>
            <a:r>
              <a:rPr lang="tr-TR" sz="9800" b="1" dirty="0">
                <a:latin typeface="Times New Roman" panose="02020603050405020304" pitchFamily="18" charset="0"/>
                <a:cs typeface="Times New Roman" panose="02020603050405020304" pitchFamily="18" charset="0"/>
              </a:rPr>
              <a:t>kendilerine </a:t>
            </a:r>
            <a:r>
              <a:rPr lang="tr-TR" sz="9800" b="1" dirty="0" smtClean="0">
                <a:latin typeface="Times New Roman" panose="02020603050405020304" pitchFamily="18" charset="0"/>
                <a:cs typeface="Times New Roman" panose="02020603050405020304" pitchFamily="18" charset="0"/>
              </a:rPr>
              <a:t>Taşınmazın Mülkiyeti </a:t>
            </a:r>
            <a:r>
              <a:rPr lang="tr-TR" sz="9800" b="1" dirty="0">
                <a:latin typeface="Times New Roman" panose="02020603050405020304" pitchFamily="18" charset="0"/>
                <a:cs typeface="Times New Roman" panose="02020603050405020304" pitchFamily="18" charset="0"/>
              </a:rPr>
              <a:t>vasiyet edilmiş olan Vasiyet Alacaklıları</a:t>
            </a:r>
            <a:r>
              <a:rPr lang="tr-TR" sz="9800" dirty="0">
                <a:latin typeface="Times New Roman" panose="02020603050405020304" pitchFamily="18" charset="0"/>
                <a:cs typeface="Times New Roman" panose="02020603050405020304" pitchFamily="18" charset="0"/>
              </a:rPr>
              <a:t>, </a:t>
            </a:r>
            <a:r>
              <a:rPr lang="tr-TR" sz="9800" b="1" i="1" dirty="0" err="1">
                <a:latin typeface="Times New Roman" panose="02020603050405020304" pitchFamily="18" charset="0"/>
                <a:cs typeface="Times New Roman" panose="02020603050405020304" pitchFamily="18" charset="0"/>
              </a:rPr>
              <a:t>Mirasbırakanın</a:t>
            </a:r>
            <a:r>
              <a:rPr lang="tr-TR" sz="9800" b="1" i="1" dirty="0">
                <a:latin typeface="Times New Roman" panose="02020603050405020304" pitchFamily="18" charset="0"/>
                <a:cs typeface="Times New Roman" panose="02020603050405020304" pitchFamily="18" charset="0"/>
              </a:rPr>
              <a:t> Ölümü </a:t>
            </a:r>
            <a:r>
              <a:rPr lang="tr-TR" sz="9800" dirty="0">
                <a:latin typeface="Times New Roman" panose="02020603050405020304" pitchFamily="18" charset="0"/>
                <a:cs typeface="Times New Roman" panose="02020603050405020304" pitchFamily="18" charset="0"/>
              </a:rPr>
              <a:t>ile söz konusu </a:t>
            </a:r>
            <a:r>
              <a:rPr lang="tr-TR" sz="9800" b="1" dirty="0">
                <a:latin typeface="Times New Roman" panose="02020603050405020304" pitchFamily="18" charset="0"/>
                <a:cs typeface="Times New Roman" panose="02020603050405020304" pitchFamily="18" charset="0"/>
              </a:rPr>
              <a:t>Taşınmaz üzerinde Mülkiyet Hakkını kazanamaz. </a:t>
            </a:r>
            <a:endParaRPr lang="tr-TR" sz="9800" b="1" dirty="0" smtClean="0">
              <a:latin typeface="Times New Roman" panose="02020603050405020304" pitchFamily="18" charset="0"/>
              <a:cs typeface="Times New Roman" panose="02020603050405020304" pitchFamily="18" charset="0"/>
            </a:endParaRPr>
          </a:p>
          <a:p>
            <a:pPr algn="just"/>
            <a:r>
              <a:rPr lang="tr-TR" sz="9800" dirty="0" smtClean="0">
                <a:latin typeface="Times New Roman" panose="02020603050405020304" pitchFamily="18" charset="0"/>
                <a:cs typeface="Times New Roman" panose="02020603050405020304" pitchFamily="18" charset="0"/>
              </a:rPr>
              <a:t>Bu </a:t>
            </a:r>
            <a:r>
              <a:rPr lang="tr-TR" sz="9800" dirty="0">
                <a:latin typeface="Times New Roman" panose="02020603050405020304" pitchFamily="18" charset="0"/>
                <a:cs typeface="Times New Roman" panose="02020603050405020304" pitchFamily="18" charset="0"/>
              </a:rPr>
              <a:t>bağlamda, </a:t>
            </a:r>
            <a:r>
              <a:rPr lang="tr-TR" sz="9800" b="1" dirty="0">
                <a:latin typeface="Times New Roman" panose="02020603050405020304" pitchFamily="18" charset="0"/>
                <a:cs typeface="Times New Roman" panose="02020603050405020304" pitchFamily="18" charset="0"/>
              </a:rPr>
              <a:t>Vasiyet Alacaklıları</a:t>
            </a:r>
            <a:r>
              <a:rPr lang="tr-TR" sz="9800" dirty="0">
                <a:latin typeface="Times New Roman" panose="02020603050405020304" pitchFamily="18" charset="0"/>
                <a:cs typeface="Times New Roman" panose="02020603050405020304" pitchFamily="18" charset="0"/>
              </a:rPr>
              <a:t>, sadece </a:t>
            </a:r>
            <a:r>
              <a:rPr lang="tr-TR" sz="9800" b="1" dirty="0">
                <a:latin typeface="Times New Roman" panose="02020603050405020304" pitchFamily="18" charset="0"/>
                <a:cs typeface="Times New Roman" panose="02020603050405020304" pitchFamily="18" charset="0"/>
              </a:rPr>
              <a:t>Vasiyeti İfa Borçlusuna </a:t>
            </a:r>
            <a:r>
              <a:rPr lang="tr-TR" sz="9800" dirty="0">
                <a:latin typeface="Times New Roman" panose="02020603050405020304" pitchFamily="18" charset="0"/>
                <a:cs typeface="Times New Roman" panose="02020603050405020304" pitchFamily="18" charset="0"/>
              </a:rPr>
              <a:t>karşı bir </a:t>
            </a:r>
            <a:r>
              <a:rPr lang="tr-TR" sz="9800" b="1" dirty="0">
                <a:latin typeface="Times New Roman" panose="02020603050405020304" pitchFamily="18" charset="0"/>
                <a:cs typeface="Times New Roman" panose="02020603050405020304" pitchFamily="18" charset="0"/>
              </a:rPr>
              <a:t>Alacak Hakkına </a:t>
            </a:r>
            <a:r>
              <a:rPr lang="tr-TR" sz="9800" dirty="0">
                <a:latin typeface="Times New Roman" panose="02020603050405020304" pitchFamily="18" charset="0"/>
                <a:cs typeface="Times New Roman" panose="02020603050405020304" pitchFamily="18" charset="0"/>
              </a:rPr>
              <a:t>sahip olur; </a:t>
            </a:r>
            <a:r>
              <a:rPr lang="tr-TR" sz="9800" b="1" dirty="0">
                <a:latin typeface="Times New Roman" panose="02020603050405020304" pitchFamily="18" charset="0"/>
                <a:cs typeface="Times New Roman" panose="02020603050405020304" pitchFamily="18" charset="0"/>
              </a:rPr>
              <a:t>Taşınmazın Mülkiyetini </a:t>
            </a:r>
            <a:r>
              <a:rPr lang="tr-TR" sz="9800" dirty="0">
                <a:latin typeface="Times New Roman" panose="02020603050405020304" pitchFamily="18" charset="0"/>
                <a:cs typeface="Times New Roman" panose="02020603050405020304" pitchFamily="18" charset="0"/>
              </a:rPr>
              <a:t>de ancak </a:t>
            </a:r>
            <a:r>
              <a:rPr lang="tr-TR" sz="9800" b="1" dirty="0" smtClean="0">
                <a:latin typeface="Times New Roman" panose="02020603050405020304" pitchFamily="18" charset="0"/>
                <a:cs typeface="Times New Roman" panose="02020603050405020304" pitchFamily="18" charset="0"/>
              </a:rPr>
              <a:t>Tescil ile</a:t>
            </a:r>
            <a:r>
              <a:rPr lang="tr-TR" sz="9800" dirty="0" smtClean="0">
                <a:latin typeface="Times New Roman" panose="02020603050405020304" pitchFamily="18" charset="0"/>
                <a:cs typeface="Times New Roman" panose="02020603050405020304" pitchFamily="18" charset="0"/>
              </a:rPr>
              <a:t> </a:t>
            </a:r>
            <a:r>
              <a:rPr lang="tr-TR" sz="9800" dirty="0">
                <a:latin typeface="Times New Roman" panose="02020603050405020304" pitchFamily="18" charset="0"/>
                <a:cs typeface="Times New Roman" panose="02020603050405020304" pitchFamily="18" charset="0"/>
              </a:rPr>
              <a:t>kazanır. </a:t>
            </a:r>
          </a:p>
          <a:p>
            <a:pPr algn="just"/>
            <a:r>
              <a:rPr lang="tr-TR" sz="9800" b="1" dirty="0">
                <a:latin typeface="Times New Roman" panose="02020603050405020304" pitchFamily="18" charset="0"/>
                <a:cs typeface="Times New Roman" panose="02020603050405020304" pitchFamily="18" charset="0"/>
              </a:rPr>
              <a:t>Taşınmaz Vasiyetine yer veren </a:t>
            </a:r>
            <a:r>
              <a:rPr lang="tr-TR" sz="9800" b="1" i="1" dirty="0">
                <a:latin typeface="Times New Roman" panose="02020603050405020304" pitchFamily="18" charset="0"/>
                <a:cs typeface="Times New Roman" panose="02020603050405020304" pitchFamily="18" charset="0"/>
              </a:rPr>
              <a:t>Ölüme bağlı Tasarruf</a:t>
            </a:r>
            <a:r>
              <a:rPr lang="tr-TR" sz="9800" dirty="0">
                <a:latin typeface="Times New Roman" panose="02020603050405020304" pitchFamily="18" charset="0"/>
                <a:cs typeface="Times New Roman" panose="02020603050405020304" pitchFamily="18" charset="0"/>
              </a:rPr>
              <a:t>, Mülkiyeti Devir Borcu doğuran bir Kazanma Sebebi olarak, </a:t>
            </a:r>
            <a:r>
              <a:rPr lang="tr-TR" sz="9800" b="1" i="1" dirty="0">
                <a:latin typeface="Times New Roman" panose="02020603050405020304" pitchFamily="18" charset="0"/>
                <a:cs typeface="Times New Roman" panose="02020603050405020304" pitchFamily="18" charset="0"/>
              </a:rPr>
              <a:t>Tescil Prensibinin hükümlerine </a:t>
            </a:r>
            <a:r>
              <a:rPr lang="tr-TR" sz="9800" b="1" dirty="0">
                <a:latin typeface="Times New Roman" panose="02020603050405020304" pitchFamily="18" charset="0"/>
                <a:cs typeface="Times New Roman" panose="02020603050405020304" pitchFamily="18" charset="0"/>
              </a:rPr>
              <a:t>tabi olur.  </a:t>
            </a:r>
            <a:endParaRPr lang="tr-TR" sz="9800" b="1" dirty="0" smtClean="0">
              <a:latin typeface="Times New Roman" panose="02020603050405020304" pitchFamily="18" charset="0"/>
              <a:cs typeface="Times New Roman" panose="02020603050405020304" pitchFamily="18" charset="0"/>
            </a:endParaRPr>
          </a:p>
          <a:p>
            <a:pPr marL="0" indent="0" algn="just">
              <a:buNone/>
            </a:pPr>
            <a:r>
              <a:rPr lang="tr-TR" sz="9600" dirty="0">
                <a:latin typeface="Times New Roman" panose="02020603050405020304" pitchFamily="18" charset="0"/>
                <a:cs typeface="Times New Roman" panose="02020603050405020304" pitchFamily="18" charset="0"/>
              </a:rPr>
              <a:t> </a:t>
            </a:r>
            <a:r>
              <a:rPr lang="tr-TR" sz="9600" dirty="0" smtClean="0">
                <a:latin typeface="Times New Roman" panose="02020603050405020304" pitchFamily="18" charset="0"/>
                <a:cs typeface="Times New Roman" panose="02020603050405020304" pitchFamily="18" charset="0"/>
              </a:rPr>
              <a:t> (</a:t>
            </a:r>
            <a:r>
              <a:rPr lang="tr-TR" sz="8600" b="1" i="1" dirty="0" err="1">
                <a:latin typeface="Times New Roman" panose="02020603050405020304" pitchFamily="18" charset="0"/>
                <a:cs typeface="Times New Roman" panose="02020603050405020304" pitchFamily="18" charset="0"/>
              </a:rPr>
              <a:t>Oğuzman</a:t>
            </a:r>
            <a:r>
              <a:rPr lang="tr-TR" sz="8600" b="1" i="1" dirty="0">
                <a:latin typeface="Times New Roman" panose="02020603050405020304" pitchFamily="18" charset="0"/>
                <a:cs typeface="Times New Roman" panose="02020603050405020304" pitchFamily="18" charset="0"/>
              </a:rPr>
              <a:t> / </a:t>
            </a:r>
            <a:r>
              <a:rPr lang="tr-TR" sz="8600" b="1" i="1" dirty="0" err="1">
                <a:latin typeface="Times New Roman" panose="02020603050405020304" pitchFamily="18" charset="0"/>
                <a:cs typeface="Times New Roman" panose="02020603050405020304" pitchFamily="18" charset="0"/>
              </a:rPr>
              <a:t>Seliçi</a:t>
            </a:r>
            <a:r>
              <a:rPr lang="tr-TR" sz="8600" b="1" i="1" dirty="0">
                <a:latin typeface="Times New Roman" panose="02020603050405020304" pitchFamily="18" charset="0"/>
                <a:cs typeface="Times New Roman" panose="02020603050405020304" pitchFamily="18" charset="0"/>
              </a:rPr>
              <a:t> / Oktay – Özdemir</a:t>
            </a:r>
            <a:r>
              <a:rPr lang="tr-TR" sz="8600" i="1" dirty="0">
                <a:latin typeface="Times New Roman" panose="02020603050405020304" pitchFamily="18" charset="0"/>
                <a:cs typeface="Times New Roman" panose="02020603050405020304" pitchFamily="18" charset="0"/>
              </a:rPr>
              <a:t>, Eşya H., 19. B., s. 406</a:t>
            </a:r>
            <a:r>
              <a:rPr lang="tr-TR" sz="8600" dirty="0">
                <a:latin typeface="Times New Roman" panose="02020603050405020304" pitchFamily="18" charset="0"/>
                <a:cs typeface="Times New Roman" panose="02020603050405020304" pitchFamily="18" charset="0"/>
              </a:rPr>
              <a:t>; </a:t>
            </a:r>
            <a:r>
              <a:rPr lang="tr-TR" sz="8600" b="1" i="1" dirty="0">
                <a:latin typeface="Times New Roman" panose="02020603050405020304" pitchFamily="18" charset="0"/>
                <a:cs typeface="Times New Roman" panose="02020603050405020304" pitchFamily="18" charset="0"/>
              </a:rPr>
              <a:t>Sirmen</a:t>
            </a:r>
            <a:r>
              <a:rPr lang="tr-TR" sz="8600" dirty="0">
                <a:latin typeface="Times New Roman" panose="02020603050405020304" pitchFamily="18" charset="0"/>
                <a:cs typeface="Times New Roman" panose="02020603050405020304" pitchFamily="18" charset="0"/>
              </a:rPr>
              <a:t>, </a:t>
            </a:r>
            <a:r>
              <a:rPr lang="tr-TR" sz="8600" i="1" dirty="0">
                <a:latin typeface="Times New Roman" panose="02020603050405020304" pitchFamily="18" charset="0"/>
                <a:cs typeface="Times New Roman" panose="02020603050405020304" pitchFamily="18" charset="0"/>
              </a:rPr>
              <a:t>Eşya H., </a:t>
            </a:r>
            <a:r>
              <a:rPr lang="tr-TR" sz="8600" i="1" dirty="0" smtClean="0">
                <a:latin typeface="Times New Roman" panose="02020603050405020304" pitchFamily="18" charset="0"/>
                <a:cs typeface="Times New Roman" panose="02020603050405020304" pitchFamily="18" charset="0"/>
              </a:rPr>
              <a:t>7. </a:t>
            </a:r>
            <a:r>
              <a:rPr lang="tr-TR" sz="8600" i="1" dirty="0">
                <a:latin typeface="Times New Roman" panose="02020603050405020304" pitchFamily="18" charset="0"/>
                <a:cs typeface="Times New Roman" panose="02020603050405020304" pitchFamily="18" charset="0"/>
              </a:rPr>
              <a:t>B., s. </a:t>
            </a:r>
            <a:r>
              <a:rPr lang="tr-TR" sz="8600" i="1" dirty="0" smtClean="0">
                <a:latin typeface="Times New Roman" panose="02020603050405020304" pitchFamily="18" charset="0"/>
                <a:cs typeface="Times New Roman" panose="02020603050405020304" pitchFamily="18" charset="0"/>
              </a:rPr>
              <a:t>354) </a:t>
            </a:r>
            <a:endParaRPr lang="tr-TR" sz="8600" i="1" dirty="0">
              <a:latin typeface="Times New Roman" panose="02020603050405020304" pitchFamily="18" charset="0"/>
              <a:cs typeface="Times New Roman" panose="02020603050405020304" pitchFamily="18" charset="0"/>
            </a:endParaRPr>
          </a:p>
          <a:p>
            <a:pPr marL="0" indent="0">
              <a:buNone/>
            </a:pPr>
            <a:endParaRPr lang="tr-TR" sz="8600" dirty="0"/>
          </a:p>
        </p:txBody>
      </p:sp>
    </p:spTree>
    <p:extLst>
      <p:ext uri="{BB962C8B-B14F-4D97-AF65-F5344CB8AC3E}">
        <p14:creationId xmlns:p14="http://schemas.microsoft.com/office/powerpoint/2010/main" val="3125832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Taşınmaz Mülkiyetinin Tescilden Önce Kazanılması </a:t>
            </a:r>
            <a:endParaRPr lang="tr-TR" b="1" dirty="0">
              <a:latin typeface="+mn-lt"/>
            </a:endParaRPr>
          </a:p>
        </p:txBody>
      </p:sp>
      <p:sp>
        <p:nvSpPr>
          <p:cNvPr id="3" name="İçerik Yer Tutucusu 2"/>
          <p:cNvSpPr>
            <a:spLocks noGrp="1"/>
          </p:cNvSpPr>
          <p:nvPr>
            <p:ph idx="1"/>
          </p:nvPr>
        </p:nvSpPr>
        <p:spPr/>
        <p:txBody>
          <a:bodyPr>
            <a:normAutofit lnSpcReduction="10000"/>
          </a:bodyPr>
          <a:lstStyle/>
          <a:p>
            <a:pPr marL="0" indent="0" algn="just">
              <a:buNone/>
            </a:pPr>
            <a:r>
              <a:rPr lang="tr-TR" sz="2200" dirty="0" smtClean="0"/>
              <a:t>(</a:t>
            </a:r>
            <a:r>
              <a:rPr lang="tr-TR" sz="2400" b="1" i="1" dirty="0" smtClean="0">
                <a:latin typeface="Times New Roman" panose="02020603050405020304" pitchFamily="18" charset="0"/>
                <a:cs typeface="Times New Roman" panose="02020603050405020304" pitchFamily="18" charset="0"/>
              </a:rPr>
              <a:t>Sirmen</a:t>
            </a:r>
            <a:r>
              <a:rPr lang="tr-TR" sz="2400" i="1" dirty="0" smtClean="0">
                <a:latin typeface="Times New Roman" panose="02020603050405020304" pitchFamily="18" charset="0"/>
                <a:cs typeface="Times New Roman" panose="02020603050405020304" pitchFamily="18" charset="0"/>
              </a:rPr>
              <a:t>, Eşya H., </a:t>
            </a:r>
            <a:r>
              <a:rPr lang="tr-TR" sz="2400" i="1" dirty="0" smtClean="0">
                <a:latin typeface="Times New Roman" panose="02020603050405020304" pitchFamily="18" charset="0"/>
                <a:cs typeface="Times New Roman" panose="02020603050405020304" pitchFamily="18" charset="0"/>
              </a:rPr>
              <a:t>7. </a:t>
            </a:r>
            <a:r>
              <a:rPr lang="tr-TR" sz="2400" i="1" dirty="0" smtClean="0">
                <a:latin typeface="Times New Roman" panose="02020603050405020304" pitchFamily="18" charset="0"/>
                <a:cs typeface="Times New Roman" panose="02020603050405020304" pitchFamily="18" charset="0"/>
              </a:rPr>
              <a:t>B., Ankara </a:t>
            </a:r>
            <a:r>
              <a:rPr lang="tr-TR" sz="2400" i="1" dirty="0" smtClean="0">
                <a:latin typeface="Times New Roman" panose="02020603050405020304" pitchFamily="18" charset="0"/>
                <a:cs typeface="Times New Roman" panose="02020603050405020304" pitchFamily="18" charset="0"/>
              </a:rPr>
              <a:t>2019, </a:t>
            </a:r>
            <a:r>
              <a:rPr lang="tr-TR" sz="2400" i="1" dirty="0" smtClean="0">
                <a:latin typeface="Times New Roman" panose="02020603050405020304" pitchFamily="18" charset="0"/>
                <a:cs typeface="Times New Roman" panose="02020603050405020304" pitchFamily="18" charset="0"/>
              </a:rPr>
              <a:t>s. </a:t>
            </a:r>
            <a:r>
              <a:rPr lang="tr-TR" sz="2400" i="1" dirty="0" smtClean="0">
                <a:latin typeface="Times New Roman" panose="02020603050405020304" pitchFamily="18" charset="0"/>
                <a:cs typeface="Times New Roman" panose="02020603050405020304" pitchFamily="18" charset="0"/>
              </a:rPr>
              <a:t>353 </a:t>
            </a:r>
            <a:r>
              <a:rPr lang="tr-TR" sz="2400" i="1" dirty="0" smtClean="0">
                <a:latin typeface="Times New Roman" panose="02020603050405020304" pitchFamily="18" charset="0"/>
                <a:cs typeface="Times New Roman" panose="02020603050405020304" pitchFamily="18" charset="0"/>
              </a:rPr>
              <a:t>vd.; </a:t>
            </a:r>
            <a:r>
              <a:rPr lang="tr-TR" sz="2400" b="1" i="1" dirty="0" smtClean="0">
                <a:latin typeface="Times New Roman" panose="02020603050405020304" pitchFamily="18" charset="0"/>
                <a:cs typeface="Times New Roman" panose="02020603050405020304" pitchFamily="18" charset="0"/>
              </a:rPr>
              <a:t>Eren,</a:t>
            </a:r>
            <a:r>
              <a:rPr lang="tr-TR" sz="2400" i="1" dirty="0" smtClean="0">
                <a:latin typeface="Times New Roman" panose="02020603050405020304" pitchFamily="18" charset="0"/>
                <a:cs typeface="Times New Roman" panose="02020603050405020304" pitchFamily="18" charset="0"/>
              </a:rPr>
              <a:t> Mülkiyet H., 4.B., Ankara 2016, s. 244 vd.; </a:t>
            </a:r>
            <a:r>
              <a:rPr lang="tr-TR" sz="2400" b="1" i="1" dirty="0" err="1" smtClean="0">
                <a:latin typeface="Times New Roman" panose="02020603050405020304" pitchFamily="18" charset="0"/>
                <a:cs typeface="Times New Roman" panose="02020603050405020304" pitchFamily="18" charset="0"/>
              </a:rPr>
              <a:t>Oğuzman</a:t>
            </a:r>
            <a:r>
              <a:rPr lang="tr-TR" sz="2400" b="1" i="1" dirty="0" smtClean="0">
                <a:latin typeface="Times New Roman" panose="02020603050405020304" pitchFamily="18" charset="0"/>
                <a:cs typeface="Times New Roman" panose="02020603050405020304" pitchFamily="18" charset="0"/>
              </a:rPr>
              <a:t> / </a:t>
            </a:r>
            <a:r>
              <a:rPr lang="tr-TR" sz="2400" b="1" i="1" dirty="0" err="1" smtClean="0">
                <a:latin typeface="Times New Roman" panose="02020603050405020304" pitchFamily="18" charset="0"/>
                <a:cs typeface="Times New Roman" panose="02020603050405020304" pitchFamily="18" charset="0"/>
              </a:rPr>
              <a:t>Seliçi</a:t>
            </a:r>
            <a:r>
              <a:rPr lang="tr-TR" sz="2400" b="1" i="1" dirty="0" smtClean="0">
                <a:latin typeface="Times New Roman" panose="02020603050405020304" pitchFamily="18" charset="0"/>
                <a:cs typeface="Times New Roman" panose="02020603050405020304" pitchFamily="18" charset="0"/>
              </a:rPr>
              <a:t> / Oktay – Özdemir</a:t>
            </a:r>
            <a:r>
              <a:rPr lang="tr-TR" sz="2400" i="1" dirty="0" smtClean="0">
                <a:latin typeface="Times New Roman" panose="02020603050405020304" pitchFamily="18" charset="0"/>
                <a:cs typeface="Times New Roman" panose="02020603050405020304" pitchFamily="18" charset="0"/>
              </a:rPr>
              <a:t>, Eşya H., 20. B., İstanbul 2017, s. 404 vd.; </a:t>
            </a:r>
            <a:r>
              <a:rPr lang="tr-TR" sz="2400" b="1" i="1" dirty="0" smtClean="0">
                <a:latin typeface="Times New Roman" panose="02020603050405020304" pitchFamily="18" charset="0"/>
                <a:cs typeface="Times New Roman" panose="02020603050405020304" pitchFamily="18" charset="0"/>
              </a:rPr>
              <a:t>Ertaş,</a:t>
            </a:r>
            <a:r>
              <a:rPr lang="tr-TR" sz="2400" i="1" dirty="0" smtClean="0">
                <a:latin typeface="Times New Roman" panose="02020603050405020304" pitchFamily="18" charset="0"/>
                <a:cs typeface="Times New Roman" panose="02020603050405020304" pitchFamily="18" charset="0"/>
              </a:rPr>
              <a:t> Eşya H., 12. B., İzmir 2015, s. 292 vd.)</a:t>
            </a:r>
          </a:p>
          <a:p>
            <a:pPr algn="just"/>
            <a:r>
              <a:rPr lang="tr-TR" b="1" dirty="0" smtClean="0">
                <a:latin typeface="Times New Roman" panose="02020603050405020304" pitchFamily="18" charset="0"/>
                <a:cs typeface="Times New Roman" panose="02020603050405020304" pitchFamily="18" charset="0"/>
              </a:rPr>
              <a:t>Türk Eşya Hukuku bakımından kural, Taşınmaz Mülkiyetinin devren kazanılmasında Tapu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ütüğüne yapılacak bir Tescilin zorunlu olmasıdır</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MK m. 705/1). </a:t>
            </a:r>
          </a:p>
          <a:p>
            <a:pPr algn="just"/>
            <a:r>
              <a:rPr lang="tr-TR" b="1" dirty="0" smtClean="0">
                <a:latin typeface="Times New Roman" panose="02020603050405020304" pitchFamily="18" charset="0"/>
                <a:cs typeface="Times New Roman" panose="02020603050405020304" pitchFamily="18" charset="0"/>
              </a:rPr>
              <a:t>Tapu Sicili için geçerli olan </a:t>
            </a:r>
            <a:r>
              <a:rPr lang="tr-TR" dirty="0" smtClean="0">
                <a:latin typeface="Times New Roman" panose="02020603050405020304" pitchFamily="18" charset="0"/>
                <a:cs typeface="Times New Roman" panose="02020603050405020304" pitchFamily="18" charset="0"/>
              </a:rPr>
              <a:t>bu «</a:t>
            </a:r>
            <a:r>
              <a:rPr lang="tr-TR" b="1" u="sng" dirty="0" smtClean="0">
                <a:latin typeface="Times New Roman" panose="02020603050405020304" pitchFamily="18" charset="0"/>
                <a:cs typeface="Times New Roman" panose="02020603050405020304" pitchFamily="18" charset="0"/>
              </a:rPr>
              <a:t>Tescil İlkesi</a:t>
            </a:r>
            <a:r>
              <a:rPr lang="tr-TR" b="1"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mutlak nitelik </a:t>
            </a:r>
            <a:r>
              <a:rPr lang="tr-TR" b="1" dirty="0" smtClean="0">
                <a:latin typeface="Times New Roman" panose="02020603050405020304" pitchFamily="18" charset="0"/>
                <a:cs typeface="Times New Roman" panose="02020603050405020304" pitchFamily="18" charset="0"/>
              </a:rPr>
              <a:t>taşımaz</a:t>
            </a:r>
            <a:r>
              <a:rPr lang="tr-TR" dirty="0" smtClean="0">
                <a:latin typeface="Times New Roman" panose="02020603050405020304" pitchFamily="18" charset="0"/>
                <a:cs typeface="Times New Roman" panose="02020603050405020304" pitchFamily="18" charset="0"/>
              </a:rPr>
              <a:t>. </a:t>
            </a:r>
          </a:p>
          <a:p>
            <a:pPr algn="just"/>
            <a:r>
              <a:rPr lang="tr-TR" b="1" dirty="0" smtClean="0">
                <a:latin typeface="Times New Roman" panose="02020603050405020304" pitchFamily="18" charset="0"/>
                <a:cs typeface="Times New Roman" panose="02020603050405020304" pitchFamily="18" charset="0"/>
              </a:rPr>
              <a:t>Kanun Koyucu</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çeşitli sebeplerden dolayı </a:t>
            </a:r>
            <a:r>
              <a:rPr lang="tr-TR" b="1" dirty="0" smtClean="0">
                <a:latin typeface="Times New Roman" panose="02020603050405020304" pitchFamily="18" charset="0"/>
                <a:cs typeface="Times New Roman" panose="02020603050405020304" pitchFamily="18" charset="0"/>
              </a:rPr>
              <a:t>Tescil İlkesine bazı İstisnalar getirmiştir</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Bu </a:t>
            </a:r>
            <a:r>
              <a:rPr lang="tr-TR" b="1" dirty="0" smtClean="0">
                <a:latin typeface="Times New Roman" panose="02020603050405020304" pitchFamily="18" charset="0"/>
                <a:cs typeface="Times New Roman" panose="02020603050405020304" pitchFamily="18" charset="0"/>
              </a:rPr>
              <a:t>İstisnalar,</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MK m. 705 /2 hükmünde </a:t>
            </a:r>
            <a:r>
              <a:rPr lang="tr-TR" dirty="0" smtClean="0">
                <a:latin typeface="Times New Roman" panose="02020603050405020304" pitchFamily="18" charset="0"/>
                <a:cs typeface="Times New Roman" panose="02020603050405020304" pitchFamily="18" charset="0"/>
              </a:rPr>
              <a:t>sayılmıştır. </a:t>
            </a:r>
          </a:p>
          <a:p>
            <a:pPr marL="0" indent="0" algn="just">
              <a:buNone/>
            </a:pPr>
            <a:endParaRPr lang="tr-TR" sz="2600" dirty="0" smtClean="0">
              <a:latin typeface="Times New Roman" pitchFamily="18" charset="0"/>
              <a:cs typeface="Times New Roman" pitchFamily="18" charset="0"/>
            </a:endParaRPr>
          </a:p>
          <a:p>
            <a:pPr marL="0" indent="0" algn="just">
              <a:buNone/>
            </a:pPr>
            <a:endParaRPr lang="tr-TR" sz="2400" dirty="0" smtClean="0"/>
          </a:p>
          <a:p>
            <a:endParaRPr lang="tr-TR" sz="2400" i="1" dirty="0"/>
          </a:p>
        </p:txBody>
      </p:sp>
    </p:spTree>
    <p:extLst>
      <p:ext uri="{BB962C8B-B14F-4D97-AF65-F5344CB8AC3E}">
        <p14:creationId xmlns:p14="http://schemas.microsoft.com/office/powerpoint/2010/main" val="3584914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1695359356"/>
              </p:ext>
            </p:extLst>
          </p:nvPr>
        </p:nvGraphicFramePr>
        <p:xfrm>
          <a:off x="152400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065663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MAHKEME KARARI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Mülkiyetin </a:t>
            </a:r>
            <a:r>
              <a:rPr lang="tr-TR" sz="3200" b="1" dirty="0">
                <a:latin typeface="Times New Roman" panose="02020603050405020304" pitchFamily="18" charset="0"/>
                <a:cs typeface="Times New Roman" panose="02020603050405020304" pitchFamily="18" charset="0"/>
              </a:rPr>
              <a:t>T</a:t>
            </a:r>
            <a:r>
              <a:rPr lang="tr-TR" sz="3200" b="1" dirty="0" smtClean="0">
                <a:latin typeface="Times New Roman" panose="02020603050405020304" pitchFamily="18" charset="0"/>
                <a:cs typeface="Times New Roman" panose="02020603050405020304" pitchFamily="18" charset="0"/>
              </a:rPr>
              <a:t>escilden önce kazanılmasını</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Mahkemelerin </a:t>
            </a:r>
            <a:r>
              <a:rPr lang="tr-TR" sz="3200" b="1" i="1" dirty="0">
                <a:latin typeface="Times New Roman" panose="02020603050405020304" pitchFamily="18" charset="0"/>
                <a:cs typeface="Times New Roman" panose="02020603050405020304" pitchFamily="18" charset="0"/>
              </a:rPr>
              <a:t>Y</a:t>
            </a:r>
            <a:r>
              <a:rPr lang="tr-TR" sz="3200" b="1" i="1" dirty="0" smtClean="0">
                <a:latin typeface="Times New Roman" panose="02020603050405020304" pitchFamily="18" charset="0"/>
                <a:cs typeface="Times New Roman" panose="02020603050405020304" pitchFamily="18" charset="0"/>
              </a:rPr>
              <a:t>enilik </a:t>
            </a:r>
            <a:r>
              <a:rPr lang="tr-TR" sz="3200" b="1" i="1" dirty="0">
                <a:latin typeface="Times New Roman" panose="02020603050405020304" pitchFamily="18" charset="0"/>
                <a:cs typeface="Times New Roman" panose="02020603050405020304" pitchFamily="18" charset="0"/>
              </a:rPr>
              <a:t>D</a:t>
            </a:r>
            <a:r>
              <a:rPr lang="tr-TR" sz="3200" b="1" i="1" dirty="0" smtClean="0">
                <a:latin typeface="Times New Roman" panose="02020603050405020304" pitchFamily="18" charset="0"/>
                <a:cs typeface="Times New Roman" panose="02020603050405020304" pitchFamily="18" charset="0"/>
              </a:rPr>
              <a:t>oğuran </a:t>
            </a:r>
            <a:r>
              <a:rPr lang="tr-TR" sz="3200" b="1" i="1" dirty="0">
                <a:latin typeface="Times New Roman" panose="02020603050405020304" pitchFamily="18" charset="0"/>
                <a:cs typeface="Times New Roman" panose="02020603050405020304" pitchFamily="18" charset="0"/>
              </a:rPr>
              <a:t>K</a:t>
            </a:r>
            <a:r>
              <a:rPr lang="tr-TR" sz="3200" b="1" i="1" dirty="0" smtClean="0">
                <a:latin typeface="Times New Roman" panose="02020603050405020304" pitchFamily="18" charset="0"/>
                <a:cs typeface="Times New Roman" panose="02020603050405020304" pitchFamily="18" charset="0"/>
              </a:rPr>
              <a:t>ararları </a:t>
            </a:r>
            <a:r>
              <a:rPr lang="tr-TR" sz="3200" i="1" dirty="0" smtClean="0">
                <a:latin typeface="Times New Roman" panose="02020603050405020304" pitchFamily="18" charset="0"/>
                <a:cs typeface="Times New Roman" panose="02020603050405020304" pitchFamily="18" charset="0"/>
              </a:rPr>
              <a:t>s</a:t>
            </a:r>
            <a:r>
              <a:rPr lang="tr-TR" sz="3200" dirty="0" smtClean="0">
                <a:latin typeface="Times New Roman" panose="02020603050405020304" pitchFamily="18" charset="0"/>
                <a:cs typeface="Times New Roman" panose="02020603050405020304" pitchFamily="18" charset="0"/>
              </a:rPr>
              <a:t>ağlar. </a:t>
            </a:r>
            <a:endParaRPr lang="tr-TR" sz="3200"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Bu </a:t>
            </a:r>
            <a:r>
              <a:rPr lang="tr-TR" sz="3200" dirty="0" smtClean="0">
                <a:latin typeface="Times New Roman" panose="02020603050405020304" pitchFamily="18" charset="0"/>
                <a:cs typeface="Times New Roman" panose="02020603050405020304" pitchFamily="18" charset="0"/>
              </a:rPr>
              <a:t>nitelikte olmayan Mahkeme Kararlarının, Mülkiyetin Tescilsiz Kazanılmasını sağlaması söz konusu olmaz. </a:t>
            </a:r>
            <a:endParaRPr lang="tr-TR" sz="3200" dirty="0" smtClean="0">
              <a:latin typeface="Times New Roman" panose="02020603050405020304" pitchFamily="18" charset="0"/>
              <a:cs typeface="Times New Roman" panose="02020603050405020304" pitchFamily="18" charset="0"/>
            </a:endParaRPr>
          </a:p>
          <a:p>
            <a:pPr marL="0" indent="0" algn="just">
              <a:buNone/>
            </a:pPr>
            <a:r>
              <a:rPr lang="tr-TR" sz="2400" b="1" dirty="0" smtClean="0">
                <a:latin typeface="Times New Roman" panose="02020603050405020304" pitchFamily="18" charset="0"/>
                <a:cs typeface="Times New Roman" panose="02020603050405020304" pitchFamily="18" charset="0"/>
              </a:rPr>
              <a:t>(</a:t>
            </a:r>
            <a:r>
              <a:rPr lang="tr-TR" sz="2400" b="1" i="1" dirty="0" err="1" smtClean="0">
                <a:latin typeface="Times New Roman" panose="02020603050405020304" pitchFamily="18" charset="0"/>
                <a:cs typeface="Times New Roman" panose="02020603050405020304" pitchFamily="18" charset="0"/>
              </a:rPr>
              <a:t>Oğuzman</a:t>
            </a:r>
            <a:r>
              <a:rPr lang="tr-TR" sz="2400" b="1" i="1" dirty="0" smtClean="0">
                <a:latin typeface="Times New Roman" panose="02020603050405020304" pitchFamily="18" charset="0"/>
                <a:cs typeface="Times New Roman" panose="02020603050405020304" pitchFamily="18" charset="0"/>
              </a:rPr>
              <a:t> / </a:t>
            </a:r>
            <a:r>
              <a:rPr lang="tr-TR" sz="2400" b="1" i="1" dirty="0" err="1" smtClean="0">
                <a:latin typeface="Times New Roman" panose="02020603050405020304" pitchFamily="18" charset="0"/>
                <a:cs typeface="Times New Roman" panose="02020603050405020304" pitchFamily="18" charset="0"/>
              </a:rPr>
              <a:t>Seliçi</a:t>
            </a:r>
            <a:r>
              <a:rPr lang="tr-TR" sz="2400" b="1" i="1" dirty="0" smtClean="0">
                <a:latin typeface="Times New Roman" panose="02020603050405020304" pitchFamily="18" charset="0"/>
                <a:cs typeface="Times New Roman" panose="02020603050405020304" pitchFamily="18" charset="0"/>
              </a:rPr>
              <a:t> / Oktay </a:t>
            </a:r>
            <a:r>
              <a:rPr lang="tr-TR" sz="2400" i="1"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Özdemir, </a:t>
            </a:r>
            <a:r>
              <a:rPr lang="tr-TR" sz="2400" i="1" dirty="0" smtClean="0">
                <a:latin typeface="Times New Roman" panose="02020603050405020304" pitchFamily="18" charset="0"/>
                <a:cs typeface="Times New Roman" panose="02020603050405020304" pitchFamily="18" charset="0"/>
              </a:rPr>
              <a:t>Eşya H., 19. B., s. 407)</a:t>
            </a:r>
          </a:p>
          <a:p>
            <a:pPr algn="just"/>
            <a:r>
              <a:rPr lang="tr-TR" sz="3200" b="1" i="1" dirty="0">
                <a:latin typeface="Times New Roman" panose="02020603050405020304" pitchFamily="18" charset="0"/>
                <a:cs typeface="Times New Roman" panose="02020603050405020304" pitchFamily="18" charset="0"/>
              </a:rPr>
              <a:t>Medeni Kanun’un 716. maddesinin </a:t>
            </a:r>
            <a:r>
              <a:rPr lang="tr-TR" sz="3200" b="1" i="1" dirty="0" smtClean="0">
                <a:latin typeface="Times New Roman" panose="02020603050405020304" pitchFamily="18" charset="0"/>
                <a:cs typeface="Times New Roman" panose="02020603050405020304" pitchFamily="18" charset="0"/>
              </a:rPr>
              <a:t>1.fıkrası hükmü </a:t>
            </a:r>
            <a:r>
              <a:rPr lang="tr-TR" sz="3200" dirty="0" smtClean="0">
                <a:latin typeface="Times New Roman" panose="02020603050405020304" pitchFamily="18" charset="0"/>
                <a:cs typeface="Times New Roman" panose="02020603050405020304" pitchFamily="18" charset="0"/>
              </a:rPr>
              <a:t>ile </a:t>
            </a:r>
            <a:r>
              <a:rPr lang="tr-TR" sz="3200" b="1" dirty="0" smtClean="0">
                <a:latin typeface="Times New Roman" panose="02020603050405020304" pitchFamily="18" charset="0"/>
                <a:cs typeface="Times New Roman" panose="02020603050405020304" pitchFamily="18" charset="0"/>
              </a:rPr>
              <a:t>Taşınmaz Mülkiyetinin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ahkeme </a:t>
            </a:r>
            <a:r>
              <a:rPr lang="tr-TR" sz="3200" b="1" dirty="0" smtClean="0">
                <a:latin typeface="Times New Roman" panose="02020603050405020304" pitchFamily="18" charset="0"/>
                <a:cs typeface="Times New Roman" panose="02020603050405020304" pitchFamily="18" charset="0"/>
              </a:rPr>
              <a:t>Kararı ile </a:t>
            </a:r>
            <a:r>
              <a:rPr lang="tr-TR" sz="3200" b="1" i="1" dirty="0">
                <a:latin typeface="Times New Roman" panose="02020603050405020304" pitchFamily="18" charset="0"/>
                <a:cs typeface="Times New Roman" panose="02020603050405020304" pitchFamily="18" charset="0"/>
              </a:rPr>
              <a:t>T</a:t>
            </a:r>
            <a:r>
              <a:rPr lang="tr-TR" sz="3200" b="1" i="1" dirty="0" smtClean="0">
                <a:latin typeface="Times New Roman" panose="02020603050405020304" pitchFamily="18" charset="0"/>
                <a:cs typeface="Times New Roman" panose="02020603050405020304" pitchFamily="18" charset="0"/>
              </a:rPr>
              <a:t>escilden </a:t>
            </a:r>
            <a:r>
              <a:rPr lang="tr-TR" sz="3200" b="1" i="1" dirty="0">
                <a:latin typeface="Times New Roman" panose="02020603050405020304" pitchFamily="18" charset="0"/>
                <a:cs typeface="Times New Roman" panose="02020603050405020304" pitchFamily="18" charset="0"/>
              </a:rPr>
              <a:t>Ö</a:t>
            </a:r>
            <a:r>
              <a:rPr lang="tr-TR" sz="3200" b="1" i="1" dirty="0" smtClean="0">
                <a:latin typeface="Times New Roman" panose="02020603050405020304" pitchFamily="18" charset="0"/>
                <a:cs typeface="Times New Roman" panose="02020603050405020304" pitchFamily="18" charset="0"/>
              </a:rPr>
              <a:t>nce </a:t>
            </a:r>
            <a:r>
              <a:rPr lang="tr-TR" sz="3200" b="1" i="1" dirty="0">
                <a:latin typeface="Times New Roman" panose="02020603050405020304" pitchFamily="18" charset="0"/>
                <a:cs typeface="Times New Roman" panose="02020603050405020304" pitchFamily="18" charset="0"/>
              </a:rPr>
              <a:t>K</a:t>
            </a:r>
            <a:r>
              <a:rPr lang="tr-TR" sz="3200" b="1" i="1" dirty="0" smtClean="0">
                <a:latin typeface="Times New Roman" panose="02020603050405020304" pitchFamily="18" charset="0"/>
                <a:cs typeface="Times New Roman" panose="02020603050405020304" pitchFamily="18" charset="0"/>
              </a:rPr>
              <a:t>azanılması olanağı</a:t>
            </a:r>
            <a:r>
              <a:rPr lang="tr-TR" sz="3200" i="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sağlanmıştır. </a:t>
            </a:r>
          </a:p>
        </p:txBody>
      </p:sp>
    </p:spTree>
    <p:extLst>
      <p:ext uri="{BB962C8B-B14F-4D97-AF65-F5344CB8AC3E}">
        <p14:creationId xmlns:p14="http://schemas.microsoft.com/office/powerpoint/2010/main" val="2875855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Medeni Kanun’un 716 / 1 hükmü</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TMK m. 716 /1 hükmüne göre</a:t>
            </a:r>
            <a:r>
              <a:rPr lang="tr-TR" sz="3600" dirty="0">
                <a:latin typeface="Times New Roman" panose="02020603050405020304" pitchFamily="18" charset="0"/>
                <a:cs typeface="Times New Roman" panose="02020603050405020304" pitchFamily="18" charset="0"/>
              </a:rPr>
              <a:t>: </a:t>
            </a:r>
            <a:endParaRPr lang="tr-TR" sz="3600" dirty="0" smtClean="0">
              <a:latin typeface="Times New Roman" panose="02020603050405020304" pitchFamily="18" charset="0"/>
              <a:cs typeface="Times New Roman" panose="02020603050405020304" pitchFamily="18" charset="0"/>
            </a:endParaRPr>
          </a:p>
          <a:p>
            <a:pPr marL="0" indent="0" algn="just">
              <a:buNone/>
            </a:pPr>
            <a:r>
              <a:rPr lang="tr-TR" sz="3600" dirty="0" smtClean="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Mülkiyetin kendi adına tescilini istemek hususunda kişisel hakka sahip olan kimse, malikin kaçınması halinde hâkimden, mülkiyetin hükmen geçirilmesini isteyebilir.»</a:t>
            </a:r>
          </a:p>
          <a:p>
            <a:pPr algn="just"/>
            <a:r>
              <a:rPr lang="tr-TR" sz="3600" b="1" dirty="0">
                <a:latin typeface="Times New Roman" panose="02020603050405020304" pitchFamily="18" charset="0"/>
                <a:cs typeface="Times New Roman" panose="02020603050405020304" pitchFamily="18" charset="0"/>
              </a:rPr>
              <a:t>MK </a:t>
            </a:r>
            <a:r>
              <a:rPr lang="tr-TR" sz="3600" b="1" dirty="0" smtClean="0">
                <a:latin typeface="Times New Roman" panose="02020603050405020304" pitchFamily="18" charset="0"/>
                <a:cs typeface="Times New Roman" panose="02020603050405020304" pitchFamily="18" charset="0"/>
              </a:rPr>
              <a:t>m. 716 </a:t>
            </a:r>
            <a:r>
              <a:rPr lang="tr-TR" sz="3600" b="1" dirty="0">
                <a:latin typeface="Times New Roman" panose="02020603050405020304" pitchFamily="18" charset="0"/>
                <a:cs typeface="Times New Roman" panose="02020603050405020304" pitchFamily="18" charset="0"/>
              </a:rPr>
              <a:t>/</a:t>
            </a:r>
            <a:r>
              <a:rPr lang="tr-TR" sz="3600" b="1" dirty="0" smtClean="0">
                <a:latin typeface="Times New Roman" panose="02020603050405020304" pitchFamily="18" charset="0"/>
                <a:cs typeface="Times New Roman" panose="02020603050405020304" pitchFamily="18" charset="0"/>
              </a:rPr>
              <a:t>1 hükmünde </a:t>
            </a:r>
            <a:r>
              <a:rPr lang="tr-TR" sz="3600" b="1" dirty="0">
                <a:latin typeface="Times New Roman" panose="02020603050405020304" pitchFamily="18" charset="0"/>
                <a:cs typeface="Times New Roman" panose="02020603050405020304" pitchFamily="18" charset="0"/>
              </a:rPr>
              <a:t>düzenlenen bu Dava</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Tescil Davası</a:t>
            </a:r>
            <a:r>
              <a:rPr lang="tr-TR" sz="3600" dirty="0">
                <a:latin typeface="Times New Roman" panose="02020603050405020304" pitchFamily="18" charset="0"/>
                <a:cs typeface="Times New Roman" panose="02020603050405020304" pitchFamily="18" charset="0"/>
              </a:rPr>
              <a:t>» veya «</a:t>
            </a:r>
            <a:r>
              <a:rPr lang="tr-TR" sz="3600" b="1" i="1" dirty="0">
                <a:latin typeface="Times New Roman" panose="02020603050405020304" pitchFamily="18" charset="0"/>
                <a:cs typeface="Times New Roman" panose="02020603050405020304" pitchFamily="18" charset="0"/>
              </a:rPr>
              <a:t>Tescile Zorlama Davası</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olarak anılmaktadır. </a:t>
            </a:r>
          </a:p>
          <a:p>
            <a:endParaRPr lang="tr-TR" sz="3600" dirty="0"/>
          </a:p>
          <a:p>
            <a:endParaRPr lang="tr-TR" sz="3600" dirty="0"/>
          </a:p>
        </p:txBody>
      </p:sp>
    </p:spTree>
    <p:extLst>
      <p:ext uri="{BB962C8B-B14F-4D97-AF65-F5344CB8AC3E}">
        <p14:creationId xmlns:p14="http://schemas.microsoft.com/office/powerpoint/2010/main" val="25541342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dirty="0" smtClean="0">
                <a:latin typeface="Times New Roman" panose="02020603050405020304" pitchFamily="18" charset="0"/>
                <a:cs typeface="Times New Roman" panose="02020603050405020304" pitchFamily="18" charset="0"/>
              </a:rPr>
              <a:t>Öyleyse, </a:t>
            </a:r>
            <a:r>
              <a:rPr lang="tr-TR" sz="4000" b="1" dirty="0" smtClean="0">
                <a:latin typeface="Times New Roman" panose="02020603050405020304" pitchFamily="18" charset="0"/>
                <a:cs typeface="Times New Roman" panose="02020603050405020304" pitchFamily="18" charset="0"/>
              </a:rPr>
              <a:t>MK </a:t>
            </a:r>
            <a:r>
              <a:rPr lang="tr-TR" sz="4000" b="1" dirty="0" smtClean="0">
                <a:latin typeface="Times New Roman" panose="02020603050405020304" pitchFamily="18" charset="0"/>
                <a:cs typeface="Times New Roman" panose="02020603050405020304" pitchFamily="18" charset="0"/>
              </a:rPr>
              <a:t>m. 716 </a:t>
            </a:r>
            <a:r>
              <a:rPr lang="tr-TR" sz="4000" b="1"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1 hükmünün </a:t>
            </a:r>
            <a:r>
              <a:rPr lang="tr-TR" sz="4000" b="1" dirty="0" smtClean="0">
                <a:latin typeface="Times New Roman" panose="02020603050405020304" pitchFamily="18" charset="0"/>
                <a:cs typeface="Times New Roman" panose="02020603050405020304" pitchFamily="18" charset="0"/>
              </a:rPr>
              <a:t>uygulanabilmesi </a:t>
            </a:r>
            <a:r>
              <a:rPr lang="tr-TR" sz="4000" dirty="0" smtClean="0">
                <a:latin typeface="Times New Roman" panose="02020603050405020304" pitchFamily="18" charset="0"/>
                <a:cs typeface="Times New Roman" panose="02020603050405020304" pitchFamily="18" charset="0"/>
              </a:rPr>
              <a:t>için, </a:t>
            </a:r>
            <a:r>
              <a:rPr lang="tr-TR" sz="4000" dirty="0" smtClean="0">
                <a:latin typeface="Times New Roman" panose="02020603050405020304" pitchFamily="18" charset="0"/>
                <a:cs typeface="Times New Roman" panose="02020603050405020304" pitchFamily="18" charset="0"/>
              </a:rPr>
              <a:t>öncelikle, </a:t>
            </a:r>
            <a:r>
              <a:rPr lang="tr-TR" sz="4000" b="1" dirty="0">
                <a:latin typeface="Times New Roman" panose="02020603050405020304" pitchFamily="18" charset="0"/>
                <a:cs typeface="Times New Roman" panose="02020603050405020304" pitchFamily="18" charset="0"/>
              </a:rPr>
              <a:t>T</a:t>
            </a:r>
            <a:r>
              <a:rPr lang="tr-TR" sz="4000" b="1" dirty="0" smtClean="0">
                <a:latin typeface="Times New Roman" panose="02020603050405020304" pitchFamily="18" charset="0"/>
                <a:cs typeface="Times New Roman" panose="02020603050405020304" pitchFamily="18" charset="0"/>
              </a:rPr>
              <a:t>aşınmazın </a:t>
            </a:r>
            <a:r>
              <a:rPr lang="tr-TR" sz="4000" b="1" dirty="0">
                <a:latin typeface="Times New Roman" panose="02020603050405020304" pitchFamily="18" charset="0"/>
                <a:cs typeface="Times New Roman" panose="02020603050405020304" pitchFamily="18" charset="0"/>
              </a:rPr>
              <a:t>M</a:t>
            </a:r>
            <a:r>
              <a:rPr lang="tr-TR" sz="4000" b="1" dirty="0" smtClean="0">
                <a:latin typeface="Times New Roman" panose="02020603050405020304" pitchFamily="18" charset="0"/>
                <a:cs typeface="Times New Roman" panose="02020603050405020304" pitchFamily="18" charset="0"/>
              </a:rPr>
              <a:t>ülkiyetini </a:t>
            </a:r>
            <a:r>
              <a:rPr lang="tr-TR" sz="4000" b="1" dirty="0">
                <a:latin typeface="Times New Roman" panose="02020603050405020304" pitchFamily="18" charset="0"/>
                <a:cs typeface="Times New Roman" panose="02020603050405020304" pitchFamily="18" charset="0"/>
              </a:rPr>
              <a:t>D</a:t>
            </a:r>
            <a:r>
              <a:rPr lang="tr-TR" sz="4000" b="1" dirty="0" smtClean="0">
                <a:latin typeface="Times New Roman" panose="02020603050405020304" pitchFamily="18" charset="0"/>
                <a:cs typeface="Times New Roman" panose="02020603050405020304" pitchFamily="18" charset="0"/>
              </a:rPr>
              <a:t>evir </a:t>
            </a:r>
            <a:r>
              <a:rPr lang="tr-TR" sz="4000" b="1" dirty="0">
                <a:latin typeface="Times New Roman" panose="02020603050405020304" pitchFamily="18" charset="0"/>
                <a:cs typeface="Times New Roman" panose="02020603050405020304" pitchFamily="18" charset="0"/>
              </a:rPr>
              <a:t>B</a:t>
            </a:r>
            <a:r>
              <a:rPr lang="tr-TR" sz="4000" b="1" dirty="0" smtClean="0">
                <a:latin typeface="Times New Roman" panose="02020603050405020304" pitchFamily="18" charset="0"/>
                <a:cs typeface="Times New Roman" panose="02020603050405020304" pitchFamily="18" charset="0"/>
              </a:rPr>
              <a:t>orcu doğuran bir İlişkinin varlığı</a:t>
            </a:r>
            <a:r>
              <a:rPr lang="tr-TR" sz="4000"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aranmaktadır. </a:t>
            </a:r>
          </a:p>
          <a:p>
            <a:pPr algn="just"/>
            <a:r>
              <a:rPr lang="tr-TR" sz="4000" dirty="0" smtClean="0">
                <a:latin typeface="Times New Roman" panose="02020603050405020304" pitchFamily="18" charset="0"/>
                <a:cs typeface="Times New Roman" panose="02020603050405020304" pitchFamily="18" charset="0"/>
              </a:rPr>
              <a:t>Bir </a:t>
            </a:r>
            <a:r>
              <a:rPr lang="tr-TR" sz="4000" b="1" i="1" dirty="0" smtClean="0">
                <a:latin typeface="Times New Roman" panose="02020603050405020304" pitchFamily="18" charset="0"/>
                <a:cs typeface="Times New Roman" panose="02020603050405020304" pitchFamily="18" charset="0"/>
              </a:rPr>
              <a:t>Taşınmaz Maliki</a:t>
            </a:r>
            <a:r>
              <a:rPr lang="tr-TR" sz="4000"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Taşınmazın Mülkiyetini bir başkasına devretme borcu </a:t>
            </a:r>
            <a:r>
              <a:rPr lang="tr-TR" sz="4000" b="1" dirty="0" smtClean="0">
                <a:latin typeface="Times New Roman" panose="02020603050405020304" pitchFamily="18" charset="0"/>
                <a:cs typeface="Times New Roman" panose="02020603050405020304" pitchFamily="18" charset="0"/>
              </a:rPr>
              <a:t>altına</a:t>
            </a:r>
            <a:r>
              <a:rPr lang="tr-TR" sz="4000"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girmiş olmalıdır. </a:t>
            </a:r>
          </a:p>
          <a:p>
            <a:pPr marL="0" indent="0" algn="just">
              <a:buNone/>
            </a:pPr>
            <a:endParaRPr lang="tr-TR" sz="4000" dirty="0" smtClean="0">
              <a:latin typeface="Times New Roman" panose="02020603050405020304" pitchFamily="18" charset="0"/>
              <a:cs typeface="Times New Roman" panose="02020603050405020304" pitchFamily="18" charset="0"/>
            </a:endParaRPr>
          </a:p>
          <a:p>
            <a:pPr algn="just"/>
            <a:endParaRPr lang="tr-TR" sz="4000" dirty="0" smtClean="0"/>
          </a:p>
          <a:p>
            <a:pPr algn="just"/>
            <a:endParaRPr lang="tr-TR" sz="3600" dirty="0"/>
          </a:p>
        </p:txBody>
      </p:sp>
    </p:spTree>
    <p:extLst>
      <p:ext uri="{BB962C8B-B14F-4D97-AF65-F5344CB8AC3E}">
        <p14:creationId xmlns:p14="http://schemas.microsoft.com/office/powerpoint/2010/main" val="21719013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dirty="0">
                <a:latin typeface="Times New Roman" panose="02020603050405020304" pitchFamily="18" charset="0"/>
                <a:cs typeface="Times New Roman" panose="02020603050405020304" pitchFamily="18" charset="0"/>
              </a:rPr>
              <a:t>Bu </a:t>
            </a:r>
            <a:r>
              <a:rPr lang="tr-TR" sz="3600" b="1" dirty="0">
                <a:latin typeface="Times New Roman" panose="02020603050405020304" pitchFamily="18" charset="0"/>
                <a:cs typeface="Times New Roman" panose="02020603050405020304" pitchFamily="18" charset="0"/>
              </a:rPr>
              <a:t>Borç İlişkisi</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Kanundan </a:t>
            </a:r>
            <a:r>
              <a:rPr lang="tr-TR" sz="3600" dirty="0">
                <a:latin typeface="Times New Roman" panose="02020603050405020304" pitchFamily="18" charset="0"/>
                <a:cs typeface="Times New Roman" panose="02020603050405020304" pitchFamily="18" charset="0"/>
              </a:rPr>
              <a:t>veya </a:t>
            </a:r>
            <a:r>
              <a:rPr lang="tr-TR" sz="3600" b="1" i="1" dirty="0">
                <a:latin typeface="Times New Roman" panose="02020603050405020304" pitchFamily="18" charset="0"/>
                <a:cs typeface="Times New Roman" panose="02020603050405020304" pitchFamily="18" charset="0"/>
              </a:rPr>
              <a:t>Sözleşmeden </a:t>
            </a:r>
            <a:r>
              <a:rPr lang="tr-TR" sz="3600" dirty="0">
                <a:latin typeface="Times New Roman" panose="02020603050405020304" pitchFamily="18" charset="0"/>
                <a:cs typeface="Times New Roman" panose="02020603050405020304" pitchFamily="18" charset="0"/>
              </a:rPr>
              <a:t>ya da </a:t>
            </a:r>
            <a:r>
              <a:rPr lang="tr-TR" sz="3600" b="1" dirty="0">
                <a:latin typeface="Times New Roman" panose="02020603050405020304" pitchFamily="18" charset="0"/>
                <a:cs typeface="Times New Roman" panose="02020603050405020304" pitchFamily="18" charset="0"/>
              </a:rPr>
              <a:t>Alım, Önalım</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Geri Alım </a:t>
            </a:r>
            <a:r>
              <a:rPr lang="tr-TR" sz="3600" dirty="0">
                <a:latin typeface="Times New Roman" panose="02020603050405020304" pitchFamily="18" charset="0"/>
                <a:cs typeface="Times New Roman" panose="02020603050405020304" pitchFamily="18" charset="0"/>
              </a:rPr>
              <a:t>gibi </a:t>
            </a:r>
            <a:r>
              <a:rPr lang="tr-TR" sz="3600" b="1" i="1" dirty="0">
                <a:latin typeface="Times New Roman" panose="02020603050405020304" pitchFamily="18" charset="0"/>
                <a:cs typeface="Times New Roman" panose="02020603050405020304" pitchFamily="18" charset="0"/>
              </a:rPr>
              <a:t>Yenilik Doğuran bir Hakkın </a:t>
            </a:r>
            <a:r>
              <a:rPr lang="tr-TR" sz="3600" b="1" dirty="0" smtClean="0">
                <a:latin typeface="Times New Roman" panose="02020603050405020304" pitchFamily="18" charset="0"/>
                <a:cs typeface="Times New Roman" panose="02020603050405020304" pitchFamily="18" charset="0"/>
              </a:rPr>
              <a:t>kullanılması </a:t>
            </a:r>
            <a:r>
              <a:rPr lang="tr-TR" sz="3600" dirty="0" smtClean="0">
                <a:latin typeface="Times New Roman" panose="02020603050405020304" pitchFamily="18" charset="0"/>
                <a:cs typeface="Times New Roman" panose="02020603050405020304" pitchFamily="18" charset="0"/>
              </a:rPr>
              <a:t>ile </a:t>
            </a:r>
            <a:r>
              <a:rPr lang="tr-TR" sz="3600" b="1" dirty="0">
                <a:latin typeface="Times New Roman" panose="02020603050405020304" pitchFamily="18" charset="0"/>
                <a:cs typeface="Times New Roman" panose="02020603050405020304" pitchFamily="18" charset="0"/>
              </a:rPr>
              <a:t>doğabilir.</a:t>
            </a:r>
          </a:p>
          <a:p>
            <a:pPr algn="just"/>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Örneğin</a:t>
            </a:r>
            <a:r>
              <a:rPr lang="tr-TR" sz="3600" dirty="0">
                <a:latin typeface="Times New Roman" panose="02020603050405020304" pitchFamily="18" charset="0"/>
                <a:cs typeface="Times New Roman" panose="02020603050405020304" pitchFamily="18" charset="0"/>
              </a:rPr>
              <a:t>, geçerli bir Borçlandırıcı İşlem ile Mülkiyeti Devir Borcu altına giren Taşınmaz Malikinin, bu Borcunu yerine getirmesi için, Mülkiyetin Alacaklı adına Tescil edilmesini Tapu Müdürlüğünden yazılı olarak istemesi gerekir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a:t>
            </a:r>
            <a:r>
              <a:rPr lang="tr-TR" sz="3200" i="1" dirty="0" smtClean="0">
                <a:latin typeface="Times New Roman" panose="02020603050405020304" pitchFamily="18" charset="0"/>
                <a:cs typeface="Times New Roman" panose="02020603050405020304" pitchFamily="18" charset="0"/>
              </a:rPr>
              <a:t>m.1013 </a:t>
            </a:r>
            <a:r>
              <a:rPr lang="tr-TR" sz="3200" i="1" dirty="0">
                <a:latin typeface="Times New Roman" panose="02020603050405020304" pitchFamily="18" charset="0"/>
                <a:cs typeface="Times New Roman" panose="02020603050405020304" pitchFamily="18" charset="0"/>
              </a:rPr>
              <a:t>/ 1). </a:t>
            </a:r>
          </a:p>
          <a:p>
            <a:endParaRPr lang="tr-TR" dirty="0"/>
          </a:p>
        </p:txBody>
      </p:sp>
    </p:spTree>
    <p:extLst>
      <p:ext uri="{BB962C8B-B14F-4D97-AF65-F5344CB8AC3E}">
        <p14:creationId xmlns:p14="http://schemas.microsoft.com/office/powerpoint/2010/main" val="33857781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b="1" i="1" dirty="0" smtClean="0">
                <a:latin typeface="Times New Roman" panose="02020603050405020304" pitchFamily="18" charset="0"/>
                <a:cs typeface="Times New Roman" panose="02020603050405020304" pitchFamily="18" charset="0"/>
              </a:rPr>
              <a:t>Borçlu Taşınmaz Maliki</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escil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steminde </a:t>
            </a:r>
            <a:r>
              <a:rPr lang="tr-TR" b="1" dirty="0">
                <a:latin typeface="Times New Roman" panose="02020603050405020304" pitchFamily="18" charset="0"/>
                <a:cs typeface="Times New Roman" panose="02020603050405020304" pitchFamily="18" charset="0"/>
              </a:rPr>
              <a:t>bulunmaktan haksız olarak </a:t>
            </a:r>
            <a:r>
              <a:rPr lang="tr-TR" b="1" dirty="0" smtClean="0">
                <a:latin typeface="Times New Roman" panose="02020603050405020304" pitchFamily="18" charset="0"/>
                <a:cs typeface="Times New Roman" panose="02020603050405020304" pitchFamily="18" charset="0"/>
              </a:rPr>
              <a:t>kaçınır </a:t>
            </a:r>
            <a:r>
              <a:rPr lang="tr-TR" i="1" dirty="0" smtClean="0">
                <a:latin typeface="Times New Roman" panose="02020603050405020304" pitchFamily="18" charset="0"/>
                <a:cs typeface="Times New Roman" panose="02020603050405020304" pitchFamily="18" charset="0"/>
              </a:rPr>
              <a:t>ise</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Alacaklı, </a:t>
            </a:r>
            <a:r>
              <a:rPr lang="tr-TR" b="1" dirty="0">
                <a:latin typeface="Times New Roman" panose="02020603050405020304" pitchFamily="18" charset="0"/>
                <a:cs typeface="Times New Roman" panose="02020603050405020304" pitchFamily="18" charset="0"/>
              </a:rPr>
              <a:t>MK </a:t>
            </a:r>
            <a:r>
              <a:rPr lang="tr-TR" b="1" dirty="0" smtClean="0">
                <a:latin typeface="Times New Roman" panose="02020603050405020304" pitchFamily="18" charset="0"/>
                <a:cs typeface="Times New Roman" panose="02020603050405020304" pitchFamily="18" charset="0"/>
              </a:rPr>
              <a:t>m. 716 </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1</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hükmüne</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dayanan </a:t>
            </a:r>
            <a:r>
              <a:rPr lang="tr-TR" b="1" dirty="0" smtClean="0">
                <a:latin typeface="Times New Roman" panose="02020603050405020304" pitchFamily="18" charset="0"/>
                <a:cs typeface="Times New Roman" panose="02020603050405020304" pitchFamily="18" charset="0"/>
              </a:rPr>
              <a:t>Davayı açarak,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ülkiyetin </a:t>
            </a:r>
            <a:r>
              <a:rPr lang="tr-TR" b="1" i="1" dirty="0">
                <a:latin typeface="Times New Roman" panose="02020603050405020304" pitchFamily="18" charset="0"/>
                <a:cs typeface="Times New Roman" panose="02020603050405020304" pitchFamily="18" charset="0"/>
              </a:rPr>
              <a:t>kendisine hükmen geçirilmesini </a:t>
            </a:r>
            <a:r>
              <a:rPr lang="tr-TR" b="1" dirty="0">
                <a:latin typeface="Times New Roman" panose="02020603050405020304" pitchFamily="18" charset="0"/>
                <a:cs typeface="Times New Roman" panose="02020603050405020304" pitchFamily="18" charset="0"/>
              </a:rPr>
              <a:t>isteyebilir</a:t>
            </a:r>
            <a:r>
              <a:rPr lang="tr-TR" b="1" dirty="0" smtClean="0">
                <a:latin typeface="Times New Roman" panose="02020603050405020304" pitchFamily="18" charset="0"/>
                <a:cs typeface="Times New Roman" panose="02020603050405020304" pitchFamily="18" charset="0"/>
              </a:rPr>
              <a:t>.</a:t>
            </a:r>
          </a:p>
          <a:p>
            <a:pPr algn="just"/>
            <a:r>
              <a:rPr lang="tr-TR" dirty="0">
                <a:latin typeface="Times New Roman" panose="02020603050405020304" pitchFamily="18" charset="0"/>
                <a:cs typeface="Times New Roman" panose="02020603050405020304" pitchFamily="18" charset="0"/>
              </a:rPr>
              <a:t>Ayrıca, </a:t>
            </a:r>
            <a:r>
              <a:rPr lang="tr-TR" b="1" dirty="0">
                <a:latin typeface="Times New Roman" panose="02020603050405020304" pitchFamily="18" charset="0"/>
                <a:cs typeface="Times New Roman" panose="02020603050405020304" pitchFamily="18" charset="0"/>
              </a:rPr>
              <a:t>Kanunun </a:t>
            </a:r>
            <a:r>
              <a:rPr lang="tr-TR" b="1" dirty="0" smtClean="0">
                <a:latin typeface="Times New Roman" panose="02020603050405020304" pitchFamily="18" charset="0"/>
                <a:cs typeface="Times New Roman" panose="02020603050405020304" pitchFamily="18" charset="0"/>
              </a:rPr>
              <a:t>Mülkiyet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akkının </a:t>
            </a:r>
            <a:r>
              <a:rPr lang="tr-TR" b="1" dirty="0">
                <a:latin typeface="Times New Roman" panose="02020603050405020304" pitchFamily="18" charset="0"/>
                <a:cs typeface="Times New Roman" panose="02020603050405020304" pitchFamily="18" charset="0"/>
              </a:rPr>
              <a:t>tanınmasını talep hakkı verdiği hallerde</a:t>
            </a:r>
            <a:r>
              <a:rPr lang="tr-TR" dirty="0">
                <a:latin typeface="Times New Roman" panose="02020603050405020304" pitchFamily="18" charset="0"/>
                <a:cs typeface="Times New Roman" panose="02020603050405020304" pitchFamily="18" charset="0"/>
              </a:rPr>
              <a:t> de (</a:t>
            </a:r>
            <a:r>
              <a:rPr lang="tr-TR" i="1" dirty="0">
                <a:latin typeface="Times New Roman" panose="02020603050405020304" pitchFamily="18" charset="0"/>
                <a:cs typeface="Times New Roman" panose="02020603050405020304" pitchFamily="18" charset="0"/>
              </a:rPr>
              <a:t>örneğin, MK </a:t>
            </a:r>
            <a:r>
              <a:rPr lang="tr-TR" i="1" dirty="0" smtClean="0">
                <a:latin typeface="Times New Roman" panose="02020603050405020304" pitchFamily="18" charset="0"/>
                <a:cs typeface="Times New Roman" panose="02020603050405020304" pitchFamily="18" charset="0"/>
              </a:rPr>
              <a:t>m.240 </a:t>
            </a:r>
            <a:r>
              <a:rPr lang="tr-TR" i="1" dirty="0">
                <a:latin typeface="Times New Roman" panose="02020603050405020304" pitchFamily="18" charset="0"/>
                <a:cs typeface="Times New Roman" panose="02020603050405020304" pitchFamily="18" charset="0"/>
              </a:rPr>
              <a:t>/ III, </a:t>
            </a:r>
            <a:r>
              <a:rPr lang="tr-TR" i="1" dirty="0" smtClean="0">
                <a:latin typeface="Times New Roman" panose="02020603050405020304" pitchFamily="18" charset="0"/>
                <a:cs typeface="Times New Roman" panose="02020603050405020304" pitchFamily="18" charset="0"/>
              </a:rPr>
              <a:t>m. 255 </a:t>
            </a:r>
            <a:r>
              <a:rPr lang="tr-TR" i="1" dirty="0">
                <a:latin typeface="Times New Roman" panose="02020603050405020304" pitchFamily="18" charset="0"/>
                <a:cs typeface="Times New Roman" panose="02020603050405020304" pitchFamily="18" charset="0"/>
              </a:rPr>
              <a:t>/ 1, </a:t>
            </a:r>
            <a:r>
              <a:rPr lang="tr-TR" i="1" dirty="0" smtClean="0">
                <a:latin typeface="Times New Roman" panose="02020603050405020304" pitchFamily="18" charset="0"/>
                <a:cs typeface="Times New Roman" panose="02020603050405020304" pitchFamily="18" charset="0"/>
              </a:rPr>
              <a:t>m. 652 </a:t>
            </a:r>
            <a:r>
              <a:rPr lang="tr-TR" i="1" dirty="0">
                <a:latin typeface="Times New Roman" panose="02020603050405020304" pitchFamily="18" charset="0"/>
                <a:cs typeface="Times New Roman" panose="02020603050405020304" pitchFamily="18" charset="0"/>
              </a:rPr>
              <a:t>/1</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Tescil Davası </a:t>
            </a:r>
            <a:r>
              <a:rPr lang="tr-TR" b="1" dirty="0">
                <a:latin typeface="Times New Roman" panose="02020603050405020304" pitchFamily="18" charset="0"/>
                <a:cs typeface="Times New Roman" panose="02020603050405020304" pitchFamily="18" charset="0"/>
              </a:rPr>
              <a:t>açılabilecektir. </a:t>
            </a:r>
          </a:p>
          <a:p>
            <a:pPr algn="just"/>
            <a:r>
              <a:rPr lang="tr-TR" dirty="0">
                <a:latin typeface="Times New Roman" panose="02020603050405020304" pitchFamily="18" charset="0"/>
                <a:cs typeface="Times New Roman" panose="02020603050405020304" pitchFamily="18" charset="0"/>
              </a:rPr>
              <a:t>Hatta </a:t>
            </a:r>
            <a:r>
              <a:rPr lang="tr-TR" b="1" dirty="0">
                <a:latin typeface="Times New Roman" panose="02020603050405020304" pitchFamily="18" charset="0"/>
                <a:cs typeface="Times New Roman" panose="02020603050405020304" pitchFamily="18" charset="0"/>
              </a:rPr>
              <a:t>bu </a:t>
            </a:r>
            <a:r>
              <a:rPr lang="tr-TR" b="1" dirty="0" smtClean="0">
                <a:latin typeface="Times New Roman" panose="02020603050405020304" pitchFamily="18" charset="0"/>
                <a:cs typeface="Times New Roman" panose="02020603050405020304" pitchFamily="18" charset="0"/>
              </a:rPr>
              <a:t>Davanın </a:t>
            </a:r>
            <a:r>
              <a:rPr lang="tr-TR" b="1" dirty="0">
                <a:latin typeface="Times New Roman" panose="02020603050405020304" pitchFamily="18" charset="0"/>
                <a:cs typeface="Times New Roman" panose="02020603050405020304" pitchFamily="18" charset="0"/>
              </a:rPr>
              <a:t>aynen geri vermenin talep edildiği </a:t>
            </a:r>
            <a:r>
              <a:rPr lang="tr-TR" b="1" dirty="0" smtClean="0">
                <a:latin typeface="Times New Roman" panose="02020603050405020304" pitchFamily="18" charset="0"/>
                <a:cs typeface="Times New Roman" panose="02020603050405020304" pitchFamily="18" charset="0"/>
              </a:rPr>
              <a:t>hallerde</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Sebepsiz Zenginleşme</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Vekâletsiz İş Görme, </a:t>
            </a:r>
            <a:r>
              <a:rPr lang="tr-TR" b="1" i="1" dirty="0" smtClean="0">
                <a:latin typeface="Times New Roman" panose="02020603050405020304" pitchFamily="18" charset="0"/>
                <a:cs typeface="Times New Roman" panose="02020603050405020304" pitchFamily="18" charset="0"/>
              </a:rPr>
              <a:t>Aynen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azminin </a:t>
            </a:r>
            <a:r>
              <a:rPr lang="tr-TR" b="1" i="1" dirty="0">
                <a:latin typeface="Times New Roman" panose="02020603050405020304" pitchFamily="18" charset="0"/>
                <a:cs typeface="Times New Roman" panose="02020603050405020304" pitchFamily="18" charset="0"/>
              </a:rPr>
              <a:t>talep edildiği hallerde </a:t>
            </a:r>
            <a:r>
              <a:rPr lang="tr-TR" dirty="0" smtClean="0">
                <a:latin typeface="Times New Roman" panose="02020603050405020304" pitchFamily="18" charset="0"/>
                <a:cs typeface="Times New Roman" panose="02020603050405020304" pitchFamily="18" charset="0"/>
              </a:rPr>
              <a:t>de </a:t>
            </a:r>
            <a:r>
              <a:rPr lang="tr-TR" b="1" dirty="0" smtClean="0">
                <a:latin typeface="Times New Roman" panose="02020603050405020304" pitchFamily="18" charset="0"/>
                <a:cs typeface="Times New Roman" panose="02020603050405020304" pitchFamily="18" charset="0"/>
              </a:rPr>
              <a:t>Haksız </a:t>
            </a:r>
            <a:r>
              <a:rPr lang="tr-TR" b="1" dirty="0">
                <a:latin typeface="Times New Roman" panose="02020603050405020304" pitchFamily="18" charset="0"/>
                <a:cs typeface="Times New Roman" panose="02020603050405020304" pitchFamily="18" charset="0"/>
              </a:rPr>
              <a:t>Fiil kurallarına dayanmak </a:t>
            </a:r>
            <a:r>
              <a:rPr lang="tr-TR" dirty="0">
                <a:latin typeface="Times New Roman" panose="02020603050405020304" pitchFamily="18" charset="0"/>
                <a:cs typeface="Times New Roman" panose="02020603050405020304" pitchFamily="18" charset="0"/>
              </a:rPr>
              <a:t>suretiyle </a:t>
            </a:r>
            <a:r>
              <a:rPr lang="tr-TR" b="1" dirty="0">
                <a:latin typeface="Times New Roman" panose="02020603050405020304" pitchFamily="18" charset="0"/>
                <a:cs typeface="Times New Roman" panose="02020603050405020304" pitchFamily="18" charset="0"/>
              </a:rPr>
              <a:t>açılması mümkündür. </a:t>
            </a:r>
          </a:p>
          <a:p>
            <a:pPr marL="0" indent="0" algn="just">
              <a:buNone/>
            </a:pPr>
            <a:endParaRPr lang="tr-TR" dirty="0" smtClean="0">
              <a:latin typeface="Times New Roman" panose="02020603050405020304" pitchFamily="18" charset="0"/>
              <a:cs typeface="Times New Roman" panose="02020603050405020304" pitchFamily="18" charset="0"/>
            </a:endParaRPr>
          </a:p>
          <a:p>
            <a:pPr marL="0" indent="0" algn="just">
              <a:buNone/>
            </a:pPr>
            <a:endParaRPr lang="tr-TR" sz="2400" dirty="0"/>
          </a:p>
        </p:txBody>
      </p:sp>
    </p:spTree>
    <p:extLst>
      <p:ext uri="{BB962C8B-B14F-4D97-AF65-F5344CB8AC3E}">
        <p14:creationId xmlns:p14="http://schemas.microsoft.com/office/powerpoint/2010/main" val="6454235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Hâkim, </a:t>
            </a:r>
            <a:r>
              <a:rPr lang="tr-TR" sz="3600" b="1" i="1" dirty="0" smtClean="0">
                <a:latin typeface="Times New Roman" panose="02020603050405020304" pitchFamily="18" charset="0"/>
                <a:cs typeface="Times New Roman" panose="02020603050405020304" pitchFamily="18" charset="0"/>
              </a:rPr>
              <a:t>böyle bir Davada</a:t>
            </a:r>
            <a:r>
              <a:rPr lang="tr-TR" sz="3600" b="1" dirty="0" smtClean="0">
                <a:latin typeface="Times New Roman" panose="02020603050405020304" pitchFamily="18" charset="0"/>
                <a:cs typeface="Times New Roman" panose="02020603050405020304" pitchFamily="18" charset="0"/>
              </a:rPr>
              <a:t>, Davacının </a:t>
            </a:r>
            <a:r>
              <a:rPr lang="tr-TR" sz="3600" dirty="0" smtClean="0">
                <a:latin typeface="Times New Roman" panose="02020603050405020304" pitchFamily="18" charset="0"/>
                <a:cs typeface="Times New Roman" panose="02020603050405020304" pitchFamily="18" charset="0"/>
              </a:rPr>
              <a:t>da </a:t>
            </a:r>
            <a:r>
              <a:rPr lang="tr-TR" sz="3600" b="1" dirty="0" smtClean="0">
                <a:latin typeface="Times New Roman" panose="02020603050405020304" pitchFamily="18" charset="0"/>
                <a:cs typeface="Times New Roman" panose="02020603050405020304" pitchFamily="18" charset="0"/>
              </a:rPr>
              <a:t>kendi Taahhüdünü ifa edip etmediğini inceler. </a:t>
            </a:r>
          </a:p>
          <a:p>
            <a:pPr algn="just"/>
            <a:r>
              <a:rPr lang="tr-TR" sz="3600" b="1" dirty="0" smtClean="0">
                <a:latin typeface="Times New Roman" panose="02020603050405020304" pitchFamily="18" charset="0"/>
                <a:cs typeface="Times New Roman" panose="02020603050405020304" pitchFamily="18" charset="0"/>
              </a:rPr>
              <a:t>Davalının Tescili Talepten kaçınmasını haklı kılan sebeplerin varlığı halinde, </a:t>
            </a:r>
            <a:r>
              <a:rPr lang="tr-TR" sz="3600" b="1" i="1" dirty="0">
                <a:latin typeface="Times New Roman" panose="02020603050405020304" pitchFamily="18" charset="0"/>
                <a:cs typeface="Times New Roman" panose="02020603050405020304" pitchFamily="18" charset="0"/>
              </a:rPr>
              <a:t>D</a:t>
            </a:r>
            <a:r>
              <a:rPr lang="tr-TR" sz="3600" b="1" i="1" dirty="0" smtClean="0">
                <a:latin typeface="Times New Roman" panose="02020603050405020304" pitchFamily="18" charset="0"/>
                <a:cs typeface="Times New Roman" panose="02020603050405020304" pitchFamily="18" charset="0"/>
              </a:rPr>
              <a:t>ava </a:t>
            </a:r>
            <a:r>
              <a:rPr lang="tr-TR" sz="3600" b="1" dirty="0" smtClean="0">
                <a:latin typeface="Times New Roman" panose="02020603050405020304" pitchFamily="18" charset="0"/>
                <a:cs typeface="Times New Roman" panose="02020603050405020304" pitchFamily="18" charset="0"/>
              </a:rPr>
              <a:t>reddedilir</a:t>
            </a:r>
            <a:r>
              <a:rPr lang="tr-TR" sz="3600" dirty="0" smtClean="0">
                <a:latin typeface="Times New Roman" panose="02020603050405020304" pitchFamily="18" charset="0"/>
                <a:cs typeface="Times New Roman" panose="02020603050405020304" pitchFamily="18" charset="0"/>
              </a:rPr>
              <a:t>.</a:t>
            </a:r>
          </a:p>
          <a:p>
            <a:pPr algn="just"/>
            <a:r>
              <a:rPr lang="tr-TR" sz="3600" b="1" i="1" dirty="0" smtClean="0">
                <a:latin typeface="Times New Roman" panose="02020603050405020304" pitchFamily="18" charset="0"/>
                <a:cs typeface="Times New Roman" panose="02020603050405020304" pitchFamily="18" charset="0"/>
              </a:rPr>
              <a:t>Örneğin</a:t>
            </a:r>
            <a:r>
              <a:rPr lang="tr-TR" sz="3600" b="1" i="1" dirty="0" smtClean="0">
                <a:latin typeface="Times New Roman" panose="02020603050405020304" pitchFamily="18" charset="0"/>
                <a:cs typeface="Times New Roman" panose="02020603050405020304" pitchFamily="18" charset="0"/>
              </a:rPr>
              <a:t>,</a:t>
            </a:r>
            <a:r>
              <a:rPr lang="tr-TR" sz="3600" dirty="0" smtClean="0">
                <a:latin typeface="Times New Roman" panose="02020603050405020304" pitchFamily="18" charset="0"/>
                <a:cs typeface="Times New Roman" panose="02020603050405020304" pitchFamily="18" charset="0"/>
              </a:rPr>
              <a:t> Alıcının kendi </a:t>
            </a:r>
            <a:r>
              <a:rPr lang="tr-TR" sz="3600" dirty="0" smtClean="0">
                <a:latin typeface="Times New Roman" panose="02020603050405020304" pitchFamily="18" charset="0"/>
                <a:cs typeface="Times New Roman" panose="02020603050405020304" pitchFamily="18" charset="0"/>
              </a:rPr>
              <a:t>Edimini </a:t>
            </a:r>
            <a:r>
              <a:rPr lang="tr-TR" sz="3600" dirty="0" smtClean="0">
                <a:latin typeface="Times New Roman" panose="02020603050405020304" pitchFamily="18" charset="0"/>
                <a:cs typeface="Times New Roman" panose="02020603050405020304" pitchFamily="18" charset="0"/>
              </a:rPr>
              <a:t>yerine getirmediği hallerde, Satıcı, </a:t>
            </a:r>
            <a:r>
              <a:rPr lang="tr-TR" sz="3600" dirty="0" err="1">
                <a:latin typeface="Times New Roman" panose="02020603050405020304" pitchFamily="18" charset="0"/>
                <a:cs typeface="Times New Roman" panose="02020603050405020304" pitchFamily="18" charset="0"/>
              </a:rPr>
              <a:t>Ö</a:t>
            </a:r>
            <a:r>
              <a:rPr lang="tr-TR" sz="3600" dirty="0" err="1" smtClean="0">
                <a:latin typeface="Times New Roman" panose="02020603050405020304" pitchFamily="18" charset="0"/>
                <a:cs typeface="Times New Roman" panose="02020603050405020304" pitchFamily="18" charset="0"/>
              </a:rPr>
              <a:t>demezlik</a:t>
            </a:r>
            <a:r>
              <a:rPr lang="tr-TR" sz="3600" dirty="0" smtClean="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D</a:t>
            </a:r>
            <a:r>
              <a:rPr lang="tr-TR" sz="3600" dirty="0" smtClean="0">
                <a:latin typeface="Times New Roman" panose="02020603050405020304" pitchFamily="18" charset="0"/>
                <a:cs typeface="Times New Roman" panose="02020603050405020304" pitchFamily="18" charset="0"/>
              </a:rPr>
              <a:t>ef’ini kullanarak Davanın </a:t>
            </a:r>
            <a:r>
              <a:rPr lang="tr-TR" sz="3600" dirty="0">
                <a:latin typeface="Times New Roman" panose="02020603050405020304" pitchFamily="18" charset="0"/>
                <a:cs typeface="Times New Roman" panose="02020603050405020304" pitchFamily="18" charset="0"/>
              </a:rPr>
              <a:t>R</a:t>
            </a:r>
            <a:r>
              <a:rPr lang="tr-TR" sz="3600" dirty="0" smtClean="0">
                <a:latin typeface="Times New Roman" panose="02020603050405020304" pitchFamily="18" charset="0"/>
                <a:cs typeface="Times New Roman" panose="02020603050405020304" pitchFamily="18" charset="0"/>
              </a:rPr>
              <a:t>eddini sağlayabilir. </a:t>
            </a:r>
          </a:p>
          <a:p>
            <a:pPr marL="0" indent="0" algn="just">
              <a:buNone/>
            </a:pP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64904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Diğer taraftan, </a:t>
            </a:r>
            <a:r>
              <a:rPr lang="tr-TR" b="1" dirty="0">
                <a:latin typeface="Times New Roman" panose="02020603050405020304" pitchFamily="18" charset="0"/>
                <a:cs typeface="Times New Roman" panose="02020603050405020304" pitchFamily="18" charset="0"/>
              </a:rPr>
              <a:t>MK </a:t>
            </a:r>
            <a:r>
              <a:rPr lang="tr-TR" b="1" dirty="0" smtClean="0">
                <a:latin typeface="Times New Roman" panose="02020603050405020304" pitchFamily="18" charset="0"/>
                <a:cs typeface="Times New Roman" panose="02020603050405020304" pitchFamily="18" charset="0"/>
              </a:rPr>
              <a:t>m. 716 </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1</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hükmüne </a:t>
            </a:r>
            <a:r>
              <a:rPr lang="tr-TR" b="1" dirty="0">
                <a:latin typeface="Times New Roman" panose="02020603050405020304" pitchFamily="18" charset="0"/>
                <a:cs typeface="Times New Roman" panose="02020603050405020304" pitchFamily="18" charset="0"/>
              </a:rPr>
              <a:t>dayanan Davanın </a:t>
            </a:r>
            <a:r>
              <a:rPr lang="tr-TR" b="1" i="1" dirty="0">
                <a:latin typeface="Times New Roman" panose="02020603050405020304" pitchFamily="18" charset="0"/>
                <a:cs typeface="Times New Roman" panose="02020603050405020304" pitchFamily="18" charset="0"/>
              </a:rPr>
              <a:t>Taşınmaz Mülkiyetini Devir Borcunun Borçlusuna </a:t>
            </a:r>
            <a:r>
              <a:rPr lang="tr-TR" dirty="0">
                <a:latin typeface="Times New Roman" panose="02020603050405020304" pitchFamily="18" charset="0"/>
                <a:cs typeface="Times New Roman" panose="02020603050405020304" pitchFamily="18" charset="0"/>
              </a:rPr>
              <a:t>karşı </a:t>
            </a:r>
            <a:r>
              <a:rPr lang="tr-TR" b="1" dirty="0">
                <a:latin typeface="Times New Roman" panose="02020603050405020304" pitchFamily="18" charset="0"/>
                <a:cs typeface="Times New Roman" panose="02020603050405020304" pitchFamily="18" charset="0"/>
              </a:rPr>
              <a:t>açılabilmesi </a:t>
            </a:r>
            <a:r>
              <a:rPr lang="tr-TR" dirty="0">
                <a:latin typeface="Times New Roman" panose="02020603050405020304" pitchFamily="18" charset="0"/>
                <a:cs typeface="Times New Roman" panose="02020603050405020304" pitchFamily="18" charset="0"/>
              </a:rPr>
              <a:t>için </a:t>
            </a:r>
            <a:r>
              <a:rPr lang="tr-TR" b="1" i="1" dirty="0">
                <a:latin typeface="Times New Roman" panose="02020603050405020304" pitchFamily="18" charset="0"/>
                <a:cs typeface="Times New Roman" panose="02020603050405020304" pitchFamily="18" charset="0"/>
              </a:rPr>
              <a:t>iki </a:t>
            </a:r>
            <a:r>
              <a:rPr lang="tr-TR" b="1" i="1" dirty="0" smtClean="0">
                <a:latin typeface="Times New Roman" panose="02020603050405020304" pitchFamily="18" charset="0"/>
                <a:cs typeface="Times New Roman" panose="02020603050405020304" pitchFamily="18" charset="0"/>
              </a:rPr>
              <a:t>Şart </a:t>
            </a:r>
            <a:r>
              <a:rPr lang="tr-TR" b="1" dirty="0">
                <a:latin typeface="Times New Roman" panose="02020603050405020304" pitchFamily="18" charset="0"/>
                <a:cs typeface="Times New Roman" panose="02020603050405020304" pitchFamily="18" charset="0"/>
              </a:rPr>
              <a:t>aranır: </a:t>
            </a:r>
            <a:endParaRPr lang="tr-TR" b="1" dirty="0" smtClean="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Dava </a:t>
            </a:r>
            <a:r>
              <a:rPr lang="tr-TR" b="1" dirty="0">
                <a:latin typeface="Times New Roman" panose="02020603050405020304" pitchFamily="18" charset="0"/>
                <a:cs typeface="Times New Roman" panose="02020603050405020304" pitchFamily="18" charset="0"/>
              </a:rPr>
              <a:t>açılırken onun Taşınmazın Maliki olması </a:t>
            </a:r>
            <a:endParaRPr lang="tr-TR" b="1" dirty="0" smtClean="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Herhangi</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bir </a:t>
            </a:r>
            <a:r>
              <a:rPr lang="tr-TR" b="1" dirty="0">
                <a:latin typeface="Times New Roman" panose="02020603050405020304" pitchFamily="18" charset="0"/>
                <a:cs typeface="Times New Roman" panose="02020603050405020304" pitchFamily="18" charset="0"/>
              </a:rPr>
              <a:t>Temlik Yasağının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bulunmaması </a:t>
            </a:r>
            <a:r>
              <a:rPr lang="tr-TR" dirty="0">
                <a:latin typeface="Times New Roman" panose="02020603050405020304" pitchFamily="18" charset="0"/>
                <a:cs typeface="Times New Roman" panose="02020603050405020304" pitchFamily="18" charset="0"/>
              </a:rPr>
              <a:t>gerekir. </a:t>
            </a:r>
          </a:p>
          <a:p>
            <a:pPr algn="just"/>
            <a:r>
              <a:rPr lang="tr-TR" b="1" i="1" dirty="0">
                <a:latin typeface="Times New Roman" panose="02020603050405020304" pitchFamily="18" charset="0"/>
                <a:cs typeface="Times New Roman" panose="02020603050405020304" pitchFamily="18" charset="0"/>
              </a:rPr>
              <a:t>Eğer Borçlu Taşınmazı başkasına temlik etmişse</a:t>
            </a:r>
            <a:r>
              <a:rPr lang="tr-TR" dirty="0">
                <a:latin typeface="Times New Roman" panose="02020603050405020304" pitchFamily="18" charset="0"/>
                <a:cs typeface="Times New Roman" panose="02020603050405020304" pitchFamily="18" charset="0"/>
              </a:rPr>
              <a:t>, artık </a:t>
            </a:r>
            <a:r>
              <a:rPr lang="tr-TR" b="1" dirty="0">
                <a:latin typeface="Times New Roman" panose="02020603050405020304" pitchFamily="18" charset="0"/>
                <a:cs typeface="Times New Roman" panose="02020603050405020304" pitchFamily="18" charset="0"/>
              </a:rPr>
              <a:t>MK </a:t>
            </a:r>
            <a:r>
              <a:rPr lang="tr-TR" b="1" dirty="0" smtClean="0">
                <a:latin typeface="Times New Roman" panose="02020603050405020304" pitchFamily="18" charset="0"/>
                <a:cs typeface="Times New Roman" panose="02020603050405020304" pitchFamily="18" charset="0"/>
              </a:rPr>
              <a:t>m. 716 </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1</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hükmüne </a:t>
            </a:r>
            <a:r>
              <a:rPr lang="tr-TR" dirty="0">
                <a:latin typeface="Times New Roman" panose="02020603050405020304" pitchFamily="18" charset="0"/>
                <a:cs typeface="Times New Roman" panose="02020603050405020304" pitchFamily="18" charset="0"/>
              </a:rPr>
              <a:t>dayanarak </a:t>
            </a:r>
            <a:r>
              <a:rPr lang="tr-TR" b="1" dirty="0">
                <a:latin typeface="Times New Roman" panose="02020603050405020304" pitchFamily="18" charset="0"/>
                <a:cs typeface="Times New Roman" panose="02020603050405020304" pitchFamily="18" charset="0"/>
              </a:rPr>
              <a:t>dava açılamaz</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Ancak, bu durumda, </a:t>
            </a:r>
            <a:r>
              <a:rPr lang="tr-TR" b="1" i="1" dirty="0" smtClean="0">
                <a:latin typeface="Times New Roman" panose="02020603050405020304" pitchFamily="18" charset="0"/>
                <a:cs typeface="Times New Roman" panose="02020603050405020304" pitchFamily="18" charset="0"/>
              </a:rPr>
              <a:t>Borçludan </a:t>
            </a:r>
            <a:r>
              <a:rPr lang="tr-TR" b="1" i="1" dirty="0">
                <a:latin typeface="Times New Roman" panose="02020603050405020304" pitchFamily="18" charset="0"/>
                <a:cs typeface="Times New Roman" panose="02020603050405020304" pitchFamily="18" charset="0"/>
              </a:rPr>
              <a:t>uğranılan Zararların Tazmini </a:t>
            </a:r>
            <a:r>
              <a:rPr lang="tr-TR" b="1" dirty="0">
                <a:latin typeface="Times New Roman" panose="02020603050405020304" pitchFamily="18" charset="0"/>
                <a:cs typeface="Times New Roman" panose="02020603050405020304" pitchFamily="18" charset="0"/>
              </a:rPr>
              <a:t>talep edilebilir. </a:t>
            </a:r>
          </a:p>
          <a:p>
            <a:pPr marL="0" indent="0">
              <a:buNone/>
            </a:pPr>
            <a:endParaRPr lang="tr-TR" dirty="0"/>
          </a:p>
        </p:txBody>
      </p:sp>
    </p:spTree>
    <p:extLst>
      <p:ext uri="{BB962C8B-B14F-4D97-AF65-F5344CB8AC3E}">
        <p14:creationId xmlns:p14="http://schemas.microsoft.com/office/powerpoint/2010/main" val="34345709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smtClean="0"/>
              <a:t> </a:t>
            </a:r>
            <a:r>
              <a:rPr lang="tr-TR" sz="3200" b="1" dirty="0" smtClean="0">
                <a:latin typeface="Times New Roman" panose="02020603050405020304" pitchFamily="18" charset="0"/>
                <a:cs typeface="Times New Roman" panose="02020603050405020304" pitchFamily="18" charset="0"/>
              </a:rPr>
              <a:t>Alacaklının, </a:t>
            </a:r>
            <a:r>
              <a:rPr lang="tr-TR" sz="3200" b="1" dirty="0" smtClean="0">
                <a:latin typeface="Times New Roman" panose="02020603050405020304" pitchFamily="18" charset="0"/>
                <a:cs typeface="Times New Roman" panose="02020603050405020304" pitchFamily="18" charset="0"/>
              </a:rPr>
              <a:t>MK </a:t>
            </a:r>
            <a:r>
              <a:rPr lang="tr-TR" sz="3200" b="1" dirty="0" smtClean="0">
                <a:latin typeface="Times New Roman" panose="02020603050405020304" pitchFamily="18" charset="0"/>
                <a:cs typeface="Times New Roman" panose="02020603050405020304" pitchFamily="18" charset="0"/>
              </a:rPr>
              <a:t>m. 716 </a:t>
            </a:r>
            <a:r>
              <a:rPr lang="tr-TR" sz="3200" b="1" dirty="0" smtClean="0">
                <a:latin typeface="Times New Roman" panose="02020603050405020304" pitchFamily="18" charset="0"/>
                <a:cs typeface="Times New Roman" panose="02020603050405020304" pitchFamily="18" charset="0"/>
              </a:rPr>
              <a:t>/</a:t>
            </a:r>
            <a:r>
              <a:rPr lang="tr-TR" sz="3200" b="1" dirty="0" smtClean="0">
                <a:latin typeface="Times New Roman" panose="02020603050405020304" pitchFamily="18" charset="0"/>
                <a:cs typeface="Times New Roman" panose="02020603050405020304" pitchFamily="18" charset="0"/>
              </a:rPr>
              <a:t>1 hükmüne göre </a:t>
            </a:r>
            <a:r>
              <a:rPr lang="tr-TR" sz="3200" b="1" dirty="0" smtClean="0">
                <a:latin typeface="Times New Roman" panose="02020603050405020304" pitchFamily="18" charset="0"/>
                <a:cs typeface="Times New Roman" panose="02020603050405020304" pitchFamily="18" charset="0"/>
              </a:rPr>
              <a:t>açacağı </a:t>
            </a:r>
            <a:r>
              <a:rPr lang="tr-TR" sz="3200" b="1" dirty="0" smtClean="0">
                <a:latin typeface="Times New Roman" panose="02020603050405020304" pitchFamily="18" charset="0"/>
                <a:cs typeface="Times New Roman" panose="02020603050405020304" pitchFamily="18" charset="0"/>
              </a:rPr>
              <a:t>Dava</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Eda Davası niteliğinde olmasına </a:t>
            </a:r>
            <a:r>
              <a:rPr lang="tr-TR" sz="3200" dirty="0" smtClean="0">
                <a:latin typeface="Times New Roman" panose="02020603050405020304" pitchFamily="18" charset="0"/>
                <a:cs typeface="Times New Roman" panose="02020603050405020304" pitchFamily="18" charset="0"/>
              </a:rPr>
              <a:t>rağmen, </a:t>
            </a:r>
            <a:r>
              <a:rPr lang="tr-TR" sz="3200" b="1" dirty="0" smtClean="0">
                <a:latin typeface="Times New Roman" panose="02020603050405020304" pitchFamily="18" charset="0"/>
                <a:cs typeface="Times New Roman" panose="02020603050405020304" pitchFamily="18" charset="0"/>
              </a:rPr>
              <a:t>Hüküm,</a:t>
            </a:r>
            <a:r>
              <a:rPr lang="tr-TR" sz="3200"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Y</a:t>
            </a:r>
            <a:r>
              <a:rPr lang="tr-TR" sz="3200" b="1" i="1" dirty="0" smtClean="0">
                <a:latin typeface="Times New Roman" panose="02020603050405020304" pitchFamily="18" charset="0"/>
                <a:cs typeface="Times New Roman" panose="02020603050405020304" pitchFamily="18" charset="0"/>
              </a:rPr>
              <a:t>enilik </a:t>
            </a:r>
            <a:r>
              <a:rPr lang="tr-TR" sz="3200" b="1" i="1" dirty="0">
                <a:latin typeface="Times New Roman" panose="02020603050405020304" pitchFamily="18" charset="0"/>
                <a:cs typeface="Times New Roman" panose="02020603050405020304" pitchFamily="18" charset="0"/>
              </a:rPr>
              <a:t>D</a:t>
            </a:r>
            <a:r>
              <a:rPr lang="tr-TR" sz="3200" b="1" i="1" dirty="0" smtClean="0">
                <a:latin typeface="Times New Roman" panose="02020603050405020304" pitchFamily="18" charset="0"/>
                <a:cs typeface="Times New Roman" panose="02020603050405020304" pitchFamily="18" charset="0"/>
              </a:rPr>
              <a:t>oğuran </a:t>
            </a:r>
            <a:r>
              <a:rPr lang="tr-TR" sz="3200" b="1" i="1" dirty="0" smtClean="0">
                <a:latin typeface="Times New Roman" panose="02020603050405020304" pitchFamily="18" charset="0"/>
                <a:cs typeface="Times New Roman" panose="02020603050405020304" pitchFamily="18" charset="0"/>
              </a:rPr>
              <a:t>bir Karar </a:t>
            </a:r>
            <a:r>
              <a:rPr lang="tr-TR" sz="3200" b="1" dirty="0" smtClean="0">
                <a:latin typeface="Times New Roman" panose="02020603050405020304" pitchFamily="18" charset="0"/>
                <a:cs typeface="Times New Roman" panose="02020603050405020304" pitchFamily="18" charset="0"/>
              </a:rPr>
              <a:t>niteliğindedir.</a:t>
            </a:r>
            <a:r>
              <a:rPr lang="tr-TR" sz="3200" dirty="0" smtClean="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a:p>
            <a:pPr algn="just"/>
            <a:r>
              <a:rPr lang="tr-TR" sz="3200" b="1" dirty="0" smtClean="0">
                <a:latin typeface="Times New Roman" panose="02020603050405020304" pitchFamily="18" charset="0"/>
                <a:cs typeface="Times New Roman" panose="02020603050405020304" pitchFamily="18" charset="0"/>
              </a:rPr>
              <a:t>Kararda</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Mülkiyetin </a:t>
            </a:r>
            <a:r>
              <a:rPr lang="tr-TR" sz="3200" b="1" i="1" dirty="0">
                <a:latin typeface="Times New Roman" panose="02020603050405020304" pitchFamily="18" charset="0"/>
                <a:cs typeface="Times New Roman" panose="02020603050405020304" pitchFamily="18" charset="0"/>
              </a:rPr>
              <a:t>D</a:t>
            </a:r>
            <a:r>
              <a:rPr lang="tr-TR" sz="3200" b="1" i="1" dirty="0" smtClean="0">
                <a:latin typeface="Times New Roman" panose="02020603050405020304" pitchFamily="18" charset="0"/>
                <a:cs typeface="Times New Roman" panose="02020603050405020304" pitchFamily="18" charset="0"/>
              </a:rPr>
              <a:t>avacıya geçirildiği </a:t>
            </a:r>
            <a:r>
              <a:rPr lang="tr-TR" sz="3200" b="1" dirty="0" smtClean="0">
                <a:latin typeface="Times New Roman" panose="02020603050405020304" pitchFamily="18" charset="0"/>
                <a:cs typeface="Times New Roman" panose="02020603050405020304" pitchFamily="18" charset="0"/>
              </a:rPr>
              <a:t>belirtilir. </a:t>
            </a:r>
            <a:endParaRPr lang="tr-TR" sz="3200" b="1" dirty="0" smtClean="0">
              <a:latin typeface="Times New Roman" panose="02020603050405020304" pitchFamily="18" charset="0"/>
              <a:cs typeface="Times New Roman" panose="02020603050405020304" pitchFamily="18" charset="0"/>
            </a:endParaRPr>
          </a:p>
          <a:p>
            <a:pPr algn="just"/>
            <a:r>
              <a:rPr lang="tr-TR" sz="3200" b="1" dirty="0" smtClean="0">
                <a:latin typeface="Times New Roman" panose="02020603050405020304" pitchFamily="18" charset="0"/>
                <a:cs typeface="Times New Roman" panose="02020603050405020304" pitchFamily="18" charset="0"/>
              </a:rPr>
              <a:t>Davacı</a:t>
            </a:r>
            <a:r>
              <a:rPr lang="tr-TR" sz="3200" b="1" dirty="0" smtClean="0">
                <a:latin typeface="Times New Roman" panose="02020603050405020304" pitchFamily="18" charset="0"/>
                <a:cs typeface="Times New Roman" panose="02020603050405020304" pitchFamily="18" charset="0"/>
              </a:rPr>
              <a:t>,</a:t>
            </a:r>
            <a:r>
              <a:rPr lang="tr-TR" sz="3200"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ükmün </a:t>
            </a:r>
            <a:r>
              <a:rPr lang="tr-TR" sz="3200" b="1" i="1" dirty="0" smtClean="0">
                <a:latin typeface="Times New Roman" panose="02020603050405020304" pitchFamily="18" charset="0"/>
                <a:cs typeface="Times New Roman" panose="02020603050405020304" pitchFamily="18" charset="0"/>
              </a:rPr>
              <a:t>kesinleşmesi </a:t>
            </a:r>
            <a:r>
              <a:rPr lang="tr-TR" sz="3200" dirty="0" smtClean="0">
                <a:latin typeface="Times New Roman" panose="02020603050405020304" pitchFamily="18" charset="0"/>
                <a:cs typeface="Times New Roman" panose="02020603050405020304" pitchFamily="18" charset="0"/>
              </a:rPr>
              <a:t>ile </a:t>
            </a:r>
            <a:r>
              <a:rPr lang="tr-TR" sz="3200" b="1" dirty="0" smtClean="0">
                <a:latin typeface="Times New Roman" panose="02020603050405020304" pitchFamily="18" charset="0"/>
                <a:cs typeface="Times New Roman" panose="02020603050405020304" pitchFamily="18" charset="0"/>
              </a:rPr>
              <a:t>Mülkiyeti kazanır. </a:t>
            </a:r>
          </a:p>
          <a:p>
            <a:pPr algn="just"/>
            <a:r>
              <a:rPr lang="tr-TR" sz="3200" b="1" dirty="0" smtClean="0">
                <a:latin typeface="Times New Roman" panose="02020603050405020304" pitchFamily="18" charset="0"/>
                <a:cs typeface="Times New Roman" panose="02020603050405020304" pitchFamily="18" charset="0"/>
              </a:rPr>
              <a:t>Açıklayıcı Nitelikteki </a:t>
            </a:r>
            <a:r>
              <a:rPr lang="tr-TR" sz="3200" b="1" dirty="0">
                <a:latin typeface="Times New Roman" panose="02020603050405020304" pitchFamily="18" charset="0"/>
                <a:cs typeface="Times New Roman" panose="02020603050405020304" pitchFamily="18" charset="0"/>
              </a:rPr>
              <a:t>T</a:t>
            </a:r>
            <a:r>
              <a:rPr lang="tr-TR" sz="3200" b="1" dirty="0" smtClean="0">
                <a:latin typeface="Times New Roman" panose="02020603050405020304" pitchFamily="18" charset="0"/>
                <a:cs typeface="Times New Roman" panose="02020603050405020304" pitchFamily="18" charset="0"/>
              </a:rPr>
              <a:t>escil </a:t>
            </a:r>
            <a:r>
              <a:rPr lang="tr-TR" sz="3200" dirty="0" smtClean="0">
                <a:latin typeface="Times New Roman" panose="02020603050405020304" pitchFamily="18" charset="0"/>
                <a:cs typeface="Times New Roman" panose="02020603050405020304" pitchFamily="18" charset="0"/>
              </a:rPr>
              <a:t>için,</a:t>
            </a:r>
            <a:r>
              <a:rPr lang="tr-TR" sz="3200" b="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yeni Malikin </a:t>
            </a:r>
            <a:r>
              <a:rPr lang="tr-TR" sz="3200" dirty="0" smtClean="0">
                <a:latin typeface="Times New Roman" panose="02020603050405020304" pitchFamily="18" charset="0"/>
                <a:cs typeface="Times New Roman" panose="02020603050405020304" pitchFamily="18" charset="0"/>
              </a:rPr>
              <a:t>kendisi</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Tescil </a:t>
            </a:r>
            <a:r>
              <a:rPr lang="tr-TR" sz="3200" b="1" i="1" dirty="0">
                <a:latin typeface="Times New Roman" panose="02020603050405020304" pitchFamily="18" charset="0"/>
                <a:cs typeface="Times New Roman" panose="02020603050405020304" pitchFamily="18" charset="0"/>
              </a:rPr>
              <a:t>İ</a:t>
            </a:r>
            <a:r>
              <a:rPr lang="tr-TR" sz="3200" b="1" i="1" dirty="0" smtClean="0">
                <a:latin typeface="Times New Roman" panose="02020603050405020304" pitchFamily="18" charset="0"/>
                <a:cs typeface="Times New Roman" panose="02020603050405020304" pitchFamily="18" charset="0"/>
              </a:rPr>
              <a:t>steminde </a:t>
            </a:r>
            <a:r>
              <a:rPr lang="tr-TR" sz="3200" b="1" dirty="0" smtClean="0">
                <a:latin typeface="Times New Roman" panose="02020603050405020304" pitchFamily="18" charset="0"/>
                <a:cs typeface="Times New Roman" panose="02020603050405020304" pitchFamily="18" charset="0"/>
              </a:rPr>
              <a:t>bulunur </a:t>
            </a:r>
            <a:r>
              <a:rPr lang="tr-TR" sz="3200"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716 </a:t>
            </a:r>
            <a:r>
              <a:rPr lang="tr-TR" i="1" dirty="0" smtClean="0">
                <a:latin typeface="Times New Roman" panose="02020603050405020304" pitchFamily="18" charset="0"/>
                <a:cs typeface="Times New Roman" panose="02020603050405020304" pitchFamily="18" charset="0"/>
              </a:rPr>
              <a:t>/ II, MK 1013 / II, III</a:t>
            </a:r>
            <a:r>
              <a:rPr lang="tr-TR"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3728830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Tescilin yapılabilmesi </a:t>
            </a:r>
            <a:r>
              <a:rPr lang="tr-TR" sz="3200" dirty="0">
                <a:latin typeface="Times New Roman" panose="02020603050405020304" pitchFamily="18" charset="0"/>
                <a:cs typeface="Times New Roman" panose="02020603050405020304" pitchFamily="18" charset="0"/>
              </a:rPr>
              <a:t>için </a:t>
            </a:r>
            <a:r>
              <a:rPr lang="tr-TR" sz="3200" b="1" i="1" dirty="0">
                <a:latin typeface="Times New Roman" panose="02020603050405020304" pitchFamily="18" charset="0"/>
                <a:cs typeface="Times New Roman" panose="02020603050405020304" pitchFamily="18" charset="0"/>
              </a:rPr>
              <a:t>TST </a:t>
            </a:r>
            <a:r>
              <a:rPr lang="tr-TR" sz="3200" b="1" i="1" dirty="0" smtClean="0">
                <a:latin typeface="Times New Roman" panose="02020603050405020304" pitchFamily="18" charset="0"/>
                <a:cs typeface="Times New Roman" panose="02020603050405020304" pitchFamily="18" charset="0"/>
              </a:rPr>
              <a:t>m. 16 </a:t>
            </a:r>
            <a:r>
              <a:rPr lang="tr-TR" sz="3200" b="1" i="1" dirty="0">
                <a:latin typeface="Times New Roman" panose="02020603050405020304" pitchFamily="18" charset="0"/>
                <a:cs typeface="Times New Roman" panose="02020603050405020304" pitchFamily="18" charset="0"/>
              </a:rPr>
              <a:t>/1 hükmüne </a:t>
            </a:r>
            <a:r>
              <a:rPr lang="tr-TR" sz="3200" b="1" dirty="0">
                <a:latin typeface="Times New Roman" panose="02020603050405020304" pitchFamily="18" charset="0"/>
                <a:cs typeface="Times New Roman" panose="02020603050405020304" pitchFamily="18" charset="0"/>
              </a:rPr>
              <a:t>uygun olarak</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yazılı </a:t>
            </a:r>
            <a:r>
              <a:rPr lang="tr-TR" sz="3200" dirty="0">
                <a:latin typeface="Times New Roman" panose="02020603050405020304" pitchFamily="18" charset="0"/>
                <a:cs typeface="Times New Roman" panose="02020603050405020304" pitchFamily="18" charset="0"/>
              </a:rPr>
              <a:t>bir</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Tescil İsteminde bulunulması</a:t>
            </a:r>
            <a:r>
              <a:rPr lang="tr-TR" sz="3200" i="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ve </a:t>
            </a:r>
            <a:r>
              <a:rPr lang="tr-TR" sz="3200" b="1" dirty="0">
                <a:latin typeface="Times New Roman" panose="02020603050405020304" pitchFamily="18" charset="0"/>
                <a:cs typeface="Times New Roman" panose="02020603050405020304" pitchFamily="18" charset="0"/>
              </a:rPr>
              <a:t>kesinleşmiş Mahkeme Kararının </a:t>
            </a:r>
            <a:r>
              <a:rPr lang="tr-TR" sz="3200" b="1" i="1" dirty="0" smtClean="0">
                <a:latin typeface="Times New Roman" panose="02020603050405020304" pitchFamily="18" charset="0"/>
                <a:cs typeface="Times New Roman" panose="02020603050405020304" pitchFamily="18" charset="0"/>
              </a:rPr>
              <a:t>Tapu Müdürlüğüne verilmesi</a:t>
            </a:r>
            <a:r>
              <a:rPr lang="tr-TR" sz="3200" i="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yeterlidir </a:t>
            </a:r>
            <a:r>
              <a:rPr lang="tr-TR" sz="3200" i="1"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TST </a:t>
            </a:r>
            <a:r>
              <a:rPr lang="tr-TR" i="1" dirty="0" smtClean="0">
                <a:latin typeface="Times New Roman" panose="02020603050405020304" pitchFamily="18" charset="0"/>
                <a:cs typeface="Times New Roman" panose="02020603050405020304" pitchFamily="18" charset="0"/>
              </a:rPr>
              <a:t>m. 20 </a:t>
            </a:r>
            <a:r>
              <a:rPr lang="tr-TR" i="1" dirty="0">
                <a:latin typeface="Times New Roman" panose="02020603050405020304" pitchFamily="18" charset="0"/>
                <a:cs typeface="Times New Roman" panose="02020603050405020304" pitchFamily="18" charset="0"/>
              </a:rPr>
              <a:t>/e). </a:t>
            </a:r>
          </a:p>
          <a:p>
            <a:pPr algn="just"/>
            <a:r>
              <a:rPr lang="tr-TR" sz="3200" b="1" dirty="0">
                <a:latin typeface="Times New Roman" panose="02020603050405020304" pitchFamily="18" charset="0"/>
                <a:cs typeface="Times New Roman" panose="02020603050405020304" pitchFamily="18" charset="0"/>
              </a:rPr>
              <a:t>MK </a:t>
            </a:r>
            <a:r>
              <a:rPr lang="tr-TR" sz="3200" b="1" dirty="0" smtClean="0">
                <a:latin typeface="Times New Roman" panose="02020603050405020304" pitchFamily="18" charset="0"/>
                <a:cs typeface="Times New Roman" panose="02020603050405020304" pitchFamily="18" charset="0"/>
              </a:rPr>
              <a:t>m. 716 </a:t>
            </a:r>
            <a:r>
              <a:rPr lang="tr-TR" sz="3200" b="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I hükmü, </a:t>
            </a:r>
            <a:r>
              <a:rPr lang="tr-TR" sz="3200" b="1" i="1" dirty="0">
                <a:latin typeface="Times New Roman" panose="02020603050405020304" pitchFamily="18" charset="0"/>
                <a:cs typeface="Times New Roman" panose="02020603050405020304" pitchFamily="18" charset="0"/>
              </a:rPr>
              <a:t>İrtifak Hakları </a:t>
            </a:r>
            <a:r>
              <a:rPr lang="tr-TR" sz="3200" dirty="0">
                <a:latin typeface="Times New Roman" panose="02020603050405020304" pitchFamily="18" charset="0"/>
                <a:cs typeface="Times New Roman" panose="02020603050405020304" pitchFamily="18" charset="0"/>
              </a:rPr>
              <a:t>ile </a:t>
            </a:r>
            <a:r>
              <a:rPr lang="tr-TR" sz="3200" b="1" i="1" dirty="0" smtClean="0">
                <a:latin typeface="Times New Roman" panose="02020603050405020304" pitchFamily="18" charset="0"/>
                <a:cs typeface="Times New Roman" panose="02020603050405020304" pitchFamily="18" charset="0"/>
              </a:rPr>
              <a:t>Taşınmaz</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Yükünün Kazanılmasında </a:t>
            </a:r>
            <a:r>
              <a:rPr lang="tr-TR" sz="3200" dirty="0">
                <a:latin typeface="Times New Roman" panose="02020603050405020304" pitchFamily="18" charset="0"/>
                <a:cs typeface="Times New Roman" panose="02020603050405020304" pitchFamily="18" charset="0"/>
              </a:rPr>
              <a:t>da </a:t>
            </a:r>
            <a:r>
              <a:rPr lang="tr-TR" sz="3200" b="1" i="1" dirty="0">
                <a:latin typeface="Times New Roman" panose="02020603050405020304" pitchFamily="18" charset="0"/>
                <a:cs typeface="Times New Roman" panose="02020603050405020304" pitchFamily="18" charset="0"/>
              </a:rPr>
              <a:t>kıyasen</a:t>
            </a:r>
            <a:r>
              <a:rPr lang="tr-TR" sz="3200" b="1" dirty="0">
                <a:latin typeface="Times New Roman" panose="02020603050405020304" pitchFamily="18" charset="0"/>
                <a:cs typeface="Times New Roman" panose="02020603050405020304" pitchFamily="18" charset="0"/>
              </a:rPr>
              <a:t> uygulanır. </a:t>
            </a:r>
            <a:endParaRPr lang="tr-TR" sz="3200" b="1" dirty="0" smtClean="0">
              <a:latin typeface="Times New Roman" panose="02020603050405020304" pitchFamily="18" charset="0"/>
              <a:cs typeface="Times New Roman" panose="02020603050405020304" pitchFamily="18" charset="0"/>
            </a:endParaRPr>
          </a:p>
          <a:p>
            <a:pPr algn="just"/>
            <a:r>
              <a:rPr lang="tr-TR" sz="3200" b="1" u="sng" dirty="0" smtClean="0">
                <a:latin typeface="Times New Roman" panose="02020603050405020304" pitchFamily="18" charset="0"/>
                <a:cs typeface="Times New Roman" panose="02020603050405020304" pitchFamily="18" charset="0"/>
              </a:rPr>
              <a:t>Taşınmaz </a:t>
            </a:r>
            <a:r>
              <a:rPr lang="tr-TR" sz="3200" b="1" u="sng" dirty="0">
                <a:latin typeface="Times New Roman" panose="02020603050405020304" pitchFamily="18" charset="0"/>
                <a:cs typeface="Times New Roman" panose="02020603050405020304" pitchFamily="18" charset="0"/>
              </a:rPr>
              <a:t>Rehininde </a:t>
            </a:r>
            <a:r>
              <a:rPr lang="tr-TR" sz="3200" b="1" dirty="0">
                <a:latin typeface="Times New Roman" panose="02020603050405020304" pitchFamily="18" charset="0"/>
                <a:cs typeface="Times New Roman" panose="02020603050405020304" pitchFamily="18" charset="0"/>
              </a:rPr>
              <a:t>uygulanıp uygulanmayacağı </a:t>
            </a:r>
            <a:r>
              <a:rPr lang="tr-TR" sz="3200" b="1" dirty="0" smtClean="0">
                <a:latin typeface="Times New Roman" panose="02020603050405020304" pitchFamily="18" charset="0"/>
                <a:cs typeface="Times New Roman" panose="02020603050405020304" pitchFamily="18" charset="0"/>
              </a:rPr>
              <a:t>hususu </a:t>
            </a:r>
            <a:r>
              <a:rPr lang="tr-TR" sz="3200" dirty="0" smtClean="0">
                <a:latin typeface="Times New Roman" panose="02020603050405020304" pitchFamily="18" charset="0"/>
                <a:cs typeface="Times New Roman" panose="02020603050405020304" pitchFamily="18" charset="0"/>
              </a:rPr>
              <a:t>ise, </a:t>
            </a:r>
            <a:r>
              <a:rPr lang="tr-TR" sz="3200" b="1" dirty="0">
                <a:latin typeface="Times New Roman" panose="02020603050405020304" pitchFamily="18" charset="0"/>
                <a:cs typeface="Times New Roman" panose="02020603050405020304" pitchFamily="18" charset="0"/>
              </a:rPr>
              <a:t>tartışmalıdır. </a:t>
            </a:r>
          </a:p>
          <a:p>
            <a:endParaRPr lang="tr-TR" sz="3200" dirty="0"/>
          </a:p>
        </p:txBody>
      </p:sp>
    </p:spTree>
    <p:extLst>
      <p:ext uri="{BB962C8B-B14F-4D97-AF65-F5344CB8AC3E}">
        <p14:creationId xmlns:p14="http://schemas.microsoft.com/office/powerpoint/2010/main" val="131992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Medeni Kanun’un 705. maddesi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Medeni Kanun’un 705. maddesinin ikinci fıkrasının birinci cümlesine </a:t>
            </a:r>
            <a:r>
              <a:rPr lang="tr-TR" sz="3600" dirty="0" smtClean="0">
                <a:latin typeface="Times New Roman" panose="02020603050405020304" pitchFamily="18" charset="0"/>
                <a:cs typeface="Times New Roman" panose="02020603050405020304" pitchFamily="18" charset="0"/>
              </a:rPr>
              <a:t>göre, «</a:t>
            </a:r>
            <a:r>
              <a:rPr lang="tr-TR" sz="3600" i="1" dirty="0" smtClean="0">
                <a:latin typeface="Times New Roman" panose="02020603050405020304" pitchFamily="18" charset="0"/>
                <a:cs typeface="Times New Roman" panose="02020603050405020304" pitchFamily="18" charset="0"/>
              </a:rPr>
              <a:t>Miras, mahkeme kararı, cebri icra, işgal, kamulaştırma halleri ile kanunda öngörülen diğer hallerde, mülkiyet tescilden önce kazanılır.»</a:t>
            </a:r>
          </a:p>
          <a:p>
            <a:pPr algn="just"/>
            <a:r>
              <a:rPr lang="tr-TR" sz="3600" dirty="0" smtClean="0">
                <a:latin typeface="Times New Roman" panose="02020603050405020304" pitchFamily="18" charset="0"/>
                <a:cs typeface="Times New Roman" panose="02020603050405020304" pitchFamily="18" charset="0"/>
              </a:rPr>
              <a:t>Daha sonra </a:t>
            </a:r>
            <a:r>
              <a:rPr lang="tr-TR" sz="3600" b="1" dirty="0" smtClean="0">
                <a:latin typeface="Times New Roman" panose="02020603050405020304" pitchFamily="18" charset="0"/>
                <a:cs typeface="Times New Roman" panose="02020603050405020304" pitchFamily="18" charset="0"/>
              </a:rPr>
              <a:t>Tapu Kütüğüne yapılacak Tescil, </a:t>
            </a:r>
            <a:r>
              <a:rPr lang="tr-TR" sz="3600" b="1" i="1" dirty="0" smtClean="0">
                <a:latin typeface="Times New Roman" panose="02020603050405020304" pitchFamily="18" charset="0"/>
                <a:cs typeface="Times New Roman" panose="02020603050405020304" pitchFamily="18" charset="0"/>
              </a:rPr>
              <a:t>Kurucu Nitelik taşımaz</a:t>
            </a:r>
            <a:r>
              <a:rPr lang="tr-TR" sz="3600" dirty="0" smtClean="0">
                <a:latin typeface="Times New Roman" panose="02020603050405020304" pitchFamily="18" charset="0"/>
                <a:cs typeface="Times New Roman" panose="02020603050405020304" pitchFamily="18" charset="0"/>
              </a:rPr>
              <a:t>;</a:t>
            </a:r>
            <a:r>
              <a:rPr lang="tr-TR" sz="3600" b="1" dirty="0" smtClean="0">
                <a:latin typeface="Times New Roman" panose="02020603050405020304" pitchFamily="18" charset="0"/>
                <a:cs typeface="Times New Roman" panose="02020603050405020304" pitchFamily="18" charset="0"/>
              </a:rPr>
              <a:t> aksine, </a:t>
            </a:r>
            <a:r>
              <a:rPr lang="tr-TR" sz="3600" b="1" u="sng" dirty="0" smtClean="0">
                <a:latin typeface="Times New Roman" panose="02020603050405020304" pitchFamily="18" charset="0"/>
                <a:cs typeface="Times New Roman" panose="02020603050405020304" pitchFamily="18" charset="0"/>
              </a:rPr>
              <a:t>Bildirici </a:t>
            </a:r>
            <a:r>
              <a:rPr lang="tr-TR" sz="3600" b="1" u="sng" dirty="0">
                <a:latin typeface="Times New Roman" panose="02020603050405020304" pitchFamily="18" charset="0"/>
                <a:cs typeface="Times New Roman" panose="02020603050405020304" pitchFamily="18" charset="0"/>
              </a:rPr>
              <a:t>N</a:t>
            </a:r>
            <a:r>
              <a:rPr lang="tr-TR" sz="3600" b="1" u="sng" dirty="0" smtClean="0">
                <a:latin typeface="Times New Roman" panose="02020603050405020304" pitchFamily="18" charset="0"/>
                <a:cs typeface="Times New Roman" panose="02020603050405020304" pitchFamily="18" charset="0"/>
              </a:rPr>
              <a:t>itelik </a:t>
            </a:r>
            <a:r>
              <a:rPr lang="tr-TR" sz="3600" b="1" dirty="0" smtClean="0">
                <a:latin typeface="Times New Roman" panose="02020603050405020304" pitchFamily="18" charset="0"/>
                <a:cs typeface="Times New Roman" panose="02020603050405020304" pitchFamily="18" charset="0"/>
              </a:rPr>
              <a:t>taşır. </a:t>
            </a:r>
          </a:p>
          <a:p>
            <a:pPr marL="0" indent="0" algn="just">
              <a:buNone/>
            </a:pPr>
            <a:endParaRPr lang="tr-TR" sz="2400" dirty="0"/>
          </a:p>
        </p:txBody>
      </p:sp>
    </p:spTree>
    <p:extLst>
      <p:ext uri="{BB962C8B-B14F-4D97-AF65-F5344CB8AC3E}">
        <p14:creationId xmlns:p14="http://schemas.microsoft.com/office/powerpoint/2010/main" val="9313837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3314934537"/>
              </p:ext>
            </p:extLst>
          </p:nvPr>
        </p:nvGraphicFramePr>
        <p:xfrm>
          <a:off x="152400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6277660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Cebri İcra</a:t>
            </a:r>
            <a:endParaRPr lang="tr-TR" b="1" dirty="0">
              <a:latin typeface="+mn-lt"/>
            </a:endParaRPr>
          </a:p>
        </p:txBody>
      </p:sp>
      <p:sp>
        <p:nvSpPr>
          <p:cNvPr id="3" name="İçerik Yer Tutucusu 2"/>
          <p:cNvSpPr>
            <a:spLocks noGrp="1"/>
          </p:cNvSpPr>
          <p:nvPr>
            <p:ph idx="1"/>
          </p:nvPr>
        </p:nvSpPr>
        <p:spPr/>
        <p:txBody>
          <a:bodyPr/>
          <a:lstStyle/>
          <a:p>
            <a:pPr algn="just"/>
            <a:r>
              <a:rPr lang="tr-TR" b="1" dirty="0" err="1" smtClean="0">
                <a:latin typeface="Times New Roman" panose="02020603050405020304" pitchFamily="18" charset="0"/>
                <a:cs typeface="Times New Roman" panose="02020603050405020304" pitchFamily="18" charset="0"/>
              </a:rPr>
              <a:t>Rehnedilmiş</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veya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aczedilmiş </a:t>
            </a:r>
            <a:r>
              <a:rPr lang="tr-TR" dirty="0" smtClean="0">
                <a:latin typeface="Times New Roman" panose="02020603050405020304" pitchFamily="18" charset="0"/>
                <a:cs typeface="Times New Roman" panose="02020603050405020304" pitchFamily="18" charset="0"/>
              </a:rPr>
              <a:t>ya da </a:t>
            </a:r>
            <a:r>
              <a:rPr lang="tr-TR" b="1" dirty="0" smtClean="0">
                <a:latin typeface="Times New Roman" panose="02020603050405020304" pitchFamily="18" charset="0"/>
                <a:cs typeface="Times New Roman" panose="02020603050405020304" pitchFamily="18" charset="0"/>
              </a:rPr>
              <a:t>İflas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asasına dahil olan Taşınmazın paraya çevrilmesi durumunda</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Alıcı</a:t>
            </a:r>
            <a:r>
              <a:rPr lang="tr-TR" b="1" dirty="0" smtClean="0">
                <a:latin typeface="Times New Roman" panose="02020603050405020304" pitchFamily="18" charset="0"/>
                <a:cs typeface="Times New Roman" panose="02020603050405020304" pitchFamily="18" charset="0"/>
              </a:rPr>
              <a:t>, Mülkiyeti, </a:t>
            </a:r>
            <a:r>
              <a:rPr lang="tr-TR" i="1" dirty="0" smtClean="0">
                <a:latin typeface="Times New Roman" panose="02020603050405020304" pitchFamily="18" charset="0"/>
                <a:cs typeface="Times New Roman" panose="02020603050405020304" pitchFamily="18" charset="0"/>
              </a:rPr>
              <a:t>kural olarak</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Tescilden </a:t>
            </a:r>
            <a:r>
              <a:rPr lang="tr-TR" b="1" i="1" dirty="0">
                <a:latin typeface="Times New Roman" panose="02020603050405020304" pitchFamily="18" charset="0"/>
                <a:cs typeface="Times New Roman" panose="02020603050405020304" pitchFamily="18" charset="0"/>
              </a:rPr>
              <a:t>Ö</a:t>
            </a:r>
            <a:r>
              <a:rPr lang="tr-TR" b="1" i="1" dirty="0" smtClean="0">
                <a:latin typeface="Times New Roman" panose="02020603050405020304" pitchFamily="18" charset="0"/>
                <a:cs typeface="Times New Roman" panose="02020603050405020304" pitchFamily="18" charset="0"/>
              </a:rPr>
              <a:t>nce </a:t>
            </a:r>
            <a:r>
              <a:rPr lang="tr-TR" b="1" dirty="0" smtClean="0">
                <a:latin typeface="Times New Roman" panose="02020603050405020304" pitchFamily="18" charset="0"/>
                <a:cs typeface="Times New Roman" panose="02020603050405020304" pitchFamily="18" charset="0"/>
              </a:rPr>
              <a:t>kazanır. </a:t>
            </a:r>
          </a:p>
          <a:p>
            <a:pPr algn="just"/>
            <a:r>
              <a:rPr lang="tr-TR" b="1" dirty="0" smtClean="0">
                <a:latin typeface="Times New Roman" panose="02020603050405020304" pitchFamily="18" charset="0"/>
                <a:cs typeface="Times New Roman" panose="02020603050405020304" pitchFamily="18" charset="0"/>
              </a:rPr>
              <a:t>Haczedilen bir Taşınmaz </a:t>
            </a:r>
            <a:r>
              <a:rPr lang="tr-TR" dirty="0" smtClean="0">
                <a:latin typeface="Times New Roman" panose="02020603050405020304" pitchFamily="18" charset="0"/>
                <a:cs typeface="Times New Roman" panose="02020603050405020304" pitchFamily="18" charset="0"/>
              </a:rPr>
              <a:t>ancak </a:t>
            </a:r>
            <a:r>
              <a:rPr lang="tr-TR" b="1" i="1" dirty="0" smtClean="0">
                <a:latin typeface="Times New Roman" panose="02020603050405020304" pitchFamily="18" charset="0"/>
                <a:cs typeface="Times New Roman" panose="02020603050405020304" pitchFamily="18" charset="0"/>
              </a:rPr>
              <a:t>Açık Artırma </a:t>
            </a:r>
            <a:r>
              <a:rPr lang="tr-TR" dirty="0" smtClean="0">
                <a:latin typeface="Times New Roman" panose="02020603050405020304" pitchFamily="18" charset="0"/>
                <a:cs typeface="Times New Roman" panose="02020603050405020304" pitchFamily="18" charset="0"/>
              </a:rPr>
              <a:t>ile</a:t>
            </a:r>
            <a:r>
              <a:rPr lang="tr-TR" b="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satılarak </a:t>
            </a:r>
            <a:r>
              <a:rPr lang="tr-TR" b="1" i="1" dirty="0" smtClean="0">
                <a:latin typeface="Times New Roman" panose="02020603050405020304" pitchFamily="18" charset="0"/>
                <a:cs typeface="Times New Roman" panose="02020603050405020304" pitchFamily="18" charset="0"/>
              </a:rPr>
              <a:t>Paraya</a:t>
            </a:r>
            <a:r>
              <a:rPr lang="tr-TR" b="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çevrilebilir </a:t>
            </a:r>
            <a:r>
              <a:rPr lang="tr-TR" i="1" dirty="0" smtClean="0">
                <a:latin typeface="Times New Roman" panose="02020603050405020304" pitchFamily="18" charset="0"/>
                <a:cs typeface="Times New Roman" panose="02020603050405020304" pitchFamily="18" charset="0"/>
              </a:rPr>
              <a:t>(İİK m. 123). </a:t>
            </a:r>
          </a:p>
          <a:p>
            <a:pPr algn="just"/>
            <a:r>
              <a:rPr lang="tr-TR" dirty="0" smtClean="0">
                <a:latin typeface="Times New Roman" panose="02020603050405020304" pitchFamily="18" charset="0"/>
                <a:cs typeface="Times New Roman" panose="02020603050405020304" pitchFamily="18" charset="0"/>
              </a:rPr>
              <a:t>Aynı şekilde, </a:t>
            </a:r>
            <a:r>
              <a:rPr lang="tr-TR" b="1" dirty="0" err="1" smtClean="0">
                <a:latin typeface="Times New Roman" panose="02020603050405020304" pitchFamily="18" charset="0"/>
                <a:cs typeface="Times New Roman" panose="02020603050405020304" pitchFamily="18" charset="0"/>
              </a:rPr>
              <a:t>Rehnedilmiş</a:t>
            </a:r>
            <a:r>
              <a:rPr lang="tr-TR" b="1" dirty="0" smtClean="0">
                <a:latin typeface="Times New Roman" panose="02020603050405020304" pitchFamily="18" charset="0"/>
                <a:cs typeface="Times New Roman" panose="02020603050405020304" pitchFamily="18" charset="0"/>
              </a:rPr>
              <a:t> olan bir Taşınmazın paraya çevrilmesinde </a:t>
            </a:r>
            <a:r>
              <a:rPr lang="tr-TR" dirty="0" smtClean="0">
                <a:latin typeface="Times New Roman" panose="02020603050405020304" pitchFamily="18" charset="0"/>
                <a:cs typeface="Times New Roman" panose="02020603050405020304" pitchFamily="18" charset="0"/>
              </a:rPr>
              <a:t>de, </a:t>
            </a:r>
            <a:r>
              <a:rPr lang="tr-TR" b="1" i="1" dirty="0" smtClean="0">
                <a:latin typeface="Times New Roman" panose="02020603050405020304" pitchFamily="18" charset="0"/>
                <a:cs typeface="Times New Roman" panose="02020603050405020304" pitchFamily="18" charset="0"/>
              </a:rPr>
              <a:t>Hacizli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aşınmazın </a:t>
            </a:r>
            <a:r>
              <a:rPr lang="tr-TR" b="1" i="1" dirty="0">
                <a:latin typeface="Times New Roman" panose="02020603050405020304" pitchFamily="18" charset="0"/>
                <a:cs typeface="Times New Roman" panose="02020603050405020304" pitchFamily="18" charset="0"/>
              </a:rPr>
              <a:t>P</a:t>
            </a:r>
            <a:r>
              <a:rPr lang="tr-TR" b="1" i="1" dirty="0" smtClean="0">
                <a:latin typeface="Times New Roman" panose="02020603050405020304" pitchFamily="18" charset="0"/>
                <a:cs typeface="Times New Roman" panose="02020603050405020304" pitchFamily="18" charset="0"/>
              </a:rPr>
              <a:t>araya </a:t>
            </a:r>
            <a:r>
              <a:rPr lang="tr-TR" b="1" i="1" dirty="0">
                <a:latin typeface="Times New Roman" panose="02020603050405020304" pitchFamily="18" charset="0"/>
                <a:cs typeface="Times New Roman" panose="02020603050405020304" pitchFamily="18" charset="0"/>
              </a:rPr>
              <a:t>Ç</a:t>
            </a:r>
            <a:r>
              <a:rPr lang="tr-TR" b="1" i="1" dirty="0" smtClean="0">
                <a:latin typeface="Times New Roman" panose="02020603050405020304" pitchFamily="18" charset="0"/>
                <a:cs typeface="Times New Roman" panose="02020603050405020304" pitchFamily="18" charset="0"/>
              </a:rPr>
              <a:t>evrilmesine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lişkin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ükümler</a:t>
            </a:r>
            <a:r>
              <a:rPr lang="tr-TR" b="1" dirty="0" smtClean="0">
                <a:latin typeface="Times New Roman" panose="02020603050405020304" pitchFamily="18" charset="0"/>
                <a:cs typeface="Times New Roman" panose="02020603050405020304" pitchFamily="18" charset="0"/>
              </a:rPr>
              <a:t> kıyasen uygulanır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İİK m. 150 g) </a:t>
            </a:r>
          </a:p>
          <a:p>
            <a:pPr algn="just"/>
            <a:r>
              <a:rPr lang="tr-TR" dirty="0" smtClean="0">
                <a:latin typeface="Times New Roman" panose="02020603050405020304" pitchFamily="18" charset="0"/>
                <a:cs typeface="Times New Roman" panose="02020603050405020304" pitchFamily="18" charset="0"/>
              </a:rPr>
              <a:t>Söz konusu </a:t>
            </a:r>
            <a:r>
              <a:rPr lang="tr-TR" b="1" dirty="0" smtClean="0">
                <a:latin typeface="Times New Roman" panose="02020603050405020304" pitchFamily="18" charset="0"/>
                <a:cs typeface="Times New Roman" panose="02020603050405020304" pitchFamily="18" charset="0"/>
              </a:rPr>
              <a:t>Arttırmalar</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İcra ve İflas Kanunu Hükümlerine </a:t>
            </a:r>
            <a:r>
              <a:rPr lang="tr-TR" dirty="0" smtClean="0">
                <a:latin typeface="Times New Roman" panose="02020603050405020304" pitchFamily="18" charset="0"/>
                <a:cs typeface="Times New Roman" panose="02020603050405020304" pitchFamily="18" charset="0"/>
              </a:rPr>
              <a:t>tabidir </a:t>
            </a:r>
            <a:r>
              <a:rPr lang="tr-TR" i="1" dirty="0" smtClean="0">
                <a:latin typeface="Times New Roman" panose="02020603050405020304" pitchFamily="18" charset="0"/>
                <a:cs typeface="Times New Roman" panose="02020603050405020304" pitchFamily="18" charset="0"/>
              </a:rPr>
              <a:t>(BK </a:t>
            </a:r>
            <a:r>
              <a:rPr lang="tr-TR" i="1" dirty="0" smtClean="0">
                <a:latin typeface="Times New Roman" panose="02020603050405020304" pitchFamily="18" charset="0"/>
                <a:cs typeface="Times New Roman" panose="02020603050405020304" pitchFamily="18" charset="0"/>
              </a:rPr>
              <a:t>m. 279 </a:t>
            </a:r>
            <a:r>
              <a:rPr lang="tr-TR" i="1" dirty="0" smtClean="0">
                <a:latin typeface="Times New Roman" panose="02020603050405020304" pitchFamily="18" charset="0"/>
                <a:cs typeface="Times New Roman" panose="02020603050405020304" pitchFamily="18" charset="0"/>
              </a:rPr>
              <a:t>/ III). </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4603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i="1" dirty="0" smtClean="0">
                <a:latin typeface="Times New Roman" panose="02020603050405020304" pitchFamily="18" charset="0"/>
                <a:cs typeface="Times New Roman" panose="02020603050405020304" pitchFamily="18" charset="0"/>
              </a:rPr>
              <a:t>İcra İflas Kanunu’nun 134.maddesine göre, </a:t>
            </a:r>
            <a:r>
              <a:rPr lang="tr-TR" b="1" i="1" dirty="0" smtClean="0">
                <a:latin typeface="Times New Roman" panose="02020603050405020304" pitchFamily="18" charset="0"/>
                <a:cs typeface="Times New Roman" panose="02020603050405020304" pitchFamily="18" charset="0"/>
              </a:rPr>
              <a:t>Alıcı,</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Taşınmazın Mülkiyetini</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İhale </a:t>
            </a:r>
            <a:r>
              <a:rPr lang="tr-TR" dirty="0" smtClean="0">
                <a:latin typeface="Times New Roman" panose="02020603050405020304" pitchFamily="18" charset="0"/>
                <a:cs typeface="Times New Roman" panose="02020603050405020304" pitchFamily="18" charset="0"/>
              </a:rPr>
              <a:t>ile</a:t>
            </a:r>
            <a:r>
              <a:rPr lang="tr-TR" b="1" i="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kazanır. </a:t>
            </a:r>
          </a:p>
          <a:p>
            <a:pPr algn="just"/>
            <a:r>
              <a:rPr lang="tr-TR" b="1" dirty="0" smtClean="0">
                <a:latin typeface="Times New Roman" panose="02020603050405020304" pitchFamily="18" charset="0"/>
                <a:cs typeface="Times New Roman" panose="02020603050405020304" pitchFamily="18" charset="0"/>
              </a:rPr>
              <a:t>İflas Masasına dahil Taşınmazlar </a:t>
            </a:r>
            <a:r>
              <a:rPr lang="tr-TR" dirty="0" smtClean="0">
                <a:latin typeface="Times New Roman" panose="02020603050405020304" pitchFamily="18" charset="0"/>
                <a:cs typeface="Times New Roman" panose="02020603050405020304" pitchFamily="18" charset="0"/>
              </a:rPr>
              <a:t>ise, hem </a:t>
            </a:r>
            <a:r>
              <a:rPr lang="tr-TR" b="1" i="1" dirty="0" smtClean="0">
                <a:latin typeface="Times New Roman" panose="02020603050405020304" pitchFamily="18" charset="0"/>
                <a:cs typeface="Times New Roman" panose="02020603050405020304" pitchFamily="18" charset="0"/>
              </a:rPr>
              <a:t>Açık </a:t>
            </a:r>
            <a:r>
              <a:rPr lang="tr-TR" b="1" i="1" dirty="0" smtClean="0">
                <a:latin typeface="Times New Roman" panose="02020603050405020304" pitchFamily="18" charset="0"/>
                <a:cs typeface="Times New Roman" panose="02020603050405020304" pitchFamily="18" charset="0"/>
              </a:rPr>
              <a:t>Arttırma </a:t>
            </a:r>
            <a:r>
              <a:rPr lang="tr-TR" dirty="0" smtClean="0">
                <a:latin typeface="Times New Roman" panose="02020603050405020304" pitchFamily="18" charset="0"/>
                <a:cs typeface="Times New Roman" panose="02020603050405020304" pitchFamily="18" charset="0"/>
              </a:rPr>
              <a:t>ile</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P</a:t>
            </a:r>
            <a:r>
              <a:rPr lang="tr-TR" b="1" dirty="0" smtClean="0">
                <a:latin typeface="Times New Roman" panose="02020603050405020304" pitchFamily="18" charset="0"/>
                <a:cs typeface="Times New Roman" panose="02020603050405020304" pitchFamily="18" charset="0"/>
              </a:rPr>
              <a:t>araya </a:t>
            </a:r>
            <a:r>
              <a:rPr lang="tr-TR" b="1" dirty="0" smtClean="0">
                <a:latin typeface="Times New Roman" panose="02020603050405020304" pitchFamily="18" charset="0"/>
                <a:cs typeface="Times New Roman" panose="02020603050405020304" pitchFamily="18" charset="0"/>
              </a:rPr>
              <a:t>çevrilebilir</a:t>
            </a:r>
            <a:r>
              <a:rPr lang="tr-TR" dirty="0" smtClean="0">
                <a:latin typeface="Times New Roman" panose="02020603050405020304" pitchFamily="18" charset="0"/>
                <a:cs typeface="Times New Roman" panose="02020603050405020304" pitchFamily="18" charset="0"/>
              </a:rPr>
              <a:t> hem de </a:t>
            </a:r>
            <a:r>
              <a:rPr lang="tr-TR" b="1" i="1" dirty="0" smtClean="0">
                <a:latin typeface="Times New Roman" panose="02020603050405020304" pitchFamily="18" charset="0"/>
                <a:cs typeface="Times New Roman" panose="02020603050405020304" pitchFamily="18" charset="0"/>
              </a:rPr>
              <a:t>Pazarlık suretiyle </a:t>
            </a:r>
            <a:r>
              <a:rPr lang="tr-TR" b="1" dirty="0" smtClean="0">
                <a:latin typeface="Times New Roman" panose="02020603050405020304" pitchFamily="18" charset="0"/>
                <a:cs typeface="Times New Roman" panose="02020603050405020304" pitchFamily="18" charset="0"/>
              </a:rPr>
              <a:t>satılabilir </a:t>
            </a:r>
            <a:r>
              <a:rPr lang="tr-TR" i="1" dirty="0" smtClean="0">
                <a:latin typeface="Times New Roman" panose="02020603050405020304" pitchFamily="18" charset="0"/>
                <a:cs typeface="Times New Roman" panose="02020603050405020304" pitchFamily="18" charset="0"/>
              </a:rPr>
              <a:t>(İİK </a:t>
            </a:r>
            <a:r>
              <a:rPr lang="tr-TR" i="1" dirty="0" smtClean="0">
                <a:latin typeface="Times New Roman" panose="02020603050405020304" pitchFamily="18" charset="0"/>
                <a:cs typeface="Times New Roman" panose="02020603050405020304" pitchFamily="18" charset="0"/>
              </a:rPr>
              <a:t>m. 241</a:t>
            </a:r>
            <a:r>
              <a:rPr lang="tr-TR" i="1" dirty="0" smtClean="0">
                <a:latin typeface="Times New Roman" panose="02020603050405020304" pitchFamily="18" charset="0"/>
                <a:cs typeface="Times New Roman" panose="02020603050405020304" pitchFamily="18" charset="0"/>
              </a:rPr>
              <a:t>). </a:t>
            </a:r>
          </a:p>
          <a:p>
            <a:pPr algn="just"/>
            <a:r>
              <a:rPr lang="tr-TR" b="1" dirty="0" smtClean="0">
                <a:latin typeface="Times New Roman" panose="02020603050405020304" pitchFamily="18" charset="0"/>
                <a:cs typeface="Times New Roman" panose="02020603050405020304" pitchFamily="18" charset="0"/>
              </a:rPr>
              <a:t>Taşınmaz Açık </a:t>
            </a:r>
            <a:r>
              <a:rPr lang="tr-TR" b="1" dirty="0" smtClean="0">
                <a:latin typeface="Times New Roman" panose="02020603050405020304" pitchFamily="18" charset="0"/>
                <a:cs typeface="Times New Roman" panose="02020603050405020304" pitchFamily="18" charset="0"/>
              </a:rPr>
              <a:t>Arttırma </a:t>
            </a:r>
            <a:r>
              <a:rPr lang="tr-TR" dirty="0" smtClean="0">
                <a:latin typeface="Times New Roman" panose="02020603050405020304" pitchFamily="18" charset="0"/>
                <a:cs typeface="Times New Roman" panose="02020603050405020304" pitchFamily="18" charset="0"/>
              </a:rPr>
              <a:t>ile</a:t>
            </a:r>
            <a:r>
              <a:rPr lang="tr-TR" b="1" dirty="0" smtClean="0">
                <a:latin typeface="Times New Roman" panose="02020603050405020304" pitchFamily="18" charset="0"/>
                <a:cs typeface="Times New Roman" panose="02020603050405020304" pitchFamily="18" charset="0"/>
              </a:rPr>
              <a:t> satılır </a:t>
            </a:r>
            <a:r>
              <a:rPr lang="tr-TR" dirty="0" smtClean="0">
                <a:latin typeface="Times New Roman" panose="02020603050405020304" pitchFamily="18" charset="0"/>
                <a:cs typeface="Times New Roman" panose="02020603050405020304" pitchFamily="18" charset="0"/>
              </a:rPr>
              <a:t>ise, </a:t>
            </a:r>
            <a:r>
              <a:rPr lang="tr-TR" b="1" dirty="0" smtClean="0">
                <a:latin typeface="Times New Roman" panose="02020603050405020304" pitchFamily="18" charset="0"/>
                <a:cs typeface="Times New Roman" panose="02020603050405020304" pitchFamily="18" charset="0"/>
              </a:rPr>
              <a:t>Mülkiyet</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Alıcıya </a:t>
            </a:r>
            <a:r>
              <a:rPr lang="tr-TR" dirty="0" smtClean="0">
                <a:latin typeface="Times New Roman" panose="02020603050405020304" pitchFamily="18" charset="0"/>
                <a:cs typeface="Times New Roman" panose="02020603050405020304" pitchFamily="18" charset="0"/>
              </a:rPr>
              <a:t>yine </a:t>
            </a:r>
            <a:r>
              <a:rPr lang="tr-TR" b="1" dirty="0" smtClean="0">
                <a:latin typeface="Times New Roman" panose="02020603050405020304" pitchFamily="18" charset="0"/>
                <a:cs typeface="Times New Roman" panose="02020603050405020304" pitchFamily="18" charset="0"/>
              </a:rPr>
              <a:t>İhale </a:t>
            </a:r>
            <a:r>
              <a:rPr lang="tr-TR" dirty="0" smtClean="0">
                <a:latin typeface="Times New Roman" panose="02020603050405020304" pitchFamily="18" charset="0"/>
                <a:cs typeface="Times New Roman" panose="02020603050405020304" pitchFamily="18" charset="0"/>
              </a:rPr>
              <a:t>ile </a:t>
            </a:r>
            <a:r>
              <a:rPr lang="tr-TR" b="1" dirty="0" smtClean="0">
                <a:latin typeface="Times New Roman" panose="02020603050405020304" pitchFamily="18" charset="0"/>
                <a:cs typeface="Times New Roman" panose="02020603050405020304" pitchFamily="18" charset="0"/>
              </a:rPr>
              <a:t>geçer</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(İİK m. 243). </a:t>
            </a:r>
          </a:p>
          <a:p>
            <a:pPr algn="just"/>
            <a:r>
              <a:rPr lang="tr-TR" b="1" dirty="0" smtClean="0">
                <a:latin typeface="Times New Roman" panose="02020603050405020304" pitchFamily="18" charset="0"/>
                <a:cs typeface="Times New Roman" panose="02020603050405020304" pitchFamily="18" charset="0"/>
              </a:rPr>
              <a:t>Pazarlık Suretiyle Satışta </a:t>
            </a:r>
            <a:r>
              <a:rPr lang="tr-TR" dirty="0" smtClean="0">
                <a:latin typeface="Times New Roman" panose="02020603050405020304" pitchFamily="18" charset="0"/>
                <a:cs typeface="Times New Roman" panose="02020603050405020304" pitchFamily="18" charset="0"/>
              </a:rPr>
              <a:t>ise, </a:t>
            </a:r>
            <a:r>
              <a:rPr lang="tr-TR" b="1" i="1" dirty="0" smtClean="0">
                <a:latin typeface="Times New Roman" panose="02020603050405020304" pitchFamily="18" charset="0"/>
                <a:cs typeface="Times New Roman" panose="02020603050405020304" pitchFamily="18" charset="0"/>
              </a:rPr>
              <a:t>Mülkiyetin </a:t>
            </a:r>
            <a:r>
              <a:rPr lang="tr-TR" b="1" i="1" dirty="0" smtClean="0">
                <a:latin typeface="Times New Roman" panose="02020603050405020304" pitchFamily="18" charset="0"/>
                <a:cs typeface="Times New Roman" panose="02020603050405020304" pitchFamily="18" charset="0"/>
              </a:rPr>
              <a:t>tescil ile </a:t>
            </a:r>
            <a:r>
              <a:rPr lang="tr-TR" b="1" i="1" dirty="0" smtClean="0">
                <a:latin typeface="Times New Roman" panose="02020603050405020304" pitchFamily="18" charset="0"/>
                <a:cs typeface="Times New Roman" panose="02020603050405020304" pitchFamily="18" charset="0"/>
              </a:rPr>
              <a:t>intikal edeceği kabul edilmekte </a:t>
            </a:r>
            <a:r>
              <a:rPr lang="tr-TR" dirty="0" smtClean="0">
                <a:latin typeface="Times New Roman" panose="02020603050405020304" pitchFamily="18" charset="0"/>
                <a:cs typeface="Times New Roman" panose="02020603050405020304" pitchFamily="18" charset="0"/>
              </a:rPr>
              <a:t>ve hatta </a:t>
            </a:r>
            <a:r>
              <a:rPr lang="tr-TR" b="1" dirty="0" smtClean="0">
                <a:latin typeface="Times New Roman" panose="02020603050405020304" pitchFamily="18" charset="0"/>
                <a:cs typeface="Times New Roman" panose="02020603050405020304" pitchFamily="18" charset="0"/>
              </a:rPr>
              <a:t>Resmi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enet düzenlemesinin</a:t>
            </a:r>
            <a:r>
              <a:rPr lang="tr-TR" dirty="0" smtClean="0">
                <a:latin typeface="Times New Roman" panose="02020603050405020304" pitchFamily="18" charset="0"/>
                <a:cs typeface="Times New Roman" panose="02020603050405020304" pitchFamily="18" charset="0"/>
              </a:rPr>
              <a:t> dahi </a:t>
            </a:r>
            <a:r>
              <a:rPr lang="tr-TR" b="1" dirty="0" smtClean="0">
                <a:latin typeface="Times New Roman" panose="02020603050405020304" pitchFamily="18" charset="0"/>
                <a:cs typeface="Times New Roman" panose="02020603050405020304" pitchFamily="18" charset="0"/>
              </a:rPr>
              <a:t>gerektiği ileri sürülmektedir. </a:t>
            </a:r>
          </a:p>
          <a:p>
            <a:pPr marL="0" indent="0" algn="just">
              <a:buNone/>
            </a:pPr>
            <a:endParaRPr lang="tr-TR" i="1" dirty="0"/>
          </a:p>
        </p:txBody>
      </p:sp>
    </p:spTree>
    <p:extLst>
      <p:ext uri="{BB962C8B-B14F-4D97-AF65-F5344CB8AC3E}">
        <p14:creationId xmlns:p14="http://schemas.microsoft.com/office/powerpoint/2010/main" val="27131705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2912364099"/>
              </p:ext>
            </p:extLst>
          </p:nvPr>
        </p:nvGraphicFramePr>
        <p:xfrm>
          <a:off x="152400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7329948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mn-lt"/>
              </a:rPr>
              <a:t>İşgal (</a:t>
            </a:r>
            <a:r>
              <a:rPr lang="tr-TR" sz="3200" i="1" dirty="0" smtClean="0">
                <a:latin typeface="+mn-lt"/>
              </a:rPr>
              <a:t>Kavram)</a:t>
            </a:r>
            <a:r>
              <a:rPr lang="tr-TR" i="1" dirty="0" smtClean="0">
                <a:latin typeface="+mn-lt"/>
              </a:rPr>
              <a:t> </a:t>
            </a:r>
            <a:endParaRPr lang="tr-TR" i="1" dirty="0">
              <a:latin typeface="+mn-lt"/>
            </a:endParaRPr>
          </a:p>
        </p:txBody>
      </p:sp>
      <p:sp>
        <p:nvSpPr>
          <p:cNvPr id="3" name="İçerik Yer Tutucusu 2"/>
          <p:cNvSpPr>
            <a:spLocks noGrp="1"/>
          </p:cNvSpPr>
          <p:nvPr>
            <p:ph idx="1"/>
          </p:nvPr>
        </p:nvSpPr>
        <p:spPr/>
        <p:txBody>
          <a:bodyPr>
            <a:normAutofit/>
          </a:bodyPr>
          <a:lstStyle/>
          <a:p>
            <a:pPr algn="just"/>
            <a:r>
              <a:rPr lang="tr-TR" sz="2400" b="1" dirty="0" smtClean="0">
                <a:latin typeface="Times New Roman" panose="02020603050405020304" pitchFamily="18" charset="0"/>
                <a:cs typeface="Times New Roman" panose="02020603050405020304" pitchFamily="18" charset="0"/>
              </a:rPr>
              <a:t>«</a:t>
            </a:r>
            <a:r>
              <a:rPr lang="tr-TR" sz="3200" b="1" dirty="0" smtClean="0">
                <a:latin typeface="Times New Roman" panose="02020603050405020304" pitchFamily="18" charset="0"/>
                <a:cs typeface="Times New Roman" panose="02020603050405020304" pitchFamily="18" charset="0"/>
              </a:rPr>
              <a:t>İşgal», </a:t>
            </a:r>
            <a:r>
              <a:rPr lang="tr-TR" sz="3200" dirty="0" smtClean="0">
                <a:latin typeface="Times New Roman" panose="02020603050405020304" pitchFamily="18" charset="0"/>
                <a:cs typeface="Times New Roman" panose="02020603050405020304" pitchFamily="18" charset="0"/>
              </a:rPr>
              <a:t>bir kimsenin, </a:t>
            </a:r>
            <a:r>
              <a:rPr lang="tr-TR" sz="3200" b="1" dirty="0" smtClean="0">
                <a:latin typeface="Times New Roman" panose="02020603050405020304" pitchFamily="18" charset="0"/>
                <a:cs typeface="Times New Roman" panose="02020603050405020304" pitchFamily="18" charset="0"/>
              </a:rPr>
              <a:t>Maliki bulunmayan</a:t>
            </a:r>
            <a:r>
              <a:rPr lang="tr-TR" sz="3200" dirty="0" smtClean="0">
                <a:latin typeface="Times New Roman" panose="02020603050405020304" pitchFamily="18" charset="0"/>
                <a:cs typeface="Times New Roman" panose="02020603050405020304" pitchFamily="18" charset="0"/>
              </a:rPr>
              <a:t>, yani </a:t>
            </a:r>
            <a:r>
              <a:rPr lang="tr-TR" sz="3200" b="1" dirty="0" smtClean="0">
                <a:latin typeface="Times New Roman" panose="02020603050405020304" pitchFamily="18" charset="0"/>
                <a:cs typeface="Times New Roman" panose="02020603050405020304" pitchFamily="18" charset="0"/>
              </a:rPr>
              <a:t>Sahipsiz bir Taşınmazda, </a:t>
            </a:r>
            <a:r>
              <a:rPr lang="tr-TR" sz="3200" b="1" i="1" dirty="0">
                <a:latin typeface="Times New Roman" panose="02020603050405020304" pitchFamily="18" charset="0"/>
                <a:cs typeface="Times New Roman" panose="02020603050405020304" pitchFamily="18" charset="0"/>
              </a:rPr>
              <a:t>M</a:t>
            </a:r>
            <a:r>
              <a:rPr lang="tr-TR" sz="3200" b="1" i="1" dirty="0" smtClean="0">
                <a:latin typeface="Times New Roman" panose="02020603050405020304" pitchFamily="18" charset="0"/>
                <a:cs typeface="Times New Roman" panose="02020603050405020304" pitchFamily="18" charset="0"/>
              </a:rPr>
              <a:t>alik olma </a:t>
            </a:r>
            <a:r>
              <a:rPr lang="tr-TR" sz="3200" b="1" i="1" dirty="0" smtClean="0">
                <a:latin typeface="Times New Roman" panose="02020603050405020304" pitchFamily="18" charset="0"/>
                <a:cs typeface="Times New Roman" panose="02020603050405020304" pitchFamily="18" charset="0"/>
              </a:rPr>
              <a:t>Arzusu </a:t>
            </a:r>
            <a:r>
              <a:rPr lang="tr-TR" sz="3200" dirty="0" smtClean="0">
                <a:latin typeface="Times New Roman" panose="02020603050405020304" pitchFamily="18" charset="0"/>
                <a:cs typeface="Times New Roman" panose="02020603050405020304" pitchFamily="18" charset="0"/>
              </a:rPr>
              <a:t>ile</a:t>
            </a:r>
            <a:r>
              <a:rPr lang="tr-TR" sz="3200" b="1"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Z</a:t>
            </a:r>
            <a:r>
              <a:rPr lang="tr-TR" sz="3200" b="1" dirty="0" smtClean="0">
                <a:latin typeface="Times New Roman" panose="02020603050405020304" pitchFamily="18" charset="0"/>
                <a:cs typeface="Times New Roman" panose="02020603050405020304" pitchFamily="18" charset="0"/>
              </a:rPr>
              <a:t>ilyetlik kurmasıdır. </a:t>
            </a:r>
          </a:p>
          <a:p>
            <a:pPr algn="just"/>
            <a:r>
              <a:rPr lang="tr-TR" sz="3200" dirty="0" smtClean="0">
                <a:latin typeface="Times New Roman" panose="02020603050405020304" pitchFamily="18" charset="0"/>
                <a:cs typeface="Times New Roman" panose="02020603050405020304" pitchFamily="18" charset="0"/>
              </a:rPr>
              <a:t>Bu bağlamda, </a:t>
            </a:r>
            <a:r>
              <a:rPr lang="tr-TR" sz="3200" b="1" dirty="0" smtClean="0">
                <a:latin typeface="Times New Roman" panose="02020603050405020304" pitchFamily="18" charset="0"/>
                <a:cs typeface="Times New Roman" panose="02020603050405020304" pitchFamily="18" charset="0"/>
              </a:rPr>
              <a:t>o kimse</a:t>
            </a:r>
            <a:r>
              <a:rPr lang="tr-TR" sz="3200" dirty="0" smtClean="0">
                <a:latin typeface="Times New Roman" panose="02020603050405020304" pitchFamily="18" charset="0"/>
                <a:cs typeface="Times New Roman" panose="02020603050405020304" pitchFamily="18" charset="0"/>
              </a:rPr>
              <a:t>, söz </a:t>
            </a:r>
            <a:r>
              <a:rPr lang="tr-TR" sz="3200" dirty="0" smtClean="0">
                <a:latin typeface="Times New Roman" panose="02020603050405020304" pitchFamily="18" charset="0"/>
                <a:cs typeface="Times New Roman" panose="02020603050405020304" pitchFamily="18" charset="0"/>
              </a:rPr>
              <a:t>konusu </a:t>
            </a:r>
            <a:r>
              <a:rPr lang="tr-TR" sz="3200" b="1" i="1" dirty="0" smtClean="0">
                <a:latin typeface="Times New Roman" panose="02020603050405020304" pitchFamily="18" charset="0"/>
                <a:cs typeface="Times New Roman" panose="02020603050405020304" pitchFamily="18" charset="0"/>
              </a:rPr>
              <a:t>Taşınmazın Mülkiyetini</a:t>
            </a:r>
            <a:r>
              <a:rPr lang="tr-TR" sz="3200"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T</a:t>
            </a:r>
            <a:r>
              <a:rPr lang="tr-TR" sz="3200" b="1" i="1" dirty="0" smtClean="0">
                <a:latin typeface="Times New Roman" panose="02020603050405020304" pitchFamily="18" charset="0"/>
                <a:cs typeface="Times New Roman" panose="02020603050405020304" pitchFamily="18" charset="0"/>
              </a:rPr>
              <a:t>escilden önce</a:t>
            </a:r>
            <a:r>
              <a:rPr lang="tr-TR" sz="3200" i="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ve </a:t>
            </a:r>
            <a:r>
              <a:rPr lang="tr-TR" sz="3200" b="1" i="1" dirty="0" smtClean="0">
                <a:latin typeface="Times New Roman" panose="02020603050405020304" pitchFamily="18" charset="0"/>
                <a:cs typeface="Times New Roman" panose="02020603050405020304" pitchFamily="18" charset="0"/>
              </a:rPr>
              <a:t>Aslen </a:t>
            </a:r>
            <a:r>
              <a:rPr lang="tr-TR" sz="3200" b="1" dirty="0" smtClean="0">
                <a:latin typeface="Times New Roman" panose="02020603050405020304" pitchFamily="18" charset="0"/>
                <a:cs typeface="Times New Roman" panose="02020603050405020304" pitchFamily="18" charset="0"/>
              </a:rPr>
              <a:t>kazanır. </a:t>
            </a:r>
          </a:p>
          <a:p>
            <a:pPr algn="just"/>
            <a:r>
              <a:rPr lang="tr-TR" sz="3200" b="1" dirty="0" smtClean="0">
                <a:latin typeface="Times New Roman" panose="02020603050405020304" pitchFamily="18" charset="0"/>
                <a:cs typeface="Times New Roman" panose="02020603050405020304" pitchFamily="18" charset="0"/>
              </a:rPr>
              <a:t>İşgal yoluyla Mülkiyetin </a:t>
            </a:r>
            <a:r>
              <a:rPr lang="tr-TR" sz="3200" b="1" dirty="0">
                <a:latin typeface="Times New Roman" panose="02020603050405020304" pitchFamily="18" charset="0"/>
                <a:cs typeface="Times New Roman" panose="02020603050405020304" pitchFamily="18" charset="0"/>
              </a:rPr>
              <a:t>K</a:t>
            </a:r>
            <a:r>
              <a:rPr lang="tr-TR" sz="3200" b="1" dirty="0" smtClean="0">
                <a:latin typeface="Times New Roman" panose="02020603050405020304" pitchFamily="18" charset="0"/>
                <a:cs typeface="Times New Roman" panose="02020603050405020304" pitchFamily="18" charset="0"/>
              </a:rPr>
              <a:t>azanılması</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Medeni Kanun’un </a:t>
            </a:r>
            <a:r>
              <a:rPr lang="tr-TR" sz="3200" b="1" dirty="0" smtClean="0">
                <a:latin typeface="Times New Roman" panose="02020603050405020304" pitchFamily="18" charset="0"/>
                <a:cs typeface="Times New Roman" panose="02020603050405020304" pitchFamily="18" charset="0"/>
              </a:rPr>
              <a:t>«Taşınmaz» olarak saydığı şeylerden </a:t>
            </a:r>
            <a:r>
              <a:rPr lang="tr-TR" sz="3200"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m.704</a:t>
            </a:r>
            <a:r>
              <a:rPr lang="tr-TR" sz="3200" dirty="0" smtClean="0">
                <a:latin typeface="Times New Roman" panose="02020603050405020304" pitchFamily="18" charset="0"/>
                <a:cs typeface="Times New Roman" panose="02020603050405020304" pitchFamily="18" charset="0"/>
              </a:rPr>
              <a:t>) sadece </a:t>
            </a:r>
            <a:r>
              <a:rPr lang="tr-TR" sz="3200" b="1" dirty="0" smtClean="0">
                <a:latin typeface="Times New Roman" panose="02020603050405020304" pitchFamily="18" charset="0"/>
                <a:cs typeface="Times New Roman" panose="02020603050405020304" pitchFamily="18" charset="0"/>
              </a:rPr>
              <a:t>cismani bir varlığı olan </a:t>
            </a:r>
            <a:r>
              <a:rPr lang="tr-TR" sz="3200" b="1" i="1" dirty="0" smtClean="0">
                <a:latin typeface="Times New Roman" panose="02020603050405020304" pitchFamily="18" charset="0"/>
                <a:cs typeface="Times New Roman" panose="02020603050405020304" pitchFamily="18" charset="0"/>
              </a:rPr>
              <a:t>Arazi </a:t>
            </a:r>
            <a:r>
              <a:rPr lang="tr-TR" sz="3200" dirty="0" smtClean="0">
                <a:latin typeface="Times New Roman" panose="02020603050405020304" pitchFamily="18" charset="0"/>
                <a:cs typeface="Times New Roman" panose="02020603050405020304" pitchFamily="18" charset="0"/>
              </a:rPr>
              <a:t>ile </a:t>
            </a:r>
            <a:r>
              <a:rPr lang="tr-TR" sz="3200" b="1" i="1" dirty="0" smtClean="0">
                <a:latin typeface="Times New Roman" panose="02020603050405020304" pitchFamily="18" charset="0"/>
                <a:cs typeface="Times New Roman" panose="02020603050405020304" pitchFamily="18" charset="0"/>
              </a:rPr>
              <a:t>Kat Mülkiyetine tabi Bağımsız </a:t>
            </a:r>
            <a:r>
              <a:rPr lang="tr-TR" sz="3200" b="1" i="1" dirty="0">
                <a:latin typeface="Times New Roman" panose="02020603050405020304" pitchFamily="18" charset="0"/>
                <a:cs typeface="Times New Roman" panose="02020603050405020304" pitchFamily="18" charset="0"/>
              </a:rPr>
              <a:t>B</a:t>
            </a:r>
            <a:r>
              <a:rPr lang="tr-TR" sz="3200" b="1" i="1" dirty="0" smtClean="0">
                <a:latin typeface="Times New Roman" panose="02020603050405020304" pitchFamily="18" charset="0"/>
                <a:cs typeface="Times New Roman" panose="02020603050405020304" pitchFamily="18" charset="0"/>
              </a:rPr>
              <a:t>ölümler</a:t>
            </a:r>
            <a:r>
              <a:rPr lang="tr-TR" sz="3200" i="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için </a:t>
            </a:r>
            <a:r>
              <a:rPr lang="tr-TR" sz="3200" b="1" dirty="0" smtClean="0">
                <a:latin typeface="Times New Roman" panose="02020603050405020304" pitchFamily="18" charset="0"/>
                <a:cs typeface="Times New Roman" panose="02020603050405020304" pitchFamily="18" charset="0"/>
              </a:rPr>
              <a:t>söz konusu olur. </a:t>
            </a:r>
          </a:p>
          <a:p>
            <a:pPr marL="0" indent="0" algn="just">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67734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b="1" dirty="0">
                <a:latin typeface="Times New Roman" panose="02020603050405020304" pitchFamily="18" charset="0"/>
                <a:cs typeface="Times New Roman" panose="02020603050405020304" pitchFamily="18" charset="0"/>
              </a:rPr>
              <a:t>Taşınmaz olarak kaydedilen </a:t>
            </a:r>
            <a:r>
              <a:rPr lang="tr-TR" b="1" i="1" dirty="0">
                <a:latin typeface="Times New Roman" panose="02020603050405020304" pitchFamily="18" charset="0"/>
                <a:cs typeface="Times New Roman" panose="02020603050405020304" pitchFamily="18" charset="0"/>
              </a:rPr>
              <a:t>Bağımsız ve Sürekli Hakların nitelikleri</a:t>
            </a:r>
            <a:r>
              <a:rPr lang="tr-TR" b="1" dirty="0">
                <a:latin typeface="Times New Roman" panose="02020603050405020304" pitchFamily="18" charset="0"/>
                <a:cs typeface="Times New Roman" panose="02020603050405020304" pitchFamily="18" charset="0"/>
              </a:rPr>
              <a:t>, İşgale uygun değildir</a:t>
            </a:r>
            <a:r>
              <a:rPr lang="tr-TR" dirty="0">
                <a:latin typeface="Times New Roman" panose="02020603050405020304" pitchFamily="18" charset="0"/>
                <a:cs typeface="Times New Roman" panose="02020603050405020304" pitchFamily="18" charset="0"/>
              </a:rPr>
              <a:t>, zira </a:t>
            </a:r>
            <a:r>
              <a:rPr lang="tr-TR" b="1" dirty="0">
                <a:latin typeface="Times New Roman" panose="02020603050405020304" pitchFamily="18" charset="0"/>
                <a:cs typeface="Times New Roman" panose="02020603050405020304" pitchFamily="18" charset="0"/>
              </a:rPr>
              <a:t>bu hakların madde olarak işgal edilebilecek bir varlıkları yoktur</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Ancak</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maddi varlığı olan bir şey işgal edilebilir. </a:t>
            </a:r>
            <a:endParaRPr lang="tr-TR" b="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Öyleyse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Taşınmaz olarak kaydedilen </a:t>
            </a:r>
            <a:r>
              <a:rPr lang="tr-TR" b="1" i="1" dirty="0">
                <a:latin typeface="Times New Roman" panose="02020603050405020304" pitchFamily="18" charset="0"/>
                <a:cs typeface="Times New Roman" panose="02020603050405020304" pitchFamily="18" charset="0"/>
              </a:rPr>
              <a:t>Bağımsız ve Sürekli Hakların </a:t>
            </a:r>
            <a:r>
              <a:rPr lang="tr-TR" b="1" dirty="0">
                <a:latin typeface="Times New Roman" panose="02020603050405020304" pitchFamily="18" charset="0"/>
                <a:cs typeface="Times New Roman" panose="02020603050405020304" pitchFamily="18" charset="0"/>
              </a:rPr>
              <a:t>madde olarak İşgal edilebilecek bir varlıkları yoktur. </a:t>
            </a:r>
          </a:p>
          <a:p>
            <a:pPr algn="just"/>
            <a:r>
              <a:rPr lang="tr-TR" dirty="0">
                <a:latin typeface="Times New Roman" panose="02020603050405020304" pitchFamily="18" charset="0"/>
                <a:cs typeface="Times New Roman" panose="02020603050405020304" pitchFamily="18" charset="0"/>
              </a:rPr>
              <a:t>Aynı şekilde, </a:t>
            </a:r>
            <a:r>
              <a:rPr lang="tr-TR" b="1" dirty="0">
                <a:latin typeface="Times New Roman" panose="02020603050405020304" pitchFamily="18" charset="0"/>
                <a:cs typeface="Times New Roman" panose="02020603050405020304" pitchFamily="18" charset="0"/>
              </a:rPr>
              <a:t>Paylı Mülkiyette, Pay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İşgal konusu </a:t>
            </a:r>
            <a:r>
              <a:rPr lang="tr-TR" dirty="0">
                <a:latin typeface="Times New Roman" panose="02020603050405020304" pitchFamily="18" charset="0"/>
                <a:cs typeface="Times New Roman" panose="02020603050405020304" pitchFamily="18" charset="0"/>
              </a:rPr>
              <a:t>olamaz. </a:t>
            </a:r>
            <a:endParaRPr lang="tr-TR"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Böylece, </a:t>
            </a:r>
            <a:r>
              <a:rPr lang="tr-TR" b="1" dirty="0">
                <a:latin typeface="Times New Roman" panose="02020603050405020304" pitchFamily="18" charset="0"/>
                <a:cs typeface="Times New Roman" panose="02020603050405020304" pitchFamily="18" charset="0"/>
              </a:rPr>
              <a:t>İşgali düzenleyen </a:t>
            </a:r>
            <a:r>
              <a:rPr lang="tr-TR" b="1" i="1" dirty="0">
                <a:latin typeface="Times New Roman" panose="02020603050405020304" pitchFamily="18" charset="0"/>
                <a:cs typeface="Times New Roman" panose="02020603050405020304" pitchFamily="18" charset="0"/>
              </a:rPr>
              <a:t>MK m. </a:t>
            </a:r>
            <a:r>
              <a:rPr lang="tr-TR" b="1" i="1" dirty="0" smtClean="0">
                <a:latin typeface="Times New Roman" panose="02020603050405020304" pitchFamily="18" charset="0"/>
                <a:cs typeface="Times New Roman" panose="02020603050405020304" pitchFamily="18" charset="0"/>
              </a:rPr>
              <a:t>707 hükmündeki </a:t>
            </a:r>
            <a:r>
              <a:rPr lang="tr-TR" dirty="0" smtClean="0">
                <a:latin typeface="Times New Roman" panose="02020603050405020304" pitchFamily="18" charset="0"/>
                <a:cs typeface="Times New Roman" panose="02020603050405020304" pitchFamily="18" charset="0"/>
              </a:rPr>
              <a:t>«</a:t>
            </a:r>
            <a:r>
              <a:rPr lang="tr-TR" b="1" u="sng" dirty="0" smtClean="0">
                <a:latin typeface="Times New Roman" panose="02020603050405020304" pitchFamily="18" charset="0"/>
                <a:cs typeface="Times New Roman" panose="02020603050405020304" pitchFamily="18" charset="0"/>
              </a:rPr>
              <a:t>Taşınmaz</a:t>
            </a:r>
            <a:r>
              <a:rPr lang="tr-TR" u="sng"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deyimini sadece «</a:t>
            </a:r>
            <a:r>
              <a:rPr lang="tr-TR" b="1" dirty="0">
                <a:latin typeface="Times New Roman" panose="02020603050405020304" pitchFamily="18" charset="0"/>
                <a:cs typeface="Times New Roman" panose="02020603050405020304" pitchFamily="18" charset="0"/>
              </a:rPr>
              <a:t>Arazi</a:t>
            </a:r>
            <a:r>
              <a:rPr lang="tr-TR" dirty="0">
                <a:latin typeface="Times New Roman" panose="02020603050405020304" pitchFamily="18" charset="0"/>
                <a:cs typeface="Times New Roman" panose="02020603050405020304" pitchFamily="18" charset="0"/>
              </a:rPr>
              <a:t>» ve «</a:t>
            </a:r>
            <a:r>
              <a:rPr lang="tr-TR" b="1" dirty="0">
                <a:latin typeface="Times New Roman" panose="02020603050405020304" pitchFamily="18" charset="0"/>
                <a:cs typeface="Times New Roman" panose="02020603050405020304" pitchFamily="18" charset="0"/>
              </a:rPr>
              <a:t>Bağımsız Bölüm</a:t>
            </a:r>
            <a:r>
              <a:rPr lang="tr-TR" dirty="0">
                <a:latin typeface="Times New Roman" panose="02020603050405020304" pitchFamily="18" charset="0"/>
                <a:cs typeface="Times New Roman" panose="02020603050405020304" pitchFamily="18" charset="0"/>
              </a:rPr>
              <a:t>» olarak </a:t>
            </a:r>
            <a:r>
              <a:rPr lang="tr-TR" b="1" dirty="0">
                <a:latin typeface="Times New Roman" panose="02020603050405020304" pitchFamily="18" charset="0"/>
                <a:cs typeface="Times New Roman" panose="02020603050405020304" pitchFamily="18" charset="0"/>
              </a:rPr>
              <a:t>anlamak gerekir. </a:t>
            </a:r>
          </a:p>
          <a:p>
            <a:pPr marL="0" indent="0" algn="just">
              <a:buNone/>
            </a:pPr>
            <a:endParaRPr lang="tr-TR" dirty="0"/>
          </a:p>
          <a:p>
            <a:pPr marL="0" indent="0" algn="just">
              <a:buNone/>
            </a:pPr>
            <a:endParaRPr lang="tr-TR" dirty="0">
              <a:latin typeface="Times New Roman" panose="02020603050405020304" pitchFamily="18" charset="0"/>
              <a:cs typeface="Times New Roman" panose="02020603050405020304" pitchFamily="18" charset="0"/>
            </a:endParaRPr>
          </a:p>
          <a:p>
            <a:pPr marL="0" indent="0" algn="just">
              <a:buNone/>
            </a:pPr>
            <a:endParaRPr lang="tr-TR" b="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7685709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mn-lt"/>
              </a:rPr>
              <a:t>İşgale Konu Olabilecek Taşınmazlar </a:t>
            </a:r>
            <a:endParaRPr lang="tr-TR" dirty="0">
              <a:latin typeface="+mn-lt"/>
            </a:endParaRP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Bir </a:t>
            </a:r>
            <a:r>
              <a:rPr lang="tr-TR" b="1" dirty="0" smtClean="0">
                <a:latin typeface="Times New Roman" panose="02020603050405020304" pitchFamily="18" charset="0"/>
                <a:cs typeface="Times New Roman" panose="02020603050405020304" pitchFamily="18" charset="0"/>
              </a:rPr>
              <a:t>Taşınmazın</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İşgal </a:t>
            </a:r>
            <a:r>
              <a:rPr lang="tr-TR" b="1" i="1" dirty="0">
                <a:latin typeface="Times New Roman" panose="02020603050405020304" pitchFamily="18" charset="0"/>
                <a:cs typeface="Times New Roman" panose="02020603050405020304" pitchFamily="18" charset="0"/>
              </a:rPr>
              <a:t>yolu ile </a:t>
            </a:r>
            <a:r>
              <a:rPr lang="tr-TR" b="1" i="1" dirty="0" smtClean="0">
                <a:latin typeface="Times New Roman" panose="02020603050405020304" pitchFamily="18" charset="0"/>
                <a:cs typeface="Times New Roman" panose="02020603050405020304" pitchFamily="18" charset="0"/>
              </a:rPr>
              <a:t>Mülkiyet</a:t>
            </a:r>
            <a:r>
              <a:rPr lang="tr-TR" i="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Kazanılmasına </a:t>
            </a:r>
            <a:r>
              <a:rPr lang="tr-TR" b="1" i="1" dirty="0">
                <a:latin typeface="Times New Roman" panose="02020603050405020304" pitchFamily="18" charset="0"/>
                <a:cs typeface="Times New Roman" panose="02020603050405020304" pitchFamily="18" charset="0"/>
              </a:rPr>
              <a:t>elverişli olabilmesi </a:t>
            </a:r>
            <a:r>
              <a:rPr lang="tr-TR" dirty="0" smtClean="0">
                <a:latin typeface="Times New Roman" panose="02020603050405020304" pitchFamily="18" charset="0"/>
                <a:cs typeface="Times New Roman" panose="02020603050405020304" pitchFamily="18" charset="0"/>
              </a:rPr>
              <a:t>için, </a:t>
            </a:r>
            <a:r>
              <a:rPr lang="tr-TR" b="1" dirty="0" smtClean="0">
                <a:latin typeface="Times New Roman" panose="02020603050405020304" pitchFamily="18" charset="0"/>
                <a:cs typeface="Times New Roman" panose="02020603050405020304" pitchFamily="18" charset="0"/>
              </a:rPr>
              <a:t>o Taşınmaz </a:t>
            </a:r>
            <a:r>
              <a:rPr lang="tr-TR" b="1" dirty="0">
                <a:latin typeface="Times New Roman" panose="02020603050405020304" pitchFamily="18" charset="0"/>
                <a:cs typeface="Times New Roman" panose="02020603050405020304" pitchFamily="18" charset="0"/>
              </a:rPr>
              <a:t>üzerinde </a:t>
            </a:r>
            <a:r>
              <a:rPr lang="tr-TR" b="1" i="1" dirty="0">
                <a:latin typeface="Times New Roman" panose="02020603050405020304" pitchFamily="18" charset="0"/>
                <a:cs typeface="Times New Roman" panose="02020603050405020304" pitchFamily="18" charset="0"/>
              </a:rPr>
              <a:t>başkasının M</a:t>
            </a:r>
            <a:r>
              <a:rPr lang="tr-TR" b="1" i="1" dirty="0" smtClean="0">
                <a:latin typeface="Times New Roman" panose="02020603050405020304" pitchFamily="18" charset="0"/>
                <a:cs typeface="Times New Roman" panose="02020603050405020304" pitchFamily="18" charset="0"/>
              </a:rPr>
              <a:t>ülkiyet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akkı </a:t>
            </a:r>
            <a:r>
              <a:rPr lang="tr-TR" b="1" dirty="0" smtClean="0">
                <a:latin typeface="Times New Roman" panose="02020603050405020304" pitchFamily="18" charset="0"/>
                <a:cs typeface="Times New Roman" panose="02020603050405020304" pitchFamily="18" charset="0"/>
              </a:rPr>
              <a:t>bulunmamalıdır. </a:t>
            </a:r>
          </a:p>
          <a:p>
            <a:pPr algn="just"/>
            <a:r>
              <a:rPr lang="tr-TR" dirty="0" smtClean="0">
                <a:latin typeface="Times New Roman" panose="02020603050405020304" pitchFamily="18" charset="0"/>
                <a:cs typeface="Times New Roman" panose="02020603050405020304" pitchFamily="18" charset="0"/>
              </a:rPr>
              <a:t>Bu durumu, </a:t>
            </a:r>
            <a:r>
              <a:rPr lang="tr-TR" b="1" dirty="0" smtClean="0">
                <a:latin typeface="Times New Roman" panose="02020603050405020304" pitchFamily="18" charset="0"/>
                <a:cs typeface="Times New Roman" panose="02020603050405020304" pitchFamily="18" charset="0"/>
              </a:rPr>
              <a:t>Maliki bulunmayan her Taşınmazın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şgal yolu ile Mülkiyetinin Kazanılabileceği şeklinde </a:t>
            </a:r>
            <a:r>
              <a:rPr lang="tr-TR" dirty="0" smtClean="0">
                <a:latin typeface="Times New Roman" panose="02020603050405020304" pitchFamily="18" charset="0"/>
                <a:cs typeface="Times New Roman" panose="02020603050405020304" pitchFamily="18" charset="0"/>
              </a:rPr>
              <a:t>de </a:t>
            </a:r>
            <a:r>
              <a:rPr lang="tr-TR" b="1" dirty="0" smtClean="0">
                <a:latin typeface="Times New Roman" panose="02020603050405020304" pitchFamily="18" charset="0"/>
                <a:cs typeface="Times New Roman" panose="02020603050405020304" pitchFamily="18" charset="0"/>
              </a:rPr>
              <a:t>anlamamak gerekir.</a:t>
            </a:r>
          </a:p>
          <a:p>
            <a:pPr algn="just"/>
            <a:r>
              <a:rPr lang="tr-TR" dirty="0" smtClean="0">
                <a:latin typeface="Times New Roman" panose="02020603050405020304" pitchFamily="18" charset="0"/>
                <a:cs typeface="Times New Roman" panose="02020603050405020304" pitchFamily="18" charset="0"/>
              </a:rPr>
              <a:t>Burada </a:t>
            </a:r>
            <a:r>
              <a:rPr lang="tr-TR" b="1" dirty="0" smtClean="0">
                <a:latin typeface="Times New Roman" panose="02020603050405020304" pitchFamily="18" charset="0"/>
                <a:cs typeface="Times New Roman" panose="02020603050405020304" pitchFamily="18" charset="0"/>
              </a:rPr>
              <a:t>asıl önemli olan</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Maliki bulunan bir Taşınmazda İşgal yolu ile Mülkiyet kazanılamayacağı </a:t>
            </a:r>
            <a:r>
              <a:rPr lang="tr-TR" dirty="0" smtClean="0">
                <a:latin typeface="Times New Roman" panose="02020603050405020304" pitchFamily="18" charset="0"/>
                <a:cs typeface="Times New Roman" panose="02020603050405020304" pitchFamily="18" charset="0"/>
              </a:rPr>
              <a:t>hususudur. </a:t>
            </a:r>
          </a:p>
          <a:p>
            <a:pPr algn="just"/>
            <a:r>
              <a:rPr lang="tr-TR" b="1" dirty="0" smtClean="0">
                <a:latin typeface="Times New Roman" panose="02020603050405020304" pitchFamily="18" charset="0"/>
                <a:cs typeface="Times New Roman" panose="02020603050405020304" pitchFamily="18" charset="0"/>
              </a:rPr>
              <a:t>MK </a:t>
            </a:r>
            <a:r>
              <a:rPr lang="tr-TR" b="1" dirty="0" smtClean="0">
                <a:latin typeface="Times New Roman" panose="02020603050405020304" pitchFamily="18" charset="0"/>
                <a:cs typeface="Times New Roman" panose="02020603050405020304" pitchFamily="18" charset="0"/>
              </a:rPr>
              <a:t>m. 707 hükmünde </a:t>
            </a:r>
            <a:r>
              <a:rPr lang="tr-TR" b="1" i="1" dirty="0" smtClean="0">
                <a:latin typeface="Times New Roman" panose="02020603050405020304" pitchFamily="18" charset="0"/>
                <a:cs typeface="Times New Roman" panose="02020603050405020304" pitchFamily="18" charset="0"/>
              </a:rPr>
              <a:t>İşgal Yoluyla Kazanma </a:t>
            </a:r>
            <a:r>
              <a:rPr lang="tr-TR" b="1" dirty="0" smtClean="0">
                <a:latin typeface="Times New Roman" panose="02020603050405020304" pitchFamily="18" charset="0"/>
                <a:cs typeface="Times New Roman" panose="02020603050405020304" pitchFamily="18" charset="0"/>
              </a:rPr>
              <a:t>düzenlenirken, </a:t>
            </a:r>
            <a:r>
              <a:rPr lang="tr-TR" b="1" i="1" dirty="0" smtClean="0">
                <a:latin typeface="Times New Roman" panose="02020603050405020304" pitchFamily="18" charset="0"/>
                <a:cs typeface="Times New Roman" panose="02020603050405020304" pitchFamily="18" charset="0"/>
              </a:rPr>
              <a:t>Tapulu</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Taşınmazlar</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ve</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Tapusuz Taşınmazlar </a:t>
            </a:r>
            <a:r>
              <a:rPr lang="tr-TR" b="1" dirty="0" smtClean="0">
                <a:latin typeface="Times New Roman" panose="02020603050405020304" pitchFamily="18" charset="0"/>
                <a:cs typeface="Times New Roman" panose="02020603050405020304" pitchFamily="18" charset="0"/>
              </a:rPr>
              <a:t>arasında bir ayırım yapılmıştır. </a:t>
            </a:r>
          </a:p>
          <a:p>
            <a:pPr marL="0" indent="0" algn="just">
              <a:buNone/>
            </a:pPr>
            <a:endParaRPr lang="tr-TR" dirty="0"/>
          </a:p>
          <a:p>
            <a:endParaRPr lang="tr-TR" dirty="0"/>
          </a:p>
        </p:txBody>
      </p:sp>
    </p:spTree>
    <p:extLst>
      <p:ext uri="{BB962C8B-B14F-4D97-AF65-F5344CB8AC3E}">
        <p14:creationId xmlns:p14="http://schemas.microsoft.com/office/powerpoint/2010/main" val="6080333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Tapuda Kayıtlı Olup da Sicile Göre Sahipsiz Hale Gelen Taşınmazlar </a:t>
            </a:r>
            <a:endParaRPr lang="tr-TR" b="1" dirty="0">
              <a:latin typeface="+mn-lt"/>
            </a:endParaRPr>
          </a:p>
        </p:txBody>
      </p:sp>
      <p:sp>
        <p:nvSpPr>
          <p:cNvPr id="3" name="İçerik Yer Tutucusu 2"/>
          <p:cNvSpPr>
            <a:spLocks noGrp="1"/>
          </p:cNvSpPr>
          <p:nvPr>
            <p:ph idx="1"/>
          </p:nvPr>
        </p:nvSpPr>
        <p:spPr/>
        <p:txBody>
          <a:bodyPr>
            <a:normAutofit fontScale="92500"/>
          </a:bodyPr>
          <a:lstStyle/>
          <a:p>
            <a:pPr algn="just"/>
            <a:r>
              <a:rPr lang="tr-TR" sz="3200" b="1" dirty="0" smtClean="0">
                <a:latin typeface="Times New Roman" panose="02020603050405020304" pitchFamily="18" charset="0"/>
                <a:cs typeface="Times New Roman" panose="02020603050405020304" pitchFamily="18" charset="0"/>
              </a:rPr>
              <a:t>MK </a:t>
            </a:r>
            <a:r>
              <a:rPr lang="tr-TR" sz="3200" b="1" dirty="0" smtClean="0">
                <a:latin typeface="Times New Roman" panose="02020603050405020304" pitchFamily="18" charset="0"/>
                <a:cs typeface="Times New Roman" panose="02020603050405020304" pitchFamily="18" charset="0"/>
              </a:rPr>
              <a:t>m. 707 </a:t>
            </a:r>
            <a:r>
              <a:rPr lang="tr-TR" sz="3200" b="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1 </a:t>
            </a:r>
            <a:r>
              <a:rPr lang="tr-TR" sz="3200" b="1" dirty="0" smtClean="0">
                <a:latin typeface="Times New Roman" panose="02020603050405020304" pitchFamily="18" charset="0"/>
                <a:cs typeface="Times New Roman" panose="02020603050405020304" pitchFamily="18" charset="0"/>
              </a:rPr>
              <a:t>hükmüne</a:t>
            </a:r>
            <a:r>
              <a:rPr lang="tr-TR" sz="3200" b="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göre</a:t>
            </a:r>
            <a:r>
              <a:rPr lang="tr-TR" sz="3200" dirty="0" smtClean="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a:p>
            <a:pPr marL="0" indent="0" algn="just">
              <a:buNone/>
            </a:pP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Tapu kütüğüne kayıtlı bir taşınmazın mülkiyetinin işgal yoluyla kazanılması, ancak kaydının malikin istemiyle terkin edilmiş olmasına bağlıdır.» </a:t>
            </a:r>
          </a:p>
          <a:p>
            <a:pPr algn="just"/>
            <a:r>
              <a:rPr lang="tr-TR" sz="3200" b="1" dirty="0" smtClean="0">
                <a:latin typeface="Times New Roman" panose="02020603050405020304" pitchFamily="18" charset="0"/>
                <a:cs typeface="Times New Roman" panose="02020603050405020304" pitchFamily="18" charset="0"/>
              </a:rPr>
              <a:t>Taşınmazın kaydının </a:t>
            </a:r>
            <a:r>
              <a:rPr lang="tr-TR" sz="3200" b="1" dirty="0" smtClean="0">
                <a:latin typeface="Times New Roman" panose="02020603050405020304" pitchFamily="18" charset="0"/>
                <a:cs typeface="Times New Roman" panose="02020603050405020304" pitchFamily="18" charset="0"/>
              </a:rPr>
              <a:t>Malikinin </a:t>
            </a:r>
            <a:r>
              <a:rPr lang="tr-TR" sz="3200" b="1" dirty="0" smtClean="0">
                <a:latin typeface="Times New Roman" panose="02020603050405020304" pitchFamily="18" charset="0"/>
                <a:cs typeface="Times New Roman" panose="02020603050405020304" pitchFamily="18" charset="0"/>
              </a:rPr>
              <a:t>İ</a:t>
            </a:r>
            <a:r>
              <a:rPr lang="tr-TR" sz="3200" b="1" dirty="0" smtClean="0">
                <a:latin typeface="Times New Roman" panose="02020603050405020304" pitchFamily="18" charset="0"/>
                <a:cs typeface="Times New Roman" panose="02020603050405020304" pitchFamily="18" charset="0"/>
              </a:rPr>
              <a:t>stemi ile </a:t>
            </a:r>
            <a:r>
              <a:rPr lang="tr-TR" sz="3200" b="1" dirty="0">
                <a:latin typeface="Times New Roman" panose="02020603050405020304" pitchFamily="18" charset="0"/>
                <a:cs typeface="Times New Roman" panose="02020603050405020304" pitchFamily="18" charset="0"/>
              </a:rPr>
              <a:t>K</a:t>
            </a:r>
            <a:r>
              <a:rPr lang="tr-TR" sz="3200" b="1" dirty="0" smtClean="0">
                <a:latin typeface="Times New Roman" panose="02020603050405020304" pitchFamily="18" charset="0"/>
                <a:cs typeface="Times New Roman" panose="02020603050405020304" pitchFamily="18" charset="0"/>
              </a:rPr>
              <a:t>ütükten </a:t>
            </a:r>
            <a:r>
              <a:rPr lang="tr-TR" sz="3200" b="1" dirty="0" smtClean="0">
                <a:latin typeface="Times New Roman" panose="02020603050405020304" pitchFamily="18" charset="0"/>
                <a:cs typeface="Times New Roman" panose="02020603050405020304" pitchFamily="18" charset="0"/>
              </a:rPr>
              <a:t>terkin edilmiş olup </a:t>
            </a:r>
            <a:r>
              <a:rPr lang="tr-TR" sz="3200" b="1" dirty="0" smtClean="0">
                <a:latin typeface="Times New Roman" panose="02020603050405020304" pitchFamily="18" charset="0"/>
                <a:cs typeface="Times New Roman" panose="02020603050405020304" pitchFamily="18" charset="0"/>
              </a:rPr>
              <a:t>olmadığı hususu</a:t>
            </a:r>
            <a:r>
              <a:rPr lang="tr-TR"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ancak </a:t>
            </a:r>
            <a:r>
              <a:rPr lang="tr-TR" sz="3200" b="1" i="1" dirty="0" smtClean="0">
                <a:latin typeface="Times New Roman" panose="02020603050405020304" pitchFamily="18" charset="0"/>
                <a:cs typeface="Times New Roman" panose="02020603050405020304" pitchFamily="18" charset="0"/>
              </a:rPr>
              <a:t>Tapu Sicilinden </a:t>
            </a:r>
            <a:r>
              <a:rPr lang="tr-TR" sz="3200" b="1" dirty="0" smtClean="0">
                <a:latin typeface="Times New Roman" panose="02020603050405020304" pitchFamily="18" charset="0"/>
                <a:cs typeface="Times New Roman" panose="02020603050405020304" pitchFamily="18" charset="0"/>
              </a:rPr>
              <a:t>anlaşılır. </a:t>
            </a:r>
          </a:p>
          <a:p>
            <a:pPr algn="just"/>
            <a:r>
              <a:rPr lang="tr-TR" sz="3200" dirty="0" smtClean="0">
                <a:latin typeface="Times New Roman" panose="02020603050405020304" pitchFamily="18" charset="0"/>
                <a:cs typeface="Times New Roman" panose="02020603050405020304" pitchFamily="18" charset="0"/>
              </a:rPr>
              <a:t>Öyleyse, </a:t>
            </a:r>
            <a:r>
              <a:rPr lang="tr-TR" sz="3200" b="1" dirty="0" smtClean="0">
                <a:latin typeface="Times New Roman" panose="02020603050405020304" pitchFamily="18" charset="0"/>
                <a:cs typeface="Times New Roman" panose="02020603050405020304" pitchFamily="18" charset="0"/>
              </a:rPr>
              <a:t>Tapuda </a:t>
            </a:r>
            <a:r>
              <a:rPr lang="tr-TR" sz="3200" b="1" dirty="0">
                <a:latin typeface="Times New Roman" panose="02020603050405020304" pitchFamily="18" charset="0"/>
                <a:cs typeface="Times New Roman" panose="02020603050405020304" pitchFamily="18" charset="0"/>
              </a:rPr>
              <a:t>K</a:t>
            </a:r>
            <a:r>
              <a:rPr lang="tr-TR" sz="3200" b="1" dirty="0" smtClean="0">
                <a:latin typeface="Times New Roman" panose="02020603050405020304" pitchFamily="18" charset="0"/>
                <a:cs typeface="Times New Roman" panose="02020603050405020304" pitchFamily="18" charset="0"/>
              </a:rPr>
              <a:t>ayıtlı </a:t>
            </a:r>
            <a:r>
              <a:rPr lang="tr-TR" sz="3200" b="1" dirty="0">
                <a:latin typeface="Times New Roman" panose="02020603050405020304" pitchFamily="18" charset="0"/>
                <a:cs typeface="Times New Roman" panose="02020603050405020304" pitchFamily="18" charset="0"/>
              </a:rPr>
              <a:t>T</a:t>
            </a:r>
            <a:r>
              <a:rPr lang="tr-TR" sz="3200" b="1" dirty="0" smtClean="0">
                <a:latin typeface="Times New Roman" panose="02020603050405020304" pitchFamily="18" charset="0"/>
                <a:cs typeface="Times New Roman" panose="02020603050405020304" pitchFamily="18" charset="0"/>
              </a:rPr>
              <a:t>aşınmazların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ülkiyeti </a:t>
            </a:r>
            <a:r>
              <a:rPr lang="tr-TR" sz="3200" dirty="0" smtClean="0">
                <a:latin typeface="Times New Roman" panose="02020603050405020304" pitchFamily="18" charset="0"/>
                <a:cs typeface="Times New Roman" panose="02020603050405020304" pitchFamily="18" charset="0"/>
              </a:rPr>
              <a:t>ancak </a:t>
            </a:r>
            <a:r>
              <a:rPr lang="tr-TR" sz="3200" b="1" i="1" dirty="0" smtClean="0">
                <a:latin typeface="Times New Roman" panose="02020603050405020304" pitchFamily="18" charset="0"/>
                <a:cs typeface="Times New Roman" panose="02020603050405020304" pitchFamily="18" charset="0"/>
              </a:rPr>
              <a:t>sahipsiz hale geldiği Tapu Sicilinden anlaşıldığı takdirde</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İşga</a:t>
            </a:r>
            <a:r>
              <a:rPr lang="tr-TR" sz="3200" dirty="0" smtClean="0">
                <a:latin typeface="Times New Roman" panose="02020603050405020304" pitchFamily="18" charset="0"/>
                <a:cs typeface="Times New Roman" panose="02020603050405020304" pitchFamily="18" charset="0"/>
              </a:rPr>
              <a:t>l </a:t>
            </a:r>
            <a:r>
              <a:rPr lang="tr-TR" sz="3200" b="1" dirty="0" smtClean="0">
                <a:latin typeface="Times New Roman" panose="02020603050405020304" pitchFamily="18" charset="0"/>
                <a:cs typeface="Times New Roman" panose="02020603050405020304" pitchFamily="18" charset="0"/>
              </a:rPr>
              <a:t>yolu </a:t>
            </a:r>
            <a:r>
              <a:rPr lang="tr-TR" sz="3200" dirty="0" smtClean="0">
                <a:latin typeface="Times New Roman" panose="02020603050405020304" pitchFamily="18" charset="0"/>
                <a:cs typeface="Times New Roman" panose="02020603050405020304" pitchFamily="18" charset="0"/>
              </a:rPr>
              <a:t>ile</a:t>
            </a:r>
            <a:r>
              <a:rPr lang="tr-TR" sz="3200" b="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kazanılabilir. </a:t>
            </a:r>
          </a:p>
          <a:p>
            <a:pPr marL="0" indent="0" algn="just">
              <a:buNone/>
            </a:pPr>
            <a:endParaRPr lang="tr-TR" sz="3200" dirty="0" smtClean="0"/>
          </a:p>
          <a:p>
            <a:pPr algn="just"/>
            <a:endParaRPr lang="tr-TR" dirty="0" smtClean="0"/>
          </a:p>
          <a:p>
            <a:pPr algn="just"/>
            <a:endParaRPr lang="tr-TR" dirty="0"/>
          </a:p>
        </p:txBody>
      </p:sp>
    </p:spTree>
    <p:extLst>
      <p:ext uri="{BB962C8B-B14F-4D97-AF65-F5344CB8AC3E}">
        <p14:creationId xmlns:p14="http://schemas.microsoft.com/office/powerpoint/2010/main" val="37142017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MK </a:t>
            </a:r>
            <a:r>
              <a:rPr lang="tr-TR" b="1" dirty="0" smtClean="0">
                <a:latin typeface="Times New Roman" panose="02020603050405020304" pitchFamily="18" charset="0"/>
                <a:cs typeface="Times New Roman" panose="02020603050405020304" pitchFamily="18" charset="0"/>
              </a:rPr>
              <a:t>m. 707 </a:t>
            </a:r>
            <a:r>
              <a:rPr lang="tr-TR" b="1" dirty="0" smtClean="0">
                <a:latin typeface="Times New Roman" panose="02020603050405020304" pitchFamily="18" charset="0"/>
                <a:cs typeface="Times New Roman" panose="02020603050405020304" pitchFamily="18" charset="0"/>
              </a:rPr>
              <a:t>hükmünü, </a:t>
            </a:r>
            <a:r>
              <a:rPr lang="tr-TR" i="1" dirty="0" smtClean="0">
                <a:latin typeface="Times New Roman" panose="02020603050405020304" pitchFamily="18" charset="0"/>
                <a:cs typeface="Times New Roman" panose="02020603050405020304" pitchFamily="18" charset="0"/>
              </a:rPr>
              <a:t>kaynak</a:t>
            </a:r>
            <a:r>
              <a:rPr lang="tr-TR" b="1" i="1"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Kanun </a:t>
            </a:r>
            <a:r>
              <a:rPr lang="tr-TR" dirty="0" smtClean="0">
                <a:latin typeface="Times New Roman" panose="02020603050405020304" pitchFamily="18" charset="0"/>
                <a:cs typeface="Times New Roman" panose="02020603050405020304" pitchFamily="18" charset="0"/>
              </a:rPr>
              <a:t>olan </a:t>
            </a:r>
            <a:r>
              <a:rPr lang="tr-TR" b="1" i="1" dirty="0" smtClean="0">
                <a:latin typeface="Times New Roman" panose="02020603050405020304" pitchFamily="18" charset="0"/>
                <a:cs typeface="Times New Roman" panose="02020603050405020304" pitchFamily="18" charset="0"/>
              </a:rPr>
              <a:t>İsviçre Medeni Kanunu’nu</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da </a:t>
            </a:r>
            <a:r>
              <a:rPr lang="tr-TR" b="1" dirty="0" smtClean="0">
                <a:latin typeface="Times New Roman" panose="02020603050405020304" pitchFamily="18" charset="0"/>
                <a:cs typeface="Times New Roman" panose="02020603050405020304" pitchFamily="18" charset="0"/>
              </a:rPr>
              <a:t>dikkate alarak yorumlamak uygun olacaktır. </a:t>
            </a:r>
          </a:p>
          <a:p>
            <a:pPr algn="just"/>
            <a:r>
              <a:rPr lang="tr-TR" dirty="0" smtClean="0">
                <a:latin typeface="Times New Roman" panose="02020603050405020304" pitchFamily="18" charset="0"/>
                <a:cs typeface="Times New Roman" panose="02020603050405020304" pitchFamily="18" charset="0"/>
              </a:rPr>
              <a:t>Bu bağlamda</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İsviçre Medeni Kanunu’nun 658. maddesi </a:t>
            </a:r>
            <a:r>
              <a:rPr lang="tr-TR" b="1" dirty="0" smtClean="0">
                <a:latin typeface="Times New Roman" panose="02020603050405020304" pitchFamily="18" charset="0"/>
                <a:cs typeface="Times New Roman" panose="02020603050405020304" pitchFamily="18" charset="0"/>
              </a:rPr>
              <a:t>göz önünde tutularak </a:t>
            </a:r>
            <a:r>
              <a:rPr lang="tr-TR" b="1" i="1" dirty="0" smtClean="0">
                <a:latin typeface="Times New Roman" panose="02020603050405020304" pitchFamily="18" charset="0"/>
                <a:cs typeface="Times New Roman" panose="02020603050405020304" pitchFamily="18" charset="0"/>
              </a:rPr>
              <a:t>MK </a:t>
            </a:r>
            <a:r>
              <a:rPr lang="tr-TR" b="1" i="1" dirty="0" smtClean="0">
                <a:latin typeface="Times New Roman" panose="02020603050405020304" pitchFamily="18" charset="0"/>
                <a:cs typeface="Times New Roman" panose="02020603050405020304" pitchFamily="18" charset="0"/>
              </a:rPr>
              <a:t>m. 707 </a:t>
            </a:r>
            <a:r>
              <a:rPr lang="tr-TR" b="1" dirty="0" smtClean="0">
                <a:latin typeface="Times New Roman" panose="02020603050405020304" pitchFamily="18" charset="0"/>
                <a:cs typeface="Times New Roman" panose="02020603050405020304" pitchFamily="18" charset="0"/>
              </a:rPr>
              <a:t>yorumlanır </a:t>
            </a:r>
            <a:r>
              <a:rPr lang="tr-TR" dirty="0" smtClean="0">
                <a:latin typeface="Times New Roman" panose="02020603050405020304" pitchFamily="18" charset="0"/>
                <a:cs typeface="Times New Roman" panose="02020603050405020304" pitchFamily="18" charset="0"/>
              </a:rPr>
              <a:t>ise, </a:t>
            </a:r>
            <a:r>
              <a:rPr lang="tr-TR" b="1" dirty="0" smtClean="0">
                <a:latin typeface="Times New Roman" panose="02020603050405020304" pitchFamily="18" charset="0"/>
                <a:cs typeface="Times New Roman" panose="02020603050405020304" pitchFamily="18" charset="0"/>
              </a:rPr>
              <a:t>bu hükmün şöyle anlaşılması gerekir</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Tapuda kayıtlı taşınmazlar ancak sahipsiz hale geldikleri tapu sicilinden anlaşıldığı takdirde işgal yoluyla kazanılabilirler.»</a:t>
            </a:r>
          </a:p>
          <a:p>
            <a:pPr marL="0" indent="0" algn="just">
              <a:buNone/>
            </a:pPr>
            <a:r>
              <a:rPr lang="tr-TR" sz="3600" dirty="0" smtClean="0">
                <a:latin typeface="Times New Roman" panose="02020603050405020304" pitchFamily="18" charset="0"/>
                <a:cs typeface="Times New Roman" panose="02020603050405020304" pitchFamily="18" charset="0"/>
              </a:rPr>
              <a:t>(</a:t>
            </a:r>
            <a:r>
              <a:rPr lang="tr-TR" sz="2400" b="1" i="1" dirty="0" err="1" smtClean="0">
                <a:latin typeface="Times New Roman" panose="02020603050405020304" pitchFamily="18" charset="0"/>
                <a:cs typeface="Times New Roman" panose="02020603050405020304" pitchFamily="18" charset="0"/>
              </a:rPr>
              <a:t>Oğuzman</a:t>
            </a:r>
            <a:r>
              <a:rPr lang="tr-TR" sz="2400" b="1" i="1" dirty="0" smtClean="0">
                <a:latin typeface="Times New Roman" panose="02020603050405020304" pitchFamily="18" charset="0"/>
                <a:cs typeface="Times New Roman" panose="02020603050405020304" pitchFamily="18" charset="0"/>
              </a:rPr>
              <a:t> / </a:t>
            </a:r>
            <a:r>
              <a:rPr lang="tr-TR" sz="2400" b="1" i="1" dirty="0" err="1" smtClean="0">
                <a:latin typeface="Times New Roman" panose="02020603050405020304" pitchFamily="18" charset="0"/>
                <a:cs typeface="Times New Roman" panose="02020603050405020304" pitchFamily="18" charset="0"/>
              </a:rPr>
              <a:t>Seliçi</a:t>
            </a:r>
            <a:r>
              <a:rPr lang="tr-TR" sz="2400" b="1" i="1" dirty="0" smtClean="0">
                <a:latin typeface="Times New Roman" panose="02020603050405020304" pitchFamily="18" charset="0"/>
                <a:cs typeface="Times New Roman" panose="02020603050405020304" pitchFamily="18" charset="0"/>
              </a:rPr>
              <a:t> / Oktay – Özdemir</a:t>
            </a:r>
            <a:r>
              <a:rPr lang="tr-TR" sz="2400" i="1" dirty="0" smtClean="0">
                <a:latin typeface="Times New Roman" panose="02020603050405020304" pitchFamily="18" charset="0"/>
                <a:cs typeface="Times New Roman" panose="02020603050405020304" pitchFamily="18" charset="0"/>
              </a:rPr>
              <a:t>, Eşya H., 19. B., s. 410)</a:t>
            </a: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99724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sz="3600" b="1" dirty="0" smtClean="0">
                <a:latin typeface="Times New Roman" panose="02020603050405020304" pitchFamily="18" charset="0"/>
                <a:cs typeface="Times New Roman" panose="02020603050405020304" pitchFamily="18" charset="0"/>
              </a:rPr>
              <a:t>Tapuda Kayıtlı bir Taşınmazın sahipsiz hale gelmesi</a:t>
            </a:r>
            <a:r>
              <a:rPr lang="tr-TR" sz="3600" dirty="0" smtClean="0">
                <a:latin typeface="Times New Roman" panose="02020603050405020304" pitchFamily="18" charset="0"/>
                <a:cs typeface="Times New Roman" panose="02020603050405020304" pitchFamily="18" charset="0"/>
              </a:rPr>
              <a:t>, hükümde de belirtildiği gibi, </a:t>
            </a:r>
            <a:r>
              <a:rPr lang="tr-TR" sz="3600" b="1" dirty="0" smtClean="0">
                <a:latin typeface="Times New Roman" panose="02020603050405020304" pitchFamily="18" charset="0"/>
                <a:cs typeface="Times New Roman" panose="02020603050405020304" pitchFamily="18" charset="0"/>
              </a:rPr>
              <a:t>Malikin </a:t>
            </a:r>
            <a:r>
              <a:rPr lang="tr-TR" sz="3600" b="1" dirty="0">
                <a:latin typeface="Times New Roman" panose="02020603050405020304" pitchFamily="18" charset="0"/>
                <a:cs typeface="Times New Roman" panose="02020603050405020304" pitchFamily="18" charset="0"/>
              </a:rPr>
              <a:t>S</a:t>
            </a:r>
            <a:r>
              <a:rPr lang="tr-TR" sz="3600" b="1" dirty="0" smtClean="0">
                <a:latin typeface="Times New Roman" panose="02020603050405020304" pitchFamily="18" charset="0"/>
                <a:cs typeface="Times New Roman" panose="02020603050405020304" pitchFamily="18" charset="0"/>
              </a:rPr>
              <a:t>icilde tescil edilmiş bulunan Mülkiyet </a:t>
            </a:r>
            <a:r>
              <a:rPr lang="tr-TR" sz="3600" b="1" dirty="0">
                <a:latin typeface="Times New Roman" panose="02020603050405020304" pitchFamily="18" charset="0"/>
                <a:cs typeface="Times New Roman" panose="02020603050405020304" pitchFamily="18" charset="0"/>
              </a:rPr>
              <a:t>H</a:t>
            </a:r>
            <a:r>
              <a:rPr lang="tr-TR" sz="3600" b="1" dirty="0" smtClean="0">
                <a:latin typeface="Times New Roman" panose="02020603050405020304" pitchFamily="18" charset="0"/>
                <a:cs typeface="Times New Roman" panose="02020603050405020304" pitchFamily="18" charset="0"/>
              </a:rPr>
              <a:t>akkını terk etmesiyle </a:t>
            </a:r>
            <a:r>
              <a:rPr lang="tr-TR" sz="3600" dirty="0" smtClean="0">
                <a:latin typeface="Times New Roman" panose="02020603050405020304" pitchFamily="18" charset="0"/>
                <a:cs typeface="Times New Roman" panose="02020603050405020304" pitchFamily="18" charset="0"/>
              </a:rPr>
              <a:t>mümkündür.</a:t>
            </a:r>
          </a:p>
          <a:p>
            <a:pPr algn="just"/>
            <a:r>
              <a:rPr lang="tr-TR" sz="3600" dirty="0" smtClean="0">
                <a:latin typeface="Times New Roman" panose="02020603050405020304" pitchFamily="18" charset="0"/>
                <a:cs typeface="Times New Roman" panose="02020603050405020304" pitchFamily="18" charset="0"/>
              </a:rPr>
              <a:t>Bunun için de, </a:t>
            </a:r>
            <a:r>
              <a:rPr lang="tr-TR" sz="3600" b="1" dirty="0" smtClean="0">
                <a:latin typeface="Times New Roman" panose="02020603050405020304" pitchFamily="18" charset="0"/>
                <a:cs typeface="Times New Roman" panose="02020603050405020304" pitchFamily="18" charset="0"/>
              </a:rPr>
              <a:t>Malikin </a:t>
            </a:r>
            <a:r>
              <a:rPr lang="tr-TR" sz="3600" b="1" dirty="0">
                <a:latin typeface="Times New Roman" panose="02020603050405020304" pitchFamily="18" charset="0"/>
                <a:cs typeface="Times New Roman" panose="02020603050405020304" pitchFamily="18" charset="0"/>
              </a:rPr>
              <a:t>M</a:t>
            </a:r>
            <a:r>
              <a:rPr lang="tr-TR" sz="3600" b="1" dirty="0" smtClean="0">
                <a:latin typeface="Times New Roman" panose="02020603050405020304" pitchFamily="18" charset="0"/>
                <a:cs typeface="Times New Roman" panose="02020603050405020304" pitchFamily="18" charset="0"/>
              </a:rPr>
              <a:t>ülkiyet </a:t>
            </a:r>
            <a:r>
              <a:rPr lang="tr-TR" sz="3600" b="1" dirty="0">
                <a:latin typeface="Times New Roman" panose="02020603050405020304" pitchFamily="18" charset="0"/>
                <a:cs typeface="Times New Roman" panose="02020603050405020304" pitchFamily="18" charset="0"/>
              </a:rPr>
              <a:t>H</a:t>
            </a:r>
            <a:r>
              <a:rPr lang="tr-TR" sz="3600" b="1" dirty="0" smtClean="0">
                <a:latin typeface="Times New Roman" panose="02020603050405020304" pitchFamily="18" charset="0"/>
                <a:cs typeface="Times New Roman" panose="02020603050405020304" pitchFamily="18" charset="0"/>
              </a:rPr>
              <a:t>akkının Terk sebebiyle Terkinini talep etmesi </a:t>
            </a:r>
            <a:r>
              <a:rPr lang="tr-TR" sz="3600" dirty="0" smtClean="0">
                <a:latin typeface="Times New Roman" panose="02020603050405020304" pitchFamily="18" charset="0"/>
                <a:cs typeface="Times New Roman" panose="02020603050405020304" pitchFamily="18" charset="0"/>
              </a:rPr>
              <a:t>ve </a:t>
            </a:r>
            <a:r>
              <a:rPr lang="tr-TR" sz="3600" b="1" dirty="0" smtClean="0">
                <a:latin typeface="Times New Roman" panose="02020603050405020304" pitchFamily="18" charset="0"/>
                <a:cs typeface="Times New Roman" panose="02020603050405020304" pitchFamily="18" charset="0"/>
              </a:rPr>
              <a:t>bu Talebe (</a:t>
            </a:r>
            <a:r>
              <a:rPr lang="tr-TR" sz="3600" b="1" i="1" dirty="0" smtClean="0">
                <a:latin typeface="Times New Roman" panose="02020603050405020304" pitchFamily="18" charset="0"/>
                <a:cs typeface="Times New Roman" panose="02020603050405020304" pitchFamily="18" charset="0"/>
              </a:rPr>
              <a:t>İsteme)</a:t>
            </a:r>
            <a:r>
              <a:rPr lang="tr-TR" sz="3600" b="1" dirty="0" smtClean="0">
                <a:latin typeface="Times New Roman" panose="02020603050405020304" pitchFamily="18" charset="0"/>
                <a:cs typeface="Times New Roman" panose="02020603050405020304" pitchFamily="18" charset="0"/>
              </a:rPr>
              <a:t> dayanılarak Terkinin yapılmış, </a:t>
            </a:r>
            <a:r>
              <a:rPr lang="tr-TR" sz="3600" dirty="0" smtClean="0">
                <a:latin typeface="Times New Roman" panose="02020603050405020304" pitchFamily="18" charset="0"/>
                <a:cs typeface="Times New Roman" panose="02020603050405020304" pitchFamily="18" charset="0"/>
              </a:rPr>
              <a:t>diğer bir deyişle</a:t>
            </a:r>
            <a:r>
              <a:rPr lang="tr-TR" sz="3600" b="1" dirty="0" smtClean="0">
                <a:latin typeface="Times New Roman" panose="02020603050405020304" pitchFamily="18" charset="0"/>
                <a:cs typeface="Times New Roman" panose="02020603050405020304" pitchFamily="18" charset="0"/>
              </a:rPr>
              <a:t>, Malikin</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adının çizilmiş olması </a:t>
            </a:r>
            <a:r>
              <a:rPr lang="tr-TR" sz="3600" dirty="0" smtClean="0">
                <a:latin typeface="Times New Roman" panose="02020603050405020304" pitchFamily="18" charset="0"/>
                <a:cs typeface="Times New Roman" panose="02020603050405020304" pitchFamily="18" charset="0"/>
              </a:rPr>
              <a:t>gerekir. </a:t>
            </a:r>
          </a:p>
        </p:txBody>
      </p:sp>
    </p:spTree>
    <p:extLst>
      <p:ext uri="{BB962C8B-B14F-4D97-AF65-F5344CB8AC3E}">
        <p14:creationId xmlns:p14="http://schemas.microsoft.com/office/powerpoint/2010/main" val="18042704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MK 705 / II c.2 hükmü ise şöyledir</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Ancak, bu hallerde malikin tasarruf işlemleri yapabilmesi, mülkiyetin tapu kütüğüne tescil edilmiş olmasına bağlıdır</a:t>
            </a:r>
            <a:r>
              <a:rPr lang="tr-TR" sz="3200"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MK m. 705 / II, c.2)</a:t>
            </a:r>
          </a:p>
          <a:p>
            <a:pPr algn="just"/>
            <a:r>
              <a:rPr lang="tr-TR" sz="3200" b="1" dirty="0">
                <a:latin typeface="Times New Roman" pitchFamily="18" charset="0"/>
                <a:cs typeface="Times New Roman" pitchFamily="18" charset="0"/>
              </a:rPr>
              <a:t>Tescilden Önce Kazanma halleri, </a:t>
            </a:r>
            <a:r>
              <a:rPr lang="tr-TR" sz="3200" b="1" i="1" dirty="0">
                <a:latin typeface="Times New Roman" pitchFamily="18" charset="0"/>
                <a:cs typeface="Times New Roman" pitchFamily="18" charset="0"/>
              </a:rPr>
              <a:t>MK. m. </a:t>
            </a:r>
            <a:r>
              <a:rPr lang="tr-TR" sz="3200" b="1" i="1" dirty="0" smtClean="0">
                <a:latin typeface="Times New Roman" pitchFamily="18" charset="0"/>
                <a:cs typeface="Times New Roman" pitchFamily="18" charset="0"/>
              </a:rPr>
              <a:t>705 hükmünde </a:t>
            </a:r>
            <a:r>
              <a:rPr lang="tr-TR" sz="3200" b="1" i="1" dirty="0">
                <a:latin typeface="Times New Roman" pitchFamily="18" charset="0"/>
                <a:cs typeface="Times New Roman" pitchFamily="18" charset="0"/>
              </a:rPr>
              <a:t>sayılanlardan</a:t>
            </a:r>
            <a:r>
              <a:rPr lang="tr-TR" sz="3200" i="1" dirty="0">
                <a:latin typeface="Times New Roman" pitchFamily="18" charset="0"/>
                <a:cs typeface="Times New Roman" pitchFamily="18" charset="0"/>
              </a:rPr>
              <a:t> </a:t>
            </a:r>
            <a:r>
              <a:rPr lang="tr-TR" sz="3200" b="1" dirty="0">
                <a:latin typeface="Times New Roman" pitchFamily="18" charset="0"/>
                <a:cs typeface="Times New Roman" pitchFamily="18" charset="0"/>
              </a:rPr>
              <a:t>ibaret değildir. </a:t>
            </a:r>
          </a:p>
          <a:p>
            <a:pPr algn="just"/>
            <a:r>
              <a:rPr lang="tr-TR" sz="3200" b="1" dirty="0">
                <a:latin typeface="Times New Roman" pitchFamily="18" charset="0"/>
                <a:cs typeface="Times New Roman" pitchFamily="18" charset="0"/>
              </a:rPr>
              <a:t>Kanun tarafından kabul edilen diğer hallerde de</a:t>
            </a:r>
            <a:r>
              <a:rPr lang="tr-TR" sz="3200" dirty="0">
                <a:latin typeface="Times New Roman" pitchFamily="18" charset="0"/>
                <a:cs typeface="Times New Roman" pitchFamily="18" charset="0"/>
              </a:rPr>
              <a:t>, </a:t>
            </a:r>
            <a:r>
              <a:rPr lang="tr-TR" sz="3200" b="1" i="1" dirty="0">
                <a:latin typeface="Times New Roman" pitchFamily="18" charset="0"/>
                <a:cs typeface="Times New Roman" pitchFamily="18" charset="0"/>
              </a:rPr>
              <a:t>Mülkiyetin Tescilden önce Kazanılması</a:t>
            </a:r>
            <a:r>
              <a:rPr lang="tr-TR" sz="3200" dirty="0">
                <a:latin typeface="Times New Roman" pitchFamily="18" charset="0"/>
                <a:cs typeface="Times New Roman" pitchFamily="18" charset="0"/>
              </a:rPr>
              <a:t> </a:t>
            </a:r>
            <a:r>
              <a:rPr lang="tr-TR" sz="3200" b="1" dirty="0">
                <a:latin typeface="Times New Roman" pitchFamily="18" charset="0"/>
                <a:cs typeface="Times New Roman" pitchFamily="18" charset="0"/>
              </a:rPr>
              <a:t>söz konusu olacaktır.</a:t>
            </a:r>
          </a:p>
          <a:p>
            <a:pPr marL="0" indent="0">
              <a:buNone/>
            </a:pPr>
            <a:endParaRPr lang="tr-TR" sz="3200" dirty="0"/>
          </a:p>
        </p:txBody>
      </p:sp>
    </p:spTree>
    <p:extLst>
      <p:ext uri="{BB962C8B-B14F-4D97-AF65-F5344CB8AC3E}">
        <p14:creationId xmlns:p14="http://schemas.microsoft.com/office/powerpoint/2010/main" val="3215014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i="1" dirty="0">
                <a:latin typeface="Times New Roman" panose="02020603050405020304" pitchFamily="18" charset="0"/>
                <a:cs typeface="Times New Roman" panose="02020603050405020304" pitchFamily="18" charset="0"/>
              </a:rPr>
              <a:t>Eğer Sicilde Malikin ismi çizilmiş olmakla </a:t>
            </a:r>
            <a:r>
              <a:rPr lang="tr-TR" sz="3200" dirty="0">
                <a:latin typeface="Times New Roman" panose="02020603050405020304" pitchFamily="18" charset="0"/>
                <a:cs typeface="Times New Roman" panose="02020603050405020304" pitchFamily="18" charset="0"/>
              </a:rPr>
              <a:t>beraber, </a:t>
            </a:r>
            <a:r>
              <a:rPr lang="tr-TR" sz="3200" b="1" dirty="0">
                <a:latin typeface="Times New Roman" panose="02020603050405020304" pitchFamily="18" charset="0"/>
                <a:cs typeface="Times New Roman" panose="02020603050405020304" pitchFamily="18" charset="0"/>
              </a:rPr>
              <a:t>Terkinin ne sebeple yapıldığı </a:t>
            </a:r>
            <a:r>
              <a:rPr lang="tr-TR" sz="3200" dirty="0">
                <a:latin typeface="Times New Roman" panose="02020603050405020304" pitchFamily="18" charset="0"/>
                <a:cs typeface="Times New Roman" panose="02020603050405020304" pitchFamily="18" charset="0"/>
              </a:rPr>
              <a:t>veya</a:t>
            </a:r>
            <a:r>
              <a:rPr lang="tr-TR" sz="3200" b="1" dirty="0">
                <a:latin typeface="Times New Roman" panose="02020603050405020304" pitchFamily="18" charset="0"/>
                <a:cs typeface="Times New Roman" panose="02020603050405020304" pitchFamily="18" charset="0"/>
              </a:rPr>
              <a:t> Kütükte Malik olarak yazılı </a:t>
            </a:r>
            <a:r>
              <a:rPr lang="tr-TR" sz="3200" b="1" dirty="0" smtClean="0">
                <a:latin typeface="Times New Roman" panose="02020603050405020304" pitchFamily="18" charset="0"/>
                <a:cs typeface="Times New Roman" panose="02020603050405020304" pitchFamily="18" charset="0"/>
              </a:rPr>
              <a:t>Kişinin </a:t>
            </a:r>
            <a:r>
              <a:rPr lang="tr-TR" sz="3200" b="1" dirty="0">
                <a:latin typeface="Times New Roman" panose="02020603050405020304" pitchFamily="18" charset="0"/>
                <a:cs typeface="Times New Roman" panose="02020603050405020304" pitchFamily="18" charset="0"/>
              </a:rPr>
              <a:t>kim olduğu </a:t>
            </a:r>
            <a:r>
              <a:rPr lang="tr-TR" sz="3200" b="1" dirty="0" smtClean="0">
                <a:latin typeface="Times New Roman" panose="02020603050405020304" pitchFamily="18" charset="0"/>
                <a:cs typeface="Times New Roman" panose="02020603050405020304" pitchFamily="18" charset="0"/>
              </a:rPr>
              <a:t>anlaşılamıyor </a:t>
            </a:r>
            <a:r>
              <a:rPr lang="tr-TR" sz="3200" i="1" dirty="0" smtClean="0">
                <a:latin typeface="Times New Roman" panose="02020603050405020304" pitchFamily="18" charset="0"/>
                <a:cs typeface="Times New Roman" panose="02020603050405020304" pitchFamily="18" charset="0"/>
              </a:rPr>
              <a:t>ise, </a:t>
            </a:r>
            <a:r>
              <a:rPr lang="tr-TR" sz="3200" dirty="0">
                <a:latin typeface="Times New Roman" panose="02020603050405020304" pitchFamily="18" charset="0"/>
                <a:cs typeface="Times New Roman" panose="02020603050405020304" pitchFamily="18" charset="0"/>
              </a:rPr>
              <a:t>o </a:t>
            </a:r>
            <a:r>
              <a:rPr lang="tr-TR" sz="3200" b="1" u="sng" dirty="0">
                <a:latin typeface="Times New Roman" panose="02020603050405020304" pitchFamily="18" charset="0"/>
                <a:cs typeface="Times New Roman" panose="02020603050405020304" pitchFamily="18" charset="0"/>
              </a:rPr>
              <a:t>Taşınmazın Mülkiyeti</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İşgal yoluyla değil, </a:t>
            </a:r>
            <a:r>
              <a:rPr lang="tr-TR" sz="3200" b="1" dirty="0">
                <a:latin typeface="Times New Roman" panose="02020603050405020304" pitchFamily="18" charset="0"/>
                <a:cs typeface="Times New Roman" panose="02020603050405020304" pitchFamily="18" charset="0"/>
              </a:rPr>
              <a:t>sadece</a:t>
            </a:r>
            <a:r>
              <a:rPr lang="tr-TR" sz="3200"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Olağanüstü </a:t>
            </a:r>
            <a:r>
              <a:rPr lang="tr-TR" sz="3200" b="1" u="sng" dirty="0" smtClean="0">
                <a:latin typeface="Times New Roman" panose="02020603050405020304" pitchFamily="18" charset="0"/>
                <a:cs typeface="Times New Roman" panose="02020603050405020304" pitchFamily="18" charset="0"/>
              </a:rPr>
              <a:t>Zamanaşımı </a:t>
            </a:r>
            <a:r>
              <a:rPr lang="tr-TR" sz="3200" dirty="0" smtClean="0">
                <a:latin typeface="Times New Roman" panose="02020603050405020304" pitchFamily="18" charset="0"/>
                <a:cs typeface="Times New Roman" panose="02020603050405020304" pitchFamily="18" charset="0"/>
              </a:rPr>
              <a:t>ile</a:t>
            </a:r>
            <a:r>
              <a:rPr lang="tr-TR" sz="3200" b="1"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kazanılabilir.</a:t>
            </a:r>
            <a:r>
              <a:rPr lang="tr-TR" sz="3200" dirty="0">
                <a:latin typeface="Times New Roman" panose="02020603050405020304" pitchFamily="18" charset="0"/>
                <a:cs typeface="Times New Roman" panose="02020603050405020304" pitchFamily="18" charset="0"/>
              </a:rPr>
              <a:t> </a:t>
            </a:r>
          </a:p>
          <a:p>
            <a:pPr algn="just"/>
            <a:r>
              <a:rPr lang="tr-TR" sz="3200" dirty="0">
                <a:latin typeface="Times New Roman" panose="02020603050405020304" pitchFamily="18" charset="0"/>
                <a:cs typeface="Times New Roman" panose="02020603050405020304" pitchFamily="18" charset="0"/>
              </a:rPr>
              <a:t>Yine </a:t>
            </a:r>
            <a:r>
              <a:rPr lang="tr-TR" sz="3200" b="1" dirty="0">
                <a:latin typeface="Times New Roman" panose="02020603050405020304" pitchFamily="18" charset="0"/>
                <a:cs typeface="Times New Roman" panose="02020603050405020304" pitchFamily="18" charset="0"/>
              </a:rPr>
              <a:t>Mülkiyete ilişkin Terkin</a:t>
            </a:r>
            <a:r>
              <a:rPr lang="tr-TR" sz="3200" dirty="0">
                <a:latin typeface="Times New Roman" panose="02020603050405020304" pitchFamily="18" charset="0"/>
                <a:cs typeface="Times New Roman" panose="02020603050405020304" pitchFamily="18" charset="0"/>
              </a:rPr>
              <a:t>, sebebi geçerli olmadığı için </a:t>
            </a:r>
            <a:r>
              <a:rPr lang="tr-TR" sz="3200" b="1" i="1" dirty="0">
                <a:latin typeface="Times New Roman" panose="02020603050405020304" pitchFamily="18" charset="0"/>
                <a:cs typeface="Times New Roman" panose="02020603050405020304" pitchFamily="18" charset="0"/>
              </a:rPr>
              <a:t>Yolsuz bir Terkin niteliğini taşıyorsa</a:t>
            </a:r>
            <a:r>
              <a:rPr lang="tr-TR" sz="3200" dirty="0">
                <a:latin typeface="Times New Roman" panose="02020603050405020304" pitchFamily="18" charset="0"/>
                <a:cs typeface="Times New Roman" panose="02020603050405020304" pitchFamily="18" charset="0"/>
              </a:rPr>
              <a:t>, böyle bir </a:t>
            </a:r>
            <a:r>
              <a:rPr lang="tr-TR" sz="3200" b="1" dirty="0">
                <a:latin typeface="Times New Roman" panose="02020603050405020304" pitchFamily="18" charset="0"/>
                <a:cs typeface="Times New Roman" panose="02020603050405020304" pitchFamily="18" charset="0"/>
              </a:rPr>
              <a:t>Taşınmazın Mülkiyeti </a:t>
            </a:r>
            <a:r>
              <a:rPr lang="tr-TR" sz="3200" dirty="0">
                <a:latin typeface="Times New Roman" panose="02020603050405020304" pitchFamily="18" charset="0"/>
                <a:cs typeface="Times New Roman" panose="02020603050405020304" pitchFamily="18" charset="0"/>
              </a:rPr>
              <a:t>de, </a:t>
            </a:r>
            <a:r>
              <a:rPr lang="tr-TR" sz="3200" b="1" i="1" dirty="0">
                <a:latin typeface="Times New Roman" panose="02020603050405020304" pitchFamily="18" charset="0"/>
                <a:cs typeface="Times New Roman" panose="02020603050405020304" pitchFamily="18" charset="0"/>
              </a:rPr>
              <a:t>İşgal yoluyla </a:t>
            </a:r>
            <a:r>
              <a:rPr lang="tr-TR" sz="3200" b="1" dirty="0">
                <a:latin typeface="Times New Roman" panose="02020603050405020304" pitchFamily="18" charset="0"/>
                <a:cs typeface="Times New Roman" panose="02020603050405020304" pitchFamily="18" charset="0"/>
              </a:rPr>
              <a:t>kazanılamaz. </a:t>
            </a:r>
          </a:p>
          <a:p>
            <a:pPr marL="0" indent="0" algn="just">
              <a:buNone/>
            </a:pPr>
            <a:r>
              <a:rPr lang="tr-TR" sz="3200" i="1" dirty="0">
                <a:latin typeface="Times New Roman" panose="02020603050405020304" pitchFamily="18" charset="0"/>
                <a:cs typeface="Times New Roman" panose="02020603050405020304" pitchFamily="18" charset="0"/>
              </a:rPr>
              <a:t> </a:t>
            </a:r>
          </a:p>
          <a:p>
            <a:pPr marL="0" indent="0">
              <a:buNone/>
            </a:pPr>
            <a:endParaRPr lang="tr-TR" dirty="0"/>
          </a:p>
        </p:txBody>
      </p:sp>
    </p:spTree>
    <p:extLst>
      <p:ext uri="{BB962C8B-B14F-4D97-AF65-F5344CB8AC3E}">
        <p14:creationId xmlns:p14="http://schemas.microsoft.com/office/powerpoint/2010/main" val="84607087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mn-lt"/>
              </a:rPr>
              <a:t>Tapuda Kayıtlı Olmayan Taşınmazlar </a:t>
            </a:r>
            <a:endParaRPr lang="tr-TR" dirty="0">
              <a:latin typeface="+mn-lt"/>
            </a:endParaRPr>
          </a:p>
        </p:txBody>
      </p:sp>
      <p:sp>
        <p:nvSpPr>
          <p:cNvPr id="3" name="İçerik Yer Tutucusu 2"/>
          <p:cNvSpPr>
            <a:spLocks noGrp="1"/>
          </p:cNvSpPr>
          <p:nvPr>
            <p:ph idx="1"/>
          </p:nvPr>
        </p:nvSpPr>
        <p:spPr/>
        <p:txBody>
          <a:bodyPr>
            <a:normAutofit fontScale="92500" lnSpcReduction="20000"/>
          </a:bodyPr>
          <a:lstStyle/>
          <a:p>
            <a:pPr algn="just"/>
            <a:r>
              <a:rPr lang="tr-TR" sz="3500" dirty="0" smtClean="0">
                <a:latin typeface="Times New Roman" panose="02020603050405020304" pitchFamily="18" charset="0"/>
                <a:cs typeface="Times New Roman" panose="02020603050405020304" pitchFamily="18" charset="0"/>
              </a:rPr>
              <a:t>Bu hususta da </a:t>
            </a:r>
            <a:r>
              <a:rPr lang="tr-TR" sz="3500" b="1" dirty="0" smtClean="0">
                <a:latin typeface="Times New Roman" panose="02020603050405020304" pitchFamily="18" charset="0"/>
                <a:cs typeface="Times New Roman" panose="02020603050405020304" pitchFamily="18" charset="0"/>
              </a:rPr>
              <a:t>MK </a:t>
            </a:r>
            <a:r>
              <a:rPr lang="tr-TR" sz="3500" b="1" dirty="0" smtClean="0">
                <a:latin typeface="Times New Roman" panose="02020603050405020304" pitchFamily="18" charset="0"/>
                <a:cs typeface="Times New Roman" panose="02020603050405020304" pitchFamily="18" charset="0"/>
              </a:rPr>
              <a:t>m. 707 </a:t>
            </a:r>
            <a:r>
              <a:rPr lang="tr-TR" sz="3500" b="1" dirty="0">
                <a:latin typeface="Times New Roman" panose="02020603050405020304" pitchFamily="18" charset="0"/>
                <a:cs typeface="Times New Roman" panose="02020603050405020304" pitchFamily="18" charset="0"/>
              </a:rPr>
              <a:t>/ </a:t>
            </a:r>
            <a:r>
              <a:rPr lang="tr-TR" sz="3500" b="1" dirty="0" smtClean="0">
                <a:latin typeface="Times New Roman" panose="02020603050405020304" pitchFamily="18" charset="0"/>
                <a:cs typeface="Times New Roman" panose="02020603050405020304" pitchFamily="18" charset="0"/>
              </a:rPr>
              <a:t>II hükmünde </a:t>
            </a:r>
            <a:r>
              <a:rPr lang="tr-TR" sz="3500" b="1" dirty="0" smtClean="0">
                <a:latin typeface="Times New Roman" panose="02020603050405020304" pitchFamily="18" charset="0"/>
                <a:cs typeface="Times New Roman" panose="02020603050405020304" pitchFamily="18" charset="0"/>
              </a:rPr>
              <a:t>«</a:t>
            </a:r>
            <a:r>
              <a:rPr lang="tr-TR" sz="3500" i="1" dirty="0" smtClean="0">
                <a:latin typeface="Times New Roman" panose="02020603050405020304" pitchFamily="18" charset="0"/>
                <a:cs typeface="Times New Roman" panose="02020603050405020304" pitchFamily="18" charset="0"/>
              </a:rPr>
              <a:t>Tapuya </a:t>
            </a:r>
            <a:r>
              <a:rPr lang="tr-TR" sz="3500" i="1" dirty="0">
                <a:latin typeface="Times New Roman" panose="02020603050405020304" pitchFamily="18" charset="0"/>
                <a:cs typeface="Times New Roman" panose="02020603050405020304" pitchFamily="18" charset="0"/>
              </a:rPr>
              <a:t>kayıtlı olmayan taşınmazlar üzerinde işgal yoluyla mülkiyet </a:t>
            </a:r>
            <a:r>
              <a:rPr lang="tr-TR" sz="3500" i="1" dirty="0" smtClean="0">
                <a:latin typeface="Times New Roman" panose="02020603050405020304" pitchFamily="18" charset="0"/>
                <a:cs typeface="Times New Roman" panose="02020603050405020304" pitchFamily="18" charset="0"/>
              </a:rPr>
              <a:t>kazanılamaz.» </a:t>
            </a:r>
            <a:r>
              <a:rPr lang="tr-TR" sz="3500" b="1" dirty="0" smtClean="0">
                <a:latin typeface="Times New Roman" panose="02020603050405020304" pitchFamily="18" charset="0"/>
                <a:cs typeface="Times New Roman" panose="02020603050405020304" pitchFamily="18" charset="0"/>
              </a:rPr>
              <a:t>hükmü bulunmaktadır. </a:t>
            </a:r>
          </a:p>
          <a:p>
            <a:pPr algn="just"/>
            <a:r>
              <a:rPr lang="tr-TR" sz="3500" dirty="0" smtClean="0">
                <a:latin typeface="Times New Roman" panose="02020603050405020304" pitchFamily="18" charset="0"/>
                <a:cs typeface="Times New Roman" panose="02020603050405020304" pitchFamily="18" charset="0"/>
              </a:rPr>
              <a:t>Böylece </a:t>
            </a:r>
            <a:r>
              <a:rPr lang="tr-TR" sz="3500" b="1" i="1" dirty="0">
                <a:latin typeface="Times New Roman" panose="02020603050405020304" pitchFamily="18" charset="0"/>
                <a:cs typeface="Times New Roman" panose="02020603050405020304" pitchFamily="18" charset="0"/>
              </a:rPr>
              <a:t>S</a:t>
            </a:r>
            <a:r>
              <a:rPr lang="tr-TR" sz="3500" b="1" i="1" dirty="0" smtClean="0">
                <a:latin typeface="Times New Roman" panose="02020603050405020304" pitchFamily="18" charset="0"/>
                <a:cs typeface="Times New Roman" panose="02020603050405020304" pitchFamily="18" charset="0"/>
              </a:rPr>
              <a:t>ahipli</a:t>
            </a:r>
            <a:r>
              <a:rPr lang="tr-TR" sz="3500" dirty="0" smtClean="0">
                <a:latin typeface="Times New Roman" panose="02020603050405020304" pitchFamily="18" charset="0"/>
                <a:cs typeface="Times New Roman" panose="02020603050405020304" pitchFamily="18" charset="0"/>
              </a:rPr>
              <a:t> </a:t>
            </a:r>
            <a:r>
              <a:rPr lang="tr-TR" sz="3500" dirty="0" smtClean="0">
                <a:latin typeface="Times New Roman" panose="02020603050405020304" pitchFamily="18" charset="0"/>
                <a:cs typeface="Times New Roman" panose="02020603050405020304" pitchFamily="18" charset="0"/>
              </a:rPr>
              <a:t>veya </a:t>
            </a:r>
            <a:r>
              <a:rPr lang="tr-TR" sz="3500" b="1" i="1" dirty="0">
                <a:latin typeface="Times New Roman" panose="02020603050405020304" pitchFamily="18" charset="0"/>
                <a:cs typeface="Times New Roman" panose="02020603050405020304" pitchFamily="18" charset="0"/>
              </a:rPr>
              <a:t>S</a:t>
            </a:r>
            <a:r>
              <a:rPr lang="tr-TR" sz="3500" b="1" i="1" dirty="0" smtClean="0">
                <a:latin typeface="Times New Roman" panose="02020603050405020304" pitchFamily="18" charset="0"/>
                <a:cs typeface="Times New Roman" panose="02020603050405020304" pitchFamily="18" charset="0"/>
              </a:rPr>
              <a:t>ahipsiz</a:t>
            </a:r>
            <a:r>
              <a:rPr lang="tr-TR" sz="3500" dirty="0" smtClean="0">
                <a:latin typeface="Times New Roman" panose="02020603050405020304" pitchFamily="18" charset="0"/>
                <a:cs typeface="Times New Roman" panose="02020603050405020304" pitchFamily="18" charset="0"/>
              </a:rPr>
              <a:t> </a:t>
            </a:r>
            <a:r>
              <a:rPr lang="tr-TR" sz="3500" b="1" dirty="0" smtClean="0">
                <a:latin typeface="Times New Roman" panose="02020603050405020304" pitchFamily="18" charset="0"/>
                <a:cs typeface="Times New Roman" panose="02020603050405020304" pitchFamily="18" charset="0"/>
              </a:rPr>
              <a:t>olup olmadıklarına </a:t>
            </a:r>
            <a:r>
              <a:rPr lang="tr-TR" sz="3500" dirty="0" smtClean="0">
                <a:latin typeface="Times New Roman" panose="02020603050405020304" pitchFamily="18" charset="0"/>
                <a:cs typeface="Times New Roman" panose="02020603050405020304" pitchFamily="18" charset="0"/>
              </a:rPr>
              <a:t>bakılmaksızın, </a:t>
            </a:r>
            <a:r>
              <a:rPr lang="tr-TR" sz="3500" b="1" dirty="0" smtClean="0">
                <a:latin typeface="Times New Roman" panose="02020603050405020304" pitchFamily="18" charset="0"/>
                <a:cs typeface="Times New Roman" panose="02020603050405020304" pitchFamily="18" charset="0"/>
              </a:rPr>
              <a:t>Tapuya </a:t>
            </a:r>
            <a:r>
              <a:rPr lang="tr-TR" sz="3500" b="1" dirty="0">
                <a:latin typeface="Times New Roman" panose="02020603050405020304" pitchFamily="18" charset="0"/>
                <a:cs typeface="Times New Roman" panose="02020603050405020304" pitchFamily="18" charset="0"/>
              </a:rPr>
              <a:t>K</a:t>
            </a:r>
            <a:r>
              <a:rPr lang="tr-TR" sz="3500" b="1" dirty="0" smtClean="0">
                <a:latin typeface="Times New Roman" panose="02020603050405020304" pitchFamily="18" charset="0"/>
                <a:cs typeface="Times New Roman" panose="02020603050405020304" pitchFamily="18" charset="0"/>
              </a:rPr>
              <a:t>ayıtlı </a:t>
            </a:r>
            <a:r>
              <a:rPr lang="tr-TR" sz="3500" b="1" dirty="0">
                <a:latin typeface="Times New Roman" panose="02020603050405020304" pitchFamily="18" charset="0"/>
                <a:cs typeface="Times New Roman" panose="02020603050405020304" pitchFamily="18" charset="0"/>
              </a:rPr>
              <a:t>O</a:t>
            </a:r>
            <a:r>
              <a:rPr lang="tr-TR" sz="3500" b="1" dirty="0" smtClean="0">
                <a:latin typeface="Times New Roman" panose="02020603050405020304" pitchFamily="18" charset="0"/>
                <a:cs typeface="Times New Roman" panose="02020603050405020304" pitchFamily="18" charset="0"/>
              </a:rPr>
              <a:t>lmayan Taşınmazlar, Medeni Kanun çerçevesinde </a:t>
            </a:r>
            <a:r>
              <a:rPr lang="tr-TR" sz="3500" b="1" i="1" dirty="0" smtClean="0">
                <a:latin typeface="Times New Roman" panose="02020603050405020304" pitchFamily="18" charset="0"/>
                <a:cs typeface="Times New Roman" panose="02020603050405020304" pitchFamily="18" charset="0"/>
              </a:rPr>
              <a:t>İşgal</a:t>
            </a:r>
            <a:r>
              <a:rPr lang="tr-TR" sz="3500" i="1" dirty="0" smtClean="0">
                <a:latin typeface="Times New Roman" panose="02020603050405020304" pitchFamily="18" charset="0"/>
                <a:cs typeface="Times New Roman" panose="02020603050405020304" pitchFamily="18" charset="0"/>
              </a:rPr>
              <a:t> </a:t>
            </a:r>
            <a:r>
              <a:rPr lang="tr-TR" sz="3500" b="1" i="1" dirty="0" smtClean="0">
                <a:latin typeface="Times New Roman" panose="02020603050405020304" pitchFamily="18" charset="0"/>
                <a:cs typeface="Times New Roman" panose="02020603050405020304" pitchFamily="18" charset="0"/>
              </a:rPr>
              <a:t>yolu </a:t>
            </a:r>
            <a:r>
              <a:rPr lang="tr-TR" sz="3500" b="1" dirty="0" smtClean="0">
                <a:latin typeface="Times New Roman" panose="02020603050405020304" pitchFamily="18" charset="0"/>
                <a:cs typeface="Times New Roman" panose="02020603050405020304" pitchFamily="18" charset="0"/>
              </a:rPr>
              <a:t>ile </a:t>
            </a:r>
            <a:r>
              <a:rPr lang="tr-TR" sz="3500" b="1" i="1" dirty="0" smtClean="0">
                <a:latin typeface="Times New Roman" panose="02020603050405020304" pitchFamily="18" charset="0"/>
                <a:cs typeface="Times New Roman" panose="02020603050405020304" pitchFamily="18" charset="0"/>
              </a:rPr>
              <a:t>üzerlerinde Mülkiyet </a:t>
            </a:r>
            <a:r>
              <a:rPr lang="tr-TR" sz="3500" b="1" i="1" dirty="0">
                <a:latin typeface="Times New Roman" panose="02020603050405020304" pitchFamily="18" charset="0"/>
                <a:cs typeface="Times New Roman" panose="02020603050405020304" pitchFamily="18" charset="0"/>
              </a:rPr>
              <a:t>H</a:t>
            </a:r>
            <a:r>
              <a:rPr lang="tr-TR" sz="3500" b="1" i="1" dirty="0" smtClean="0">
                <a:latin typeface="Times New Roman" panose="02020603050405020304" pitchFamily="18" charset="0"/>
                <a:cs typeface="Times New Roman" panose="02020603050405020304" pitchFamily="18" charset="0"/>
              </a:rPr>
              <a:t>akkı kazanılmasına elverişli olmaktan </a:t>
            </a:r>
            <a:r>
              <a:rPr lang="tr-TR" sz="3500" b="1" dirty="0" smtClean="0">
                <a:latin typeface="Times New Roman" panose="02020603050405020304" pitchFamily="18" charset="0"/>
                <a:cs typeface="Times New Roman" panose="02020603050405020304" pitchFamily="18" charset="0"/>
              </a:rPr>
              <a:t>çıkarılmışlardır. </a:t>
            </a:r>
          </a:p>
          <a:p>
            <a:pPr algn="just"/>
            <a:r>
              <a:rPr lang="tr-TR" sz="3500" dirty="0" smtClean="0">
                <a:latin typeface="Times New Roman" panose="02020603050405020304" pitchFamily="18" charset="0"/>
                <a:cs typeface="Times New Roman" panose="02020603050405020304" pitchFamily="18" charset="0"/>
              </a:rPr>
              <a:t>Öyleyse, </a:t>
            </a:r>
            <a:r>
              <a:rPr lang="tr-TR" sz="3500" b="1" dirty="0">
                <a:latin typeface="Times New Roman" panose="02020603050405020304" pitchFamily="18" charset="0"/>
                <a:cs typeface="Times New Roman" panose="02020603050405020304" pitchFamily="18" charset="0"/>
              </a:rPr>
              <a:t>S</a:t>
            </a:r>
            <a:r>
              <a:rPr lang="tr-TR" sz="3500" b="1" dirty="0" smtClean="0">
                <a:latin typeface="Times New Roman" panose="02020603050405020304" pitchFamily="18" charset="0"/>
                <a:cs typeface="Times New Roman" panose="02020603050405020304" pitchFamily="18" charset="0"/>
              </a:rPr>
              <a:t>ahipsiz</a:t>
            </a:r>
            <a:r>
              <a:rPr lang="tr-TR" sz="3500" dirty="0" smtClean="0">
                <a:latin typeface="Times New Roman" panose="02020603050405020304" pitchFamily="18" charset="0"/>
                <a:cs typeface="Times New Roman" panose="02020603050405020304" pitchFamily="18" charset="0"/>
              </a:rPr>
              <a:t> </a:t>
            </a:r>
            <a:r>
              <a:rPr lang="tr-TR" sz="3500" dirty="0" smtClean="0">
                <a:latin typeface="Times New Roman" panose="02020603050405020304" pitchFamily="18" charset="0"/>
                <a:cs typeface="Times New Roman" panose="02020603050405020304" pitchFamily="18" charset="0"/>
              </a:rPr>
              <a:t>de </a:t>
            </a:r>
            <a:r>
              <a:rPr lang="tr-TR" sz="3500" b="1" dirty="0" smtClean="0">
                <a:latin typeface="Times New Roman" panose="02020603050405020304" pitchFamily="18" charset="0"/>
                <a:cs typeface="Times New Roman" panose="02020603050405020304" pitchFamily="18" charset="0"/>
              </a:rPr>
              <a:t>olsa,</a:t>
            </a:r>
            <a:r>
              <a:rPr lang="tr-TR" sz="3500" dirty="0" smtClean="0">
                <a:latin typeface="Times New Roman" panose="02020603050405020304" pitchFamily="18" charset="0"/>
                <a:cs typeface="Times New Roman" panose="02020603050405020304" pitchFamily="18" charset="0"/>
              </a:rPr>
              <a:t> </a:t>
            </a:r>
            <a:r>
              <a:rPr lang="tr-TR" sz="3500" b="1" dirty="0" smtClean="0">
                <a:latin typeface="Times New Roman" panose="02020603050405020304" pitchFamily="18" charset="0"/>
                <a:cs typeface="Times New Roman" panose="02020603050405020304" pitchFamily="18" charset="0"/>
              </a:rPr>
              <a:t>Tapuya </a:t>
            </a:r>
            <a:r>
              <a:rPr lang="tr-TR" sz="3500" b="1" dirty="0">
                <a:latin typeface="Times New Roman" panose="02020603050405020304" pitchFamily="18" charset="0"/>
                <a:cs typeface="Times New Roman" panose="02020603050405020304" pitchFamily="18" charset="0"/>
              </a:rPr>
              <a:t>K</a:t>
            </a:r>
            <a:r>
              <a:rPr lang="tr-TR" sz="3500" b="1" dirty="0" smtClean="0">
                <a:latin typeface="Times New Roman" panose="02020603050405020304" pitchFamily="18" charset="0"/>
                <a:cs typeface="Times New Roman" panose="02020603050405020304" pitchFamily="18" charset="0"/>
              </a:rPr>
              <a:t>aydedilmemiş Taşınmazların Mülkiyetinin </a:t>
            </a:r>
            <a:r>
              <a:rPr lang="tr-TR" sz="3500" b="1" i="1" dirty="0" smtClean="0">
                <a:latin typeface="Times New Roman" panose="02020603050405020304" pitchFamily="18" charset="0"/>
                <a:cs typeface="Times New Roman" panose="02020603050405020304" pitchFamily="18" charset="0"/>
              </a:rPr>
              <a:t>İşgal Yoluyla Kazanılması </a:t>
            </a:r>
            <a:r>
              <a:rPr lang="tr-TR" sz="3500" b="1" dirty="0" smtClean="0">
                <a:latin typeface="Times New Roman" panose="02020603050405020304" pitchFamily="18" charset="0"/>
                <a:cs typeface="Times New Roman" panose="02020603050405020304" pitchFamily="18" charset="0"/>
              </a:rPr>
              <a:t>mümkün değildir. </a:t>
            </a:r>
            <a:endParaRPr lang="tr-TR" sz="35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09126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Böylece, </a:t>
            </a:r>
            <a:r>
              <a:rPr lang="tr-TR" b="1" dirty="0" smtClean="0">
                <a:latin typeface="Times New Roman" panose="02020603050405020304" pitchFamily="18" charset="0"/>
                <a:cs typeface="Times New Roman" panose="02020603050405020304" pitchFamily="18" charset="0"/>
              </a:rPr>
              <a:t>Tapu Siciline kaydı gerekip </a:t>
            </a:r>
            <a:r>
              <a:rPr lang="tr-TR" dirty="0" smtClean="0">
                <a:latin typeface="Times New Roman" panose="02020603050405020304" pitchFamily="18" charset="0"/>
                <a:cs typeface="Times New Roman" panose="02020603050405020304" pitchFamily="18" charset="0"/>
              </a:rPr>
              <a:t>de, </a:t>
            </a:r>
            <a:r>
              <a:rPr lang="tr-TR" b="1" dirty="0" smtClean="0">
                <a:latin typeface="Times New Roman" panose="02020603050405020304" pitchFamily="18" charset="0"/>
                <a:cs typeface="Times New Roman" panose="02020603050405020304" pitchFamily="18" charset="0"/>
              </a:rPr>
              <a:t>henüz kaydedilmemiş olan Sahipsiz Taşınmazların mülkiyeti </a:t>
            </a:r>
            <a:r>
              <a:rPr lang="tr-TR" dirty="0" smtClean="0">
                <a:latin typeface="Times New Roman" panose="02020603050405020304" pitchFamily="18" charset="0"/>
                <a:cs typeface="Times New Roman" panose="02020603050405020304" pitchFamily="18" charset="0"/>
              </a:rPr>
              <a:t>İşgal yoluyla değil, </a:t>
            </a:r>
            <a:r>
              <a:rPr lang="tr-TR" b="1" dirty="0" smtClean="0">
                <a:latin typeface="Times New Roman" panose="02020603050405020304" pitchFamily="18" charset="0"/>
                <a:cs typeface="Times New Roman" panose="02020603050405020304" pitchFamily="18" charset="0"/>
              </a:rPr>
              <a:t>sadece </a:t>
            </a:r>
            <a:r>
              <a:rPr lang="tr-TR" b="1" i="1" dirty="0" smtClean="0">
                <a:latin typeface="Times New Roman" panose="02020603050405020304" pitchFamily="18" charset="0"/>
                <a:cs typeface="Times New Roman" panose="02020603050405020304" pitchFamily="18" charset="0"/>
              </a:rPr>
              <a:t>MK </a:t>
            </a:r>
            <a:r>
              <a:rPr lang="tr-TR" b="1" i="1" dirty="0" smtClean="0">
                <a:latin typeface="Times New Roman" panose="02020603050405020304" pitchFamily="18" charset="0"/>
                <a:cs typeface="Times New Roman" panose="02020603050405020304" pitchFamily="18" charset="0"/>
              </a:rPr>
              <a:t>m. 713 hükmü uyarınca</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Olağanüstü </a:t>
            </a:r>
            <a:r>
              <a:rPr lang="tr-TR" b="1" dirty="0" smtClean="0">
                <a:latin typeface="Times New Roman" panose="02020603050405020304" pitchFamily="18" charset="0"/>
                <a:cs typeface="Times New Roman" panose="02020603050405020304" pitchFamily="18" charset="0"/>
              </a:rPr>
              <a:t>Zamanaşımı </a:t>
            </a:r>
            <a:r>
              <a:rPr lang="tr-TR" dirty="0" smtClean="0">
                <a:latin typeface="Times New Roman" panose="02020603050405020304" pitchFamily="18" charset="0"/>
                <a:cs typeface="Times New Roman" panose="02020603050405020304" pitchFamily="18" charset="0"/>
              </a:rPr>
              <a:t>ile</a:t>
            </a:r>
            <a:r>
              <a:rPr lang="tr-TR" b="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kazanılabilecektir. </a:t>
            </a:r>
          </a:p>
          <a:p>
            <a:pPr algn="just"/>
            <a:r>
              <a:rPr lang="tr-TR" dirty="0" smtClean="0">
                <a:latin typeface="Times New Roman" panose="02020603050405020304" pitchFamily="18" charset="0"/>
                <a:cs typeface="Times New Roman" panose="02020603050405020304" pitchFamily="18" charset="0"/>
              </a:rPr>
              <a:t>Diğer taraftan, </a:t>
            </a:r>
            <a:r>
              <a:rPr lang="tr-TR" b="1" i="1" dirty="0" smtClean="0">
                <a:latin typeface="Times New Roman" panose="02020603050405020304" pitchFamily="18" charset="0"/>
                <a:cs typeface="Times New Roman" panose="02020603050405020304" pitchFamily="18" charset="0"/>
              </a:rPr>
              <a:t>MK m. 715 uyarınca</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Devletin hüküm ve tasarrufu altında bulunan </a:t>
            </a:r>
            <a:r>
              <a:rPr lang="tr-TR" dirty="0" smtClean="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Tapulamaya tabi olmayan Sahipsiz </a:t>
            </a:r>
            <a:r>
              <a:rPr lang="tr-TR" b="1" dirty="0">
                <a:latin typeface="Times New Roman" panose="02020603050405020304" pitchFamily="18" charset="0"/>
                <a:cs typeface="Times New Roman" panose="02020603050405020304" pitchFamily="18" charset="0"/>
              </a:rPr>
              <a:t>Y</a:t>
            </a:r>
            <a:r>
              <a:rPr lang="tr-TR" b="1" dirty="0" smtClean="0">
                <a:latin typeface="Times New Roman" panose="02020603050405020304" pitchFamily="18" charset="0"/>
                <a:cs typeface="Times New Roman" panose="02020603050405020304" pitchFamily="18" charset="0"/>
              </a:rPr>
              <a:t>erler </a:t>
            </a:r>
            <a:r>
              <a:rPr lang="tr-TR" dirty="0" smtClean="0">
                <a:latin typeface="Times New Roman" panose="02020603050405020304" pitchFamily="18" charset="0"/>
                <a:cs typeface="Times New Roman" panose="02020603050405020304" pitchFamily="18" charset="0"/>
              </a:rPr>
              <a:t>ile </a:t>
            </a:r>
            <a:r>
              <a:rPr lang="tr-TR" b="1" i="1" dirty="0" smtClean="0">
                <a:latin typeface="Times New Roman" panose="02020603050405020304" pitchFamily="18" charset="0"/>
                <a:cs typeface="Times New Roman" panose="02020603050405020304" pitchFamily="18" charset="0"/>
              </a:rPr>
              <a:t>MK m. 999 hükmüne göre,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apulamaya tabi olmayan, </a:t>
            </a:r>
            <a:r>
              <a:rPr lang="tr-TR" b="1" dirty="0" smtClean="0">
                <a:latin typeface="Times New Roman" panose="02020603050405020304" pitchFamily="18" charset="0"/>
                <a:cs typeface="Times New Roman" panose="02020603050405020304" pitchFamily="18" charset="0"/>
              </a:rPr>
              <a:t>Kamu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alı niteliğindeki diğer Taşınmazlarda </a:t>
            </a:r>
            <a:r>
              <a:rPr lang="tr-TR" dirty="0" smtClean="0">
                <a:latin typeface="Times New Roman" panose="02020603050405020304" pitchFamily="18" charset="0"/>
                <a:cs typeface="Times New Roman" panose="02020603050405020304" pitchFamily="18" charset="0"/>
              </a:rPr>
              <a:t>da, </a:t>
            </a:r>
            <a:r>
              <a:rPr lang="tr-TR" b="1" i="1" dirty="0" smtClean="0">
                <a:latin typeface="Times New Roman" panose="02020603050405020304" pitchFamily="18" charset="0"/>
                <a:cs typeface="Times New Roman" panose="02020603050405020304" pitchFamily="18" charset="0"/>
              </a:rPr>
              <a:t>İşgal yoluyla </a:t>
            </a:r>
            <a:r>
              <a:rPr lang="tr-TR" b="1" dirty="0" smtClean="0">
                <a:latin typeface="Times New Roman" panose="02020603050405020304" pitchFamily="18" charset="0"/>
                <a:cs typeface="Times New Roman" panose="02020603050405020304" pitchFamily="18" charset="0"/>
              </a:rPr>
              <a:t>Mülkiyet kazanılamayacaktır. </a:t>
            </a:r>
          </a:p>
        </p:txBody>
      </p:sp>
    </p:spTree>
    <p:extLst>
      <p:ext uri="{BB962C8B-B14F-4D97-AF65-F5344CB8AC3E}">
        <p14:creationId xmlns:p14="http://schemas.microsoft.com/office/powerpoint/2010/main" val="389961875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i="1" dirty="0">
                <a:latin typeface="Times New Roman" panose="02020603050405020304" pitchFamily="18" charset="0"/>
                <a:cs typeface="Times New Roman" panose="02020603050405020304" pitchFamily="18" charset="0"/>
              </a:rPr>
              <a:t>MK m. 715 / II hükmünde</a:t>
            </a:r>
            <a:r>
              <a:rPr lang="tr-TR" sz="3200" dirty="0">
                <a:latin typeface="Times New Roman" panose="02020603050405020304" pitchFamily="18" charset="0"/>
                <a:cs typeface="Times New Roman" panose="02020603050405020304" pitchFamily="18" charset="0"/>
              </a:rPr>
              <a:t>, bu tür yerlerin 	Mülkiyetinin </a:t>
            </a:r>
            <a:r>
              <a:rPr lang="tr-TR" sz="3200" b="1" dirty="0">
                <a:latin typeface="Times New Roman" panose="02020603050405020304" pitchFamily="18" charset="0"/>
                <a:cs typeface="Times New Roman" panose="02020603050405020304" pitchFamily="18" charset="0"/>
              </a:rPr>
              <a:t>Özel Mülkiyete elverişli Taşınmaz Malların Mülkiyetinin kazanılmasını sağlayan yollardan kazanılmas</a:t>
            </a:r>
            <a:r>
              <a:rPr lang="tr-TR" sz="3200" dirty="0">
                <a:latin typeface="Times New Roman" panose="02020603050405020304" pitchFamily="18" charset="0"/>
                <a:cs typeface="Times New Roman" panose="02020603050405020304" pitchFamily="18" charset="0"/>
              </a:rPr>
              <a:t>ı, açıkça </a:t>
            </a:r>
            <a:r>
              <a:rPr lang="tr-TR" sz="3200" b="1" dirty="0">
                <a:latin typeface="Times New Roman" panose="02020603050405020304" pitchFamily="18" charset="0"/>
                <a:cs typeface="Times New Roman" panose="02020603050405020304" pitchFamily="18" charset="0"/>
              </a:rPr>
              <a:t>yasaklanmıştır. </a:t>
            </a:r>
            <a:endParaRPr lang="tr-TR" sz="3200" b="1" dirty="0" smtClean="0">
              <a:latin typeface="Times New Roman" panose="02020603050405020304" pitchFamily="18" charset="0"/>
              <a:cs typeface="Times New Roman" panose="02020603050405020304" pitchFamily="18" charset="0"/>
            </a:endParaRPr>
          </a:p>
          <a:p>
            <a:pPr algn="just"/>
            <a:r>
              <a:rPr lang="tr-TR" sz="3200" b="1" dirty="0">
                <a:latin typeface="Times New Roman" panose="02020603050405020304" pitchFamily="18" charset="0"/>
                <a:cs typeface="Times New Roman" panose="02020603050405020304" pitchFamily="18" charset="0"/>
              </a:rPr>
              <a:t>MK </a:t>
            </a:r>
            <a:r>
              <a:rPr lang="tr-TR" sz="3200" b="1" dirty="0" smtClean="0">
                <a:latin typeface="Times New Roman" panose="02020603050405020304" pitchFamily="18" charset="0"/>
                <a:cs typeface="Times New Roman" panose="02020603050405020304" pitchFamily="18" charset="0"/>
              </a:rPr>
              <a:t>m. 715 </a:t>
            </a:r>
            <a:r>
              <a:rPr lang="tr-TR" sz="3200" b="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III hükmünde </a:t>
            </a:r>
            <a:r>
              <a:rPr lang="tr-TR" sz="3200" b="1" dirty="0">
                <a:latin typeface="Times New Roman" panose="02020603050405020304" pitchFamily="18" charset="0"/>
                <a:cs typeface="Times New Roman" panose="02020603050405020304" pitchFamily="18" charset="0"/>
              </a:rPr>
              <a:t>ise</a:t>
            </a: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Sahipsiz </a:t>
            </a:r>
            <a:r>
              <a:rPr lang="tr-TR" sz="3200" i="1" dirty="0">
                <a:latin typeface="Times New Roman" panose="02020603050405020304" pitchFamily="18" charset="0"/>
                <a:cs typeface="Times New Roman" panose="02020603050405020304" pitchFamily="18" charset="0"/>
              </a:rPr>
              <a:t>yerler ile yararı kamuya ait malların kazanılması… özel kanun hükümlerine tabidir» </a:t>
            </a:r>
            <a:r>
              <a:rPr lang="tr-TR" sz="3200" dirty="0" smtClean="0">
                <a:latin typeface="Times New Roman" panose="02020603050405020304" pitchFamily="18" charset="0"/>
                <a:cs typeface="Times New Roman" panose="02020603050405020304" pitchFamily="18" charset="0"/>
              </a:rPr>
              <a:t>hükmü ile </a:t>
            </a:r>
            <a:r>
              <a:rPr lang="tr-TR" sz="3200" b="1" dirty="0">
                <a:latin typeface="Times New Roman" panose="02020603050405020304" pitchFamily="18" charset="0"/>
                <a:cs typeface="Times New Roman" panose="02020603050405020304" pitchFamily="18" charset="0"/>
              </a:rPr>
              <a:t>Sahipsiz Yerlerin </a:t>
            </a:r>
            <a:r>
              <a:rPr lang="tr-TR" sz="3200" dirty="0">
                <a:latin typeface="Times New Roman" panose="02020603050405020304" pitchFamily="18" charset="0"/>
                <a:cs typeface="Times New Roman" panose="02020603050405020304" pitchFamily="18" charset="0"/>
              </a:rPr>
              <a:t>ancak </a:t>
            </a:r>
            <a:r>
              <a:rPr lang="tr-TR" sz="3200" b="1" dirty="0">
                <a:latin typeface="Times New Roman" panose="02020603050405020304" pitchFamily="18" charset="0"/>
                <a:cs typeface="Times New Roman" panose="02020603050405020304" pitchFamily="18" charset="0"/>
              </a:rPr>
              <a:t>Özel Düzenlemeler </a:t>
            </a:r>
            <a:r>
              <a:rPr lang="tr-TR" sz="3200" dirty="0">
                <a:latin typeface="Times New Roman" panose="02020603050405020304" pitchFamily="18" charset="0"/>
                <a:cs typeface="Times New Roman" panose="02020603050405020304" pitchFamily="18" charset="0"/>
              </a:rPr>
              <a:t>ile </a:t>
            </a:r>
            <a:r>
              <a:rPr lang="tr-TR" sz="3200" b="1" i="1" dirty="0">
                <a:latin typeface="Times New Roman" panose="02020603050405020304" pitchFamily="18" charset="0"/>
                <a:cs typeface="Times New Roman" panose="02020603050405020304" pitchFamily="18" charset="0"/>
              </a:rPr>
              <a:t>Özel Mülkiyet konusu </a:t>
            </a:r>
            <a:r>
              <a:rPr lang="tr-TR" sz="3200" b="1" dirty="0">
                <a:latin typeface="Times New Roman" panose="02020603050405020304" pitchFamily="18" charset="0"/>
                <a:cs typeface="Times New Roman" panose="02020603050405020304" pitchFamily="18" charset="0"/>
              </a:rPr>
              <a:t>yapılabileceği belirtilmiştir. </a:t>
            </a:r>
          </a:p>
          <a:p>
            <a:pPr marL="0" indent="0" algn="just">
              <a:buNone/>
            </a:pPr>
            <a:endParaRPr lang="tr-TR" b="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7311808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3402 sayılı Kadastro Kanununun ilgili hükmü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Buna benzer bir başka hüküm ise, </a:t>
            </a:r>
            <a:r>
              <a:rPr lang="tr-TR" sz="3200" b="1" dirty="0" smtClean="0">
                <a:latin typeface="Times New Roman" panose="02020603050405020304" pitchFamily="18" charset="0"/>
                <a:cs typeface="Times New Roman" panose="02020603050405020304" pitchFamily="18" charset="0"/>
              </a:rPr>
              <a:t>3402 sayılı Kadastro Kanununda </a:t>
            </a:r>
            <a:r>
              <a:rPr lang="tr-TR" sz="3200" dirty="0" smtClean="0">
                <a:latin typeface="Times New Roman" panose="02020603050405020304" pitchFamily="18" charset="0"/>
                <a:cs typeface="Times New Roman" panose="02020603050405020304" pitchFamily="18" charset="0"/>
              </a:rPr>
              <a:t>yer almaktadır. </a:t>
            </a:r>
          </a:p>
          <a:p>
            <a:pPr algn="just"/>
            <a:r>
              <a:rPr lang="tr-TR" sz="3200" dirty="0" smtClean="0">
                <a:latin typeface="Times New Roman" panose="02020603050405020304" pitchFamily="18" charset="0"/>
                <a:cs typeface="Times New Roman" panose="02020603050405020304" pitchFamily="18" charset="0"/>
              </a:rPr>
              <a:t>Gerçekten</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bu Kanunun</a:t>
            </a:r>
            <a:r>
              <a:rPr lang="tr-TR" sz="3200" b="1" i="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17.maddesine </a:t>
            </a:r>
            <a:r>
              <a:rPr lang="tr-TR" sz="3200" b="1" dirty="0" smtClean="0">
                <a:latin typeface="Times New Roman" panose="02020603050405020304" pitchFamily="18" charset="0"/>
                <a:cs typeface="Times New Roman" panose="02020603050405020304" pitchFamily="18" charset="0"/>
              </a:rPr>
              <a:t>göre</a:t>
            </a:r>
            <a:r>
              <a:rPr lang="tr-TR" sz="3200" dirty="0" smtClean="0">
                <a:latin typeface="Times New Roman" panose="02020603050405020304" pitchFamily="18" charset="0"/>
                <a:cs typeface="Times New Roman" panose="02020603050405020304" pitchFamily="18" charset="0"/>
              </a:rPr>
              <a:t>, bir </a:t>
            </a:r>
            <a:r>
              <a:rPr lang="tr-TR" sz="3200" b="1" dirty="0" smtClean="0">
                <a:latin typeface="Times New Roman" panose="02020603050405020304" pitchFamily="18" charset="0"/>
                <a:cs typeface="Times New Roman" panose="02020603050405020304" pitchFamily="18" charset="0"/>
              </a:rPr>
              <a:t>Kamu </a:t>
            </a:r>
            <a:r>
              <a:rPr lang="tr-TR" sz="3200" b="1" dirty="0">
                <a:latin typeface="Times New Roman" panose="02020603050405020304" pitchFamily="18" charset="0"/>
                <a:cs typeface="Times New Roman" panose="02020603050405020304" pitchFamily="18" charset="0"/>
              </a:rPr>
              <a:t>H</a:t>
            </a:r>
            <a:r>
              <a:rPr lang="tr-TR" sz="3200" b="1" dirty="0" smtClean="0">
                <a:latin typeface="Times New Roman" panose="02020603050405020304" pitchFamily="18" charset="0"/>
                <a:cs typeface="Times New Roman" panose="02020603050405020304" pitchFamily="18" charset="0"/>
              </a:rPr>
              <a:t>izmetine özgülenmemiş, Devletin hüküm ve tasarrufu altında bulunan </a:t>
            </a:r>
            <a:r>
              <a:rPr lang="tr-TR" sz="3200" dirty="0" smtClean="0">
                <a:latin typeface="Times New Roman" panose="02020603050405020304" pitchFamily="18" charset="0"/>
                <a:cs typeface="Times New Roman" panose="02020603050405020304" pitchFamily="18" charset="0"/>
              </a:rPr>
              <a:t>ve </a:t>
            </a:r>
            <a:r>
              <a:rPr lang="tr-TR" sz="3200" b="1" dirty="0" smtClean="0">
                <a:latin typeface="Times New Roman" panose="02020603050405020304" pitchFamily="18" charset="0"/>
                <a:cs typeface="Times New Roman" panose="02020603050405020304" pitchFamily="18" charset="0"/>
              </a:rPr>
              <a:t>Orman sayılmayan Arazinin Mülkiyeti</a:t>
            </a:r>
            <a:r>
              <a:rPr lang="tr-TR" sz="3200" dirty="0" smtClean="0">
                <a:latin typeface="Times New Roman" panose="02020603050405020304" pitchFamily="18" charset="0"/>
                <a:cs typeface="Times New Roman" panose="02020603050405020304" pitchFamily="18" charset="0"/>
              </a:rPr>
              <a:t>, ancak </a:t>
            </a:r>
            <a:r>
              <a:rPr lang="tr-TR" sz="3200" b="1" dirty="0" smtClean="0">
                <a:latin typeface="Times New Roman" panose="02020603050405020304" pitchFamily="18" charset="0"/>
                <a:cs typeface="Times New Roman" panose="02020603050405020304" pitchFamily="18" charset="0"/>
              </a:rPr>
              <a:t>KK 14. maddedeki </a:t>
            </a:r>
            <a:r>
              <a:rPr lang="tr-TR" sz="3200" b="1" i="1" dirty="0" smtClean="0">
                <a:latin typeface="Times New Roman" panose="02020603050405020304" pitchFamily="18" charset="0"/>
                <a:cs typeface="Times New Roman" panose="02020603050405020304" pitchFamily="18" charset="0"/>
              </a:rPr>
              <a:t>Kazandırıcı Zamanaşımı Şartlarının </a:t>
            </a:r>
            <a:r>
              <a:rPr lang="tr-TR" sz="3200" dirty="0" smtClean="0">
                <a:latin typeface="Times New Roman" panose="02020603050405020304" pitchFamily="18" charset="0"/>
                <a:cs typeface="Times New Roman" panose="02020603050405020304" pitchFamily="18" charset="0"/>
              </a:rPr>
              <a:t>da </a:t>
            </a:r>
            <a:r>
              <a:rPr lang="tr-TR" sz="3200" b="1" dirty="0" smtClean="0">
                <a:latin typeface="Times New Roman" panose="02020603050405020304" pitchFamily="18" charset="0"/>
                <a:cs typeface="Times New Roman" panose="02020603050405020304" pitchFamily="18" charset="0"/>
              </a:rPr>
              <a:t>gerçekleşmiş olması kaydıyla</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İmar ve İhya </a:t>
            </a:r>
            <a:r>
              <a:rPr lang="tr-TR" sz="3200" b="1" dirty="0" smtClean="0">
                <a:latin typeface="Times New Roman" panose="02020603050405020304" pitchFamily="18" charset="0"/>
                <a:cs typeface="Times New Roman" panose="02020603050405020304" pitchFamily="18" charset="0"/>
              </a:rPr>
              <a:t>suretiyle kazanılabilir. </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248911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mn-lt"/>
              </a:rPr>
              <a:t>İşgalin Sonuçları </a:t>
            </a:r>
            <a:endParaRPr lang="tr-TR" dirty="0">
              <a:latin typeface="+mn-lt"/>
            </a:endParaRP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Tapu Siciline göre sahipsiz hale geldiği anlaşılan bir Taşınmazda</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bir kimsenin Malik </a:t>
            </a:r>
            <a:r>
              <a:rPr lang="tr-TR" b="1" i="1" dirty="0">
                <a:latin typeface="Times New Roman" panose="02020603050405020304" pitchFamily="18" charset="0"/>
                <a:cs typeface="Times New Roman" panose="02020603050405020304" pitchFamily="18" charset="0"/>
              </a:rPr>
              <a:t>O</a:t>
            </a:r>
            <a:r>
              <a:rPr lang="tr-TR" b="1" i="1" dirty="0" smtClean="0">
                <a:latin typeface="Times New Roman" panose="02020603050405020304" pitchFamily="18" charset="0"/>
                <a:cs typeface="Times New Roman" panose="02020603050405020304" pitchFamily="18" charset="0"/>
              </a:rPr>
              <a:t>lma arzusuyla Zilyetliğini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urması</a:t>
            </a:r>
            <a:r>
              <a:rPr lang="tr-TR" dirty="0" smtClean="0">
                <a:latin typeface="Times New Roman" panose="02020603050405020304" pitchFamily="18" charset="0"/>
                <a:cs typeface="Times New Roman" panose="02020603050405020304" pitchFamily="18" charset="0"/>
              </a:rPr>
              <a:t>, yani </a:t>
            </a:r>
            <a:r>
              <a:rPr lang="tr-TR" b="1" i="1" dirty="0" smtClean="0">
                <a:latin typeface="Times New Roman" panose="02020603050405020304" pitchFamily="18" charset="0"/>
                <a:cs typeface="Times New Roman" panose="02020603050405020304" pitchFamily="18" charset="0"/>
              </a:rPr>
              <a:t>İşgal</a:t>
            </a:r>
            <a:r>
              <a:rPr lang="tr-TR" dirty="0" smtClean="0">
                <a:latin typeface="Times New Roman" panose="02020603050405020304" pitchFamily="18" charset="0"/>
                <a:cs typeface="Times New Roman" panose="02020603050405020304" pitchFamily="18" charset="0"/>
              </a:rPr>
              <a:t> bir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addi </a:t>
            </a:r>
            <a:r>
              <a:rPr lang="tr-TR" b="1" dirty="0">
                <a:latin typeface="Times New Roman" panose="02020603050405020304" pitchFamily="18" charset="0"/>
                <a:cs typeface="Times New Roman" panose="02020603050405020304" pitchFamily="18" charset="0"/>
              </a:rPr>
              <a:t>F</a:t>
            </a:r>
            <a:r>
              <a:rPr lang="tr-TR" b="1" dirty="0" smtClean="0">
                <a:latin typeface="Times New Roman" panose="02020603050405020304" pitchFamily="18" charset="0"/>
                <a:cs typeface="Times New Roman" panose="02020603050405020304" pitchFamily="18" charset="0"/>
              </a:rPr>
              <a:t>iildir. </a:t>
            </a:r>
          </a:p>
          <a:p>
            <a:pPr algn="just"/>
            <a:r>
              <a:rPr lang="tr-TR" dirty="0" smtClean="0">
                <a:latin typeface="Times New Roman" panose="02020603050405020304" pitchFamily="18" charset="0"/>
                <a:cs typeface="Times New Roman" panose="02020603050405020304" pitchFamily="18" charset="0"/>
              </a:rPr>
              <a:t>Bu </a:t>
            </a:r>
            <a:r>
              <a:rPr lang="tr-TR" b="1" i="1" dirty="0" smtClean="0">
                <a:latin typeface="Times New Roman" panose="02020603050405020304" pitchFamily="18" charset="0"/>
                <a:cs typeface="Times New Roman" panose="02020603050405020304" pitchFamily="18" charset="0"/>
              </a:rPr>
              <a:t>Maddi Fiile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Hukuki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şlemlere ilişkin hükümlerin</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kıyasen uygulanacağı</a:t>
            </a:r>
            <a:r>
              <a:rPr lang="tr-TR" i="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kabul edilir. </a:t>
            </a:r>
          </a:p>
          <a:p>
            <a:pPr algn="just"/>
            <a:r>
              <a:rPr lang="tr-TR" b="1" dirty="0" smtClean="0">
                <a:latin typeface="Times New Roman" panose="02020603050405020304" pitchFamily="18" charset="0"/>
                <a:cs typeface="Times New Roman" panose="02020603050405020304" pitchFamily="18" charset="0"/>
              </a:rPr>
              <a:t>İşgal Yoluyla Taşınmazın Mülkiyeti</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escilden </a:t>
            </a:r>
            <a:r>
              <a:rPr lang="tr-TR" b="1" i="1" dirty="0" smtClean="0">
                <a:latin typeface="Times New Roman" panose="02020603050405020304" pitchFamily="18" charset="0"/>
                <a:cs typeface="Times New Roman" panose="02020603050405020304" pitchFamily="18" charset="0"/>
              </a:rPr>
              <a:t>önce </a:t>
            </a:r>
            <a:r>
              <a:rPr lang="tr-TR" b="1" dirty="0" smtClean="0">
                <a:latin typeface="Times New Roman" panose="02020603050405020304" pitchFamily="18" charset="0"/>
                <a:cs typeface="Times New Roman" panose="02020603050405020304" pitchFamily="18" charset="0"/>
              </a:rPr>
              <a:t>kazanılmış olur</a:t>
            </a:r>
            <a:r>
              <a:rPr lang="tr-TR" b="1"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Mülkiyet,</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alik olma </a:t>
            </a:r>
            <a:r>
              <a:rPr lang="tr-TR" b="1" i="1" dirty="0" smtClean="0">
                <a:latin typeface="Times New Roman" panose="02020603050405020304" pitchFamily="18" charset="0"/>
                <a:cs typeface="Times New Roman" panose="02020603050405020304" pitchFamily="18" charset="0"/>
              </a:rPr>
              <a:t>arzusu ile </a:t>
            </a:r>
            <a:r>
              <a:rPr lang="tr-TR" b="1" dirty="0">
                <a:latin typeface="Times New Roman" panose="02020603050405020304" pitchFamily="18" charset="0"/>
                <a:cs typeface="Times New Roman" panose="02020603050405020304" pitchFamily="18" charset="0"/>
              </a:rPr>
              <a:t>Z</a:t>
            </a:r>
            <a:r>
              <a:rPr lang="tr-TR" b="1" dirty="0" smtClean="0">
                <a:latin typeface="Times New Roman" panose="02020603050405020304" pitchFamily="18" charset="0"/>
                <a:cs typeface="Times New Roman" panose="02020603050405020304" pitchFamily="18" charset="0"/>
              </a:rPr>
              <a:t>ilyetlik kurulduğu anda kazanılır. </a:t>
            </a:r>
            <a:r>
              <a:rPr lang="tr-TR" dirty="0" smtClean="0">
                <a:latin typeface="Times New Roman" panose="02020603050405020304" pitchFamily="18" charset="0"/>
                <a:cs typeface="Times New Roman" panose="02020603050405020304" pitchFamily="18" charset="0"/>
              </a:rPr>
              <a:t>Bu </a:t>
            </a:r>
            <a:r>
              <a:rPr lang="tr-TR" dirty="0" smtClean="0">
                <a:latin typeface="Times New Roman" panose="02020603050405020304" pitchFamily="18" charset="0"/>
                <a:cs typeface="Times New Roman" panose="02020603050405020304" pitchFamily="18" charset="0"/>
              </a:rPr>
              <a:t>bağlamda, </a:t>
            </a:r>
            <a:r>
              <a:rPr lang="tr-TR" b="1" dirty="0" smtClean="0">
                <a:latin typeface="Times New Roman" panose="02020603050405020304" pitchFamily="18" charset="0"/>
                <a:cs typeface="Times New Roman" panose="02020603050405020304" pitchFamily="18" charset="0"/>
              </a:rPr>
              <a:t>Zilyetliğin Kurulmasından itibaren </a:t>
            </a:r>
            <a:r>
              <a:rPr lang="tr-TR" dirty="0" smtClean="0">
                <a:latin typeface="Times New Roman" panose="02020603050405020304" pitchFamily="18" charset="0"/>
                <a:cs typeface="Times New Roman" panose="02020603050405020304" pitchFamily="18" charset="0"/>
              </a:rPr>
              <a:t>bir </a:t>
            </a:r>
            <a:r>
              <a:rPr lang="tr-TR" b="1" i="1" dirty="0" smtClean="0">
                <a:latin typeface="Times New Roman" panose="02020603050405020304" pitchFamily="18" charset="0"/>
                <a:cs typeface="Times New Roman" panose="02020603050405020304" pitchFamily="18" charset="0"/>
              </a:rPr>
              <a:t>Süre geçmesi </a:t>
            </a:r>
            <a:r>
              <a:rPr lang="tr-TR" b="1" dirty="0" smtClean="0">
                <a:latin typeface="Times New Roman" panose="02020603050405020304" pitchFamily="18" charset="0"/>
                <a:cs typeface="Times New Roman" panose="02020603050405020304" pitchFamily="18" charset="0"/>
              </a:rPr>
              <a:t>aranmaz. </a:t>
            </a:r>
          </a:p>
          <a:p>
            <a:pPr marL="0" indent="0" algn="just">
              <a:buNone/>
            </a:pPr>
            <a:endParaRPr lang="tr-TR" dirty="0"/>
          </a:p>
        </p:txBody>
      </p:sp>
    </p:spTree>
    <p:extLst>
      <p:ext uri="{BB962C8B-B14F-4D97-AF65-F5344CB8AC3E}">
        <p14:creationId xmlns:p14="http://schemas.microsoft.com/office/powerpoint/2010/main" val="207106715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200" b="1" dirty="0" smtClean="0">
                <a:latin typeface="Times New Roman" panose="02020603050405020304" pitchFamily="18" charset="0"/>
                <a:cs typeface="Times New Roman" panose="02020603050405020304" pitchFamily="18" charset="0"/>
              </a:rPr>
              <a:t>Tapuya </a:t>
            </a:r>
            <a:r>
              <a:rPr lang="tr-TR" sz="3200" b="1" dirty="0" smtClean="0">
                <a:latin typeface="Times New Roman" panose="02020603050405020304" pitchFamily="18" charset="0"/>
                <a:cs typeface="Times New Roman" panose="02020603050405020304" pitchFamily="18" charset="0"/>
              </a:rPr>
              <a:t>Tescil</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İşgal </a:t>
            </a:r>
            <a:r>
              <a:rPr lang="tr-TR" sz="3200" b="1" i="1" dirty="0">
                <a:latin typeface="Times New Roman" panose="02020603050405020304" pitchFamily="18" charset="0"/>
                <a:cs typeface="Times New Roman" panose="02020603050405020304" pitchFamily="18" charset="0"/>
              </a:rPr>
              <a:t>E</a:t>
            </a:r>
            <a:r>
              <a:rPr lang="tr-TR" sz="3200" b="1" i="1" dirty="0" smtClean="0">
                <a:latin typeface="Times New Roman" panose="02020603050405020304" pitchFamily="18" charset="0"/>
                <a:cs typeface="Times New Roman" panose="02020603050405020304" pitchFamily="18" charset="0"/>
              </a:rPr>
              <a:t>denin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Malikin</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Yazılı </a:t>
            </a:r>
            <a:r>
              <a:rPr lang="tr-TR" sz="3200" b="1" i="1" dirty="0">
                <a:latin typeface="Times New Roman" panose="02020603050405020304" pitchFamily="18" charset="0"/>
                <a:cs typeface="Times New Roman" panose="02020603050405020304" pitchFamily="18" charset="0"/>
              </a:rPr>
              <a:t>İ</a:t>
            </a:r>
            <a:r>
              <a:rPr lang="tr-TR" sz="3200" b="1" i="1" dirty="0" smtClean="0">
                <a:latin typeface="Times New Roman" panose="02020603050405020304" pitchFamily="18" charset="0"/>
                <a:cs typeface="Times New Roman" panose="02020603050405020304" pitchFamily="18" charset="0"/>
              </a:rPr>
              <a:t>stemi üzerine </a:t>
            </a:r>
            <a:r>
              <a:rPr lang="tr-TR" sz="3200" b="1" dirty="0" smtClean="0">
                <a:latin typeface="Times New Roman" panose="02020603050405020304" pitchFamily="18" charset="0"/>
                <a:cs typeface="Times New Roman" panose="02020603050405020304" pitchFamily="18" charset="0"/>
              </a:rPr>
              <a:t>yapılır. </a:t>
            </a:r>
            <a:endParaRPr lang="tr-TR" sz="3200" b="1" dirty="0" smtClean="0">
              <a:latin typeface="Times New Roman" panose="02020603050405020304" pitchFamily="18" charset="0"/>
              <a:cs typeface="Times New Roman" panose="02020603050405020304" pitchFamily="18" charset="0"/>
            </a:endParaRPr>
          </a:p>
          <a:p>
            <a:pPr algn="just"/>
            <a:r>
              <a:rPr lang="tr-TR" sz="3200" b="1" dirty="0" smtClean="0">
                <a:latin typeface="Times New Roman" panose="02020603050405020304" pitchFamily="18" charset="0"/>
                <a:cs typeface="Times New Roman" panose="02020603050405020304" pitchFamily="18" charset="0"/>
              </a:rPr>
              <a:t>Bu </a:t>
            </a:r>
            <a:r>
              <a:rPr lang="tr-TR" sz="3200" b="1" dirty="0">
                <a:latin typeface="Times New Roman" panose="02020603050405020304" pitchFamily="18" charset="0"/>
                <a:cs typeface="Times New Roman" panose="02020603050405020304" pitchFamily="18" charset="0"/>
              </a:rPr>
              <a:t>T</a:t>
            </a:r>
            <a:r>
              <a:rPr lang="tr-TR" sz="3200" b="1" dirty="0" smtClean="0">
                <a:latin typeface="Times New Roman" panose="02020603050405020304" pitchFamily="18" charset="0"/>
                <a:cs typeface="Times New Roman" panose="02020603050405020304" pitchFamily="18" charset="0"/>
              </a:rPr>
              <a:t>escilin </a:t>
            </a:r>
            <a:r>
              <a:rPr lang="tr-TR" sz="3200" b="1" i="1" dirty="0">
                <a:latin typeface="Times New Roman" panose="02020603050405020304" pitchFamily="18" charset="0"/>
                <a:cs typeface="Times New Roman" panose="02020603050405020304" pitchFamily="18" charset="0"/>
              </a:rPr>
              <a:t>A</a:t>
            </a:r>
            <a:r>
              <a:rPr lang="tr-TR" sz="3200" b="1" i="1" dirty="0" smtClean="0">
                <a:latin typeface="Times New Roman" panose="02020603050405020304" pitchFamily="18" charset="0"/>
                <a:cs typeface="Times New Roman" panose="02020603050405020304" pitchFamily="18" charset="0"/>
              </a:rPr>
              <a:t>çıklayıcı </a:t>
            </a:r>
            <a:r>
              <a:rPr lang="tr-TR" sz="3200" i="1" dirty="0" smtClean="0">
                <a:latin typeface="Times New Roman" panose="02020603050405020304" pitchFamily="18" charset="0"/>
                <a:cs typeface="Times New Roman" panose="02020603050405020304" pitchFamily="18" charset="0"/>
              </a:rPr>
              <a:t>bir</a:t>
            </a:r>
            <a:r>
              <a:rPr lang="tr-TR" sz="3200" b="1" i="1" dirty="0" smtClean="0">
                <a:latin typeface="Times New Roman" panose="02020603050405020304" pitchFamily="18" charset="0"/>
                <a:cs typeface="Times New Roman" panose="02020603050405020304" pitchFamily="18" charset="0"/>
              </a:rPr>
              <a:t> İşlevi </a:t>
            </a:r>
            <a:r>
              <a:rPr lang="tr-TR" sz="3200" b="1" dirty="0" smtClean="0">
                <a:latin typeface="Times New Roman" panose="02020603050405020304" pitchFamily="18" charset="0"/>
                <a:cs typeface="Times New Roman" panose="02020603050405020304" pitchFamily="18" charset="0"/>
              </a:rPr>
              <a:t>vardır. </a:t>
            </a:r>
          </a:p>
          <a:p>
            <a:pPr algn="just"/>
            <a:r>
              <a:rPr lang="tr-TR" sz="3200" b="1" dirty="0" smtClean="0">
                <a:latin typeface="Times New Roman" panose="02020603050405020304" pitchFamily="18" charset="0"/>
                <a:cs typeface="Times New Roman" panose="02020603050405020304" pitchFamily="18" charset="0"/>
              </a:rPr>
              <a:t>Tescil </a:t>
            </a:r>
            <a:r>
              <a:rPr lang="tr-TR" sz="3200" b="1" dirty="0" smtClean="0">
                <a:latin typeface="Times New Roman" panose="02020603050405020304" pitchFamily="18" charset="0"/>
                <a:cs typeface="Times New Roman" panose="02020603050405020304" pitchFamily="18" charset="0"/>
              </a:rPr>
              <a:t>İstemi </a:t>
            </a:r>
            <a:r>
              <a:rPr lang="tr-TR" sz="3200" dirty="0" smtClean="0">
                <a:latin typeface="Times New Roman" panose="02020603050405020304" pitchFamily="18" charset="0"/>
                <a:cs typeface="Times New Roman" panose="02020603050405020304" pitchFamily="18" charset="0"/>
              </a:rPr>
              <a:t>ile</a:t>
            </a:r>
            <a:r>
              <a:rPr lang="tr-TR" sz="3200" b="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birlikte edinmeye yol açan </a:t>
            </a:r>
            <a:r>
              <a:rPr lang="tr-TR" sz="3200" b="1" i="1" dirty="0" smtClean="0">
                <a:latin typeface="Times New Roman" panose="02020603050405020304" pitchFamily="18" charset="0"/>
                <a:cs typeface="Times New Roman" panose="02020603050405020304" pitchFamily="18" charset="0"/>
              </a:rPr>
              <a:t>İşgal Fiilini kanıtlayan </a:t>
            </a:r>
            <a:r>
              <a:rPr lang="tr-TR" sz="3200" b="1" i="1" dirty="0" smtClean="0">
                <a:latin typeface="Times New Roman" panose="02020603050405020304" pitchFamily="18" charset="0"/>
                <a:cs typeface="Times New Roman" panose="02020603050405020304" pitchFamily="18" charset="0"/>
              </a:rPr>
              <a:t>Belgeler </a:t>
            </a:r>
            <a:r>
              <a:rPr lang="tr-TR" sz="3200" dirty="0" smtClean="0">
                <a:latin typeface="Times New Roman" panose="02020603050405020304" pitchFamily="18" charset="0"/>
                <a:cs typeface="Times New Roman" panose="02020603050405020304" pitchFamily="18" charset="0"/>
              </a:rPr>
              <a:t>de</a:t>
            </a:r>
            <a:r>
              <a:rPr lang="tr-TR" sz="3200" b="1" dirty="0" smtClean="0">
                <a:latin typeface="Times New Roman" panose="02020603050405020304" pitchFamily="18" charset="0"/>
                <a:cs typeface="Times New Roman" panose="02020603050405020304" pitchFamily="18" charset="0"/>
              </a:rPr>
              <a:t> sunulmalıdır. </a:t>
            </a:r>
          </a:p>
          <a:p>
            <a:pPr algn="just"/>
            <a:r>
              <a:rPr lang="tr-TR" sz="3200" b="1" dirty="0" smtClean="0">
                <a:latin typeface="Times New Roman" panose="02020603050405020304" pitchFamily="18" charset="0"/>
                <a:cs typeface="Times New Roman" panose="02020603050405020304" pitchFamily="18" charset="0"/>
              </a:rPr>
              <a:t>İşgal sonucu Mülkiyet</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aslen</a:t>
            </a:r>
            <a:r>
              <a:rPr lang="tr-TR" sz="3200" b="1" dirty="0" smtClean="0">
                <a:latin typeface="Times New Roman" panose="02020603050405020304" pitchFamily="18" charset="0"/>
                <a:cs typeface="Times New Roman" panose="02020603050405020304" pitchFamily="18" charset="0"/>
              </a:rPr>
              <a:t> kazanılır</a:t>
            </a:r>
            <a:r>
              <a:rPr lang="tr-TR" sz="3200" dirty="0" smtClean="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Ancak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ülkiyetin </a:t>
            </a:r>
            <a:r>
              <a:rPr lang="tr-TR" sz="3200" b="1" dirty="0">
                <a:latin typeface="Times New Roman" panose="02020603050405020304" pitchFamily="18" charset="0"/>
                <a:cs typeface="Times New Roman" panose="02020603050405020304" pitchFamily="18" charset="0"/>
              </a:rPr>
              <a:t>A</a:t>
            </a:r>
            <a:r>
              <a:rPr lang="tr-TR" sz="3200" b="1" dirty="0" smtClean="0">
                <a:latin typeface="Times New Roman" panose="02020603050405020304" pitchFamily="18" charset="0"/>
                <a:cs typeface="Times New Roman" panose="02020603050405020304" pitchFamily="18" charset="0"/>
              </a:rPr>
              <a:t>slen </a:t>
            </a:r>
            <a:r>
              <a:rPr lang="tr-TR" sz="3200" b="1" dirty="0">
                <a:latin typeface="Times New Roman" panose="02020603050405020304" pitchFamily="18" charset="0"/>
                <a:cs typeface="Times New Roman" panose="02020603050405020304" pitchFamily="18" charset="0"/>
              </a:rPr>
              <a:t>K</a:t>
            </a:r>
            <a:r>
              <a:rPr lang="tr-TR" sz="3200" b="1" dirty="0" smtClean="0">
                <a:latin typeface="Times New Roman" panose="02020603050405020304" pitchFamily="18" charset="0"/>
                <a:cs typeface="Times New Roman" panose="02020603050405020304" pitchFamily="18" charset="0"/>
              </a:rPr>
              <a:t>azanılması</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Taşınmazın üzerinde Sınırlı </a:t>
            </a:r>
            <a:r>
              <a:rPr lang="tr-TR" sz="3200" b="1" i="1" dirty="0">
                <a:latin typeface="Times New Roman" panose="02020603050405020304" pitchFamily="18" charset="0"/>
                <a:cs typeface="Times New Roman" panose="02020603050405020304" pitchFamily="18" charset="0"/>
              </a:rPr>
              <a:t>A</a:t>
            </a:r>
            <a:r>
              <a:rPr lang="tr-TR" sz="3200" b="1" i="1" dirty="0" smtClean="0">
                <a:latin typeface="Times New Roman" panose="02020603050405020304" pitchFamily="18" charset="0"/>
                <a:cs typeface="Times New Roman" panose="02020603050405020304" pitchFamily="18" charset="0"/>
              </a:rPr>
              <a:t>yni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ak </a:t>
            </a:r>
            <a:r>
              <a:rPr lang="tr-TR" sz="3200" b="1" i="1" dirty="0">
                <a:latin typeface="Times New Roman" panose="02020603050405020304" pitchFamily="18" charset="0"/>
                <a:cs typeface="Times New Roman" panose="02020603050405020304" pitchFamily="18" charset="0"/>
              </a:rPr>
              <a:t>S</a:t>
            </a:r>
            <a:r>
              <a:rPr lang="tr-TR" sz="3200" b="1" i="1" dirty="0" smtClean="0">
                <a:latin typeface="Times New Roman" panose="02020603050405020304" pitchFamily="18" charset="0"/>
                <a:cs typeface="Times New Roman" panose="02020603050405020304" pitchFamily="18" charset="0"/>
              </a:rPr>
              <a:t>ahipleri </a:t>
            </a:r>
            <a:r>
              <a:rPr lang="tr-TR" sz="3200" b="1" dirty="0" smtClean="0">
                <a:latin typeface="Times New Roman" panose="02020603050405020304" pitchFamily="18" charset="0"/>
                <a:cs typeface="Times New Roman" panose="02020603050405020304" pitchFamily="18" charset="0"/>
              </a:rPr>
              <a:t>varsa</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onların Haklarını etkilemez; </a:t>
            </a:r>
            <a:r>
              <a:rPr lang="tr-TR" sz="3200" dirty="0" smtClean="0">
                <a:latin typeface="Times New Roman" panose="02020603050405020304" pitchFamily="18" charset="0"/>
                <a:cs typeface="Times New Roman" panose="02020603050405020304" pitchFamily="18" charset="0"/>
              </a:rPr>
              <a:t>bu </a:t>
            </a:r>
            <a:r>
              <a:rPr lang="tr-TR" sz="3200" dirty="0" smtClean="0">
                <a:latin typeface="Times New Roman" panose="02020603050405020304" pitchFamily="18" charset="0"/>
                <a:cs typeface="Times New Roman" panose="02020603050405020304" pitchFamily="18" charset="0"/>
              </a:rPr>
              <a:t>bağlamda</a:t>
            </a:r>
            <a:r>
              <a:rPr lang="tr-TR" sz="3200" b="1" dirty="0" smtClean="0">
                <a:latin typeface="Times New Roman" panose="02020603050405020304" pitchFamily="18" charset="0"/>
                <a:cs typeface="Times New Roman" panose="02020603050405020304" pitchFamily="18" charset="0"/>
              </a:rPr>
              <a:t>, Hakların </a:t>
            </a:r>
            <a:r>
              <a:rPr lang="tr-TR" sz="3200" b="1" dirty="0" smtClean="0">
                <a:latin typeface="Times New Roman" panose="02020603050405020304" pitchFamily="18" charset="0"/>
                <a:cs typeface="Times New Roman" panose="02020603050405020304" pitchFamily="18" charset="0"/>
              </a:rPr>
              <a:t>varlığı eskisi gibi sürer.</a:t>
            </a:r>
            <a:r>
              <a:rPr lang="tr-TR" sz="3200" dirty="0" smtClean="0">
                <a:latin typeface="Times New Roman" panose="02020603050405020304" pitchFamily="18" charset="0"/>
                <a:cs typeface="Times New Roman" panose="02020603050405020304" pitchFamily="18" charset="0"/>
              </a:rPr>
              <a:t> </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182048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54657913"/>
              </p:ext>
            </p:extLst>
          </p:nvPr>
        </p:nvGraphicFramePr>
        <p:xfrm>
          <a:off x="1524000" y="1"/>
          <a:ext cx="9144000" cy="64547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6967596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0"/>
            <a:ext cx="8229600" cy="1340768"/>
          </a:xfrm>
        </p:spPr>
        <p:txBody>
          <a:bodyPr>
            <a:normAutofit/>
          </a:bodyPr>
          <a:lstStyle/>
          <a:p>
            <a:pPr algn="ctr"/>
            <a:r>
              <a:rPr lang="tr-TR" b="1" dirty="0" smtClean="0">
                <a:solidFill>
                  <a:schemeClr val="tx1"/>
                </a:solidFill>
                <a:latin typeface="Times New Roman" pitchFamily="18" charset="0"/>
                <a:cs typeface="Times New Roman" pitchFamily="18" charset="0"/>
              </a:rPr>
              <a:t>İşgal Yolu İle Mülkiyeti Kazanılabilecek Taşınmaz</a:t>
            </a:r>
            <a:endParaRPr lang="tr-TR" b="1" dirty="0">
              <a:solidFill>
                <a:schemeClr val="tx1"/>
              </a:solidFill>
              <a:latin typeface="Times New Roman" pitchFamily="18" charset="0"/>
              <a:cs typeface="Times New Roman" pitchFamily="18" charset="0"/>
            </a:endParaRP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3394846423"/>
              </p:ext>
            </p:extLst>
          </p:nvPr>
        </p:nvGraphicFramePr>
        <p:xfrm>
          <a:off x="1524000" y="1412776"/>
          <a:ext cx="9144000" cy="54452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8351411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0"/>
            <a:ext cx="8229600" cy="1340768"/>
          </a:xfrm>
        </p:spPr>
        <p:txBody>
          <a:bodyPr/>
          <a:lstStyle/>
          <a:p>
            <a:pPr algn="ctr"/>
            <a:r>
              <a:rPr lang="tr-TR" b="1" dirty="0" smtClean="0">
                <a:solidFill>
                  <a:schemeClr val="tx1"/>
                </a:solidFill>
                <a:latin typeface="Times New Roman" pitchFamily="18" charset="0"/>
                <a:cs typeface="Times New Roman" pitchFamily="18" charset="0"/>
              </a:rPr>
              <a:t>İşgal Fiili ve Sonuçları</a:t>
            </a:r>
            <a:endParaRPr lang="tr-TR" b="1" dirty="0">
              <a:solidFill>
                <a:schemeClr val="tx1"/>
              </a:solidFill>
              <a:latin typeface="Times New Roman" pitchFamily="18" charset="0"/>
              <a:cs typeface="Times New Roman" pitchFamily="18" charset="0"/>
            </a:endParaRP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2866073410"/>
              </p:ext>
            </p:extLst>
          </p:nvPr>
        </p:nvGraphicFramePr>
        <p:xfrm>
          <a:off x="1524000" y="1556792"/>
          <a:ext cx="9144000" cy="53012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301168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b="1" dirty="0" smtClean="0">
                <a:solidFill>
                  <a:schemeClr val="tx1"/>
                </a:solidFill>
                <a:latin typeface="+mn-lt"/>
                <a:cs typeface="Times New Roman" pitchFamily="18" charset="0"/>
              </a:rPr>
              <a:t>Mülkiyetin Tescilden Önce Kazanıldığı Hallerde Tescilin Fonksiyonu</a:t>
            </a:r>
            <a:endParaRPr lang="tr-TR" b="1" dirty="0">
              <a:solidFill>
                <a:schemeClr val="tx1"/>
              </a:solidFill>
              <a:latin typeface="+mn-lt"/>
              <a:cs typeface="Times New Roman" pitchFamily="18" charset="0"/>
            </a:endParaRPr>
          </a:p>
        </p:txBody>
      </p:sp>
      <p:sp>
        <p:nvSpPr>
          <p:cNvPr id="3" name="2 İçerik Yer Tutucusu"/>
          <p:cNvSpPr>
            <a:spLocks noGrp="1"/>
          </p:cNvSpPr>
          <p:nvPr>
            <p:ph idx="1"/>
          </p:nvPr>
        </p:nvSpPr>
        <p:spPr/>
        <p:txBody>
          <a:bodyPr>
            <a:normAutofit/>
          </a:bodyPr>
          <a:lstStyle/>
          <a:p>
            <a:pPr algn="just"/>
            <a:r>
              <a:rPr lang="tr-TR" sz="3200" dirty="0" smtClean="0">
                <a:latin typeface="Times New Roman" pitchFamily="18" charset="0"/>
                <a:cs typeface="Times New Roman" pitchFamily="18" charset="0"/>
              </a:rPr>
              <a:t>Bazı </a:t>
            </a:r>
            <a:r>
              <a:rPr lang="tr-TR" sz="3200" dirty="0" smtClean="0">
                <a:latin typeface="Times New Roman" pitchFamily="18" charset="0"/>
                <a:cs typeface="Times New Roman" pitchFamily="18" charset="0"/>
              </a:rPr>
              <a:t>durumlarda, </a:t>
            </a:r>
            <a:r>
              <a:rPr lang="tr-TR" sz="3200" b="1" dirty="0" smtClean="0">
                <a:latin typeface="Times New Roman" pitchFamily="18" charset="0"/>
                <a:cs typeface="Times New Roman" pitchFamily="18" charset="0"/>
              </a:rPr>
              <a:t>Taşınmaz </a:t>
            </a:r>
            <a:r>
              <a:rPr lang="tr-TR" sz="3200" b="1" dirty="0">
                <a:latin typeface="Times New Roman" pitchFamily="18" charset="0"/>
                <a:cs typeface="Times New Roman" pitchFamily="18" charset="0"/>
              </a:rPr>
              <a:t>M</a:t>
            </a:r>
            <a:r>
              <a:rPr lang="tr-TR" sz="3200" b="1" dirty="0" smtClean="0">
                <a:latin typeface="Times New Roman" pitchFamily="18" charset="0"/>
                <a:cs typeface="Times New Roman" pitchFamily="18" charset="0"/>
              </a:rPr>
              <a:t>ülkiyetinin </a:t>
            </a:r>
            <a:r>
              <a:rPr lang="tr-TR" sz="3200" b="1" dirty="0">
                <a:latin typeface="Times New Roman" pitchFamily="18" charset="0"/>
                <a:cs typeface="Times New Roman" pitchFamily="18" charset="0"/>
              </a:rPr>
              <a:t>T</a:t>
            </a:r>
            <a:r>
              <a:rPr lang="tr-TR" sz="3200" b="1" dirty="0" smtClean="0">
                <a:latin typeface="Times New Roman" pitchFamily="18" charset="0"/>
                <a:cs typeface="Times New Roman" pitchFamily="18" charset="0"/>
              </a:rPr>
              <a:t>escilden </a:t>
            </a:r>
            <a:r>
              <a:rPr lang="tr-TR" sz="3200" b="1" dirty="0">
                <a:latin typeface="Times New Roman" pitchFamily="18" charset="0"/>
                <a:cs typeface="Times New Roman" pitchFamily="18" charset="0"/>
              </a:rPr>
              <a:t>Ö</a:t>
            </a:r>
            <a:r>
              <a:rPr lang="tr-TR" sz="3200" b="1" dirty="0" smtClean="0">
                <a:latin typeface="Times New Roman" pitchFamily="18" charset="0"/>
                <a:cs typeface="Times New Roman" pitchFamily="18" charset="0"/>
              </a:rPr>
              <a:t>nce </a:t>
            </a:r>
            <a:r>
              <a:rPr lang="tr-TR" sz="3200" b="1" dirty="0" smtClean="0">
                <a:latin typeface="Times New Roman" pitchFamily="18" charset="0"/>
                <a:cs typeface="Times New Roman" pitchFamily="18" charset="0"/>
              </a:rPr>
              <a:t>Kazanılmasına,</a:t>
            </a:r>
            <a:r>
              <a:rPr lang="tr-TR" sz="3200" dirty="0" smtClean="0">
                <a:latin typeface="Times New Roman" pitchFamily="18" charset="0"/>
                <a:cs typeface="Times New Roman" pitchFamily="18" charset="0"/>
              </a:rPr>
              <a:t> </a:t>
            </a:r>
            <a:r>
              <a:rPr lang="tr-TR" sz="3200" b="1" i="1" dirty="0" smtClean="0">
                <a:latin typeface="Times New Roman" pitchFamily="18" charset="0"/>
                <a:cs typeface="Times New Roman" pitchFamily="18" charset="0"/>
              </a:rPr>
              <a:t>Medeni Kanun </a:t>
            </a:r>
            <a:r>
              <a:rPr lang="tr-TR" sz="3200" dirty="0" smtClean="0">
                <a:latin typeface="Times New Roman" pitchFamily="18" charset="0"/>
                <a:cs typeface="Times New Roman" pitchFamily="18" charset="0"/>
              </a:rPr>
              <a:t>ve </a:t>
            </a:r>
            <a:r>
              <a:rPr lang="tr-TR" sz="3200" b="1" i="1" dirty="0" smtClean="0">
                <a:latin typeface="Times New Roman" pitchFamily="18" charset="0"/>
                <a:cs typeface="Times New Roman" pitchFamily="18" charset="0"/>
              </a:rPr>
              <a:t>ilgili diğer Kanunlar </a:t>
            </a:r>
            <a:r>
              <a:rPr lang="tr-TR" sz="3200" b="1" dirty="0" smtClean="0">
                <a:latin typeface="Times New Roman" pitchFamily="18" charset="0"/>
                <a:cs typeface="Times New Roman" pitchFamily="18" charset="0"/>
              </a:rPr>
              <a:t>izin </a:t>
            </a:r>
            <a:r>
              <a:rPr lang="tr-TR" sz="3200" b="1" dirty="0" smtClean="0">
                <a:latin typeface="Times New Roman" pitchFamily="18" charset="0"/>
                <a:cs typeface="Times New Roman" pitchFamily="18" charset="0"/>
              </a:rPr>
              <a:t>vermektedir. </a:t>
            </a:r>
          </a:p>
          <a:p>
            <a:pPr algn="just"/>
            <a:r>
              <a:rPr lang="tr-TR" sz="3200" b="1" dirty="0" smtClean="0">
                <a:latin typeface="Times New Roman" pitchFamily="18" charset="0"/>
                <a:cs typeface="Times New Roman" pitchFamily="18" charset="0"/>
              </a:rPr>
              <a:t>Mülkiyetin Tescilden </a:t>
            </a:r>
            <a:r>
              <a:rPr lang="tr-TR" sz="3200" b="1" dirty="0">
                <a:latin typeface="Times New Roman" pitchFamily="18" charset="0"/>
                <a:cs typeface="Times New Roman" pitchFamily="18" charset="0"/>
              </a:rPr>
              <a:t>Ö</a:t>
            </a:r>
            <a:r>
              <a:rPr lang="tr-TR" sz="3200" b="1" dirty="0" smtClean="0">
                <a:latin typeface="Times New Roman" pitchFamily="18" charset="0"/>
                <a:cs typeface="Times New Roman" pitchFamily="18" charset="0"/>
              </a:rPr>
              <a:t>nce kazanıldığı hallerde, </a:t>
            </a:r>
            <a:r>
              <a:rPr lang="tr-TR" sz="3200" b="1" i="1" dirty="0" smtClean="0">
                <a:latin typeface="Times New Roman" pitchFamily="18" charset="0"/>
                <a:cs typeface="Times New Roman" pitchFamily="18" charset="0"/>
              </a:rPr>
              <a:t>Tescil kurucu</a:t>
            </a:r>
            <a:r>
              <a:rPr lang="tr-TR" sz="3200" i="1" dirty="0" smtClean="0">
                <a:latin typeface="Times New Roman" pitchFamily="18" charset="0"/>
                <a:cs typeface="Times New Roman" pitchFamily="18" charset="0"/>
              </a:rPr>
              <a:t> </a:t>
            </a:r>
            <a:r>
              <a:rPr lang="tr-TR" sz="3200" b="1" i="1" dirty="0" smtClean="0">
                <a:latin typeface="Times New Roman" pitchFamily="18" charset="0"/>
                <a:cs typeface="Times New Roman" pitchFamily="18" charset="0"/>
              </a:rPr>
              <a:t>bir rol </a:t>
            </a:r>
            <a:r>
              <a:rPr lang="tr-TR" sz="3200" b="1" dirty="0" smtClean="0">
                <a:latin typeface="Times New Roman" pitchFamily="18" charset="0"/>
                <a:cs typeface="Times New Roman" pitchFamily="18" charset="0"/>
              </a:rPr>
              <a:t>oynamaz</a:t>
            </a:r>
            <a:r>
              <a:rPr lang="tr-TR" sz="3200" dirty="0" smtClean="0">
                <a:latin typeface="Times New Roman" pitchFamily="18" charset="0"/>
                <a:cs typeface="Times New Roman" pitchFamily="18" charset="0"/>
              </a:rPr>
              <a:t>. </a:t>
            </a:r>
          </a:p>
          <a:p>
            <a:pPr algn="just"/>
            <a:r>
              <a:rPr lang="tr-TR" sz="3200" dirty="0" smtClean="0">
                <a:latin typeface="Times New Roman" pitchFamily="18" charset="0"/>
                <a:cs typeface="Times New Roman" pitchFamily="18" charset="0"/>
              </a:rPr>
              <a:t>Fakat </a:t>
            </a:r>
            <a:r>
              <a:rPr lang="tr-TR" sz="3200" b="1" dirty="0" smtClean="0">
                <a:latin typeface="Times New Roman" pitchFamily="18" charset="0"/>
                <a:cs typeface="Times New Roman" pitchFamily="18" charset="0"/>
              </a:rPr>
              <a:t>Mülkiyetin </a:t>
            </a:r>
            <a:r>
              <a:rPr lang="tr-TR" sz="3200" b="1" dirty="0">
                <a:latin typeface="Times New Roman" pitchFamily="18" charset="0"/>
                <a:cs typeface="Times New Roman" pitchFamily="18" charset="0"/>
              </a:rPr>
              <a:t>T</a:t>
            </a:r>
            <a:r>
              <a:rPr lang="tr-TR" sz="3200" b="1" dirty="0" smtClean="0">
                <a:latin typeface="Times New Roman" pitchFamily="18" charset="0"/>
                <a:cs typeface="Times New Roman" pitchFamily="18" charset="0"/>
              </a:rPr>
              <a:t>escilden </a:t>
            </a:r>
            <a:r>
              <a:rPr lang="tr-TR" sz="3200" b="1" dirty="0" smtClean="0">
                <a:latin typeface="Times New Roman" pitchFamily="18" charset="0"/>
                <a:cs typeface="Times New Roman" pitchFamily="18" charset="0"/>
              </a:rPr>
              <a:t>önce kazanıldığı bütün bu hallerde</a:t>
            </a:r>
            <a:r>
              <a:rPr lang="tr-TR" sz="3200" dirty="0" smtClean="0">
                <a:latin typeface="Times New Roman" pitchFamily="18" charset="0"/>
                <a:cs typeface="Times New Roman" pitchFamily="18" charset="0"/>
              </a:rPr>
              <a:t>, </a:t>
            </a:r>
            <a:r>
              <a:rPr lang="tr-TR" sz="3200" b="1" i="1" dirty="0" smtClean="0">
                <a:latin typeface="Times New Roman" pitchFamily="18" charset="0"/>
                <a:cs typeface="Times New Roman" pitchFamily="18" charset="0"/>
              </a:rPr>
              <a:t>Tescilin </a:t>
            </a:r>
            <a:r>
              <a:rPr lang="tr-TR" sz="3200" b="1" i="1" dirty="0" smtClean="0">
                <a:latin typeface="Times New Roman" pitchFamily="18" charset="0"/>
                <a:cs typeface="Times New Roman" pitchFamily="18" charset="0"/>
              </a:rPr>
              <a:t>yapılması </a:t>
            </a:r>
            <a:r>
              <a:rPr lang="tr-TR" sz="3200" dirty="0" smtClean="0">
                <a:latin typeface="Times New Roman" pitchFamily="18" charset="0"/>
                <a:cs typeface="Times New Roman" pitchFamily="18" charset="0"/>
              </a:rPr>
              <a:t>yine de </a:t>
            </a:r>
            <a:r>
              <a:rPr lang="tr-TR" sz="3200" b="1" dirty="0" smtClean="0">
                <a:latin typeface="Times New Roman" pitchFamily="18" charset="0"/>
                <a:cs typeface="Times New Roman" pitchFamily="18" charset="0"/>
              </a:rPr>
              <a:t>önem taşır.  </a:t>
            </a:r>
          </a:p>
          <a:p>
            <a:pPr algn="just"/>
            <a:r>
              <a:rPr lang="tr-TR" sz="3200" b="1" dirty="0" smtClean="0">
                <a:latin typeface="Times New Roman" pitchFamily="18" charset="0"/>
                <a:cs typeface="Times New Roman" pitchFamily="18" charset="0"/>
              </a:rPr>
              <a:t>Tescil, </a:t>
            </a:r>
            <a:r>
              <a:rPr lang="tr-TR" sz="3200" dirty="0" smtClean="0">
                <a:latin typeface="Times New Roman" pitchFamily="18" charset="0"/>
                <a:cs typeface="Times New Roman" pitchFamily="18" charset="0"/>
              </a:rPr>
              <a:t>burada</a:t>
            </a:r>
            <a:r>
              <a:rPr lang="tr-TR" sz="3200" b="1" dirty="0" smtClean="0">
                <a:latin typeface="Times New Roman" pitchFamily="18" charset="0"/>
                <a:cs typeface="Times New Roman" pitchFamily="18" charset="0"/>
              </a:rPr>
              <a:t> </a:t>
            </a:r>
            <a:r>
              <a:rPr lang="tr-TR" sz="3200" b="1" dirty="0" smtClean="0">
                <a:latin typeface="Times New Roman" pitchFamily="18" charset="0"/>
                <a:cs typeface="Times New Roman" pitchFamily="18" charset="0"/>
              </a:rPr>
              <a:t>Mülkiyeti, </a:t>
            </a:r>
            <a:r>
              <a:rPr lang="tr-TR" sz="3200" b="1" i="1" dirty="0">
                <a:latin typeface="Times New Roman" pitchFamily="18" charset="0"/>
                <a:cs typeface="Times New Roman" pitchFamily="18" charset="0"/>
              </a:rPr>
              <a:t>A</a:t>
            </a:r>
            <a:r>
              <a:rPr lang="tr-TR" sz="3200" b="1" i="1" dirty="0" smtClean="0">
                <a:latin typeface="Times New Roman" pitchFamily="18" charset="0"/>
                <a:cs typeface="Times New Roman" pitchFamily="18" charset="0"/>
              </a:rPr>
              <a:t>çıklayıcı</a:t>
            </a:r>
            <a:r>
              <a:rPr lang="tr-TR" sz="3200" b="1" dirty="0" smtClean="0">
                <a:latin typeface="Times New Roman" pitchFamily="18" charset="0"/>
                <a:cs typeface="Times New Roman" pitchFamily="18" charset="0"/>
              </a:rPr>
              <a:t> </a:t>
            </a:r>
            <a:r>
              <a:rPr lang="tr-TR" sz="3200" dirty="0" smtClean="0">
                <a:latin typeface="Times New Roman" pitchFamily="18" charset="0"/>
                <a:cs typeface="Times New Roman" pitchFamily="18" charset="0"/>
              </a:rPr>
              <a:t>bir </a:t>
            </a:r>
            <a:r>
              <a:rPr lang="tr-TR" sz="3200" b="1" i="1" dirty="0" smtClean="0">
                <a:latin typeface="Times New Roman" pitchFamily="18" charset="0"/>
                <a:cs typeface="Times New Roman" pitchFamily="18" charset="0"/>
              </a:rPr>
              <a:t>Fonksiyon</a:t>
            </a:r>
            <a:r>
              <a:rPr lang="tr-TR" sz="3200" b="1" dirty="0" smtClean="0">
                <a:latin typeface="Times New Roman" pitchFamily="18" charset="0"/>
                <a:cs typeface="Times New Roman" pitchFamily="18" charset="0"/>
              </a:rPr>
              <a:t> </a:t>
            </a:r>
            <a:r>
              <a:rPr lang="tr-TR" sz="3200" b="1" dirty="0" smtClean="0">
                <a:latin typeface="Times New Roman" pitchFamily="18" charset="0"/>
                <a:cs typeface="Times New Roman" pitchFamily="18" charset="0"/>
              </a:rPr>
              <a:t>ifa eder</a:t>
            </a:r>
            <a:r>
              <a:rPr lang="tr-TR" sz="3200" dirty="0" smtClean="0">
                <a:latin typeface="Times New Roman" pitchFamily="18" charset="0"/>
                <a:cs typeface="Times New Roman" pitchFamily="18" charset="0"/>
              </a:rPr>
              <a:t>.</a:t>
            </a:r>
          </a:p>
          <a:p>
            <a:pPr marL="0" indent="0" algn="just">
              <a:buNone/>
            </a:pPr>
            <a:endParaRPr lang="tr-TR" sz="3200" dirty="0" smtClean="0">
              <a:latin typeface="Times New Roman" pitchFamily="18" charset="0"/>
              <a:cs typeface="Times New Roman" pitchFamily="18" charset="0"/>
            </a:endParaRPr>
          </a:p>
          <a:p>
            <a:pPr algn="just"/>
            <a:endParaRPr lang="tr-TR" sz="3200" dirty="0" smtClean="0">
              <a:latin typeface="Times New Roman" pitchFamily="18" charset="0"/>
              <a:cs typeface="Times New Roman" pitchFamily="18" charset="0"/>
            </a:endParaRPr>
          </a:p>
          <a:p>
            <a:pPr algn="just"/>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392499183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65914" y="-128789"/>
            <a:ext cx="10387885" cy="1819478"/>
          </a:xfrm>
        </p:spPr>
        <p:txBody>
          <a:bodyPr>
            <a:normAutofit fontScale="90000"/>
          </a:bodyPr>
          <a:lstStyle/>
          <a:p>
            <a:pPr algn="just"/>
            <a:r>
              <a:rPr lang="tr-TR" sz="4000" b="1" dirty="0" smtClean="0">
                <a:latin typeface="+mn-lt"/>
              </a:rPr>
              <a:t>Kamulaştırma </a:t>
            </a:r>
            <a:r>
              <a:rPr lang="tr-TR" b="1" dirty="0" smtClean="0">
                <a:latin typeface="+mn-lt"/>
              </a:rPr>
              <a:t/>
            </a:r>
            <a:br>
              <a:rPr lang="tr-TR" b="1" dirty="0" smtClean="0">
                <a:latin typeface="+mn-lt"/>
              </a:rPr>
            </a:br>
            <a:r>
              <a:rPr lang="tr-TR" dirty="0" smtClean="0">
                <a:latin typeface="Times New Roman" panose="02020603050405020304" pitchFamily="18" charset="0"/>
                <a:cs typeface="Times New Roman" panose="02020603050405020304" pitchFamily="18" charset="0"/>
              </a:rPr>
              <a:t>(</a:t>
            </a:r>
            <a:r>
              <a:rPr lang="tr-TR" sz="2700" b="1" i="1" dirty="0" smtClean="0">
                <a:latin typeface="Times New Roman" panose="02020603050405020304" pitchFamily="18" charset="0"/>
                <a:cs typeface="Times New Roman" panose="02020603050405020304" pitchFamily="18" charset="0"/>
              </a:rPr>
              <a:t>Sirmen</a:t>
            </a:r>
            <a:r>
              <a:rPr lang="tr-TR" sz="2700" dirty="0" smtClean="0">
                <a:latin typeface="Times New Roman" panose="02020603050405020304" pitchFamily="18" charset="0"/>
                <a:cs typeface="Times New Roman" panose="02020603050405020304" pitchFamily="18" charset="0"/>
              </a:rPr>
              <a:t>, Eşya H., </a:t>
            </a:r>
            <a:r>
              <a:rPr lang="tr-TR" sz="2700" dirty="0" smtClean="0">
                <a:latin typeface="Times New Roman" panose="02020603050405020304" pitchFamily="18" charset="0"/>
                <a:cs typeface="Times New Roman" panose="02020603050405020304" pitchFamily="18" charset="0"/>
              </a:rPr>
              <a:t>7. </a:t>
            </a:r>
            <a:r>
              <a:rPr lang="tr-TR" sz="2700" dirty="0" smtClean="0">
                <a:latin typeface="Times New Roman" panose="02020603050405020304" pitchFamily="18" charset="0"/>
                <a:cs typeface="Times New Roman" panose="02020603050405020304" pitchFamily="18" charset="0"/>
              </a:rPr>
              <a:t>B., s. </a:t>
            </a:r>
            <a:r>
              <a:rPr lang="tr-TR" sz="2700" dirty="0" smtClean="0">
                <a:latin typeface="Times New Roman" panose="02020603050405020304" pitchFamily="18" charset="0"/>
                <a:cs typeface="Times New Roman" panose="02020603050405020304" pitchFamily="18" charset="0"/>
              </a:rPr>
              <a:t>358 </a:t>
            </a:r>
            <a:r>
              <a:rPr lang="tr-TR" sz="2700" dirty="0" smtClean="0">
                <a:latin typeface="Times New Roman" panose="02020603050405020304" pitchFamily="18" charset="0"/>
                <a:cs typeface="Times New Roman" panose="02020603050405020304" pitchFamily="18" charset="0"/>
              </a:rPr>
              <a:t>vd.; </a:t>
            </a:r>
            <a:r>
              <a:rPr lang="tr-TR" sz="2700" b="1" i="1" dirty="0" smtClean="0">
                <a:latin typeface="Times New Roman" panose="02020603050405020304" pitchFamily="18" charset="0"/>
                <a:cs typeface="Times New Roman" panose="02020603050405020304" pitchFamily="18" charset="0"/>
              </a:rPr>
              <a:t>Eren, </a:t>
            </a:r>
            <a:r>
              <a:rPr lang="tr-TR" sz="2700" dirty="0" smtClean="0">
                <a:latin typeface="Times New Roman" panose="02020603050405020304" pitchFamily="18" charset="0"/>
                <a:cs typeface="Times New Roman" panose="02020603050405020304" pitchFamily="18" charset="0"/>
              </a:rPr>
              <a:t>Mülkiyet H., 4. B., s. 248 vd.; </a:t>
            </a:r>
            <a:r>
              <a:rPr lang="tr-TR" sz="2700" b="1" i="1" dirty="0" smtClean="0">
                <a:latin typeface="Times New Roman" panose="02020603050405020304" pitchFamily="18" charset="0"/>
                <a:cs typeface="Times New Roman" panose="02020603050405020304" pitchFamily="18" charset="0"/>
              </a:rPr>
              <a:t>Ertaş,</a:t>
            </a:r>
            <a:r>
              <a:rPr lang="tr-TR" sz="2700" dirty="0" smtClean="0">
                <a:latin typeface="Times New Roman" panose="02020603050405020304" pitchFamily="18" charset="0"/>
                <a:cs typeface="Times New Roman" panose="02020603050405020304" pitchFamily="18" charset="0"/>
              </a:rPr>
              <a:t> Eşya H., 12. B., s. 295 vd.; </a:t>
            </a:r>
            <a:r>
              <a:rPr lang="tr-TR" sz="2700" b="1" i="1" dirty="0" err="1" smtClean="0">
                <a:latin typeface="Times New Roman" panose="02020603050405020304" pitchFamily="18" charset="0"/>
                <a:cs typeface="Times New Roman" panose="02020603050405020304" pitchFamily="18" charset="0"/>
              </a:rPr>
              <a:t>Oğuzman</a:t>
            </a:r>
            <a:r>
              <a:rPr lang="tr-TR" sz="2700" b="1" i="1" dirty="0" smtClean="0">
                <a:latin typeface="Times New Roman" panose="02020603050405020304" pitchFamily="18" charset="0"/>
                <a:cs typeface="Times New Roman" panose="02020603050405020304" pitchFamily="18" charset="0"/>
              </a:rPr>
              <a:t> / </a:t>
            </a:r>
            <a:r>
              <a:rPr lang="tr-TR" sz="2700" b="1" i="1" dirty="0" err="1" smtClean="0">
                <a:latin typeface="Times New Roman" panose="02020603050405020304" pitchFamily="18" charset="0"/>
                <a:cs typeface="Times New Roman" panose="02020603050405020304" pitchFamily="18" charset="0"/>
              </a:rPr>
              <a:t>Seliçi</a:t>
            </a:r>
            <a:r>
              <a:rPr lang="tr-TR" sz="2700" b="1" i="1" dirty="0" smtClean="0">
                <a:latin typeface="Times New Roman" panose="02020603050405020304" pitchFamily="18" charset="0"/>
                <a:cs typeface="Times New Roman" panose="02020603050405020304" pitchFamily="18" charset="0"/>
              </a:rPr>
              <a:t> / Oktay- Özdemir</a:t>
            </a:r>
            <a:r>
              <a:rPr lang="tr-TR" sz="2700" dirty="0" smtClean="0">
                <a:latin typeface="Times New Roman" panose="02020603050405020304" pitchFamily="18" charset="0"/>
                <a:cs typeface="Times New Roman" panose="02020603050405020304" pitchFamily="18" charset="0"/>
              </a:rPr>
              <a:t>, Eşya H., 20. B., s.415 vd.; </a:t>
            </a:r>
            <a:r>
              <a:rPr lang="tr-TR" sz="2700" b="1" i="1" dirty="0" err="1" smtClean="0">
                <a:latin typeface="Times New Roman" panose="02020603050405020304" pitchFamily="18" charset="0"/>
                <a:cs typeface="Times New Roman" panose="02020603050405020304" pitchFamily="18" charset="0"/>
              </a:rPr>
              <a:t>Nazaroğlu</a:t>
            </a:r>
            <a:r>
              <a:rPr lang="tr-TR" sz="2700" b="1" i="1" dirty="0" smtClean="0">
                <a:latin typeface="Times New Roman" panose="02020603050405020304" pitchFamily="18" charset="0"/>
                <a:cs typeface="Times New Roman" panose="02020603050405020304" pitchFamily="18" charset="0"/>
              </a:rPr>
              <a:t>, Yavuz / Ünal, Hasan: </a:t>
            </a:r>
            <a:r>
              <a:rPr lang="tr-TR" sz="2700" dirty="0" smtClean="0">
                <a:latin typeface="Times New Roman" panose="02020603050405020304" pitchFamily="18" charset="0"/>
                <a:cs typeface="Times New Roman" panose="02020603050405020304" pitchFamily="18" charset="0"/>
              </a:rPr>
              <a:t>Kamulaştırma, Ankara 1975) </a:t>
            </a:r>
            <a:endParaRPr lang="tr-TR" sz="27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b="1" i="1" dirty="0" smtClean="0">
                <a:latin typeface="Times New Roman" panose="02020603050405020304" pitchFamily="18" charset="0"/>
                <a:cs typeface="Times New Roman" panose="02020603050405020304" pitchFamily="18" charset="0"/>
              </a:rPr>
              <a:t>TMK m. </a:t>
            </a:r>
            <a:r>
              <a:rPr lang="tr-TR" b="1" i="1" dirty="0" smtClean="0">
                <a:latin typeface="Times New Roman" panose="02020603050405020304" pitchFamily="18" charset="0"/>
                <a:cs typeface="Times New Roman" panose="02020603050405020304" pitchFamily="18" charset="0"/>
              </a:rPr>
              <a:t>705</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hükmüne</a:t>
            </a:r>
            <a:r>
              <a:rPr lang="tr-TR" b="1" i="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göre</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Taşınmaz Mülkiyetinin Tapu Sicilinden bağımsız olarak, </a:t>
            </a:r>
            <a:r>
              <a:rPr lang="tr-TR" b="1" dirty="0" smtClean="0">
                <a:latin typeface="Times New Roman" panose="02020603050405020304" pitchFamily="18" charset="0"/>
                <a:cs typeface="Times New Roman" panose="02020603050405020304" pitchFamily="18" charset="0"/>
              </a:rPr>
              <a:t>Tescilden önce kazanılma yollarından </a:t>
            </a:r>
            <a:r>
              <a:rPr lang="tr-TR" dirty="0" smtClean="0">
                <a:latin typeface="Times New Roman" panose="02020603050405020304" pitchFamily="18" charset="0"/>
                <a:cs typeface="Times New Roman" panose="02020603050405020304" pitchFamily="18" charset="0"/>
              </a:rPr>
              <a:t>biri de, </a:t>
            </a:r>
            <a:r>
              <a:rPr lang="tr-TR" b="1" dirty="0" smtClean="0">
                <a:latin typeface="Times New Roman" panose="02020603050405020304" pitchFamily="18" charset="0"/>
                <a:cs typeface="Times New Roman" panose="02020603050405020304" pitchFamily="18" charset="0"/>
              </a:rPr>
              <a:t>Kamulaştırmadır.</a:t>
            </a:r>
          </a:p>
          <a:p>
            <a:pPr algn="just"/>
            <a:r>
              <a:rPr lang="tr-TR" b="1" dirty="0" smtClean="0">
                <a:latin typeface="Times New Roman" panose="02020603050405020304" pitchFamily="18" charset="0"/>
                <a:cs typeface="Times New Roman" panose="02020603050405020304" pitchFamily="18" charset="0"/>
              </a:rPr>
              <a:t>Kamulaştırma, sadece </a:t>
            </a:r>
            <a:r>
              <a:rPr lang="tr-TR" b="1" i="1" dirty="0" smtClean="0">
                <a:latin typeface="Times New Roman" panose="02020603050405020304" pitchFamily="18" charset="0"/>
                <a:cs typeface="Times New Roman" panose="02020603050405020304" pitchFamily="18" charset="0"/>
              </a:rPr>
              <a:t>Taşınmazlarda</a:t>
            </a:r>
            <a:r>
              <a:rPr lang="tr-TR" b="1" dirty="0" smtClean="0">
                <a:latin typeface="Times New Roman" panose="02020603050405020304" pitchFamily="18" charset="0"/>
                <a:cs typeface="Times New Roman" panose="02020603050405020304" pitchFamily="18" charset="0"/>
              </a:rPr>
              <a:t> söz konusu </a:t>
            </a:r>
            <a:r>
              <a:rPr lang="tr-TR" b="1" dirty="0" smtClean="0">
                <a:latin typeface="Times New Roman" panose="02020603050405020304" pitchFamily="18" charset="0"/>
                <a:cs typeface="Times New Roman" panose="02020603050405020304" pitchFamily="18" charset="0"/>
              </a:rPr>
              <a:t>olur. </a:t>
            </a:r>
            <a:r>
              <a:rPr lang="tr-TR" dirty="0" smtClean="0">
                <a:latin typeface="Times New Roman" panose="02020603050405020304" pitchFamily="18" charset="0"/>
                <a:cs typeface="Times New Roman" panose="02020603050405020304" pitchFamily="18" charset="0"/>
              </a:rPr>
              <a:t>Bu bağlamda,  </a:t>
            </a:r>
            <a:r>
              <a:rPr lang="tr-TR" dirty="0" smtClean="0">
                <a:latin typeface="Times New Roman" panose="02020603050405020304" pitchFamily="18" charset="0"/>
                <a:cs typeface="Times New Roman" panose="02020603050405020304" pitchFamily="18" charset="0"/>
              </a:rPr>
              <a:t>Taşınır </a:t>
            </a:r>
            <a:r>
              <a:rPr lang="tr-TR" dirty="0" smtClean="0">
                <a:latin typeface="Times New Roman" panose="02020603050405020304" pitchFamily="18" charset="0"/>
                <a:cs typeface="Times New Roman" panose="02020603050405020304" pitchFamily="18" charset="0"/>
              </a:rPr>
              <a:t>Mallar, Kamulaştırmaya tabi </a:t>
            </a:r>
            <a:r>
              <a:rPr lang="tr-TR" dirty="0" smtClean="0">
                <a:latin typeface="Times New Roman" panose="02020603050405020304" pitchFamily="18" charset="0"/>
                <a:cs typeface="Times New Roman" panose="02020603050405020304" pitchFamily="18" charset="0"/>
              </a:rPr>
              <a:t>değildir. </a:t>
            </a:r>
          </a:p>
          <a:p>
            <a:pPr algn="just"/>
            <a:r>
              <a:rPr lang="tr-TR" b="1" u="sng" dirty="0">
                <a:latin typeface="Times New Roman" panose="02020603050405020304" pitchFamily="18" charset="0"/>
                <a:cs typeface="Times New Roman" panose="02020603050405020304" pitchFamily="18" charset="0"/>
              </a:rPr>
              <a:t>Kamulaştırma,</a:t>
            </a:r>
            <a:r>
              <a:rPr lang="tr-TR" b="1" dirty="0">
                <a:latin typeface="Times New Roman" panose="02020603050405020304" pitchFamily="18" charset="0"/>
                <a:cs typeface="Times New Roman" panose="02020603050405020304" pitchFamily="18" charset="0"/>
              </a:rPr>
              <a:t> Devlet veya Kamu Tüzel Kişileri tarafından Kamu Yararının gerektirdiği hallerde, Bedeli piyasa değeri üzerinden peşin ödenmek şartıyla Özel Mülkiyette bulunan Taşınmaz bir malın kazanılmasıdır </a:t>
            </a:r>
            <a:r>
              <a:rPr lang="tr-TR" b="1" dirty="0" smtClean="0">
                <a:latin typeface="Times New Roman" panose="02020603050405020304" pitchFamily="18" charset="0"/>
                <a:cs typeface="Times New Roman" panose="02020603050405020304" pitchFamily="18" charset="0"/>
              </a:rPr>
              <a:t>.</a:t>
            </a:r>
            <a:endParaRPr lang="tr-TR" b="1" dirty="0" smtClean="0">
              <a:latin typeface="Times New Roman" panose="02020603050405020304" pitchFamily="18" charset="0"/>
              <a:cs typeface="Times New Roman" panose="02020603050405020304" pitchFamily="18" charset="0"/>
            </a:endParaRPr>
          </a:p>
          <a:p>
            <a:pPr marL="0" indent="0" algn="just">
              <a:buNone/>
            </a:pPr>
            <a:r>
              <a:rPr lang="tr-TR" dirty="0" smtClean="0">
                <a:latin typeface="Times New Roman" panose="02020603050405020304" pitchFamily="18" charset="0"/>
                <a:cs typeface="Times New Roman" panose="02020603050405020304" pitchFamily="18" charset="0"/>
              </a:rPr>
              <a:t>(</a:t>
            </a:r>
            <a:r>
              <a:rPr lang="tr-TR" sz="2400" b="1" i="1" dirty="0">
                <a:latin typeface="Times New Roman" panose="02020603050405020304" pitchFamily="18" charset="0"/>
                <a:cs typeface="Times New Roman" panose="02020603050405020304" pitchFamily="18" charset="0"/>
              </a:rPr>
              <a:t>Eren,</a:t>
            </a:r>
            <a:r>
              <a:rPr lang="tr-TR" sz="2400" dirty="0">
                <a:latin typeface="Times New Roman" panose="02020603050405020304" pitchFamily="18" charset="0"/>
                <a:cs typeface="Times New Roman" panose="02020603050405020304" pitchFamily="18" charset="0"/>
              </a:rPr>
              <a:t> Mülkiyet H., 4. B., s. 248)</a:t>
            </a:r>
          </a:p>
          <a:p>
            <a:pPr marL="0" indent="0">
              <a:buNone/>
            </a:pPr>
            <a:endParaRPr lang="tr-TR" dirty="0"/>
          </a:p>
          <a:p>
            <a:pPr marL="0" indent="0" algn="just">
              <a:buNone/>
            </a:pPr>
            <a:endParaRPr lang="tr-TR" dirty="0" smtClean="0">
              <a:latin typeface="Times New Roman" panose="02020603050405020304" pitchFamily="18" charset="0"/>
              <a:cs typeface="Times New Roman" panose="02020603050405020304" pitchFamily="18" charset="0"/>
            </a:endParaRPr>
          </a:p>
          <a:p>
            <a:pPr algn="just"/>
            <a:endParaRPr lang="tr-TR" dirty="0"/>
          </a:p>
        </p:txBody>
      </p:sp>
    </p:spTree>
    <p:extLst>
      <p:ext uri="{BB962C8B-B14F-4D97-AF65-F5344CB8AC3E}">
        <p14:creationId xmlns:p14="http://schemas.microsoft.com/office/powerpoint/2010/main" val="138094115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u="sng" dirty="0" smtClean="0">
                <a:latin typeface="Times New Roman" panose="02020603050405020304" pitchFamily="18" charset="0"/>
                <a:cs typeface="Times New Roman" panose="02020603050405020304" pitchFamily="18" charset="0"/>
              </a:rPr>
              <a:t>Kamulaştırma</a:t>
            </a:r>
            <a:r>
              <a:rPr lang="tr-TR" u="sng"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Kamu Tüzel Kişilerinin kamu kudretine dayanarak </a:t>
            </a:r>
            <a:r>
              <a:rPr lang="tr-TR" b="1" dirty="0" smtClean="0">
                <a:latin typeface="Times New Roman" panose="02020603050405020304" pitchFamily="18" charset="0"/>
                <a:cs typeface="Times New Roman" panose="02020603050405020304" pitchFamily="18" charset="0"/>
              </a:rPr>
              <a:t>Kamu </a:t>
            </a:r>
            <a:r>
              <a:rPr lang="tr-TR" b="1" dirty="0">
                <a:latin typeface="Times New Roman" panose="02020603050405020304" pitchFamily="18" charset="0"/>
                <a:cs typeface="Times New Roman" panose="02020603050405020304" pitchFamily="18" charset="0"/>
              </a:rPr>
              <a:t>Y</a:t>
            </a:r>
            <a:r>
              <a:rPr lang="tr-TR" b="1" dirty="0" smtClean="0">
                <a:latin typeface="Times New Roman" panose="02020603050405020304" pitchFamily="18" charset="0"/>
                <a:cs typeface="Times New Roman" panose="02020603050405020304" pitchFamily="18" charset="0"/>
              </a:rPr>
              <a:t>ararı </a:t>
            </a:r>
            <a:r>
              <a:rPr lang="tr-TR" b="1" dirty="0">
                <a:latin typeface="Times New Roman" panose="02020603050405020304" pitchFamily="18" charset="0"/>
                <a:cs typeface="Times New Roman" panose="02020603050405020304" pitchFamily="18" charset="0"/>
              </a:rPr>
              <a:t>amacıyla Özel Mülkiyette bulunan bir Taşınmazı zorla kazanma yoludur. </a:t>
            </a:r>
          </a:p>
          <a:p>
            <a:pPr algn="just"/>
            <a:r>
              <a:rPr lang="tr-TR" b="1" dirty="0">
                <a:latin typeface="Times New Roman" panose="02020603050405020304" pitchFamily="18" charset="0"/>
                <a:cs typeface="Times New Roman" panose="02020603050405020304" pitchFamily="18" charset="0"/>
              </a:rPr>
              <a:t>Kamulaştırma</a:t>
            </a:r>
            <a:r>
              <a:rPr lang="tr-TR" dirty="0">
                <a:latin typeface="Times New Roman" panose="02020603050405020304" pitchFamily="18" charset="0"/>
                <a:cs typeface="Times New Roman" panose="02020603050405020304" pitchFamily="18" charset="0"/>
              </a:rPr>
              <a:t>, bir </a:t>
            </a:r>
            <a:r>
              <a:rPr lang="tr-TR" b="1" dirty="0">
                <a:latin typeface="Times New Roman" panose="02020603050405020304" pitchFamily="18" charset="0"/>
                <a:cs typeface="Times New Roman" panose="02020603050405020304" pitchFamily="18" charset="0"/>
              </a:rPr>
              <a:t>Kamu</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İdare) </a:t>
            </a:r>
            <a:r>
              <a:rPr lang="tr-TR" b="1" dirty="0" smtClean="0">
                <a:latin typeface="Times New Roman" panose="02020603050405020304" pitchFamily="18" charset="0"/>
                <a:cs typeface="Times New Roman" panose="02020603050405020304" pitchFamily="18" charset="0"/>
              </a:rPr>
              <a:t>Hukuku tasarrufudur. </a:t>
            </a:r>
          </a:p>
          <a:p>
            <a:pPr algn="just"/>
            <a:r>
              <a:rPr lang="tr-TR" b="1" u="sng" dirty="0" smtClean="0">
                <a:latin typeface="Times New Roman" panose="02020603050405020304" pitchFamily="18" charset="0"/>
                <a:cs typeface="Times New Roman" panose="02020603050405020304" pitchFamily="18" charset="0"/>
              </a:rPr>
              <a:t>Anayasanın 46. maddesi</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Devlete ve Kamu Tüzel Kişilerine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Kamu Yararının gerektirdiği hallerde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Özel Kişilerin Mülkiyetinde bulunan Taşınmazları Kamulaştırma yetkisi vermiş; Kamulaştırmaya ait Esas ve Usullerin düzenlenmesini</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Kanunlara</a:t>
            </a:r>
            <a:r>
              <a:rPr lang="tr-TR" b="1" dirty="0" smtClean="0">
                <a:latin typeface="Times New Roman" panose="02020603050405020304" pitchFamily="18" charset="0"/>
                <a:cs typeface="Times New Roman" panose="02020603050405020304" pitchFamily="18" charset="0"/>
              </a:rPr>
              <a:t> bırakmıştır.</a:t>
            </a:r>
          </a:p>
          <a:p>
            <a:pPr marL="0" indent="0" algn="just">
              <a:buNone/>
            </a:pPr>
            <a:endParaRPr lang="tr-TR" dirty="0">
              <a:latin typeface="Times New Roman" panose="02020603050405020304" pitchFamily="18" charset="0"/>
              <a:cs typeface="Times New Roman" panose="02020603050405020304" pitchFamily="18" charset="0"/>
            </a:endParaRPr>
          </a:p>
          <a:p>
            <a:pPr marL="0" indent="0">
              <a:buNone/>
            </a:pP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75020699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200" b="1" dirty="0">
                <a:latin typeface="Times New Roman" panose="02020603050405020304" pitchFamily="18" charset="0"/>
                <a:cs typeface="Times New Roman" panose="02020603050405020304" pitchFamily="18" charset="0"/>
              </a:rPr>
              <a:t>Kamulaştırmayı düzenleyen halen yürürlükteki Temel Kanun,</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2942</a:t>
            </a:r>
            <a:r>
              <a:rPr lang="tr-TR" sz="3200" i="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sayılı Kamulaştırma Kanunudur. </a:t>
            </a:r>
            <a:endParaRPr lang="tr-TR" sz="3200" b="1" i="1"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Bu </a:t>
            </a:r>
            <a:r>
              <a:rPr lang="tr-TR" sz="3200" dirty="0">
                <a:latin typeface="Times New Roman" panose="02020603050405020304" pitchFamily="18" charset="0"/>
                <a:cs typeface="Times New Roman" panose="02020603050405020304" pitchFamily="18" charset="0"/>
              </a:rPr>
              <a:t>Kanunda, </a:t>
            </a:r>
            <a:r>
              <a:rPr lang="tr-TR" sz="3200" b="1" dirty="0">
                <a:latin typeface="Times New Roman" panose="02020603050405020304" pitchFamily="18" charset="0"/>
                <a:cs typeface="Times New Roman" panose="02020603050405020304" pitchFamily="18" charset="0"/>
              </a:rPr>
              <a:t>24.4.2001 tarih </a:t>
            </a:r>
            <a:r>
              <a:rPr lang="tr-TR" sz="3200" dirty="0">
                <a:latin typeface="Times New Roman" panose="02020603050405020304" pitchFamily="18" charset="0"/>
                <a:cs typeface="Times New Roman" panose="02020603050405020304" pitchFamily="18" charset="0"/>
              </a:rPr>
              <a:t>ve </a:t>
            </a:r>
            <a:r>
              <a:rPr lang="tr-TR" sz="3200" b="1" dirty="0">
                <a:latin typeface="Times New Roman" panose="02020603050405020304" pitchFamily="18" charset="0"/>
                <a:cs typeface="Times New Roman" panose="02020603050405020304" pitchFamily="18" charset="0"/>
              </a:rPr>
              <a:t>4650 sayılı Kanunla </a:t>
            </a:r>
            <a:r>
              <a:rPr lang="tr-TR" sz="3200" dirty="0">
                <a:latin typeface="Times New Roman" panose="02020603050405020304" pitchFamily="18" charset="0"/>
                <a:cs typeface="Times New Roman" panose="02020603050405020304" pitchFamily="18" charset="0"/>
              </a:rPr>
              <a:t>önemli değişiklikler yapılmıştır. </a:t>
            </a:r>
          </a:p>
          <a:p>
            <a:pPr algn="just"/>
            <a:r>
              <a:rPr lang="tr-TR" sz="3200" dirty="0">
                <a:latin typeface="Times New Roman" panose="02020603050405020304" pitchFamily="18" charset="0"/>
                <a:cs typeface="Times New Roman" panose="02020603050405020304" pitchFamily="18" charset="0"/>
              </a:rPr>
              <a:t>Ayrıca, </a:t>
            </a:r>
            <a:r>
              <a:rPr lang="tr-TR" sz="3200" b="1" dirty="0">
                <a:latin typeface="Times New Roman" panose="02020603050405020304" pitchFamily="18" charset="0"/>
                <a:cs typeface="Times New Roman" panose="02020603050405020304" pitchFamily="18" charset="0"/>
              </a:rPr>
              <a:t>diğer birçok Kanunlarda </a:t>
            </a:r>
            <a:r>
              <a:rPr lang="tr-TR" sz="3200" dirty="0">
                <a:latin typeface="Times New Roman" panose="02020603050405020304" pitchFamily="18" charset="0"/>
                <a:cs typeface="Times New Roman" panose="02020603050405020304" pitchFamily="18" charset="0"/>
              </a:rPr>
              <a:t>da, </a:t>
            </a:r>
            <a:r>
              <a:rPr lang="tr-TR" sz="3200" b="1" dirty="0">
                <a:latin typeface="Times New Roman" panose="02020603050405020304" pitchFamily="18" charset="0"/>
                <a:cs typeface="Times New Roman" panose="02020603050405020304" pitchFamily="18" charset="0"/>
              </a:rPr>
              <a:t>Kamulaştırma</a:t>
            </a:r>
            <a:r>
              <a:rPr lang="tr-TR" sz="3200" dirty="0">
                <a:latin typeface="Times New Roman" panose="02020603050405020304" pitchFamily="18" charset="0"/>
                <a:cs typeface="Times New Roman" panose="02020603050405020304" pitchFamily="18" charset="0"/>
              </a:rPr>
              <a:t> ile ilgili hükümler yer almaktadır. </a:t>
            </a:r>
            <a:endParaRPr lang="tr-TR" sz="3200"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Öyleyse,</a:t>
            </a:r>
            <a:r>
              <a:rPr lang="tr-TR" sz="3200" b="1" dirty="0" smtClean="0">
                <a:latin typeface="Times New Roman" panose="02020603050405020304" pitchFamily="18" charset="0"/>
                <a:cs typeface="Times New Roman" panose="02020603050405020304" pitchFamily="18" charset="0"/>
              </a:rPr>
              <a:t> Kamulaştırma </a:t>
            </a:r>
            <a:r>
              <a:rPr lang="tr-TR" sz="3200" b="1" dirty="0">
                <a:latin typeface="Times New Roman" panose="02020603050405020304" pitchFamily="18" charset="0"/>
                <a:cs typeface="Times New Roman" panose="02020603050405020304" pitchFamily="18" charset="0"/>
              </a:rPr>
              <a:t>hakkındaki hükümler</a:t>
            </a: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esas itibariyle, </a:t>
            </a:r>
            <a:r>
              <a:rPr lang="tr-TR" sz="3200" b="1" i="1" dirty="0" smtClean="0">
                <a:latin typeface="Times New Roman" panose="02020603050405020304" pitchFamily="18" charset="0"/>
                <a:cs typeface="Times New Roman" panose="02020603050405020304" pitchFamily="18" charset="0"/>
              </a:rPr>
              <a:t>Anayasa </a:t>
            </a:r>
            <a:r>
              <a:rPr lang="tr-TR" sz="3200" b="1" i="1" dirty="0">
                <a:latin typeface="Times New Roman" panose="02020603050405020304" pitchFamily="18" charset="0"/>
                <a:cs typeface="Times New Roman" panose="02020603050405020304" pitchFamily="18" charset="0"/>
              </a:rPr>
              <a:t>m.46</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ve </a:t>
            </a:r>
            <a:r>
              <a:rPr lang="tr-TR" sz="3200" b="1" i="1" dirty="0">
                <a:latin typeface="Times New Roman" panose="02020603050405020304" pitchFamily="18" charset="0"/>
                <a:cs typeface="Times New Roman" panose="02020603050405020304" pitchFamily="18" charset="0"/>
              </a:rPr>
              <a:t>2942 sayılı Kamulaştırma Kanununda </a:t>
            </a:r>
            <a:r>
              <a:rPr lang="tr-TR" sz="3200" dirty="0">
                <a:latin typeface="Times New Roman" panose="02020603050405020304" pitchFamily="18" charset="0"/>
                <a:cs typeface="Times New Roman" panose="02020603050405020304" pitchFamily="18" charset="0"/>
              </a:rPr>
              <a:t>düzenlenmiştir. </a:t>
            </a:r>
          </a:p>
          <a:p>
            <a:pPr algn="just"/>
            <a:endParaRPr lang="tr-TR" sz="32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50176071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Kamulaştırmanın Tanımı</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b="1" dirty="0" smtClean="0">
                <a:latin typeface="Times New Roman" panose="02020603050405020304" pitchFamily="18" charset="0"/>
                <a:cs typeface="Times New Roman" panose="02020603050405020304" pitchFamily="18" charset="0"/>
              </a:rPr>
              <a:t>«Kamulaştırma»</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Kamu Yararı </a:t>
            </a:r>
            <a:r>
              <a:rPr lang="tr-TR" dirty="0">
                <a:latin typeface="Times New Roman" panose="02020603050405020304" pitchFamily="18" charset="0"/>
                <a:cs typeface="Times New Roman" panose="02020603050405020304" pitchFamily="18" charset="0"/>
              </a:rPr>
              <a:t>düşüncesiyle </a:t>
            </a:r>
            <a:r>
              <a:rPr lang="tr-TR" b="1" dirty="0">
                <a:latin typeface="Times New Roman" panose="02020603050405020304" pitchFamily="18" charset="0"/>
                <a:cs typeface="Times New Roman" panose="02020603050405020304" pitchFamily="18" charset="0"/>
              </a:rPr>
              <a:t>Devlet</a:t>
            </a:r>
            <a:r>
              <a:rPr lang="tr-TR" dirty="0">
                <a:latin typeface="Times New Roman" panose="02020603050405020304" pitchFamily="18" charset="0"/>
                <a:cs typeface="Times New Roman" panose="02020603050405020304" pitchFamily="18" charset="0"/>
              </a:rPr>
              <a:t> veya bir </a:t>
            </a:r>
            <a:r>
              <a:rPr lang="tr-TR" b="1" dirty="0">
                <a:latin typeface="Times New Roman" panose="02020603050405020304" pitchFamily="18" charset="0"/>
                <a:cs typeface="Times New Roman" panose="02020603050405020304" pitchFamily="18" charset="0"/>
              </a:rPr>
              <a:t>Kamu</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Tüzel Kişisinin</a:t>
            </a:r>
            <a:r>
              <a:rPr lang="tr-TR" dirty="0">
                <a:latin typeface="Times New Roman" panose="02020603050405020304" pitchFamily="18" charset="0"/>
                <a:cs typeface="Times New Roman" panose="02020603050405020304" pitchFamily="18" charset="0"/>
              </a:rPr>
              <a:t>, Kamu Kudretine dayanarak ve Bedeli peşin olarak ödenmek suretiyle İdarenin tek taraflı kararıyla bir Taşınmazın Mülkiyetini kazanmasıdır. </a:t>
            </a:r>
            <a:r>
              <a:rPr lang="tr-TR" sz="2400"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Sirmen</a:t>
            </a:r>
            <a:r>
              <a:rPr lang="tr-TR" sz="2400"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Eşya H., 7. B., s. 358) </a:t>
            </a:r>
            <a:endParaRPr lang="tr-TR" sz="2400" i="1" dirty="0" smtClean="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«Kamulaştırmayı» şöyle tanımlamak da mümkündür</a:t>
            </a:r>
            <a:r>
              <a:rPr lang="tr-TR" dirty="0" smtClean="0">
                <a:latin typeface="Times New Roman" panose="02020603050405020304" pitchFamily="18" charset="0"/>
                <a:cs typeface="Times New Roman" panose="02020603050405020304" pitchFamily="18" charset="0"/>
              </a:rPr>
              <a:t>: «Kamu tüzel kişileri ve müesseselerinin kamu kudretine dayanarak, kamu yararı amacıyla özel kişilere ait taşınmaz malları ve kaynakları bir kamu hizmetinin ve teşebbüsün yürütülmesine ayrılmak veya kamu mallarına katılmak üzere bedeli karşılığında iktisap etmesine kamulaştırma denir.</a:t>
            </a:r>
            <a:r>
              <a:rPr lang="tr-TR" i="1" dirty="0" smtClean="0">
                <a:latin typeface="Times New Roman" panose="02020603050405020304" pitchFamily="18" charset="0"/>
                <a:cs typeface="Times New Roman" panose="02020603050405020304" pitchFamily="18" charset="0"/>
              </a:rPr>
              <a:t>» </a:t>
            </a:r>
          </a:p>
          <a:p>
            <a:pPr marL="0" indent="0" algn="just">
              <a:buNone/>
            </a:pPr>
            <a:r>
              <a:rPr lang="tr-TR" i="1" dirty="0" smtClean="0">
                <a:latin typeface="Times New Roman" panose="02020603050405020304" pitchFamily="18" charset="0"/>
                <a:cs typeface="Times New Roman" panose="02020603050405020304" pitchFamily="18" charset="0"/>
              </a:rPr>
              <a:t>(</a:t>
            </a:r>
            <a:r>
              <a:rPr lang="tr-TR" sz="2400" b="1" i="1" dirty="0" err="1" smtClean="0">
                <a:latin typeface="Times New Roman" panose="02020603050405020304" pitchFamily="18" charset="0"/>
                <a:cs typeface="Times New Roman" panose="02020603050405020304" pitchFamily="18" charset="0"/>
              </a:rPr>
              <a:t>Nazaroğlu</a:t>
            </a:r>
            <a:r>
              <a:rPr lang="tr-TR" sz="2400" b="1" i="1" dirty="0" smtClean="0">
                <a:latin typeface="Times New Roman" panose="02020603050405020304" pitchFamily="18" charset="0"/>
                <a:cs typeface="Times New Roman" panose="02020603050405020304" pitchFamily="18" charset="0"/>
              </a:rPr>
              <a:t>, Yavuz </a:t>
            </a:r>
            <a:r>
              <a:rPr lang="tr-TR" sz="2400" i="1"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Ünal, Hasan</a:t>
            </a:r>
            <a:r>
              <a:rPr lang="tr-TR" sz="2400" i="1" dirty="0" smtClean="0">
                <a:latin typeface="Times New Roman" panose="02020603050405020304" pitchFamily="18" charset="0"/>
                <a:cs typeface="Times New Roman" panose="02020603050405020304" pitchFamily="18" charset="0"/>
              </a:rPr>
              <a:t>; Kamulaştırma, Ankara 1975, s. 6). </a:t>
            </a:r>
          </a:p>
          <a:p>
            <a:pPr marL="0" indent="0" algn="just">
              <a:buNone/>
            </a:pP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44024639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chemeClr val="tx1"/>
                </a:solidFill>
                <a:latin typeface="Times New Roman" pitchFamily="18" charset="0"/>
                <a:cs typeface="Times New Roman" pitchFamily="18" charset="0"/>
              </a:rPr>
              <a:t>Kamulaştırma(</a:t>
            </a:r>
            <a:r>
              <a:rPr lang="tr-TR" b="1" i="1" dirty="0" smtClean="0">
                <a:solidFill>
                  <a:schemeClr val="tx1"/>
                </a:solidFill>
                <a:latin typeface="Times New Roman" pitchFamily="18" charset="0"/>
                <a:cs typeface="Times New Roman" pitchFamily="18" charset="0"/>
              </a:rPr>
              <a:t>İstimlak</a:t>
            </a:r>
            <a:r>
              <a:rPr lang="tr-TR" b="1" dirty="0" smtClean="0">
                <a:solidFill>
                  <a:schemeClr val="tx1"/>
                </a:solidFill>
                <a:latin typeface="Times New Roman" pitchFamily="18" charset="0"/>
                <a:cs typeface="Times New Roman" pitchFamily="18" charset="0"/>
              </a:rPr>
              <a:t>)</a:t>
            </a:r>
            <a:endParaRPr lang="tr-TR" b="1" dirty="0">
              <a:solidFill>
                <a:schemeClr val="tx1"/>
              </a:solidFill>
              <a:latin typeface="Times New Roman" pitchFamily="18" charset="0"/>
              <a:cs typeface="Times New Roman" pitchFamily="18" charset="0"/>
            </a:endParaRP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2873076776"/>
              </p:ext>
            </p:extLst>
          </p:nvPr>
        </p:nvGraphicFramePr>
        <p:xfrm>
          <a:off x="1524000" y="1882808"/>
          <a:ext cx="889248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2761507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Medeni </a:t>
            </a:r>
            <a:r>
              <a:rPr lang="tr-TR" dirty="0" smtClean="0">
                <a:latin typeface="Times New Roman" panose="02020603050405020304" pitchFamily="18" charset="0"/>
                <a:cs typeface="Times New Roman" panose="02020603050405020304" pitchFamily="18" charset="0"/>
              </a:rPr>
              <a:t>Kanun, </a:t>
            </a:r>
            <a:r>
              <a:rPr lang="tr-TR" i="1" dirty="0" smtClean="0">
                <a:latin typeface="Times New Roman" panose="02020603050405020304" pitchFamily="18" charset="0"/>
                <a:cs typeface="Times New Roman" panose="02020603050405020304" pitchFamily="18" charset="0"/>
              </a:rPr>
              <a:t>Kamulaştırmanın Mülkiyete </a:t>
            </a:r>
            <a:r>
              <a:rPr lang="tr-TR" i="1" dirty="0">
                <a:latin typeface="Times New Roman" panose="02020603050405020304" pitchFamily="18" charset="0"/>
                <a:cs typeface="Times New Roman" panose="02020603050405020304" pitchFamily="18" charset="0"/>
              </a:rPr>
              <a:t>E</a:t>
            </a:r>
            <a:r>
              <a:rPr lang="tr-TR" i="1" dirty="0" smtClean="0">
                <a:latin typeface="Times New Roman" panose="02020603050405020304" pitchFamily="18" charset="0"/>
                <a:cs typeface="Times New Roman" panose="02020603050405020304" pitchFamily="18" charset="0"/>
              </a:rPr>
              <a:t>tkisini </a:t>
            </a:r>
            <a:r>
              <a:rPr lang="tr-TR" dirty="0" smtClean="0">
                <a:latin typeface="Times New Roman" panose="02020603050405020304" pitchFamily="18" charset="0"/>
                <a:cs typeface="Times New Roman" panose="02020603050405020304" pitchFamily="18" charset="0"/>
              </a:rPr>
              <a:t>iki bakımdan ele almıştır. </a:t>
            </a:r>
          </a:p>
          <a:p>
            <a:pPr algn="just"/>
            <a:r>
              <a:rPr lang="tr-TR" b="1" dirty="0" smtClean="0">
                <a:latin typeface="Times New Roman" panose="02020603050405020304" pitchFamily="18" charset="0"/>
                <a:cs typeface="Times New Roman" panose="02020603050405020304" pitchFamily="18" charset="0"/>
              </a:rPr>
              <a:t>Bunlardan biri, Mülkiyetin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escilden </a:t>
            </a:r>
            <a:r>
              <a:rPr lang="tr-TR" b="1" dirty="0">
                <a:latin typeface="Times New Roman" panose="02020603050405020304" pitchFamily="18" charset="0"/>
                <a:cs typeface="Times New Roman" panose="02020603050405020304" pitchFamily="18" charset="0"/>
              </a:rPr>
              <a:t>Ö</a:t>
            </a:r>
            <a:r>
              <a:rPr lang="tr-TR" b="1" dirty="0" smtClean="0">
                <a:latin typeface="Times New Roman" panose="02020603050405020304" pitchFamily="18" charset="0"/>
                <a:cs typeface="Times New Roman" panose="02020603050405020304" pitchFamily="18" charset="0"/>
              </a:rPr>
              <a:t>nce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amulaştıran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dareye geçmesidir </a:t>
            </a:r>
            <a:r>
              <a:rPr lang="tr-TR"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MK </a:t>
            </a:r>
            <a:r>
              <a:rPr lang="tr-TR" sz="2400" i="1" dirty="0" smtClean="0">
                <a:latin typeface="Times New Roman" panose="02020603050405020304" pitchFamily="18" charset="0"/>
                <a:cs typeface="Times New Roman" panose="02020603050405020304" pitchFamily="18" charset="0"/>
              </a:rPr>
              <a:t>m. 705 </a:t>
            </a:r>
            <a:r>
              <a:rPr lang="tr-TR" sz="2400" i="1" dirty="0" smtClean="0">
                <a:latin typeface="Times New Roman" panose="02020603050405020304" pitchFamily="18" charset="0"/>
                <a:cs typeface="Times New Roman" panose="02020603050405020304" pitchFamily="18" charset="0"/>
              </a:rPr>
              <a:t>/ II). </a:t>
            </a:r>
          </a:p>
          <a:p>
            <a:pPr algn="just"/>
            <a:r>
              <a:rPr lang="tr-TR" dirty="0" smtClean="0">
                <a:latin typeface="Times New Roman" panose="02020603050405020304" pitchFamily="18" charset="0"/>
                <a:cs typeface="Times New Roman" panose="02020603050405020304" pitchFamily="18" charset="0"/>
              </a:rPr>
              <a:t>Bununla beraber, </a:t>
            </a:r>
            <a:r>
              <a:rPr lang="tr-TR" b="1" dirty="0" smtClean="0">
                <a:latin typeface="Times New Roman" panose="02020603050405020304" pitchFamily="18" charset="0"/>
                <a:cs typeface="Times New Roman" panose="02020603050405020304" pitchFamily="18" charset="0"/>
              </a:rPr>
              <a:t>Kamulaştırma Kanununa göre</a:t>
            </a:r>
            <a:r>
              <a:rPr lang="tr-TR" dirty="0" smtClean="0">
                <a:latin typeface="Times New Roman" panose="02020603050405020304" pitchFamily="18" charset="0"/>
                <a:cs typeface="Times New Roman" panose="02020603050405020304" pitchFamily="18" charset="0"/>
              </a:rPr>
              <a:t>, sadece </a:t>
            </a:r>
            <a:r>
              <a:rPr lang="tr-TR" b="1" i="1" dirty="0" smtClean="0">
                <a:latin typeface="Times New Roman" panose="02020603050405020304" pitchFamily="18" charset="0"/>
                <a:cs typeface="Times New Roman" panose="02020603050405020304" pitchFamily="18" charset="0"/>
              </a:rPr>
              <a:t>Malikin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amulaştırmaya razı olmaması sonucunda</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Mahkeme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ararıyla Tescile karar verildiği takdirde</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Mülkiyetin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escilsiz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azanılması </a:t>
            </a:r>
            <a:r>
              <a:rPr lang="tr-TR" dirty="0" smtClean="0">
                <a:latin typeface="Times New Roman" panose="02020603050405020304" pitchFamily="18" charset="0"/>
                <a:cs typeface="Times New Roman" panose="02020603050405020304" pitchFamily="18" charset="0"/>
              </a:rPr>
              <a:t>söz konusu olmaktadır. </a:t>
            </a:r>
          </a:p>
          <a:p>
            <a:pPr algn="just"/>
            <a:r>
              <a:rPr lang="tr-TR" b="1" dirty="0">
                <a:latin typeface="Times New Roman" panose="02020603050405020304" pitchFamily="18" charset="0"/>
                <a:cs typeface="Times New Roman" panose="02020603050405020304" pitchFamily="18" charset="0"/>
              </a:rPr>
              <a:t>Kamulaştırmanın Mülkiyete diğer etkisi </a:t>
            </a:r>
            <a:r>
              <a:rPr lang="tr-TR" dirty="0">
                <a:latin typeface="Times New Roman" panose="02020603050405020304" pitchFamily="18" charset="0"/>
                <a:cs typeface="Times New Roman" panose="02020603050405020304" pitchFamily="18" charset="0"/>
              </a:rPr>
              <a:t>ise,</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Kamulaştırma</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ile</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Mülkiyetin Nispi </a:t>
            </a:r>
            <a:r>
              <a:rPr lang="tr-TR" dirty="0">
                <a:latin typeface="Times New Roman" panose="02020603050405020304" pitchFamily="18" charset="0"/>
                <a:cs typeface="Times New Roman" panose="02020603050405020304" pitchFamily="18" charset="0"/>
              </a:rPr>
              <a:t>olarak</a:t>
            </a:r>
            <a:r>
              <a:rPr lang="tr-TR" b="1" dirty="0">
                <a:latin typeface="Times New Roman" panose="02020603050405020304" pitchFamily="18" charset="0"/>
                <a:cs typeface="Times New Roman" panose="02020603050405020304" pitchFamily="18" charset="0"/>
              </a:rPr>
              <a:t> Sona Ermesidir. </a:t>
            </a:r>
          </a:p>
          <a:p>
            <a:pPr marL="0" indent="0" algn="just">
              <a:buNone/>
            </a:pPr>
            <a:endParaRPr lang="tr-TR" dirty="0" smtClean="0">
              <a:latin typeface="Times New Roman" panose="02020603050405020304" pitchFamily="18" charset="0"/>
              <a:cs typeface="Times New Roman" panose="02020603050405020304" pitchFamily="18" charset="0"/>
            </a:endParaRPr>
          </a:p>
          <a:p>
            <a:pPr marL="0" indent="0" algn="just">
              <a:buNone/>
            </a:pPr>
            <a:endParaRPr lang="tr-TR" sz="3600" dirty="0"/>
          </a:p>
        </p:txBody>
      </p:sp>
    </p:spTree>
    <p:extLst>
      <p:ext uri="{BB962C8B-B14F-4D97-AF65-F5344CB8AC3E}">
        <p14:creationId xmlns:p14="http://schemas.microsoft.com/office/powerpoint/2010/main" val="71484760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dirty="0" smtClean="0">
                <a:latin typeface="Times New Roman" panose="02020603050405020304" pitchFamily="18" charset="0"/>
                <a:cs typeface="Times New Roman" panose="02020603050405020304" pitchFamily="18" charset="0"/>
              </a:rPr>
              <a:t>Gerçekten</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MK </a:t>
            </a:r>
            <a:r>
              <a:rPr lang="tr-TR" b="1" i="1" dirty="0" smtClean="0">
                <a:latin typeface="Times New Roman" panose="02020603050405020304" pitchFamily="18" charset="0"/>
                <a:cs typeface="Times New Roman" panose="02020603050405020304" pitchFamily="18" charset="0"/>
              </a:rPr>
              <a:t>m. 717 </a:t>
            </a:r>
            <a:r>
              <a:rPr lang="tr-TR" b="1" i="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II hükmü</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Mülkiyetin ne zaman sona ereceğinin </a:t>
            </a:r>
            <a:r>
              <a:rPr lang="tr-TR" b="1" dirty="0" smtClean="0">
                <a:latin typeface="Times New Roman" panose="02020603050405020304" pitchFamily="18" charset="0"/>
                <a:cs typeface="Times New Roman" panose="02020603050405020304" pitchFamily="18" charset="0"/>
              </a:rPr>
              <a:t>belirlenmesi </a:t>
            </a:r>
            <a:r>
              <a:rPr lang="tr-TR" dirty="0" smtClean="0">
                <a:latin typeface="Times New Roman" panose="02020603050405020304" pitchFamily="18" charset="0"/>
                <a:cs typeface="Times New Roman" panose="02020603050405020304" pitchFamily="18" charset="0"/>
              </a:rPr>
              <a:t>hususunu, </a:t>
            </a:r>
            <a:r>
              <a:rPr lang="tr-TR" b="1" i="1" dirty="0" smtClean="0">
                <a:latin typeface="Times New Roman" panose="02020603050405020304" pitchFamily="18" charset="0"/>
                <a:cs typeface="Times New Roman" panose="02020603050405020304" pitchFamily="18" charset="0"/>
              </a:rPr>
              <a:t>Özel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anunlara </a:t>
            </a:r>
            <a:r>
              <a:rPr lang="tr-TR" b="1" dirty="0" smtClean="0">
                <a:latin typeface="Times New Roman" panose="02020603050405020304" pitchFamily="18" charset="0"/>
                <a:cs typeface="Times New Roman" panose="02020603050405020304" pitchFamily="18" charset="0"/>
              </a:rPr>
              <a:t>bırakmıştır. </a:t>
            </a:r>
          </a:p>
          <a:p>
            <a:pPr algn="just"/>
            <a:r>
              <a:rPr lang="tr-TR" b="1" i="1" dirty="0" smtClean="0">
                <a:latin typeface="Times New Roman" panose="02020603050405020304" pitchFamily="18" charset="0"/>
                <a:cs typeface="Times New Roman" panose="02020603050405020304" pitchFamily="18" charset="0"/>
              </a:rPr>
              <a:t>Kamulaştırma Kanununa göre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Malik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amulaştırmaya razı olduğu hallerde</a:t>
            </a:r>
            <a:r>
              <a:rPr lang="tr-TR" dirty="0" smtClean="0">
                <a:latin typeface="Times New Roman" panose="02020603050405020304" pitchFamily="18" charset="0"/>
                <a:cs typeface="Times New Roman" panose="02020603050405020304" pitchFamily="18" charset="0"/>
              </a:rPr>
              <a:t>, Tescil </a:t>
            </a:r>
            <a:r>
              <a:rPr lang="tr-TR" dirty="0">
                <a:latin typeface="Times New Roman" panose="02020603050405020304" pitchFamily="18" charset="0"/>
                <a:cs typeface="Times New Roman" panose="02020603050405020304" pitchFamily="18" charset="0"/>
              </a:rPr>
              <a:t>İ</a:t>
            </a:r>
            <a:r>
              <a:rPr lang="tr-TR" dirty="0" smtClean="0">
                <a:latin typeface="Times New Roman" panose="02020603050405020304" pitchFamily="18" charset="0"/>
                <a:cs typeface="Times New Roman" panose="02020603050405020304" pitchFamily="18" charset="0"/>
              </a:rPr>
              <a:t>steminde bulunarak </a:t>
            </a:r>
            <a:r>
              <a:rPr lang="tr-TR" b="1" dirty="0" smtClean="0">
                <a:latin typeface="Times New Roman" panose="02020603050405020304" pitchFamily="18" charset="0"/>
                <a:cs typeface="Times New Roman" panose="02020603050405020304" pitchFamily="18" charset="0"/>
              </a:rPr>
              <a:t>Taşınmazın</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İdare adına Tescilini </a:t>
            </a:r>
            <a:r>
              <a:rPr lang="tr-TR" dirty="0" smtClean="0">
                <a:latin typeface="Times New Roman" panose="02020603050405020304" pitchFamily="18" charset="0"/>
                <a:cs typeface="Times New Roman" panose="02020603050405020304" pitchFamily="18" charset="0"/>
              </a:rPr>
              <a:t>sağlar (</a:t>
            </a:r>
            <a:r>
              <a:rPr lang="tr-TR" i="1" dirty="0" smtClean="0">
                <a:latin typeface="Times New Roman" panose="02020603050405020304" pitchFamily="18" charset="0"/>
                <a:cs typeface="Times New Roman" panose="02020603050405020304" pitchFamily="18" charset="0"/>
              </a:rPr>
              <a:t>Kam. Kan</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m. 8 / VI)</a:t>
            </a:r>
            <a:r>
              <a:rPr lang="tr-TR" dirty="0" smtClean="0">
                <a:latin typeface="Times New Roman" panose="02020603050405020304" pitchFamily="18" charset="0"/>
                <a:cs typeface="Times New Roman" panose="02020603050405020304" pitchFamily="18" charset="0"/>
              </a:rPr>
              <a:t>. </a:t>
            </a:r>
          </a:p>
          <a:p>
            <a:pPr algn="just"/>
            <a:r>
              <a:rPr lang="tr-TR" b="1" dirty="0">
                <a:latin typeface="Times New Roman" panose="02020603050405020304" pitchFamily="18" charset="0"/>
                <a:cs typeface="Times New Roman" panose="02020603050405020304" pitchFamily="18" charset="0"/>
              </a:rPr>
              <a:t>Mülkiyet, tescille İdareye geçer. </a:t>
            </a:r>
            <a:r>
              <a:rPr lang="tr-TR" b="1" i="1" dirty="0" smtClean="0">
                <a:latin typeface="Times New Roman" panose="02020603050405020304" pitchFamily="18" charset="0"/>
                <a:cs typeface="Times New Roman" panose="02020603050405020304" pitchFamily="18" charset="0"/>
              </a:rPr>
              <a:t>Malik </a:t>
            </a:r>
            <a:r>
              <a:rPr lang="tr-TR" b="1" i="1" dirty="0">
                <a:latin typeface="Times New Roman" panose="02020603050405020304" pitchFamily="18" charset="0"/>
                <a:cs typeface="Times New Roman" panose="02020603050405020304" pitchFamily="18" charset="0"/>
              </a:rPr>
              <a:t>Kamulaştırmaya razı değilse</a:t>
            </a:r>
            <a:r>
              <a:rPr lang="tr-TR" b="1" dirty="0">
                <a:latin typeface="Times New Roman" panose="02020603050405020304" pitchFamily="18" charset="0"/>
                <a:cs typeface="Times New Roman" panose="02020603050405020304" pitchFamily="18" charset="0"/>
              </a:rPr>
              <a:t>, Mülkiyet İdareye Mahkemece verilen Tescil </a:t>
            </a:r>
            <a:r>
              <a:rPr lang="tr-TR" b="1" dirty="0" smtClean="0">
                <a:latin typeface="Times New Roman" panose="02020603050405020304" pitchFamily="18" charset="0"/>
                <a:cs typeface="Times New Roman" panose="02020603050405020304" pitchFamily="18" charset="0"/>
              </a:rPr>
              <a:t>Kararı </a:t>
            </a:r>
            <a:r>
              <a:rPr lang="tr-TR" dirty="0" smtClean="0">
                <a:latin typeface="Times New Roman" panose="02020603050405020304" pitchFamily="18" charset="0"/>
                <a:cs typeface="Times New Roman" panose="02020603050405020304" pitchFamily="18" charset="0"/>
              </a:rPr>
              <a:t>ile</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geçer</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Kam. Kan. m. 25 / 1). </a:t>
            </a:r>
          </a:p>
          <a:p>
            <a:pPr algn="just"/>
            <a:r>
              <a:rPr lang="tr-TR" b="1" dirty="0">
                <a:latin typeface="Times New Roman" panose="02020603050405020304" pitchFamily="18" charset="0"/>
                <a:cs typeface="Times New Roman" panose="02020603050405020304" pitchFamily="18" charset="0"/>
              </a:rPr>
              <a:t>Her iki durumda </a:t>
            </a:r>
            <a:r>
              <a:rPr lang="tr-TR" dirty="0">
                <a:latin typeface="Times New Roman" panose="02020603050405020304" pitchFamily="18" charset="0"/>
                <a:cs typeface="Times New Roman" panose="02020603050405020304" pitchFamily="18" charset="0"/>
              </a:rPr>
              <a:t>da, </a:t>
            </a:r>
            <a:r>
              <a:rPr lang="tr-TR" b="1" i="1" dirty="0">
                <a:latin typeface="Times New Roman" panose="02020603050405020304" pitchFamily="18" charset="0"/>
                <a:cs typeface="Times New Roman" panose="02020603050405020304" pitchFamily="18" charset="0"/>
              </a:rPr>
              <a:t>Taşınmaz üzerindeki Mülkiyet Hakkını </a:t>
            </a:r>
            <a:r>
              <a:rPr lang="tr-TR" b="1" dirty="0">
                <a:latin typeface="Times New Roman" panose="02020603050405020304" pitchFamily="18" charset="0"/>
                <a:cs typeface="Times New Roman" panose="02020603050405020304" pitchFamily="18" charset="0"/>
              </a:rPr>
              <a:t>Malik kaybederken</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İdare </a:t>
            </a:r>
            <a:r>
              <a:rPr lang="tr-TR" b="1" i="1" dirty="0" smtClean="0">
                <a:latin typeface="Times New Roman" panose="02020603050405020304" pitchFamily="18" charset="0"/>
                <a:cs typeface="Times New Roman" panose="02020603050405020304" pitchFamily="18" charset="0"/>
              </a:rPr>
              <a:t>ise </a:t>
            </a:r>
            <a:r>
              <a:rPr lang="tr-TR" b="1" dirty="0" smtClean="0">
                <a:latin typeface="Times New Roman" panose="02020603050405020304" pitchFamily="18" charset="0"/>
                <a:cs typeface="Times New Roman" panose="02020603050405020304" pitchFamily="18" charset="0"/>
              </a:rPr>
              <a:t>kazanmaktadır</a:t>
            </a:r>
            <a:r>
              <a:rPr lang="tr-TR" dirty="0">
                <a:latin typeface="Times New Roman" panose="02020603050405020304" pitchFamily="18" charset="0"/>
                <a:cs typeface="Times New Roman" panose="02020603050405020304" pitchFamily="18" charset="0"/>
              </a:rPr>
              <a:t>. </a:t>
            </a:r>
          </a:p>
          <a:p>
            <a:pPr marL="0" indent="0" algn="just">
              <a:buNone/>
            </a:pPr>
            <a:endParaRPr lang="tr-TR" dirty="0" smtClean="0">
              <a:latin typeface="Times New Roman" panose="02020603050405020304" pitchFamily="18" charset="0"/>
              <a:cs typeface="Times New Roman" panose="02020603050405020304" pitchFamily="18" charset="0"/>
            </a:endParaRPr>
          </a:p>
          <a:p>
            <a:pPr algn="just"/>
            <a:endParaRPr lang="tr-T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358368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Kamulaştırma için </a:t>
            </a:r>
            <a:r>
              <a:rPr lang="tr-TR" sz="3200" dirty="0" smtClean="0">
                <a:latin typeface="Times New Roman" panose="02020603050405020304" pitchFamily="18" charset="0"/>
                <a:cs typeface="Times New Roman" panose="02020603050405020304" pitchFamily="18" charset="0"/>
              </a:rPr>
              <a:t>önce</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Kamu </a:t>
            </a:r>
            <a:r>
              <a:rPr lang="tr-TR" sz="3200" b="1" i="1" dirty="0" smtClean="0">
                <a:latin typeface="Times New Roman" panose="02020603050405020304" pitchFamily="18" charset="0"/>
                <a:cs typeface="Times New Roman" panose="02020603050405020304" pitchFamily="18" charset="0"/>
              </a:rPr>
              <a:t>Yararı Kararına </a:t>
            </a:r>
            <a:r>
              <a:rPr lang="tr-TR" sz="3200" b="1" dirty="0" smtClean="0">
                <a:latin typeface="Times New Roman" panose="02020603050405020304" pitchFamily="18" charset="0"/>
                <a:cs typeface="Times New Roman" panose="02020603050405020304" pitchFamily="18" charset="0"/>
              </a:rPr>
              <a:t>dayanılarak</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Kamulaştırma Kararı</a:t>
            </a:r>
            <a:r>
              <a:rPr lang="tr-TR" sz="3200" i="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alınır.  </a:t>
            </a:r>
          </a:p>
          <a:p>
            <a:pPr algn="just"/>
            <a:r>
              <a:rPr lang="tr-TR" sz="3200" b="1" i="1" dirty="0" smtClean="0">
                <a:latin typeface="Times New Roman" panose="02020603050405020304" pitchFamily="18" charset="0"/>
                <a:cs typeface="Times New Roman" panose="02020603050405020304" pitchFamily="18" charset="0"/>
              </a:rPr>
              <a:t>Kamulaştırma Kanunu’nun 8. maddesinin I. fıkrasına </a:t>
            </a:r>
            <a:r>
              <a:rPr lang="tr-TR" sz="3200" b="1" dirty="0" smtClean="0">
                <a:latin typeface="Times New Roman" panose="02020603050405020304" pitchFamily="18" charset="0"/>
                <a:cs typeface="Times New Roman" panose="02020603050405020304" pitchFamily="18" charset="0"/>
              </a:rPr>
              <a:t>göre</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İdarelerin</a:t>
            </a:r>
            <a:r>
              <a:rPr lang="tr-TR" sz="3200"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bu Kanun uyarınca, </a:t>
            </a:r>
            <a:r>
              <a:rPr lang="tr-TR" sz="3200" b="1" dirty="0" smtClean="0">
                <a:latin typeface="Times New Roman" panose="02020603050405020304" pitchFamily="18" charset="0"/>
                <a:cs typeface="Times New Roman" panose="02020603050405020304" pitchFamily="18" charset="0"/>
              </a:rPr>
              <a:t>Tapuda </a:t>
            </a:r>
            <a:r>
              <a:rPr lang="tr-TR" sz="3200" b="1" dirty="0">
                <a:latin typeface="Times New Roman" panose="02020603050405020304" pitchFamily="18" charset="0"/>
                <a:cs typeface="Times New Roman" panose="02020603050405020304" pitchFamily="18" charset="0"/>
              </a:rPr>
              <a:t>K</a:t>
            </a:r>
            <a:r>
              <a:rPr lang="tr-TR" sz="3200" b="1" dirty="0" smtClean="0">
                <a:latin typeface="Times New Roman" panose="02020603050405020304" pitchFamily="18" charset="0"/>
                <a:cs typeface="Times New Roman" panose="02020603050405020304" pitchFamily="18" charset="0"/>
              </a:rPr>
              <a:t>ayıtlı olan Taşınmaz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allar hakkında yapacağı Kamulaştırmalarda, </a:t>
            </a:r>
            <a:r>
              <a:rPr lang="tr-TR" sz="3200" b="1" i="1" dirty="0">
                <a:latin typeface="Times New Roman" panose="02020603050405020304" pitchFamily="18" charset="0"/>
                <a:cs typeface="Times New Roman" panose="02020603050405020304" pitchFamily="18" charset="0"/>
              </a:rPr>
              <a:t>S</a:t>
            </a:r>
            <a:r>
              <a:rPr lang="tr-TR" sz="3200" b="1" i="1" dirty="0" smtClean="0">
                <a:latin typeface="Times New Roman" panose="02020603050405020304" pitchFamily="18" charset="0"/>
                <a:cs typeface="Times New Roman" panose="02020603050405020304" pitchFamily="18" charset="0"/>
              </a:rPr>
              <a:t>atın </a:t>
            </a:r>
            <a:r>
              <a:rPr lang="tr-TR" sz="3200" b="1" i="1" dirty="0">
                <a:latin typeface="Times New Roman" panose="02020603050405020304" pitchFamily="18" charset="0"/>
                <a:cs typeface="Times New Roman" panose="02020603050405020304" pitchFamily="18" charset="0"/>
              </a:rPr>
              <a:t>A</a:t>
            </a:r>
            <a:r>
              <a:rPr lang="tr-TR" sz="3200" b="1" i="1" dirty="0" smtClean="0">
                <a:latin typeface="Times New Roman" panose="02020603050405020304" pitchFamily="18" charset="0"/>
                <a:cs typeface="Times New Roman" panose="02020603050405020304" pitchFamily="18" charset="0"/>
              </a:rPr>
              <a:t>lma </a:t>
            </a:r>
            <a:r>
              <a:rPr lang="tr-TR" sz="3200" b="1" i="1" dirty="0">
                <a:latin typeface="Times New Roman" panose="02020603050405020304" pitchFamily="18" charset="0"/>
                <a:cs typeface="Times New Roman" panose="02020603050405020304" pitchFamily="18" charset="0"/>
              </a:rPr>
              <a:t>U</a:t>
            </a:r>
            <a:r>
              <a:rPr lang="tr-TR" sz="3200" b="1" i="1" dirty="0" smtClean="0">
                <a:latin typeface="Times New Roman" panose="02020603050405020304" pitchFamily="18" charset="0"/>
                <a:cs typeface="Times New Roman" panose="02020603050405020304" pitchFamily="18" charset="0"/>
              </a:rPr>
              <a:t>sulünü </a:t>
            </a:r>
            <a:r>
              <a:rPr lang="tr-TR" sz="3200" b="1" dirty="0" smtClean="0">
                <a:latin typeface="Times New Roman" panose="02020603050405020304" pitchFamily="18" charset="0"/>
                <a:cs typeface="Times New Roman" panose="02020603050405020304" pitchFamily="18" charset="0"/>
              </a:rPr>
              <a:t>öncelikle uygulaması esastır. </a:t>
            </a:r>
          </a:p>
          <a:p>
            <a:pPr algn="just"/>
            <a:r>
              <a:rPr lang="tr-TR" sz="3200" dirty="0" smtClean="0">
                <a:latin typeface="Times New Roman" panose="02020603050405020304" pitchFamily="18" charset="0"/>
                <a:cs typeface="Times New Roman" panose="02020603050405020304" pitchFamily="18" charset="0"/>
              </a:rPr>
              <a:t>Ancak, </a:t>
            </a:r>
            <a:r>
              <a:rPr lang="tr-TR" sz="3200" b="1" dirty="0" smtClean="0">
                <a:latin typeface="Times New Roman" panose="02020603050405020304" pitchFamily="18" charset="0"/>
                <a:cs typeface="Times New Roman" panose="02020603050405020304" pitchFamily="18" charset="0"/>
              </a:rPr>
              <a:t>İdare satın almanın yanı sıra</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Trampa </a:t>
            </a:r>
            <a:r>
              <a:rPr lang="tr-TR" sz="3200" b="1" dirty="0" smtClean="0">
                <a:latin typeface="Times New Roman" panose="02020603050405020304" pitchFamily="18" charset="0"/>
                <a:cs typeface="Times New Roman" panose="02020603050405020304" pitchFamily="18" charset="0"/>
              </a:rPr>
              <a:t>yoluyla </a:t>
            </a:r>
            <a:r>
              <a:rPr lang="tr-TR" sz="3200" dirty="0" smtClean="0">
                <a:latin typeface="Times New Roman" panose="02020603050405020304" pitchFamily="18" charset="0"/>
                <a:cs typeface="Times New Roman" panose="02020603050405020304" pitchFamily="18" charset="0"/>
              </a:rPr>
              <a:t>da, </a:t>
            </a:r>
            <a:r>
              <a:rPr lang="tr-TR" sz="3200" b="1" i="1" dirty="0" smtClean="0">
                <a:latin typeface="Times New Roman" panose="02020603050405020304" pitchFamily="18" charset="0"/>
                <a:cs typeface="Times New Roman" panose="02020603050405020304" pitchFamily="18" charset="0"/>
              </a:rPr>
              <a:t>Kamulaştırma</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yapabilir. </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958109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Kamulaştırma Kararından Sonraki Süreç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Kamulaştırma Kanunu’na göre, Kamulaştırma Kararından sonra süreç şöyle işler: </a:t>
            </a:r>
          </a:p>
          <a:p>
            <a:pPr algn="just"/>
            <a:r>
              <a:rPr lang="tr-TR" sz="3600" dirty="0" smtClean="0">
                <a:latin typeface="Times New Roman" panose="02020603050405020304" pitchFamily="18" charset="0"/>
                <a:cs typeface="Times New Roman" panose="02020603050405020304" pitchFamily="18" charset="0"/>
              </a:rPr>
              <a:t>Kamulaştırma Kararından sonra İdare, kamulaştırmak istediği Taşınmaz </a:t>
            </a:r>
            <a:r>
              <a:rPr lang="tr-TR" sz="3600" dirty="0">
                <a:latin typeface="Times New Roman" panose="02020603050405020304" pitchFamily="18" charset="0"/>
                <a:cs typeface="Times New Roman" panose="02020603050405020304" pitchFamily="18" charset="0"/>
              </a:rPr>
              <a:t>M</a:t>
            </a:r>
            <a:r>
              <a:rPr lang="tr-TR" sz="3600" dirty="0" smtClean="0">
                <a:latin typeface="Times New Roman" panose="02020603050405020304" pitchFamily="18" charset="0"/>
                <a:cs typeface="Times New Roman" panose="02020603050405020304" pitchFamily="18" charset="0"/>
              </a:rPr>
              <a:t>alın tahmini bedelini tespit etmek üzere Takdir </a:t>
            </a:r>
            <a:r>
              <a:rPr lang="tr-TR" sz="3600" dirty="0">
                <a:latin typeface="Times New Roman" panose="02020603050405020304" pitchFamily="18" charset="0"/>
                <a:cs typeface="Times New Roman" panose="02020603050405020304" pitchFamily="18" charset="0"/>
              </a:rPr>
              <a:t>K</a:t>
            </a:r>
            <a:r>
              <a:rPr lang="tr-TR" sz="3600" dirty="0" smtClean="0">
                <a:latin typeface="Times New Roman" panose="02020603050405020304" pitchFamily="18" charset="0"/>
                <a:cs typeface="Times New Roman" panose="02020603050405020304" pitchFamily="18" charset="0"/>
              </a:rPr>
              <a:t>omisyonu veya komisyonları görevlendirir (</a:t>
            </a:r>
            <a:r>
              <a:rPr lang="tr-TR" sz="3200" i="1" dirty="0" smtClean="0">
                <a:latin typeface="Times New Roman" panose="02020603050405020304" pitchFamily="18" charset="0"/>
                <a:cs typeface="Times New Roman" panose="02020603050405020304" pitchFamily="18" charset="0"/>
              </a:rPr>
              <a:t>Kam. Kan</a:t>
            </a:r>
            <a:r>
              <a:rPr lang="tr-TR" sz="3200"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m. 8 / II). </a:t>
            </a:r>
          </a:p>
        </p:txBody>
      </p:sp>
    </p:spTree>
    <p:extLst>
      <p:ext uri="{BB962C8B-B14F-4D97-AF65-F5344CB8AC3E}">
        <p14:creationId xmlns:p14="http://schemas.microsoft.com/office/powerpoint/2010/main" val="380165675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İdare, </a:t>
            </a:r>
            <a:r>
              <a:rPr lang="tr-TR" sz="3600" dirty="0" smtClean="0">
                <a:latin typeface="Times New Roman" panose="02020603050405020304" pitchFamily="18" charset="0"/>
                <a:cs typeface="Times New Roman" panose="02020603050405020304" pitchFamily="18" charset="0"/>
              </a:rPr>
              <a:t>Kıymet </a:t>
            </a:r>
            <a:r>
              <a:rPr lang="tr-TR" sz="3600" dirty="0">
                <a:latin typeface="Times New Roman" panose="02020603050405020304" pitchFamily="18" charset="0"/>
                <a:cs typeface="Times New Roman" panose="02020603050405020304" pitchFamily="18" charset="0"/>
              </a:rPr>
              <a:t>Takdir Komisyonunca tespit edilen tahmini bedeli belirtmeksizin, </a:t>
            </a:r>
            <a:r>
              <a:rPr lang="tr-TR" sz="3600" dirty="0" smtClean="0">
                <a:latin typeface="Times New Roman" panose="02020603050405020304" pitchFamily="18" charset="0"/>
                <a:cs typeface="Times New Roman" panose="02020603050405020304" pitchFamily="18" charset="0"/>
              </a:rPr>
              <a:t>Kamulaştırılması </a:t>
            </a:r>
            <a:r>
              <a:rPr lang="tr-TR" sz="3600" dirty="0">
                <a:latin typeface="Times New Roman" panose="02020603050405020304" pitchFamily="18" charset="0"/>
                <a:cs typeface="Times New Roman" panose="02020603050405020304" pitchFamily="18" charset="0"/>
              </a:rPr>
              <a:t>kararlaştırılan Taşınmaz Malı, bedelinin peşin veya Kanunda öngörülen hallerde taksitle ödenmesi suretiyle ve pazarlıkla satın almak veya İdareye ait bir başka Taşınmaz Malla trampa yoluyla devralmak istediğini </a:t>
            </a:r>
            <a:r>
              <a:rPr lang="tr-TR" sz="3600" b="1" dirty="0">
                <a:latin typeface="Times New Roman" panose="02020603050405020304" pitchFamily="18" charset="0"/>
                <a:cs typeface="Times New Roman" panose="02020603050405020304" pitchFamily="18" charset="0"/>
              </a:rPr>
              <a:t>Resmi Taahhütlü bir Yazıyla </a:t>
            </a:r>
            <a:r>
              <a:rPr lang="tr-TR" sz="3600" dirty="0">
                <a:latin typeface="Times New Roman" panose="02020603050405020304" pitchFamily="18" charset="0"/>
                <a:cs typeface="Times New Roman" panose="02020603050405020304" pitchFamily="18" charset="0"/>
              </a:rPr>
              <a:t>Malike bildirir (</a:t>
            </a:r>
            <a:r>
              <a:rPr lang="tr-TR" sz="3200" i="1" dirty="0">
                <a:latin typeface="Times New Roman" panose="02020603050405020304" pitchFamily="18" charset="0"/>
                <a:cs typeface="Times New Roman" panose="02020603050405020304" pitchFamily="18" charset="0"/>
              </a:rPr>
              <a:t>Kam. Kan</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m. 8 / IV). </a:t>
            </a:r>
          </a:p>
          <a:p>
            <a:pPr marL="0" indent="0">
              <a:buNone/>
            </a:pPr>
            <a:endParaRPr lang="tr-TR" sz="3600" dirty="0"/>
          </a:p>
        </p:txBody>
      </p:sp>
    </p:spTree>
    <p:extLst>
      <p:ext uri="{BB962C8B-B14F-4D97-AF65-F5344CB8AC3E}">
        <p14:creationId xmlns:p14="http://schemas.microsoft.com/office/powerpoint/2010/main" val="15011115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i="1" dirty="0">
                <a:latin typeface="Times New Roman" pitchFamily="18" charset="0"/>
                <a:cs typeface="Times New Roman" pitchFamily="18" charset="0"/>
              </a:rPr>
              <a:t>Açıklayıcı Tescil</a:t>
            </a:r>
            <a:r>
              <a:rPr lang="tr-TR" sz="3600" dirty="0">
                <a:latin typeface="Times New Roman" pitchFamily="18" charset="0"/>
                <a:cs typeface="Times New Roman" pitchFamily="18" charset="0"/>
              </a:rPr>
              <a:t>, </a:t>
            </a:r>
            <a:r>
              <a:rPr lang="tr-TR" sz="3600" b="1" dirty="0" smtClean="0">
                <a:latin typeface="Times New Roman" pitchFamily="18" charset="0"/>
                <a:cs typeface="Times New Roman" pitchFamily="18" charset="0"/>
              </a:rPr>
              <a:t>M</a:t>
            </a:r>
            <a:r>
              <a:rPr lang="tr-TR" sz="3600" b="1" dirty="0" smtClean="0">
                <a:latin typeface="Times New Roman" pitchFamily="18" charset="0"/>
                <a:cs typeface="Times New Roman" pitchFamily="18" charset="0"/>
              </a:rPr>
              <a:t>alike, </a:t>
            </a:r>
            <a:r>
              <a:rPr lang="tr-TR" sz="3600" b="1" dirty="0">
                <a:latin typeface="Times New Roman" pitchFamily="18" charset="0"/>
                <a:cs typeface="Times New Roman" pitchFamily="18" charset="0"/>
              </a:rPr>
              <a:t>mülkiyetindeki taşınmazda tasarruf imkânı sağlar</a:t>
            </a:r>
            <a:r>
              <a:rPr lang="tr-TR" sz="3600" dirty="0">
                <a:latin typeface="Times New Roman" pitchFamily="18" charset="0"/>
                <a:cs typeface="Times New Roman" pitchFamily="18" charset="0"/>
              </a:rPr>
              <a:t>. </a:t>
            </a:r>
            <a:endParaRPr lang="tr-TR" sz="3600" dirty="0" smtClean="0">
              <a:latin typeface="Times New Roman" pitchFamily="18" charset="0"/>
              <a:cs typeface="Times New Roman" pitchFamily="18" charset="0"/>
            </a:endParaRPr>
          </a:p>
          <a:p>
            <a:pPr algn="just"/>
            <a:r>
              <a:rPr lang="tr-TR" sz="3600" dirty="0" smtClean="0">
                <a:latin typeface="Times New Roman" pitchFamily="18" charset="0"/>
                <a:cs typeface="Times New Roman" pitchFamily="18" charset="0"/>
              </a:rPr>
              <a:t>Gerçekten </a:t>
            </a:r>
            <a:r>
              <a:rPr lang="tr-TR" sz="3600" b="1" dirty="0">
                <a:latin typeface="Times New Roman" pitchFamily="18" charset="0"/>
                <a:cs typeface="Times New Roman" pitchFamily="18" charset="0"/>
              </a:rPr>
              <a:t>Tescil yapılmadıkça</a:t>
            </a:r>
            <a:r>
              <a:rPr lang="tr-TR" sz="3600" dirty="0">
                <a:latin typeface="Times New Roman" pitchFamily="18" charset="0"/>
                <a:cs typeface="Times New Roman" pitchFamily="18" charset="0"/>
              </a:rPr>
              <a:t>, </a:t>
            </a:r>
            <a:r>
              <a:rPr lang="tr-TR" sz="3600" b="1" i="1" dirty="0">
                <a:latin typeface="Times New Roman" pitchFamily="18" charset="0"/>
                <a:cs typeface="Times New Roman" pitchFamily="18" charset="0"/>
              </a:rPr>
              <a:t>Malik</a:t>
            </a:r>
            <a:r>
              <a:rPr lang="tr-TR" sz="3600" b="1" dirty="0">
                <a:latin typeface="Times New Roman" pitchFamily="18" charset="0"/>
                <a:cs typeface="Times New Roman" pitchFamily="18" charset="0"/>
              </a:rPr>
              <a:t>,</a:t>
            </a:r>
            <a:r>
              <a:rPr lang="tr-TR" sz="3600" dirty="0">
                <a:latin typeface="Times New Roman" pitchFamily="18" charset="0"/>
                <a:cs typeface="Times New Roman" pitchFamily="18" charset="0"/>
              </a:rPr>
              <a:t> </a:t>
            </a:r>
            <a:r>
              <a:rPr lang="tr-TR" sz="3600" b="1" dirty="0">
                <a:latin typeface="Times New Roman" pitchFamily="18" charset="0"/>
                <a:cs typeface="Times New Roman" pitchFamily="18" charset="0"/>
              </a:rPr>
              <a:t>Mülkiyet Hakkı üzerinde Tasarrufta bulunamaz</a:t>
            </a:r>
            <a:r>
              <a:rPr lang="tr-TR" sz="3600" dirty="0">
                <a:latin typeface="Times New Roman" pitchFamily="18" charset="0"/>
                <a:cs typeface="Times New Roman" pitchFamily="18" charset="0"/>
              </a:rPr>
              <a:t>, </a:t>
            </a:r>
            <a:r>
              <a:rPr lang="tr-TR" sz="3600" b="1" dirty="0">
                <a:latin typeface="Times New Roman" pitchFamily="18" charset="0"/>
                <a:cs typeface="Times New Roman" pitchFamily="18" charset="0"/>
              </a:rPr>
              <a:t>bu Hakkını bir başkasına devredemez</a:t>
            </a:r>
            <a:r>
              <a:rPr lang="tr-TR" sz="3600" dirty="0">
                <a:latin typeface="Times New Roman" pitchFamily="18" charset="0"/>
                <a:cs typeface="Times New Roman" pitchFamily="18" charset="0"/>
              </a:rPr>
              <a:t>, </a:t>
            </a:r>
            <a:r>
              <a:rPr lang="tr-TR" sz="3600" b="1" dirty="0">
                <a:latin typeface="Times New Roman" pitchFamily="18" charset="0"/>
                <a:cs typeface="Times New Roman" pitchFamily="18" charset="0"/>
              </a:rPr>
              <a:t>Taşınmaz üzerinde İrtifak </a:t>
            </a:r>
            <a:r>
              <a:rPr lang="tr-TR" sz="3600" b="1" dirty="0" smtClean="0">
                <a:latin typeface="Times New Roman" pitchFamily="18" charset="0"/>
                <a:cs typeface="Times New Roman" pitchFamily="18" charset="0"/>
              </a:rPr>
              <a:t>Hakkı ve </a:t>
            </a:r>
            <a:r>
              <a:rPr lang="tr-TR" sz="3600" b="1" dirty="0">
                <a:latin typeface="Times New Roman" pitchFamily="18" charset="0"/>
                <a:cs typeface="Times New Roman" pitchFamily="18" charset="0"/>
              </a:rPr>
              <a:t>Rehin </a:t>
            </a:r>
            <a:r>
              <a:rPr lang="tr-TR" sz="3600" b="1" dirty="0" smtClean="0">
                <a:latin typeface="Times New Roman" pitchFamily="18" charset="0"/>
                <a:cs typeface="Times New Roman" pitchFamily="18" charset="0"/>
              </a:rPr>
              <a:t>Hakkı </a:t>
            </a:r>
            <a:r>
              <a:rPr lang="tr-TR" sz="3600" b="1" dirty="0">
                <a:latin typeface="Times New Roman" pitchFamily="18" charset="0"/>
                <a:cs typeface="Times New Roman" pitchFamily="18" charset="0"/>
              </a:rPr>
              <a:t>kuramaz </a:t>
            </a:r>
            <a:r>
              <a:rPr lang="tr-TR" sz="3600" dirty="0">
                <a:latin typeface="Times New Roman" pitchFamily="18" charset="0"/>
                <a:cs typeface="Times New Roman" pitchFamily="18" charset="0"/>
              </a:rPr>
              <a:t>(</a:t>
            </a:r>
            <a:r>
              <a:rPr lang="tr-TR" sz="3200" i="1" dirty="0">
                <a:latin typeface="Times New Roman" pitchFamily="18" charset="0"/>
                <a:cs typeface="Times New Roman" pitchFamily="18" charset="0"/>
              </a:rPr>
              <a:t>MK </a:t>
            </a:r>
            <a:r>
              <a:rPr lang="tr-TR" sz="3200" i="1" dirty="0" smtClean="0">
                <a:latin typeface="Times New Roman" pitchFamily="18" charset="0"/>
                <a:cs typeface="Times New Roman" pitchFamily="18" charset="0"/>
              </a:rPr>
              <a:t>m. 705 </a:t>
            </a:r>
            <a:r>
              <a:rPr lang="tr-TR" sz="3200" i="1" dirty="0">
                <a:latin typeface="Times New Roman" pitchFamily="18" charset="0"/>
                <a:cs typeface="Times New Roman" pitchFamily="18" charset="0"/>
              </a:rPr>
              <a:t>/ II</a:t>
            </a:r>
            <a:r>
              <a:rPr lang="tr-TR" sz="3200" dirty="0">
                <a:latin typeface="Times New Roman" pitchFamily="18" charset="0"/>
                <a:cs typeface="Times New Roman" pitchFamily="18" charset="0"/>
              </a:rPr>
              <a:t>). </a:t>
            </a:r>
          </a:p>
        </p:txBody>
      </p:sp>
    </p:spTree>
    <p:extLst>
      <p:ext uri="{BB962C8B-B14F-4D97-AF65-F5344CB8AC3E}">
        <p14:creationId xmlns:p14="http://schemas.microsoft.com/office/powerpoint/2010/main" val="340696353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sz="4000" b="1" dirty="0" smtClean="0">
                <a:latin typeface="Times New Roman" panose="02020603050405020304" pitchFamily="18" charset="0"/>
                <a:cs typeface="Times New Roman" panose="02020603050405020304" pitchFamily="18" charset="0"/>
              </a:rPr>
              <a:t>Malik veya Yetkili </a:t>
            </a:r>
            <a:r>
              <a:rPr lang="tr-TR" sz="4000" b="1" dirty="0">
                <a:latin typeface="Times New Roman" panose="02020603050405020304" pitchFamily="18" charset="0"/>
                <a:cs typeface="Times New Roman" panose="02020603050405020304" pitchFamily="18" charset="0"/>
              </a:rPr>
              <a:t>T</a:t>
            </a:r>
            <a:r>
              <a:rPr lang="tr-TR" sz="4000" b="1" dirty="0" smtClean="0">
                <a:latin typeface="Times New Roman" panose="02020603050405020304" pitchFamily="18" charset="0"/>
                <a:cs typeface="Times New Roman" panose="02020603050405020304" pitchFamily="18" charset="0"/>
              </a:rPr>
              <a:t>emsilcisi tarafından, bu Yazının tebliğ tarihinden itibaren </a:t>
            </a:r>
            <a:r>
              <a:rPr lang="tr-TR" sz="4000" b="1" i="1" dirty="0" smtClean="0">
                <a:latin typeface="Times New Roman" panose="02020603050405020304" pitchFamily="18" charset="0"/>
                <a:cs typeface="Times New Roman" panose="02020603050405020304" pitchFamily="18" charset="0"/>
              </a:rPr>
              <a:t>on beş gün </a:t>
            </a:r>
            <a:r>
              <a:rPr lang="tr-TR" sz="4000" b="1" dirty="0" smtClean="0">
                <a:latin typeface="Times New Roman" panose="02020603050405020304" pitchFamily="18" charset="0"/>
                <a:cs typeface="Times New Roman" panose="02020603050405020304" pitchFamily="18" charset="0"/>
              </a:rPr>
              <a:t>içinde, Kamulaştırmaya konu Taşınmaz </a:t>
            </a:r>
            <a:r>
              <a:rPr lang="tr-TR" sz="4000" b="1" dirty="0">
                <a:latin typeface="Times New Roman" panose="02020603050405020304" pitchFamily="18" charset="0"/>
                <a:cs typeface="Times New Roman" panose="02020603050405020304" pitchFamily="18" charset="0"/>
              </a:rPr>
              <a:t>M</a:t>
            </a:r>
            <a:r>
              <a:rPr lang="tr-TR" sz="4000" b="1" dirty="0" smtClean="0">
                <a:latin typeface="Times New Roman" panose="02020603050405020304" pitchFamily="18" charset="0"/>
                <a:cs typeface="Times New Roman" panose="02020603050405020304" pitchFamily="18" charset="0"/>
              </a:rPr>
              <a:t>alı </a:t>
            </a:r>
            <a:r>
              <a:rPr lang="tr-TR" sz="4000" b="1" i="1" dirty="0">
                <a:latin typeface="Times New Roman" panose="02020603050405020304" pitchFamily="18" charset="0"/>
                <a:cs typeface="Times New Roman" panose="02020603050405020304" pitchFamily="18" charset="0"/>
              </a:rPr>
              <a:t>P</a:t>
            </a:r>
            <a:r>
              <a:rPr lang="tr-TR" sz="4000" b="1" i="1" dirty="0" smtClean="0">
                <a:latin typeface="Times New Roman" panose="02020603050405020304" pitchFamily="18" charset="0"/>
                <a:cs typeface="Times New Roman" panose="02020603050405020304" pitchFamily="18" charset="0"/>
              </a:rPr>
              <a:t>azarlıkla</a:t>
            </a:r>
            <a:r>
              <a:rPr lang="tr-TR" sz="4000" b="1" dirty="0" smtClean="0">
                <a:latin typeface="Times New Roman" panose="02020603050405020304" pitchFamily="18" charset="0"/>
                <a:cs typeface="Times New Roman" panose="02020603050405020304" pitchFamily="18" charset="0"/>
              </a:rPr>
              <a:t> ve </a:t>
            </a:r>
            <a:r>
              <a:rPr lang="tr-TR" sz="4000" b="1" i="1" dirty="0" smtClean="0">
                <a:latin typeface="Times New Roman" panose="02020603050405020304" pitchFamily="18" charset="0"/>
                <a:cs typeface="Times New Roman" panose="02020603050405020304" pitchFamily="18" charset="0"/>
              </a:rPr>
              <a:t>Anlaşarak</a:t>
            </a:r>
            <a:r>
              <a:rPr lang="tr-TR" sz="4000" b="1" dirty="0" smtClean="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S</a:t>
            </a:r>
            <a:r>
              <a:rPr lang="tr-TR" sz="4000" b="1" dirty="0" smtClean="0">
                <a:latin typeface="Times New Roman" panose="02020603050405020304" pitchFamily="18" charset="0"/>
                <a:cs typeface="Times New Roman" panose="02020603050405020304" pitchFamily="18" charset="0"/>
              </a:rPr>
              <a:t>atmak veya Trampa etmek isteğiyle İdareye başvurulması halinde, </a:t>
            </a:r>
            <a:r>
              <a:rPr lang="tr-TR" sz="4000" dirty="0" smtClean="0">
                <a:latin typeface="Times New Roman" panose="02020603050405020304" pitchFamily="18" charset="0"/>
                <a:cs typeface="Times New Roman" panose="02020603050405020304" pitchFamily="18" charset="0"/>
              </a:rPr>
              <a:t>Komisyonca tayin edilen tarihte Pazarlık görüşmeleri yapılır. </a:t>
            </a:r>
          </a:p>
        </p:txBody>
      </p:sp>
    </p:spTree>
    <p:extLst>
      <p:ext uri="{BB962C8B-B14F-4D97-AF65-F5344CB8AC3E}">
        <p14:creationId xmlns:p14="http://schemas.microsoft.com/office/powerpoint/2010/main" val="114890338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Tespit edilen tahmini değeri geçmemek üzere Bedelde veya Trampada anlaşmaya varılması halinde</a:t>
            </a:r>
            <a:r>
              <a:rPr lang="tr-TR" dirty="0">
                <a:latin typeface="Times New Roman" panose="02020603050405020304" pitchFamily="18" charset="0"/>
                <a:cs typeface="Times New Roman" panose="02020603050405020304" pitchFamily="18" charset="0"/>
              </a:rPr>
              <a:t>, yapılan bu Anlaşmaya ilişkin bir Tutanak düzenlenir ve Anlaşma konusu Taşınmaz Malın tüm Hukuki ve Fiili Vasıfları ile Kamulaştırma </a:t>
            </a:r>
            <a:r>
              <a:rPr lang="tr-TR" dirty="0" smtClean="0">
                <a:latin typeface="Times New Roman" panose="02020603050405020304" pitchFamily="18" charset="0"/>
                <a:cs typeface="Times New Roman" panose="02020603050405020304" pitchFamily="18" charset="0"/>
              </a:rPr>
              <a:t>Bedelini, Malikin Kimlik Bilgilerini ve Taşınmazın  Mülkiyetine ilişkin Tescil ve Terkin İşlemlerine kabul beyanını içeren Tutanak</a:t>
            </a:r>
            <a:r>
              <a:rPr lang="tr-TR" dirty="0">
                <a:latin typeface="Times New Roman" panose="02020603050405020304" pitchFamily="18" charset="0"/>
                <a:cs typeface="Times New Roman" panose="02020603050405020304" pitchFamily="18" charset="0"/>
              </a:rPr>
              <a:t>, Malik veya Yetkili Temsilci ve Komisyon Üyeleri tarafından imzalanır (</a:t>
            </a:r>
            <a:r>
              <a:rPr lang="tr-TR" sz="2400" i="1" dirty="0">
                <a:latin typeface="Times New Roman" panose="02020603050405020304" pitchFamily="18" charset="0"/>
                <a:cs typeface="Times New Roman" panose="02020603050405020304" pitchFamily="18" charset="0"/>
              </a:rPr>
              <a:t>Kam. Kan. m. 8 / V</a:t>
            </a:r>
            <a:r>
              <a:rPr lang="tr-TR" i="1" dirty="0">
                <a:latin typeface="Times New Roman" panose="02020603050405020304" pitchFamily="18" charset="0"/>
                <a:cs typeface="Times New Roman" panose="02020603050405020304" pitchFamily="18" charset="0"/>
              </a:rPr>
              <a:t>). </a:t>
            </a:r>
            <a:endParaRPr lang="tr-TR" i="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 Tutanak, Malikin ferağ beyanı (</a:t>
            </a:r>
            <a:r>
              <a:rPr lang="tr-TR" i="1" dirty="0" smtClean="0">
                <a:latin typeface="Times New Roman" panose="02020603050405020304" pitchFamily="18" charset="0"/>
                <a:cs typeface="Times New Roman" panose="02020603050405020304" pitchFamily="18" charset="0"/>
              </a:rPr>
              <a:t>mülkiyetin devrine ilişkin tescil istemi)</a:t>
            </a:r>
            <a:r>
              <a:rPr lang="tr-TR" dirty="0" smtClean="0">
                <a:latin typeface="Times New Roman" panose="02020603050405020304" pitchFamily="18" charset="0"/>
                <a:cs typeface="Times New Roman" panose="02020603050405020304" pitchFamily="18" charset="0"/>
              </a:rPr>
              <a:t> ve İdare adına yapılacak tescilin hukuki sebebi sayılır </a:t>
            </a:r>
            <a:r>
              <a:rPr lang="tr-TR" sz="2400"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Kam. Kan. m. 8 / V).</a:t>
            </a:r>
            <a:endParaRPr lang="tr-TR" sz="2400" i="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09864296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smtClean="0">
                <a:latin typeface="Times New Roman" panose="02020603050405020304" pitchFamily="18" charset="0"/>
                <a:cs typeface="Times New Roman" panose="02020603050405020304" pitchFamily="18" charset="0"/>
              </a:rPr>
              <a:t>Kamulaştırma </a:t>
            </a:r>
            <a:r>
              <a:rPr lang="tr-TR" sz="3600" dirty="0" smtClean="0">
                <a:latin typeface="Times New Roman" panose="02020603050405020304" pitchFamily="18" charset="0"/>
                <a:cs typeface="Times New Roman" panose="02020603050405020304" pitchFamily="18" charset="0"/>
              </a:rPr>
              <a:t>Kanununun, 2016 yılında 6745 sayılı Kanunla (</a:t>
            </a:r>
            <a:r>
              <a:rPr lang="tr-TR" sz="3200" i="1" dirty="0" smtClean="0">
                <a:latin typeface="Times New Roman" panose="02020603050405020304" pitchFamily="18" charset="0"/>
                <a:cs typeface="Times New Roman" panose="02020603050405020304" pitchFamily="18" charset="0"/>
              </a:rPr>
              <a:t>RG. 07.09.2016, S. 29824</a:t>
            </a:r>
            <a:r>
              <a:rPr lang="tr-TR" sz="3200"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getirilen bu fıkra </a:t>
            </a:r>
            <a:r>
              <a:rPr lang="tr-TR" sz="3600" dirty="0" smtClean="0">
                <a:latin typeface="Times New Roman" panose="02020603050405020304" pitchFamily="18" charset="0"/>
                <a:cs typeface="Times New Roman" panose="02020603050405020304" pitchFamily="18" charset="0"/>
              </a:rPr>
              <a:t>hükmü ile </a:t>
            </a:r>
            <a:r>
              <a:rPr lang="tr-TR" sz="3600" dirty="0" smtClean="0">
                <a:latin typeface="Times New Roman" panose="02020603050405020304" pitchFamily="18" charset="0"/>
                <a:cs typeface="Times New Roman" panose="02020603050405020304" pitchFamily="18" charset="0"/>
              </a:rPr>
              <a:t>söz konusu Tutanak hem Satış ya da Trampa </a:t>
            </a:r>
            <a:r>
              <a:rPr lang="tr-TR" sz="3600" dirty="0">
                <a:latin typeface="Times New Roman" panose="02020603050405020304" pitchFamily="18" charset="0"/>
                <a:cs typeface="Times New Roman" panose="02020603050405020304" pitchFamily="18" charset="0"/>
              </a:rPr>
              <a:t>S</a:t>
            </a:r>
            <a:r>
              <a:rPr lang="tr-TR" sz="3600" dirty="0" smtClean="0">
                <a:latin typeface="Times New Roman" panose="02020603050405020304" pitchFamily="18" charset="0"/>
                <a:cs typeface="Times New Roman" panose="02020603050405020304" pitchFamily="18" charset="0"/>
              </a:rPr>
              <a:t>özleşmesini, hem de Tescil  İstemini </a:t>
            </a:r>
            <a:r>
              <a:rPr lang="tr-TR" sz="3600" dirty="0" smtClean="0">
                <a:latin typeface="Times New Roman" panose="02020603050405020304" pitchFamily="18" charset="0"/>
                <a:cs typeface="Times New Roman" panose="02020603050405020304" pitchFamily="18" charset="0"/>
              </a:rPr>
              <a:t>içerdiği için, </a:t>
            </a:r>
            <a:r>
              <a:rPr lang="tr-TR" sz="3600" dirty="0" smtClean="0">
                <a:latin typeface="Times New Roman" panose="02020603050405020304" pitchFamily="18" charset="0"/>
                <a:cs typeface="Times New Roman" panose="02020603050405020304" pitchFamily="18" charset="0"/>
              </a:rPr>
              <a:t>Resmi Senet düzenleme zorunluluğu artık ortadan kalkmış olmaktadır. </a:t>
            </a:r>
          </a:p>
          <a:p>
            <a:pPr marL="0" indent="0" algn="just">
              <a:buNone/>
            </a:pPr>
            <a:r>
              <a:rPr lang="tr-TR" sz="3600" dirty="0" smtClean="0">
                <a:latin typeface="Times New Roman" panose="02020603050405020304" pitchFamily="18" charset="0"/>
                <a:cs typeface="Times New Roman" panose="02020603050405020304" pitchFamily="18" charset="0"/>
              </a:rPr>
              <a:t>(</a:t>
            </a:r>
            <a:r>
              <a:rPr lang="tr-TR" sz="3200" b="1" i="1" dirty="0" smtClean="0">
                <a:latin typeface="Times New Roman" panose="02020603050405020304" pitchFamily="18" charset="0"/>
                <a:cs typeface="Times New Roman" panose="02020603050405020304" pitchFamily="18" charset="0"/>
              </a:rPr>
              <a:t>Sirmen,</a:t>
            </a:r>
            <a:r>
              <a:rPr lang="tr-TR" sz="3200" i="1" dirty="0" smtClean="0">
                <a:latin typeface="Times New Roman" panose="02020603050405020304" pitchFamily="18" charset="0"/>
                <a:cs typeface="Times New Roman" panose="02020603050405020304" pitchFamily="18" charset="0"/>
              </a:rPr>
              <a:t> Eşya H., </a:t>
            </a:r>
            <a:r>
              <a:rPr lang="tr-TR" sz="3200" i="1" dirty="0" smtClean="0">
                <a:latin typeface="Times New Roman" panose="02020603050405020304" pitchFamily="18" charset="0"/>
                <a:cs typeface="Times New Roman" panose="02020603050405020304" pitchFamily="18" charset="0"/>
              </a:rPr>
              <a:t>7. </a:t>
            </a:r>
            <a:r>
              <a:rPr lang="tr-TR" sz="3200" i="1" dirty="0" smtClean="0">
                <a:latin typeface="Times New Roman" panose="02020603050405020304" pitchFamily="18" charset="0"/>
                <a:cs typeface="Times New Roman" panose="02020603050405020304" pitchFamily="18" charset="0"/>
              </a:rPr>
              <a:t>B., s. </a:t>
            </a:r>
            <a:r>
              <a:rPr lang="tr-TR" sz="3200" i="1" dirty="0" smtClean="0">
                <a:latin typeface="Times New Roman" panose="02020603050405020304" pitchFamily="18" charset="0"/>
                <a:cs typeface="Times New Roman" panose="02020603050405020304" pitchFamily="18" charset="0"/>
              </a:rPr>
              <a:t>359, </a:t>
            </a:r>
            <a:r>
              <a:rPr lang="tr-TR" sz="3200" i="1" dirty="0" err="1" smtClean="0">
                <a:latin typeface="Times New Roman" panose="02020603050405020304" pitchFamily="18" charset="0"/>
                <a:cs typeface="Times New Roman" panose="02020603050405020304" pitchFamily="18" charset="0"/>
              </a:rPr>
              <a:t>dn</a:t>
            </a:r>
            <a:r>
              <a:rPr lang="tr-TR" sz="3200" i="1"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377) </a:t>
            </a:r>
            <a:endParaRPr lang="tr-TR" sz="3200" i="1" dirty="0">
              <a:latin typeface="Times New Roman" panose="02020603050405020304" pitchFamily="18" charset="0"/>
              <a:cs typeface="Times New Roman" panose="02020603050405020304" pitchFamily="18" charset="0"/>
            </a:endParaRPr>
          </a:p>
          <a:p>
            <a:endParaRPr lang="tr-TR" sz="3600" dirty="0"/>
          </a:p>
        </p:txBody>
      </p:sp>
    </p:spTree>
    <p:extLst>
      <p:ext uri="{BB962C8B-B14F-4D97-AF65-F5344CB8AC3E}">
        <p14:creationId xmlns:p14="http://schemas.microsoft.com/office/powerpoint/2010/main" val="381419591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İdarece, Anlaşma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utanağının düzenlenme tarihinden itibaren en geç kırk beş gün içinde tutanakta belirtilen bedel ödenmeye hazır hale getirilerek, İdarenin Anlaşma Tutanağı ve Kamulaştırma Öncesi Taşınmaz üzerindeki </a:t>
            </a:r>
            <a:r>
              <a:rPr lang="tr-TR" dirty="0" err="1" smtClean="0">
                <a:latin typeface="Times New Roman" panose="02020603050405020304" pitchFamily="18" charset="0"/>
                <a:cs typeface="Times New Roman" panose="02020603050405020304" pitchFamily="18" charset="0"/>
              </a:rPr>
              <a:t>Takyidat</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Kısıtlamalar</a:t>
            </a:r>
            <a:r>
              <a:rPr lang="tr-TR" dirty="0" smtClean="0">
                <a:latin typeface="Times New Roman" panose="02020603050405020304" pitchFamily="18" charset="0"/>
                <a:cs typeface="Times New Roman" panose="02020603050405020304" pitchFamily="18" charset="0"/>
              </a:rPr>
              <a:t>) ve Hakların arındırıldığını bildiren yazıya dayanılarak Tapu Müdürlüğünce Mülkiyetin idareye devri için gerekli tescil ve terkin işlemi yapılır</a:t>
            </a:r>
            <a:r>
              <a:rPr lang="tr-TR"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Bundan sonra da Kamulaştırma Bedeli ödenir (</a:t>
            </a:r>
            <a:r>
              <a:rPr lang="tr-TR" sz="2400" i="1" dirty="0" smtClean="0">
                <a:latin typeface="Times New Roman" panose="02020603050405020304" pitchFamily="18" charset="0"/>
                <a:cs typeface="Times New Roman" panose="02020603050405020304" pitchFamily="18" charset="0"/>
              </a:rPr>
              <a:t>Kam. Kan. m. 8 / VI).  </a:t>
            </a:r>
          </a:p>
          <a:p>
            <a:pPr algn="just"/>
            <a:r>
              <a:rPr lang="tr-TR" dirty="0" smtClean="0">
                <a:latin typeface="Times New Roman" panose="02020603050405020304" pitchFamily="18" charset="0"/>
                <a:cs typeface="Times New Roman" panose="02020603050405020304" pitchFamily="18" charset="0"/>
              </a:rPr>
              <a:t>Kamulaştırılan Malın Mülkiyeti,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escille İdarenin Mülkiyetine geçer.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500286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b="1" dirty="0" smtClean="0">
                <a:latin typeface="Times New Roman" panose="02020603050405020304" pitchFamily="18" charset="0"/>
                <a:cs typeface="Times New Roman" panose="02020603050405020304" pitchFamily="18" charset="0"/>
              </a:rPr>
              <a:t>Anlaşma olmaması veya ferağ verilmemesi halinde, Kamulaştırma Kanunu’nun 10. maddesine göre işlem yapılır </a:t>
            </a:r>
            <a:r>
              <a:rPr lang="tr-TR" dirty="0" smtClean="0">
                <a:latin typeface="Times New Roman" panose="02020603050405020304" pitchFamily="18" charset="0"/>
                <a:cs typeface="Times New Roman" panose="02020603050405020304" pitchFamily="18" charset="0"/>
              </a:rPr>
              <a:t>(Kam. Kan. </a:t>
            </a:r>
            <a:r>
              <a:rPr lang="tr-TR" i="1" dirty="0" smtClean="0">
                <a:latin typeface="Times New Roman" panose="02020603050405020304" pitchFamily="18" charset="0"/>
                <a:cs typeface="Times New Roman" panose="02020603050405020304" pitchFamily="18" charset="0"/>
              </a:rPr>
              <a:t>m</a:t>
            </a:r>
            <a:r>
              <a:rPr lang="tr-TR" i="1" dirty="0" smtClean="0">
                <a:latin typeface="Times New Roman" panose="02020603050405020304" pitchFamily="18" charset="0"/>
                <a:cs typeface="Times New Roman" panose="02020603050405020304" pitchFamily="18" charset="0"/>
              </a:rPr>
              <a:t>. 8 / VIII). </a:t>
            </a:r>
          </a:p>
          <a:p>
            <a:pPr algn="just"/>
            <a:r>
              <a:rPr lang="tr-TR" b="1" i="1" dirty="0" smtClean="0">
                <a:latin typeface="Times New Roman" panose="02020603050405020304" pitchFamily="18" charset="0"/>
                <a:cs typeface="Times New Roman" panose="02020603050405020304" pitchFamily="18" charset="0"/>
              </a:rPr>
              <a:t>Kanunun 10. maddesine göre</a:t>
            </a:r>
            <a:r>
              <a:rPr lang="tr-TR" dirty="0" smtClean="0">
                <a:latin typeface="Times New Roman" panose="02020603050405020304" pitchFamily="18" charset="0"/>
                <a:cs typeface="Times New Roman" panose="02020603050405020304" pitchFamily="18" charset="0"/>
              </a:rPr>
              <a:t>, Kamulaştırmanın Satın </a:t>
            </a:r>
            <a:r>
              <a:rPr lang="tr-TR" dirty="0">
                <a:latin typeface="Times New Roman" panose="02020603050405020304" pitchFamily="18" charset="0"/>
                <a:cs typeface="Times New Roman" panose="02020603050405020304" pitchFamily="18" charset="0"/>
              </a:rPr>
              <a:t>A</a:t>
            </a:r>
            <a:r>
              <a:rPr lang="tr-TR" dirty="0" smtClean="0">
                <a:latin typeface="Times New Roman" panose="02020603050405020304" pitchFamily="18" charset="0"/>
                <a:cs typeface="Times New Roman" panose="02020603050405020304" pitchFamily="18" charset="0"/>
              </a:rPr>
              <a:t>lma usulüyle yapılamaması halinde İdare, Taşınmaz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alın bulunduğu yer Asliye Mahkemesine başvurur ve Taşınmaz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alın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amulaştırma </a:t>
            </a:r>
            <a:r>
              <a:rPr lang="tr-TR" dirty="0">
                <a:latin typeface="Times New Roman" panose="02020603050405020304" pitchFamily="18" charset="0"/>
                <a:cs typeface="Times New Roman" panose="02020603050405020304" pitchFamily="18" charset="0"/>
              </a:rPr>
              <a:t>B</a:t>
            </a:r>
            <a:r>
              <a:rPr lang="tr-TR" dirty="0" smtClean="0">
                <a:latin typeface="Times New Roman" panose="02020603050405020304" pitchFamily="18" charset="0"/>
                <a:cs typeface="Times New Roman" panose="02020603050405020304" pitchFamily="18" charset="0"/>
              </a:rPr>
              <a:t>edelinin tespitiyle, bu Bedelin ödenmesi karşılığında adına Tescile karar verilmesini ister. </a:t>
            </a:r>
          </a:p>
          <a:p>
            <a:pPr algn="just"/>
            <a:r>
              <a:rPr lang="tr-TR" dirty="0" smtClean="0">
                <a:latin typeface="Times New Roman" panose="02020603050405020304" pitchFamily="18" charset="0"/>
                <a:cs typeface="Times New Roman" panose="02020603050405020304" pitchFamily="18" charset="0"/>
              </a:rPr>
              <a:t>Mahkeme, İdarenin  başvurduğu tarihten itibaren en geç otuz gün sonrası için belirlediği duruşma gününü Taşınmaz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alın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alikine bildirir.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314244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Yapılacak duruşmada Hâkim, tarafları Taşınmazın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edeli üzerinde anlaşmaya davet eder</a:t>
            </a:r>
            <a:r>
              <a:rPr lang="tr-TR" dirty="0" smtClean="0">
                <a:latin typeface="Times New Roman" panose="02020603050405020304" pitchFamily="18" charset="0"/>
                <a:cs typeface="Times New Roman" panose="02020603050405020304" pitchFamily="18" charset="0"/>
              </a:rPr>
              <a:t>. </a:t>
            </a:r>
          </a:p>
          <a:p>
            <a:pPr algn="just"/>
            <a:r>
              <a:rPr lang="tr-TR" b="1" i="1" dirty="0" smtClean="0">
                <a:latin typeface="Times New Roman" panose="02020603050405020304" pitchFamily="18" charset="0"/>
                <a:cs typeface="Times New Roman" panose="02020603050405020304" pitchFamily="18" charset="0"/>
              </a:rPr>
              <a:t>Taraflar bedel üzerinde anlaşırlarsa</a:t>
            </a:r>
            <a:r>
              <a:rPr lang="tr-TR" dirty="0" smtClean="0">
                <a:latin typeface="Times New Roman" panose="02020603050405020304" pitchFamily="18" charset="0"/>
                <a:cs typeface="Times New Roman" panose="02020603050405020304" pitchFamily="18" charset="0"/>
              </a:rPr>
              <a:t>, Hâkim,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aşınmaz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alın İdare adına Tesciline ve Kamulaştırma Bedelinin hak sahibine ödenmesine karar verir. </a:t>
            </a:r>
          </a:p>
          <a:p>
            <a:pPr algn="just"/>
            <a:r>
              <a:rPr lang="tr-TR" b="1" i="1" dirty="0" smtClean="0">
                <a:latin typeface="Times New Roman" panose="02020603050405020304" pitchFamily="18" charset="0"/>
                <a:cs typeface="Times New Roman" panose="02020603050405020304" pitchFamily="18" charset="0"/>
              </a:rPr>
              <a:t>Taraflar bedel üzerinde anlaşamazlarsa</a:t>
            </a:r>
            <a:r>
              <a:rPr lang="tr-TR" dirty="0" smtClean="0">
                <a:latin typeface="Times New Roman" panose="02020603050405020304" pitchFamily="18" charset="0"/>
                <a:cs typeface="Times New Roman" panose="02020603050405020304" pitchFamily="18" charset="0"/>
              </a:rPr>
              <a:t>, Hâkim, </a:t>
            </a:r>
            <a:r>
              <a:rPr lang="tr-TR" b="1" dirty="0" smtClean="0">
                <a:latin typeface="Times New Roman" panose="02020603050405020304" pitchFamily="18" charset="0"/>
                <a:cs typeface="Times New Roman" panose="02020603050405020304" pitchFamily="18" charset="0"/>
              </a:rPr>
              <a:t>Kamulaştırma Kanunu’nun 10</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maddesindeki usule göre,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aşınmazın </a:t>
            </a:r>
            <a:r>
              <a:rPr lang="tr-TR" dirty="0">
                <a:latin typeface="Times New Roman" panose="02020603050405020304" pitchFamily="18" charset="0"/>
                <a:cs typeface="Times New Roman" panose="02020603050405020304" pitchFamily="18" charset="0"/>
              </a:rPr>
              <a:t>B</a:t>
            </a:r>
            <a:r>
              <a:rPr lang="tr-TR" dirty="0" smtClean="0">
                <a:latin typeface="Times New Roman" panose="02020603050405020304" pitchFamily="18" charset="0"/>
                <a:cs typeface="Times New Roman" panose="02020603050405020304" pitchFamily="18" charset="0"/>
              </a:rPr>
              <a:t>edelini tespit ettirir, taraflar bunun üzerinde yine anlaşamazlarsa, Hâkim bedeli kendisi tayin eder. </a:t>
            </a:r>
          </a:p>
          <a:p>
            <a:pPr marL="0" indent="0" algn="just">
              <a:buNone/>
            </a:pPr>
            <a:endParaRPr lang="tr-TR" sz="2400" dirty="0" smtClean="0"/>
          </a:p>
          <a:p>
            <a:pPr algn="just"/>
            <a:endParaRPr lang="tr-TR" sz="2400" dirty="0"/>
          </a:p>
        </p:txBody>
      </p:sp>
    </p:spTree>
    <p:extLst>
      <p:ext uri="{BB962C8B-B14F-4D97-AF65-F5344CB8AC3E}">
        <p14:creationId xmlns:p14="http://schemas.microsoft.com/office/powerpoint/2010/main" val="271943399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Malın Maliki, Kamulaştırma İşlemine karşı İdari Yargıda ispat davası açıp Yürütmenin Durdurulması Kararı aldığını belgelemediği takdirde</a:t>
            </a:r>
            <a:r>
              <a:rPr lang="tr-TR" dirty="0">
                <a:latin typeface="Times New Roman" panose="02020603050405020304" pitchFamily="18" charset="0"/>
                <a:cs typeface="Times New Roman" panose="02020603050405020304" pitchFamily="18" charset="0"/>
              </a:rPr>
              <a:t>, Mahkeme, İdare adına Tescile karar verir ve bunu Tapu İdaresine bildirir. </a:t>
            </a:r>
          </a:p>
          <a:p>
            <a:pPr algn="just"/>
            <a:r>
              <a:rPr lang="tr-TR" b="1" dirty="0">
                <a:latin typeface="Times New Roman" panose="02020603050405020304" pitchFamily="18" charset="0"/>
                <a:cs typeface="Times New Roman" panose="02020603050405020304" pitchFamily="18" charset="0"/>
              </a:rPr>
              <a:t>Kamulaştırma Kanunu’nun 25. maddesine göre</a:t>
            </a:r>
            <a:r>
              <a:rPr lang="tr-TR" dirty="0">
                <a:latin typeface="Times New Roman" panose="02020603050405020304" pitchFamily="18" charset="0"/>
                <a:cs typeface="Times New Roman" panose="02020603050405020304" pitchFamily="18" charset="0"/>
              </a:rPr>
              <a:t>, İdare, Mülkiyeti Mahkemece verilen Tescil Kararıyla kazanır. </a:t>
            </a:r>
          </a:p>
          <a:p>
            <a:pPr algn="just"/>
            <a:r>
              <a:rPr lang="tr-TR" b="1" dirty="0">
                <a:latin typeface="Times New Roman" panose="02020603050405020304" pitchFamily="18" charset="0"/>
                <a:cs typeface="Times New Roman" panose="02020603050405020304" pitchFamily="18" charset="0"/>
              </a:rPr>
              <a:t>İdare, </a:t>
            </a:r>
            <a:r>
              <a:rPr lang="tr-TR" dirty="0">
                <a:latin typeface="Times New Roman" panose="02020603050405020304" pitchFamily="18" charset="0"/>
                <a:cs typeface="Times New Roman" panose="02020603050405020304" pitchFamily="18" charset="0"/>
              </a:rPr>
              <a:t>burada </a:t>
            </a:r>
            <a:r>
              <a:rPr lang="tr-TR" b="1" dirty="0">
                <a:latin typeface="Times New Roman" panose="02020603050405020304" pitchFamily="18" charset="0"/>
                <a:cs typeface="Times New Roman" panose="02020603050405020304" pitchFamily="18" charset="0"/>
              </a:rPr>
              <a:t>Mülkiyeti</a:t>
            </a:r>
            <a:r>
              <a:rPr lang="tr-TR" dirty="0">
                <a:latin typeface="Times New Roman" panose="02020603050405020304" pitchFamily="18" charset="0"/>
                <a:cs typeface="Times New Roman" panose="02020603050405020304" pitchFamily="18" charset="0"/>
              </a:rPr>
              <a:t> Devren değil, </a:t>
            </a:r>
            <a:r>
              <a:rPr lang="tr-TR" b="1" dirty="0">
                <a:latin typeface="Times New Roman" panose="02020603050405020304" pitchFamily="18" charset="0"/>
                <a:cs typeface="Times New Roman" panose="02020603050405020304" pitchFamily="18" charset="0"/>
              </a:rPr>
              <a:t>Aslen kazanmaktadır. </a:t>
            </a:r>
          </a:p>
          <a:p>
            <a:pPr algn="just"/>
            <a:r>
              <a:rPr lang="tr-TR" dirty="0">
                <a:latin typeface="Times New Roman" panose="02020603050405020304" pitchFamily="18" charset="0"/>
                <a:cs typeface="Times New Roman" panose="02020603050405020304" pitchFamily="18" charset="0"/>
              </a:rPr>
              <a:t>Kazanma anı, aynı zamanda Malikin Mülkiyet Hakkının sona erdiği andır. </a:t>
            </a:r>
          </a:p>
          <a:p>
            <a:pPr marL="0" indent="0">
              <a:buNone/>
            </a:pPr>
            <a:endParaRPr lang="tr-TR" dirty="0"/>
          </a:p>
        </p:txBody>
      </p:sp>
    </p:spTree>
    <p:extLst>
      <p:ext uri="{BB962C8B-B14F-4D97-AF65-F5344CB8AC3E}">
        <p14:creationId xmlns:p14="http://schemas.microsoft.com/office/powerpoint/2010/main" val="39396957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r>
              <a:rPr lang="tr-TR" sz="3200" b="1" dirty="0" smtClean="0">
                <a:latin typeface="Times New Roman" panose="02020603050405020304" pitchFamily="18" charset="0"/>
                <a:cs typeface="Times New Roman" panose="02020603050405020304" pitchFamily="18" charset="0"/>
              </a:rPr>
              <a:t>Kamulaştırmaya konu Taşınmaz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alın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aliki tarafından, 10. madde gereğince, </a:t>
            </a:r>
            <a:r>
              <a:rPr lang="tr-TR" sz="3200" dirty="0">
                <a:latin typeface="Times New Roman" panose="02020603050405020304" pitchFamily="18" charset="0"/>
                <a:cs typeface="Times New Roman" panose="02020603050405020304" pitchFamily="18" charset="0"/>
              </a:rPr>
              <a:t>M</a:t>
            </a:r>
            <a:r>
              <a:rPr lang="tr-TR" sz="3200" dirty="0" smtClean="0">
                <a:latin typeface="Times New Roman" panose="02020603050405020304" pitchFamily="18" charset="0"/>
                <a:cs typeface="Times New Roman" panose="02020603050405020304" pitchFamily="18" charset="0"/>
              </a:rPr>
              <a:t>ahkemece yapılan Tebligat </a:t>
            </a:r>
            <a:r>
              <a:rPr lang="tr-TR" sz="3200" dirty="0">
                <a:latin typeface="Times New Roman" panose="02020603050405020304" pitchFamily="18" charset="0"/>
                <a:cs typeface="Times New Roman" panose="02020603050405020304" pitchFamily="18" charset="0"/>
              </a:rPr>
              <a:t>G</a:t>
            </a:r>
            <a:r>
              <a:rPr lang="tr-TR" sz="3200" dirty="0" smtClean="0">
                <a:latin typeface="Times New Roman" panose="02020603050405020304" pitchFamily="18" charset="0"/>
                <a:cs typeface="Times New Roman" panose="02020603050405020304" pitchFamily="18" charset="0"/>
              </a:rPr>
              <a:t>ününden, kendilerine Tebligat yapılamayanlara Tebligat yerine geçmek üzere Mahkeme tarafından </a:t>
            </a:r>
            <a:r>
              <a:rPr lang="tr-TR" sz="3200" b="1" dirty="0" smtClean="0">
                <a:latin typeface="Times New Roman" panose="02020603050405020304" pitchFamily="18" charset="0"/>
                <a:cs typeface="Times New Roman" panose="02020603050405020304" pitchFamily="18" charset="0"/>
              </a:rPr>
              <a:t>Gazete ile yapılan İlan tarihinden itibaren otuz gün içinde</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Kamulaştırma İşlemine karşı İdari </a:t>
            </a:r>
            <a:r>
              <a:rPr lang="tr-TR" sz="3200" b="1" i="1" dirty="0">
                <a:latin typeface="Times New Roman" panose="02020603050405020304" pitchFamily="18" charset="0"/>
                <a:cs typeface="Times New Roman" panose="02020603050405020304" pitchFamily="18" charset="0"/>
              </a:rPr>
              <a:t>Y</a:t>
            </a:r>
            <a:r>
              <a:rPr lang="tr-TR" sz="3200" b="1" i="1" dirty="0" smtClean="0">
                <a:latin typeface="Times New Roman" panose="02020603050405020304" pitchFamily="18" charset="0"/>
                <a:cs typeface="Times New Roman" panose="02020603050405020304" pitchFamily="18" charset="0"/>
              </a:rPr>
              <a:t>argıda </a:t>
            </a:r>
            <a:r>
              <a:rPr lang="tr-TR" sz="3200" b="1" i="1" dirty="0">
                <a:latin typeface="Times New Roman" panose="02020603050405020304" pitchFamily="18" charset="0"/>
                <a:cs typeface="Times New Roman" panose="02020603050405020304" pitchFamily="18" charset="0"/>
              </a:rPr>
              <a:t>İ</a:t>
            </a:r>
            <a:r>
              <a:rPr lang="tr-TR" sz="3200" b="1" i="1" dirty="0" smtClean="0">
                <a:latin typeface="Times New Roman" panose="02020603050405020304" pitchFamily="18" charset="0"/>
                <a:cs typeface="Times New Roman" panose="02020603050405020304" pitchFamily="18" charset="0"/>
              </a:rPr>
              <a:t>ptal ve Maddi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atalara karşı da Adli Yargıda </a:t>
            </a:r>
            <a:r>
              <a:rPr lang="tr-TR" sz="3200" b="1" i="1" dirty="0">
                <a:latin typeface="Times New Roman" panose="02020603050405020304" pitchFamily="18" charset="0"/>
                <a:cs typeface="Times New Roman" panose="02020603050405020304" pitchFamily="18" charset="0"/>
              </a:rPr>
              <a:t>D</a:t>
            </a:r>
            <a:r>
              <a:rPr lang="tr-TR" sz="3200" b="1" i="1" dirty="0" smtClean="0">
                <a:latin typeface="Times New Roman" panose="02020603050405020304" pitchFamily="18" charset="0"/>
                <a:cs typeface="Times New Roman" panose="02020603050405020304" pitchFamily="18" charset="0"/>
              </a:rPr>
              <a:t>üzeltim</a:t>
            </a:r>
            <a:r>
              <a:rPr lang="tr-TR" sz="3200" b="1"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D</a:t>
            </a:r>
            <a:r>
              <a:rPr lang="tr-TR" sz="3200" b="1" i="1" dirty="0" smtClean="0">
                <a:latin typeface="Times New Roman" panose="02020603050405020304" pitchFamily="18" charset="0"/>
                <a:cs typeface="Times New Roman" panose="02020603050405020304" pitchFamily="18" charset="0"/>
              </a:rPr>
              <a:t>avası </a:t>
            </a:r>
            <a:r>
              <a:rPr lang="tr-TR" sz="3200" b="1" dirty="0" smtClean="0">
                <a:latin typeface="Times New Roman" panose="02020603050405020304" pitchFamily="18" charset="0"/>
                <a:cs typeface="Times New Roman" panose="02020603050405020304" pitchFamily="18" charset="0"/>
              </a:rPr>
              <a:t>açılabilir</a:t>
            </a:r>
            <a:r>
              <a:rPr lang="tr-TR" sz="3200"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Kam. Kan</a:t>
            </a:r>
            <a:r>
              <a:rPr lang="tr-TR" sz="3200"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m. 14 / I)</a:t>
            </a:r>
            <a:r>
              <a:rPr lang="tr-TR" sz="3200" dirty="0" smtClean="0">
                <a:latin typeface="Times New Roman" panose="02020603050405020304" pitchFamily="18" charset="0"/>
                <a:cs typeface="Times New Roman" panose="02020603050405020304" pitchFamily="18" charset="0"/>
              </a:rPr>
              <a:t>. </a:t>
            </a:r>
          </a:p>
          <a:p>
            <a:pPr algn="just"/>
            <a:r>
              <a:rPr lang="tr-TR" sz="3200" b="1" dirty="0" smtClean="0">
                <a:latin typeface="Times New Roman" panose="02020603050405020304" pitchFamily="18" charset="0"/>
                <a:cs typeface="Times New Roman" panose="02020603050405020304" pitchFamily="18" charset="0"/>
              </a:rPr>
              <a:t>Paylı Mülkiyette Paydaşların</a:t>
            </a: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ve </a:t>
            </a:r>
            <a:r>
              <a:rPr lang="tr-TR" sz="3200" b="1" i="1" dirty="0" smtClean="0">
                <a:latin typeface="Times New Roman" panose="02020603050405020304" pitchFamily="18" charset="0"/>
                <a:cs typeface="Times New Roman" panose="02020603050405020304" pitchFamily="18" charset="0"/>
              </a:rPr>
              <a:t>Elbirliği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alinde </a:t>
            </a:r>
            <a:r>
              <a:rPr lang="tr-TR" sz="3200" b="1" i="1" dirty="0">
                <a:latin typeface="Times New Roman" panose="02020603050405020304" pitchFamily="18" charset="0"/>
                <a:cs typeface="Times New Roman" panose="02020603050405020304" pitchFamily="18" charset="0"/>
              </a:rPr>
              <a:t>M</a:t>
            </a:r>
            <a:r>
              <a:rPr lang="tr-TR" sz="3200" b="1" i="1" dirty="0" smtClean="0">
                <a:latin typeface="Times New Roman" panose="02020603050405020304" pitchFamily="18" charset="0"/>
                <a:cs typeface="Times New Roman" panose="02020603050405020304" pitchFamily="18" charset="0"/>
              </a:rPr>
              <a:t>ülkiyette ortakların </a:t>
            </a:r>
            <a:r>
              <a:rPr lang="tr-TR" sz="3200" b="1" dirty="0" smtClean="0">
                <a:latin typeface="Times New Roman" panose="02020603050405020304" pitchFamily="18" charset="0"/>
                <a:cs typeface="Times New Roman" panose="02020603050405020304" pitchFamily="18" charset="0"/>
              </a:rPr>
              <a:t>tek başına Dava </a:t>
            </a:r>
            <a:r>
              <a:rPr lang="tr-TR" sz="3200" b="1" dirty="0">
                <a:latin typeface="Times New Roman" panose="02020603050405020304" pitchFamily="18" charset="0"/>
                <a:cs typeface="Times New Roman" panose="02020603050405020304" pitchFamily="18" charset="0"/>
              </a:rPr>
              <a:t>H</a:t>
            </a:r>
            <a:r>
              <a:rPr lang="tr-TR" sz="3200" b="1" dirty="0" smtClean="0">
                <a:latin typeface="Times New Roman" panose="02020603050405020304" pitchFamily="18" charset="0"/>
                <a:cs typeface="Times New Roman" panose="02020603050405020304" pitchFamily="18" charset="0"/>
              </a:rPr>
              <a:t>akları vardır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Kam. Kan</a:t>
            </a:r>
            <a:r>
              <a:rPr lang="tr-TR" sz="3200"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m. 14 / III).  </a:t>
            </a:r>
          </a:p>
          <a:p>
            <a:pPr marL="0" indent="0" algn="just">
              <a:buNone/>
            </a:pPr>
            <a:endParaRPr lang="tr-TR" sz="3200" dirty="0"/>
          </a:p>
        </p:txBody>
      </p:sp>
    </p:spTree>
    <p:extLst>
      <p:ext uri="{BB962C8B-B14F-4D97-AF65-F5344CB8AC3E}">
        <p14:creationId xmlns:p14="http://schemas.microsoft.com/office/powerpoint/2010/main" val="202432671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dirty="0">
                <a:latin typeface="Times New Roman" panose="02020603050405020304" pitchFamily="18" charset="0"/>
                <a:cs typeface="Times New Roman" panose="02020603050405020304" pitchFamily="18" charset="0"/>
              </a:rPr>
              <a:t>Taşınmaz </a:t>
            </a:r>
            <a:r>
              <a:rPr lang="tr-TR" sz="3200" dirty="0" smtClean="0">
                <a:latin typeface="Times New Roman" panose="02020603050405020304" pitchFamily="18" charset="0"/>
                <a:cs typeface="Times New Roman" panose="02020603050405020304" pitchFamily="18" charset="0"/>
              </a:rPr>
              <a:t>Kamulaştırılmakla Kamulaştırmayı </a:t>
            </a:r>
            <a:r>
              <a:rPr lang="tr-TR" sz="3200" dirty="0">
                <a:latin typeface="Times New Roman" panose="02020603050405020304" pitchFamily="18" charset="0"/>
                <a:cs typeface="Times New Roman" panose="02020603050405020304" pitchFamily="18" charset="0"/>
              </a:rPr>
              <a:t>yapan Devletin veya </a:t>
            </a:r>
            <a:r>
              <a:rPr lang="tr-TR" sz="3200" b="1" dirty="0">
                <a:latin typeface="Times New Roman" panose="02020603050405020304" pitchFamily="18" charset="0"/>
                <a:cs typeface="Times New Roman" panose="02020603050405020304" pitchFamily="18" charset="0"/>
              </a:rPr>
              <a:t>Kamu Tüzel Kişisinin Özel Malı </a:t>
            </a:r>
            <a:r>
              <a:rPr lang="tr-TR" sz="3200" dirty="0">
                <a:latin typeface="Times New Roman" panose="02020603050405020304" pitchFamily="18" charset="0"/>
                <a:cs typeface="Times New Roman" panose="02020603050405020304" pitchFamily="18" charset="0"/>
              </a:rPr>
              <a:t>statüsüne girer. </a:t>
            </a:r>
          </a:p>
          <a:p>
            <a:pPr algn="just"/>
            <a:r>
              <a:rPr lang="tr-TR" sz="3200" dirty="0">
                <a:latin typeface="Times New Roman" panose="02020603050405020304" pitchFamily="18" charset="0"/>
                <a:cs typeface="Times New Roman" panose="02020603050405020304" pitchFamily="18" charset="0"/>
              </a:rPr>
              <a:t>Kamulaştırılan </a:t>
            </a:r>
            <a:r>
              <a:rPr lang="tr-TR" sz="3200" dirty="0" smtClean="0">
                <a:latin typeface="Times New Roman" panose="02020603050405020304" pitchFamily="18" charset="0"/>
                <a:cs typeface="Times New Roman" panose="02020603050405020304" pitchFamily="18" charset="0"/>
              </a:rPr>
              <a:t>Taşınmaz</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Kamu Hizmetine </a:t>
            </a:r>
            <a:r>
              <a:rPr lang="tr-TR" sz="3200" dirty="0">
                <a:latin typeface="Times New Roman" panose="02020603050405020304" pitchFamily="18" charset="0"/>
                <a:cs typeface="Times New Roman" panose="02020603050405020304" pitchFamily="18" charset="0"/>
              </a:rPr>
              <a:t>özgülendikten sonra </a:t>
            </a:r>
            <a:r>
              <a:rPr lang="tr-TR" sz="3200" b="1" dirty="0">
                <a:latin typeface="Times New Roman" panose="02020603050405020304" pitchFamily="18" charset="0"/>
                <a:cs typeface="Times New Roman" panose="02020603050405020304" pitchFamily="18" charset="0"/>
              </a:rPr>
              <a:t>Kamu Malı </a:t>
            </a:r>
            <a:r>
              <a:rPr lang="tr-TR" sz="3200" dirty="0">
                <a:latin typeface="Times New Roman" panose="02020603050405020304" pitchFamily="18" charset="0"/>
                <a:cs typeface="Times New Roman" panose="02020603050405020304" pitchFamily="18" charset="0"/>
              </a:rPr>
              <a:t>olur. Fakat </a:t>
            </a:r>
            <a:r>
              <a:rPr lang="tr-TR" sz="3200" dirty="0" smtClean="0">
                <a:latin typeface="Times New Roman" panose="02020603050405020304" pitchFamily="18" charset="0"/>
                <a:cs typeface="Times New Roman" panose="02020603050405020304" pitchFamily="18" charset="0"/>
              </a:rPr>
              <a:t>İdare, Kamulaştırmayla </a:t>
            </a:r>
            <a:r>
              <a:rPr lang="tr-TR" sz="3200" dirty="0">
                <a:latin typeface="Times New Roman" panose="02020603050405020304" pitchFamily="18" charset="0"/>
                <a:cs typeface="Times New Roman" panose="02020603050405020304" pitchFamily="18" charset="0"/>
              </a:rPr>
              <a:t>birlikte </a:t>
            </a:r>
            <a:r>
              <a:rPr lang="tr-TR" sz="3200" b="1" dirty="0" smtClean="0">
                <a:latin typeface="Times New Roman" panose="02020603050405020304" pitchFamily="18" charset="0"/>
                <a:cs typeface="Times New Roman" panose="02020603050405020304" pitchFamily="18" charset="0"/>
              </a:rPr>
              <a:t>Özgüleme</a:t>
            </a:r>
            <a:r>
              <a:rPr lang="tr-TR" sz="3200"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yapmış olabilir. </a:t>
            </a:r>
            <a:endParaRPr lang="tr-TR" sz="3200" dirty="0" smtClean="0">
              <a:latin typeface="Times New Roman" panose="02020603050405020304" pitchFamily="18" charset="0"/>
              <a:cs typeface="Times New Roman" panose="02020603050405020304" pitchFamily="18" charset="0"/>
            </a:endParaRPr>
          </a:p>
          <a:p>
            <a:pPr algn="just"/>
            <a:r>
              <a:rPr lang="tr-TR" sz="3200" b="1" dirty="0">
                <a:latin typeface="Times New Roman" panose="02020603050405020304" pitchFamily="18" charset="0"/>
                <a:cs typeface="Times New Roman" panose="02020603050405020304" pitchFamily="18" charset="0"/>
              </a:rPr>
              <a:t>Eğer </a:t>
            </a:r>
            <a:r>
              <a:rPr lang="tr-TR" sz="3200" b="1" dirty="0" smtClean="0">
                <a:latin typeface="Times New Roman" panose="02020603050405020304" pitchFamily="18" charset="0"/>
                <a:cs typeface="Times New Roman" panose="02020603050405020304" pitchFamily="18" charset="0"/>
              </a:rPr>
              <a:t>Kamulaştırılması </a:t>
            </a:r>
            <a:r>
              <a:rPr lang="tr-TR" sz="3200" b="1" dirty="0">
                <a:latin typeface="Times New Roman" panose="02020603050405020304" pitchFamily="18" charset="0"/>
                <a:cs typeface="Times New Roman" panose="02020603050405020304" pitchFamily="18" charset="0"/>
              </a:rPr>
              <a:t>yapılan </a:t>
            </a:r>
            <a:r>
              <a:rPr lang="tr-TR" sz="3200" b="1" dirty="0" smtClean="0">
                <a:latin typeface="Times New Roman" panose="02020603050405020304" pitchFamily="18" charset="0"/>
                <a:cs typeface="Times New Roman" panose="02020603050405020304" pitchFamily="18" charset="0"/>
              </a:rPr>
              <a:t>Taşınmaz </a:t>
            </a:r>
            <a:r>
              <a:rPr lang="tr-TR" sz="3200" b="1" dirty="0">
                <a:latin typeface="Times New Roman" panose="02020603050405020304" pitchFamily="18" charset="0"/>
                <a:cs typeface="Times New Roman" panose="02020603050405020304" pitchFamily="18" charset="0"/>
              </a:rPr>
              <a:t>özgülendiği Kamu Hizmeti itibarıyla kaydı gerekmeyen bir niteliğe dönüşmüşse, </a:t>
            </a:r>
            <a:r>
              <a:rPr lang="tr-TR" sz="3200" dirty="0">
                <a:latin typeface="Times New Roman" panose="02020603050405020304" pitchFamily="18" charset="0"/>
                <a:cs typeface="Times New Roman" panose="02020603050405020304" pitchFamily="18" charset="0"/>
              </a:rPr>
              <a:t>Mahkeme, talep halinde Sicil Kaydının </a:t>
            </a:r>
            <a:r>
              <a:rPr lang="tr-TR" sz="3200" dirty="0" smtClean="0">
                <a:latin typeface="Times New Roman" panose="02020603050405020304" pitchFamily="18" charset="0"/>
                <a:cs typeface="Times New Roman" panose="02020603050405020304" pitchFamily="18" charset="0"/>
              </a:rPr>
              <a:t>Terkinine </a:t>
            </a:r>
            <a:r>
              <a:rPr lang="tr-TR" sz="3200" dirty="0">
                <a:latin typeface="Times New Roman" panose="02020603050405020304" pitchFamily="18" charset="0"/>
                <a:cs typeface="Times New Roman" panose="02020603050405020304" pitchFamily="18" charset="0"/>
              </a:rPr>
              <a:t>karar verir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Kam. Kan</a:t>
            </a:r>
            <a:r>
              <a:rPr lang="tr-TR" sz="3200"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m</a:t>
            </a:r>
            <a:r>
              <a:rPr lang="tr-TR" sz="3200" i="1" dirty="0">
                <a:latin typeface="Times New Roman" panose="02020603050405020304" pitchFamily="18" charset="0"/>
                <a:cs typeface="Times New Roman" panose="02020603050405020304" pitchFamily="18" charset="0"/>
              </a:rPr>
              <a:t>. 18 / VI). </a:t>
            </a:r>
          </a:p>
          <a:p>
            <a:pPr marL="0" indent="0" algn="just">
              <a:buNone/>
            </a:pPr>
            <a:endParaRPr lang="tr-TR" dirty="0" smtClean="0"/>
          </a:p>
          <a:p>
            <a:pPr algn="just"/>
            <a:endParaRPr lang="tr-TR" dirty="0"/>
          </a:p>
          <a:p>
            <a:pPr marL="0" indent="0" algn="just">
              <a:buNone/>
            </a:pPr>
            <a:endParaRPr lang="tr-TR" i="1" dirty="0"/>
          </a:p>
          <a:p>
            <a:pPr algn="just"/>
            <a:endParaRPr lang="tr-TR" dirty="0"/>
          </a:p>
          <a:p>
            <a:endParaRPr lang="tr-TR" dirty="0"/>
          </a:p>
        </p:txBody>
      </p:sp>
    </p:spTree>
    <p:extLst>
      <p:ext uri="{BB962C8B-B14F-4D97-AF65-F5344CB8AC3E}">
        <p14:creationId xmlns:p14="http://schemas.microsoft.com/office/powerpoint/2010/main" val="38120806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i="1" dirty="0" smtClean="0">
                <a:latin typeface="Times New Roman" panose="02020603050405020304" pitchFamily="18" charset="0"/>
                <a:cs typeface="Times New Roman" panose="02020603050405020304" pitchFamily="18" charset="0"/>
              </a:rPr>
              <a:t>Kamulaştırma </a:t>
            </a:r>
            <a:r>
              <a:rPr lang="tr-TR" b="1" i="1" dirty="0">
                <a:latin typeface="Times New Roman" panose="02020603050405020304" pitchFamily="18" charset="0"/>
                <a:cs typeface="Times New Roman" panose="02020603050405020304" pitchFamily="18" charset="0"/>
              </a:rPr>
              <a:t>B</a:t>
            </a:r>
            <a:r>
              <a:rPr lang="tr-TR" b="1" i="1" dirty="0" smtClean="0">
                <a:latin typeface="Times New Roman" panose="02020603050405020304" pitchFamily="18" charset="0"/>
                <a:cs typeface="Times New Roman" panose="02020603050405020304" pitchFamily="18" charset="0"/>
              </a:rPr>
              <a:t>edelinin kesinleşmesinden itibaren beş yıl içinde Kamulaştırma ve devir amacına uygun hiçbir işlem veya tesisat yapılmaz veya Kamu </a:t>
            </a:r>
            <a:r>
              <a:rPr lang="tr-TR" b="1" i="1" dirty="0">
                <a:latin typeface="Times New Roman" panose="02020603050405020304" pitchFamily="18" charset="0"/>
                <a:cs typeface="Times New Roman" panose="02020603050405020304" pitchFamily="18" charset="0"/>
              </a:rPr>
              <a:t>Y</a:t>
            </a:r>
            <a:r>
              <a:rPr lang="tr-TR" b="1" i="1" dirty="0" smtClean="0">
                <a:latin typeface="Times New Roman" panose="02020603050405020304" pitchFamily="18" charset="0"/>
                <a:cs typeface="Times New Roman" panose="02020603050405020304" pitchFamily="18" charset="0"/>
              </a:rPr>
              <a:t>ararına yönelik bir ihtiyaca tahsis edilmeyerek Taşınmaz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al olduğu gibi bırakılırsa, ne olacaktır? </a:t>
            </a:r>
          </a:p>
          <a:p>
            <a:pPr algn="just"/>
            <a:r>
              <a:rPr lang="tr-TR" dirty="0" smtClean="0">
                <a:latin typeface="Times New Roman" panose="02020603050405020304" pitchFamily="18" charset="0"/>
                <a:cs typeface="Times New Roman" panose="02020603050405020304" pitchFamily="18" charset="0"/>
              </a:rPr>
              <a:t>Bu durumda</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Kamulaştırma Kanunu</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eski Malike veya Mirasçılarına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amulaştırma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edelini, aldıkları günden itibaren işleyecek Kanuni </a:t>
            </a:r>
            <a:r>
              <a:rPr lang="tr-TR" b="1" dirty="0">
                <a:latin typeface="Times New Roman" panose="02020603050405020304" pitchFamily="18" charset="0"/>
                <a:cs typeface="Times New Roman" panose="02020603050405020304" pitchFamily="18" charset="0"/>
              </a:rPr>
              <a:t>F</a:t>
            </a:r>
            <a:r>
              <a:rPr lang="tr-TR" b="1" dirty="0" smtClean="0">
                <a:latin typeface="Times New Roman" panose="02020603050405020304" pitchFamily="18" charset="0"/>
                <a:cs typeface="Times New Roman" panose="02020603050405020304" pitchFamily="18" charset="0"/>
              </a:rPr>
              <a:t>aiziyle birlikte ödeyerek Taşınmaz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alı geri alma hakkı tanımıştır </a:t>
            </a:r>
            <a:r>
              <a:rPr lang="tr-TR" i="1" dirty="0" smtClean="0">
                <a:latin typeface="Times New Roman" panose="02020603050405020304" pitchFamily="18" charset="0"/>
                <a:cs typeface="Times New Roman" panose="02020603050405020304" pitchFamily="18" charset="0"/>
              </a:rPr>
              <a:t>(Kam. Kan. m. 23 /1). </a:t>
            </a:r>
          </a:p>
          <a:p>
            <a:pPr algn="just"/>
            <a:r>
              <a:rPr lang="tr-TR" b="1" dirty="0" smtClean="0">
                <a:latin typeface="Times New Roman" panose="02020603050405020304" pitchFamily="18" charset="0"/>
                <a:cs typeface="Times New Roman" panose="02020603050405020304" pitchFamily="18" charset="0"/>
              </a:rPr>
              <a:t>Eski Malik bu hakkı bir yıl içinde kullanmazsa, Geri </a:t>
            </a:r>
            <a:r>
              <a:rPr lang="tr-TR" b="1" dirty="0">
                <a:latin typeface="Times New Roman" panose="02020603050405020304" pitchFamily="18" charset="0"/>
                <a:cs typeface="Times New Roman" panose="02020603050405020304" pitchFamily="18" charset="0"/>
              </a:rPr>
              <a:t>A</a:t>
            </a:r>
            <a:r>
              <a:rPr lang="tr-TR" b="1" dirty="0" smtClean="0">
                <a:latin typeface="Times New Roman" panose="02020603050405020304" pitchFamily="18" charset="0"/>
                <a:cs typeface="Times New Roman" panose="02020603050405020304" pitchFamily="18" charset="0"/>
              </a:rPr>
              <a:t>lma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 düşer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Kam. Kan. m. 23 / II). </a:t>
            </a:r>
          </a:p>
          <a:p>
            <a:pPr marL="0" indent="0" algn="just">
              <a:buNone/>
            </a:pPr>
            <a:endParaRPr lang="tr-TR" dirty="0" smtClean="0"/>
          </a:p>
          <a:p>
            <a:pPr algn="just"/>
            <a:endParaRPr lang="tr-TR" sz="2400" i="1" dirty="0" smtClean="0"/>
          </a:p>
          <a:p>
            <a:pPr algn="just"/>
            <a:endParaRPr lang="tr-TR" sz="2400" i="1" dirty="0" smtClean="0"/>
          </a:p>
          <a:p>
            <a:pPr algn="just"/>
            <a:endParaRPr lang="tr-TR" i="1" dirty="0" smtClean="0"/>
          </a:p>
          <a:p>
            <a:pPr algn="just"/>
            <a:endParaRPr lang="tr-TR" dirty="0" smtClean="0"/>
          </a:p>
          <a:p>
            <a:endParaRPr lang="tr-TR" dirty="0" smtClean="0"/>
          </a:p>
          <a:p>
            <a:endParaRPr lang="tr-TR" dirty="0"/>
          </a:p>
        </p:txBody>
      </p:sp>
    </p:spTree>
    <p:extLst>
      <p:ext uri="{BB962C8B-B14F-4D97-AF65-F5344CB8AC3E}">
        <p14:creationId xmlns:p14="http://schemas.microsoft.com/office/powerpoint/2010/main" val="3770323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3600" b="1" dirty="0" smtClean="0">
                <a:latin typeface="+mn-lt"/>
              </a:rPr>
              <a:t>MK m. 705 / II hükmünün bir </a:t>
            </a:r>
            <a:r>
              <a:rPr lang="tr-TR" sz="3600" b="1" i="1" dirty="0" smtClean="0">
                <a:latin typeface="+mn-lt"/>
              </a:rPr>
              <a:t>Düzen </a:t>
            </a:r>
            <a:r>
              <a:rPr lang="tr-TR" sz="3600" b="1" i="1" dirty="0">
                <a:latin typeface="+mn-lt"/>
              </a:rPr>
              <a:t>H</a:t>
            </a:r>
            <a:r>
              <a:rPr lang="tr-TR" sz="3600" b="1" i="1" dirty="0" smtClean="0">
                <a:latin typeface="+mn-lt"/>
              </a:rPr>
              <a:t>ükmü niteliğinde</a:t>
            </a:r>
            <a:r>
              <a:rPr lang="tr-TR" sz="3600" b="1" dirty="0" smtClean="0">
                <a:latin typeface="+mn-lt"/>
              </a:rPr>
              <a:t> olması </a:t>
            </a:r>
            <a:endParaRPr lang="tr-TR" sz="3600" b="1" dirty="0">
              <a:latin typeface="+mn-lt"/>
            </a:endParaRPr>
          </a:p>
        </p:txBody>
      </p:sp>
      <p:sp>
        <p:nvSpPr>
          <p:cNvPr id="3" name="İçerik Yer Tutucusu 2"/>
          <p:cNvSpPr>
            <a:spLocks noGrp="1"/>
          </p:cNvSpPr>
          <p:nvPr>
            <p:ph idx="1"/>
          </p:nvPr>
        </p:nvSpPr>
        <p:spPr/>
        <p:txBody>
          <a:bodyPr>
            <a:normAutofit/>
          </a:bodyPr>
          <a:lstStyle/>
          <a:p>
            <a:pPr algn="just"/>
            <a:r>
              <a:rPr lang="tr-TR" b="1" i="1" dirty="0" smtClean="0">
                <a:latin typeface="Times New Roman" panose="02020603050405020304" pitchFamily="18" charset="0"/>
                <a:cs typeface="Times New Roman" panose="02020603050405020304" pitchFamily="18" charset="0"/>
              </a:rPr>
              <a:t>MK </a:t>
            </a:r>
            <a:r>
              <a:rPr lang="tr-TR" b="1" i="1" dirty="0" smtClean="0">
                <a:latin typeface="Times New Roman" panose="02020603050405020304" pitchFamily="18" charset="0"/>
                <a:cs typeface="Times New Roman" panose="02020603050405020304" pitchFamily="18" charset="0"/>
              </a:rPr>
              <a:t>m. 705 </a:t>
            </a:r>
            <a:r>
              <a:rPr lang="tr-TR" b="1" i="1" dirty="0" smtClean="0">
                <a:latin typeface="Times New Roman" panose="02020603050405020304" pitchFamily="18" charset="0"/>
                <a:cs typeface="Times New Roman" panose="02020603050405020304" pitchFamily="18" charset="0"/>
              </a:rPr>
              <a:t>/ II hükmünün </a:t>
            </a:r>
            <a:r>
              <a:rPr lang="tr-TR" b="1" dirty="0" smtClean="0">
                <a:latin typeface="Times New Roman" panose="02020603050405020304" pitchFamily="18" charset="0"/>
                <a:cs typeface="Times New Roman" panose="02020603050405020304" pitchFamily="18" charset="0"/>
              </a:rPr>
              <a:t>Tapu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icil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emurlarına direktif veren bir düzen hükmü olduğu</a:t>
            </a:r>
            <a:r>
              <a:rPr lang="tr-TR"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kabul edilmektedir.  </a:t>
            </a:r>
          </a:p>
          <a:p>
            <a:pPr algn="just"/>
            <a:r>
              <a:rPr lang="tr-TR" dirty="0" smtClean="0">
                <a:latin typeface="Times New Roman" panose="02020603050405020304" pitchFamily="18" charset="0"/>
                <a:cs typeface="Times New Roman" panose="02020603050405020304" pitchFamily="18" charset="0"/>
              </a:rPr>
              <a:t>Bu bağlamda, </a:t>
            </a:r>
            <a:r>
              <a:rPr lang="tr-TR" b="1" dirty="0" smtClean="0">
                <a:latin typeface="Times New Roman" panose="02020603050405020304" pitchFamily="18" charset="0"/>
                <a:cs typeface="Times New Roman" panose="02020603050405020304" pitchFamily="18" charset="0"/>
              </a:rPr>
              <a:t>Açıklayıcı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escil yapılmadan Malik </a:t>
            </a:r>
            <a:r>
              <a:rPr lang="tr-TR" dirty="0" smtClean="0">
                <a:latin typeface="Times New Roman" panose="02020603050405020304" pitchFamily="18" charset="0"/>
                <a:cs typeface="Times New Roman" panose="02020603050405020304" pitchFamily="18" charset="0"/>
              </a:rPr>
              <a:t>her nasılsa </a:t>
            </a:r>
            <a:r>
              <a:rPr lang="tr-TR" b="1" dirty="0" smtClean="0">
                <a:latin typeface="Times New Roman" panose="02020603050405020304" pitchFamily="18" charset="0"/>
                <a:cs typeface="Times New Roman" panose="02020603050405020304" pitchFamily="18" charset="0"/>
              </a:rPr>
              <a:t>tasarruf imkânı </a:t>
            </a:r>
            <a:r>
              <a:rPr lang="tr-TR" b="1" dirty="0" smtClean="0">
                <a:latin typeface="Times New Roman" panose="02020603050405020304" pitchFamily="18" charset="0"/>
                <a:cs typeface="Times New Roman" panose="02020603050405020304" pitchFamily="18" charset="0"/>
              </a:rPr>
              <a:t>bulmuş </a:t>
            </a:r>
            <a:r>
              <a:rPr lang="tr-TR" dirty="0" smtClean="0">
                <a:latin typeface="Times New Roman" panose="02020603050405020304" pitchFamily="18" charset="0"/>
                <a:cs typeface="Times New Roman" panose="02020603050405020304" pitchFamily="18" charset="0"/>
              </a:rPr>
              <a:t>ise,</a:t>
            </a:r>
            <a:r>
              <a:rPr lang="tr-TR" b="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yapılan İşlemin geçerli olacağı kabul edilmektedir. </a:t>
            </a:r>
          </a:p>
          <a:p>
            <a:pPr algn="just"/>
            <a:r>
              <a:rPr lang="tr-TR" b="1" dirty="0" smtClean="0">
                <a:latin typeface="Times New Roman" panose="02020603050405020304" pitchFamily="18" charset="0"/>
                <a:cs typeface="Times New Roman" panose="02020603050405020304" pitchFamily="18" charset="0"/>
              </a:rPr>
              <a:t>Tescilden önce kazanım </a:t>
            </a:r>
            <a:r>
              <a:rPr lang="tr-TR" b="1" dirty="0" smtClean="0">
                <a:latin typeface="Times New Roman" panose="02020603050405020304" pitchFamily="18" charset="0"/>
                <a:cs typeface="Times New Roman" panose="02020603050405020304" pitchFamily="18" charset="0"/>
              </a:rPr>
              <a:t>hallerinde, </a:t>
            </a:r>
            <a:r>
              <a:rPr lang="tr-TR" b="1" i="1" dirty="0" smtClean="0">
                <a:latin typeface="Times New Roman" panose="02020603050405020304" pitchFamily="18" charset="0"/>
                <a:cs typeface="Times New Roman" panose="02020603050405020304" pitchFamily="18" charset="0"/>
              </a:rPr>
              <a:t>Malik</a:t>
            </a:r>
            <a:r>
              <a:rPr lang="tr-TR" i="1"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Tescilden </a:t>
            </a:r>
            <a:r>
              <a:rPr lang="tr-TR" dirty="0" smtClean="0">
                <a:latin typeface="Times New Roman" panose="02020603050405020304" pitchFamily="18" charset="0"/>
                <a:cs typeface="Times New Roman" panose="02020603050405020304" pitchFamily="18" charset="0"/>
              </a:rPr>
              <a:t>önce de tasarruf etmek dışında,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ülkiyet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akkının tanıdığı tüm </a:t>
            </a:r>
            <a:r>
              <a:rPr lang="tr-TR" b="1" i="1" dirty="0" smtClean="0">
                <a:latin typeface="Times New Roman" panose="02020603050405020304" pitchFamily="18" charset="0"/>
                <a:cs typeface="Times New Roman" panose="02020603050405020304" pitchFamily="18" charset="0"/>
              </a:rPr>
              <a:t>Hak</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ve </a:t>
            </a:r>
            <a:r>
              <a:rPr lang="tr-TR" b="1" i="1" dirty="0" smtClean="0">
                <a:latin typeface="Times New Roman" panose="02020603050405020304" pitchFamily="18" charset="0"/>
                <a:cs typeface="Times New Roman" panose="02020603050405020304" pitchFamily="18" charset="0"/>
              </a:rPr>
              <a:t>Sorumluluklara </a:t>
            </a:r>
            <a:r>
              <a:rPr lang="tr-TR" b="1" dirty="0" smtClean="0">
                <a:latin typeface="Times New Roman" panose="02020603050405020304" pitchFamily="18" charset="0"/>
                <a:cs typeface="Times New Roman" panose="02020603050405020304" pitchFamily="18" charset="0"/>
              </a:rPr>
              <a:t>sahiptir. </a:t>
            </a:r>
          </a:p>
          <a:p>
            <a:pPr algn="just"/>
            <a:r>
              <a:rPr lang="tr-TR" b="1" dirty="0" smtClean="0">
                <a:latin typeface="Times New Roman" panose="02020603050405020304" pitchFamily="18" charset="0"/>
                <a:cs typeface="Times New Roman" panose="02020603050405020304" pitchFamily="18" charset="0"/>
              </a:rPr>
              <a:t>Yapılacak </a:t>
            </a:r>
            <a:r>
              <a:rPr lang="tr-TR" b="1" i="1" dirty="0" smtClean="0">
                <a:latin typeface="Times New Roman" panose="02020603050405020304" pitchFamily="18" charset="0"/>
                <a:cs typeface="Times New Roman" panose="02020603050405020304" pitchFamily="18" charset="0"/>
              </a:rPr>
              <a:t>Açıklayıcı Tescil</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amuya </a:t>
            </a:r>
            <a:r>
              <a:rPr lang="tr-TR" b="1" dirty="0" smtClean="0">
                <a:latin typeface="Times New Roman" panose="02020603050405020304" pitchFamily="18" charset="0"/>
                <a:cs typeface="Times New Roman" panose="02020603050405020304" pitchFamily="18" charset="0"/>
              </a:rPr>
              <a:t>açıklığı sağlayarak </a:t>
            </a:r>
            <a:r>
              <a:rPr lang="tr-TR" b="1" i="1" dirty="0" smtClean="0">
                <a:latin typeface="Times New Roman" panose="02020603050405020304" pitchFamily="18" charset="0"/>
                <a:cs typeface="Times New Roman" panose="02020603050405020304" pitchFamily="18" charset="0"/>
              </a:rPr>
              <a:t>Hakkın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orunmasını </a:t>
            </a:r>
            <a:r>
              <a:rPr lang="tr-TR" dirty="0" smtClean="0">
                <a:latin typeface="Times New Roman" panose="02020603050405020304" pitchFamily="18" charset="0"/>
                <a:cs typeface="Times New Roman" panose="02020603050405020304" pitchFamily="18" charset="0"/>
              </a:rPr>
              <a:t>da </a:t>
            </a:r>
            <a:r>
              <a:rPr lang="tr-TR" b="1" dirty="0" smtClean="0">
                <a:latin typeface="Times New Roman" panose="02020603050405020304" pitchFamily="18" charset="0"/>
                <a:cs typeface="Times New Roman" panose="02020603050405020304" pitchFamily="18" charset="0"/>
              </a:rPr>
              <a:t>sağlar. </a:t>
            </a:r>
          </a:p>
        </p:txBody>
      </p:sp>
    </p:spTree>
    <p:extLst>
      <p:ext uri="{BB962C8B-B14F-4D97-AF65-F5344CB8AC3E}">
        <p14:creationId xmlns:p14="http://schemas.microsoft.com/office/powerpoint/2010/main" val="308189848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chemeClr val="tx1"/>
                </a:solidFill>
                <a:latin typeface="Times New Roman" pitchFamily="18" charset="0"/>
                <a:cs typeface="Times New Roman" pitchFamily="18" charset="0"/>
              </a:rPr>
              <a:t>Kamulaştırma Usulü</a:t>
            </a:r>
            <a:endParaRPr lang="tr-TR" b="1" dirty="0">
              <a:solidFill>
                <a:schemeClr val="tx1"/>
              </a:solidFill>
              <a:latin typeface="Times New Roman" pitchFamily="18" charset="0"/>
              <a:cs typeface="Times New Roman" pitchFamily="18" charset="0"/>
            </a:endParaRPr>
          </a:p>
        </p:txBody>
      </p:sp>
      <p:graphicFrame>
        <p:nvGraphicFramePr>
          <p:cNvPr id="4" name="3 İçerik Yer Tutucusu"/>
          <p:cNvGraphicFramePr>
            <a:graphicFrameLocks noGrp="1"/>
          </p:cNvGraphicFramePr>
          <p:nvPr>
            <p:ph idx="1"/>
          </p:nvPr>
        </p:nvGraphicFramePr>
        <p:xfrm>
          <a:off x="1981200" y="1935164"/>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71712066"/>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784377017"/>
              </p:ext>
            </p:extLst>
          </p:nvPr>
        </p:nvGraphicFramePr>
        <p:xfrm>
          <a:off x="152400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48987655"/>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4222772905"/>
              </p:ext>
            </p:extLst>
          </p:nvPr>
        </p:nvGraphicFramePr>
        <p:xfrm>
          <a:off x="1703512" y="188640"/>
          <a:ext cx="8784976" cy="59046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46259460"/>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Taşınmaz Mülkiyetinin Tescilden Önce Kazanıldığı Diğer Haller </a:t>
            </a:r>
            <a:endParaRPr lang="tr-TR" b="1" dirty="0">
              <a:latin typeface="+mn-lt"/>
            </a:endParaRPr>
          </a:p>
        </p:txBody>
      </p:sp>
      <p:sp>
        <p:nvSpPr>
          <p:cNvPr id="3" name="İçerik Yer Tutucusu 2"/>
          <p:cNvSpPr>
            <a:spLocks noGrp="1"/>
          </p:cNvSpPr>
          <p:nvPr>
            <p:ph idx="1"/>
          </p:nvPr>
        </p:nvSpPr>
        <p:spPr/>
        <p:txBody>
          <a:bodyPr>
            <a:normAutofit/>
          </a:bodyPr>
          <a:lstStyle/>
          <a:p>
            <a:r>
              <a:rPr lang="tr-TR" sz="3600" b="1" u="sng" dirty="0" smtClean="0">
                <a:latin typeface="Times New Roman" panose="02020603050405020304" pitchFamily="18" charset="0"/>
                <a:cs typeface="Times New Roman" panose="02020603050405020304" pitchFamily="18" charset="0"/>
              </a:rPr>
              <a:t>Bu haller şunlardır: </a:t>
            </a:r>
          </a:p>
          <a:p>
            <a:pPr algn="just"/>
            <a:r>
              <a:rPr lang="tr-TR" sz="3200" b="1" dirty="0" smtClean="0">
                <a:latin typeface="Times New Roman" panose="02020603050405020304" pitchFamily="18" charset="0"/>
                <a:cs typeface="Times New Roman" panose="02020603050405020304" pitchFamily="18" charset="0"/>
              </a:rPr>
              <a:t>1)Kişiliği Sona Eren Bir Tüzel Kişinin Mallarının Kamu Hukuku Tüzel Kişisine Geçmesi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MK. m. 54)</a:t>
            </a:r>
          </a:p>
          <a:p>
            <a:pPr algn="just"/>
            <a:r>
              <a:rPr lang="tr-TR" sz="3200" b="1" dirty="0" smtClean="0">
                <a:latin typeface="Times New Roman" panose="02020603050405020304" pitchFamily="18" charset="0"/>
                <a:cs typeface="Times New Roman" panose="02020603050405020304" pitchFamily="18" charset="0"/>
              </a:rPr>
              <a:t>2)Vakfa Özgülenen Taşınmazın Mülkiyetinin Vakfa Geçmesi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MK m. 105)</a:t>
            </a:r>
          </a:p>
          <a:p>
            <a:pPr algn="just"/>
            <a:r>
              <a:rPr lang="tr-TR" sz="3200" b="1" dirty="0" smtClean="0">
                <a:latin typeface="Times New Roman" panose="02020603050405020304" pitchFamily="18" charset="0"/>
                <a:cs typeface="Times New Roman" panose="02020603050405020304" pitchFamily="18" charset="0"/>
              </a:rPr>
              <a:t>3)Evlenme</a:t>
            </a:r>
            <a:r>
              <a:rPr lang="tr-TR" sz="3200" b="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a:t>
            </a:r>
            <a:r>
              <a:rPr lang="tr-TR" sz="3200" b="1" i="1" dirty="0" smtClean="0">
                <a:latin typeface="Times New Roman" panose="02020603050405020304" pitchFamily="18" charset="0"/>
                <a:cs typeface="Times New Roman" panose="02020603050405020304" pitchFamily="18" charset="0"/>
              </a:rPr>
              <a:t>Mal Rejimi</a:t>
            </a:r>
            <a:r>
              <a:rPr lang="tr-TR" sz="3200" b="1" dirty="0" smtClean="0">
                <a:latin typeface="Times New Roman" panose="02020603050405020304" pitchFamily="18" charset="0"/>
                <a:cs typeface="Times New Roman" panose="02020603050405020304" pitchFamily="18" charset="0"/>
              </a:rPr>
              <a:t>) Sözleşmesi Dolayısıyla Meydana Gelen Mülkiyet Değişikliği</a:t>
            </a:r>
            <a:r>
              <a:rPr lang="tr-TR" sz="3200"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MK m. 256</a:t>
            </a:r>
            <a:r>
              <a:rPr lang="tr-TR" sz="3200" dirty="0" smtClean="0">
                <a:latin typeface="Times New Roman" panose="02020603050405020304" pitchFamily="18" charset="0"/>
                <a:cs typeface="Times New Roman" panose="02020603050405020304" pitchFamily="18" charset="0"/>
              </a:rPr>
              <a:t>)</a:t>
            </a:r>
            <a:endParaRPr lang="tr-TR" sz="3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818594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b="1" dirty="0">
                <a:latin typeface="Times New Roman" panose="02020603050405020304" pitchFamily="18" charset="0"/>
                <a:cs typeface="Times New Roman" panose="02020603050405020304" pitchFamily="18" charset="0"/>
              </a:rPr>
              <a:t>4)Ticaret Şirketlerinin Birleşmesi ve Bölünmesi </a:t>
            </a:r>
            <a:r>
              <a:rPr lang="tr-TR" sz="40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TTK m. 153, 179</a:t>
            </a:r>
            <a:r>
              <a:rPr lang="tr-TR" sz="3600" dirty="0">
                <a:latin typeface="Times New Roman" panose="02020603050405020304" pitchFamily="18" charset="0"/>
                <a:cs typeface="Times New Roman" panose="02020603050405020304" pitchFamily="18" charset="0"/>
              </a:rPr>
              <a:t>)</a:t>
            </a:r>
          </a:p>
          <a:p>
            <a:pPr algn="just"/>
            <a:r>
              <a:rPr lang="tr-TR" sz="4000" b="1" dirty="0">
                <a:latin typeface="Times New Roman" panose="02020603050405020304" pitchFamily="18" charset="0"/>
                <a:cs typeface="Times New Roman" panose="02020603050405020304" pitchFamily="18" charset="0"/>
              </a:rPr>
              <a:t>5)Ticari İşletmenin Devri </a:t>
            </a:r>
            <a:r>
              <a:rPr lang="tr-TR" sz="40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TTK  m. 11/ 3)</a:t>
            </a:r>
          </a:p>
          <a:p>
            <a:pPr algn="just"/>
            <a:r>
              <a:rPr lang="tr-TR" sz="4000" b="1" dirty="0">
                <a:latin typeface="Times New Roman" panose="02020603050405020304" pitchFamily="18" charset="0"/>
                <a:cs typeface="Times New Roman" panose="02020603050405020304" pitchFamily="18" charset="0"/>
              </a:rPr>
              <a:t>6)Şirkete Ayni Sermaye Olarak Taşınmaz Konulması  </a:t>
            </a:r>
            <a:r>
              <a:rPr lang="tr-TR" sz="36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TTK </a:t>
            </a:r>
            <a:r>
              <a:rPr lang="tr-TR" sz="3600" i="1" dirty="0" smtClean="0">
                <a:latin typeface="Times New Roman" panose="02020603050405020304" pitchFamily="18" charset="0"/>
                <a:cs typeface="Times New Roman" panose="02020603050405020304" pitchFamily="18" charset="0"/>
              </a:rPr>
              <a:t>m.128 </a:t>
            </a:r>
            <a:r>
              <a:rPr lang="tr-TR" sz="3600" i="1" dirty="0">
                <a:latin typeface="Times New Roman" panose="02020603050405020304" pitchFamily="18" charset="0"/>
                <a:cs typeface="Times New Roman" panose="02020603050405020304" pitchFamily="18" charset="0"/>
              </a:rPr>
              <a:t>/2)</a:t>
            </a:r>
          </a:p>
          <a:p>
            <a:pPr algn="just"/>
            <a:r>
              <a:rPr lang="tr-TR" sz="4000" b="1" dirty="0">
                <a:latin typeface="Times New Roman" panose="02020603050405020304" pitchFamily="18" charset="0"/>
                <a:cs typeface="Times New Roman" panose="02020603050405020304" pitchFamily="18" charset="0"/>
              </a:rPr>
              <a:t>7)Yeni Arazi Oluşması </a:t>
            </a:r>
            <a:r>
              <a:rPr lang="tr-TR" sz="40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MK </a:t>
            </a:r>
            <a:r>
              <a:rPr lang="tr-TR" sz="3600" i="1" dirty="0" smtClean="0">
                <a:latin typeface="Times New Roman" panose="02020603050405020304" pitchFamily="18" charset="0"/>
                <a:cs typeface="Times New Roman" panose="02020603050405020304" pitchFamily="18" charset="0"/>
              </a:rPr>
              <a:t>m.708</a:t>
            </a:r>
            <a:r>
              <a:rPr lang="tr-TR" sz="3600" dirty="0">
                <a:latin typeface="Times New Roman" panose="02020603050405020304" pitchFamily="18" charset="0"/>
                <a:cs typeface="Times New Roman" panose="02020603050405020304" pitchFamily="18" charset="0"/>
              </a:rPr>
              <a:t>)</a:t>
            </a:r>
          </a:p>
          <a:p>
            <a:pPr algn="just"/>
            <a:endParaRPr lang="tr-TR" dirty="0"/>
          </a:p>
          <a:p>
            <a:endParaRPr lang="tr-TR" dirty="0"/>
          </a:p>
        </p:txBody>
      </p:sp>
    </p:spTree>
    <p:extLst>
      <p:ext uri="{BB962C8B-B14F-4D97-AF65-F5344CB8AC3E}">
        <p14:creationId xmlns:p14="http://schemas.microsoft.com/office/powerpoint/2010/main" val="68356860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0"/>
            <a:ext cx="8229600" cy="1412776"/>
          </a:xfrm>
        </p:spPr>
        <p:txBody>
          <a:bodyPr>
            <a:normAutofit fontScale="90000"/>
          </a:bodyPr>
          <a:lstStyle/>
          <a:p>
            <a:pPr algn="ctr"/>
            <a:r>
              <a:rPr lang="tr-TR" b="1" dirty="0" smtClean="0">
                <a:solidFill>
                  <a:schemeClr val="tx1"/>
                </a:solidFill>
                <a:latin typeface="Times New Roman" pitchFamily="18" charset="0"/>
                <a:cs typeface="Times New Roman" pitchFamily="18" charset="0"/>
              </a:rPr>
              <a:t>MK. m. </a:t>
            </a:r>
            <a:r>
              <a:rPr lang="tr-TR" b="1" dirty="0" smtClean="0">
                <a:solidFill>
                  <a:schemeClr val="tx1"/>
                </a:solidFill>
                <a:latin typeface="Times New Roman" pitchFamily="18" charset="0"/>
                <a:cs typeface="Times New Roman" pitchFamily="18" charset="0"/>
              </a:rPr>
              <a:t>705 Hükmünde </a:t>
            </a:r>
            <a:r>
              <a:rPr lang="tr-TR" b="1" dirty="0" smtClean="0">
                <a:solidFill>
                  <a:schemeClr val="tx1"/>
                </a:solidFill>
                <a:latin typeface="Times New Roman" pitchFamily="18" charset="0"/>
                <a:cs typeface="Times New Roman" pitchFamily="18" charset="0"/>
              </a:rPr>
              <a:t>Belirtilmeyen  Tescilden Önce Kazanma Halleri</a:t>
            </a:r>
            <a:endParaRPr lang="tr-TR" dirty="0"/>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2967347000"/>
              </p:ext>
            </p:extLst>
          </p:nvPr>
        </p:nvGraphicFramePr>
        <p:xfrm>
          <a:off x="1524000" y="1484784"/>
          <a:ext cx="9144000" cy="53732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2739321"/>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41022" y="134937"/>
            <a:ext cx="10515600" cy="1690688"/>
          </a:xfrm>
        </p:spPr>
        <p:txBody>
          <a:bodyPr>
            <a:normAutofit fontScale="90000"/>
          </a:bodyPr>
          <a:lstStyle/>
          <a:p>
            <a:pPr algn="just"/>
            <a:r>
              <a:rPr lang="tr-TR" b="1" dirty="0">
                <a:latin typeface="+mn-lt"/>
              </a:rPr>
              <a:t>Kişiliği Sona Eren Bir Tüzel Kişinin Mallarının </a:t>
            </a:r>
            <a:r>
              <a:rPr lang="tr-TR" b="1" dirty="0" smtClean="0">
                <a:latin typeface="+mn-lt"/>
              </a:rPr>
              <a:t>Kamu </a:t>
            </a:r>
            <a:r>
              <a:rPr lang="tr-TR" b="1" dirty="0">
                <a:latin typeface="+mn-lt"/>
              </a:rPr>
              <a:t>Hukuku Tüzel Kişisine Geçmesi </a:t>
            </a:r>
            <a:br>
              <a:rPr lang="tr-TR" b="1" dirty="0">
                <a:latin typeface="+mn-lt"/>
              </a:rPr>
            </a:br>
            <a:endParaRPr lang="tr-TR" b="1" dirty="0">
              <a:latin typeface="+mn-lt"/>
            </a:endParaRPr>
          </a:p>
        </p:txBody>
      </p:sp>
      <p:sp>
        <p:nvSpPr>
          <p:cNvPr id="3" name="İçerik Yer Tutucusu 2"/>
          <p:cNvSpPr>
            <a:spLocks noGrp="1"/>
          </p:cNvSpPr>
          <p:nvPr>
            <p:ph idx="1"/>
          </p:nvPr>
        </p:nvSpPr>
        <p:spPr/>
        <p:txBody>
          <a:bodyPr/>
          <a:lstStyle/>
          <a:p>
            <a:pPr algn="just"/>
            <a:r>
              <a:rPr lang="tr-TR" b="1" i="1" dirty="0" smtClean="0">
                <a:latin typeface="Times New Roman" panose="02020603050405020304" pitchFamily="18" charset="0"/>
                <a:cs typeface="Times New Roman" panose="02020603050405020304" pitchFamily="18" charset="0"/>
              </a:rPr>
              <a:t>Medeni </a:t>
            </a:r>
            <a:r>
              <a:rPr lang="tr-TR" b="1" i="1" dirty="0">
                <a:latin typeface="Times New Roman" panose="02020603050405020304" pitchFamily="18" charset="0"/>
                <a:cs typeface="Times New Roman" panose="02020603050405020304" pitchFamily="18" charset="0"/>
              </a:rPr>
              <a:t>Kanunu’nun </a:t>
            </a:r>
            <a:r>
              <a:rPr lang="tr-TR" b="1" i="1" dirty="0" smtClean="0">
                <a:latin typeface="Times New Roman" panose="02020603050405020304" pitchFamily="18" charset="0"/>
                <a:cs typeface="Times New Roman" panose="02020603050405020304" pitchFamily="18" charset="0"/>
              </a:rPr>
              <a:t>54. maddesinin 1. fıkrasına göre</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Kişiliği sona eren bir Tüzel Kişinin Malvarlığı,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anunda veya Kuruluş </a:t>
            </a:r>
            <a:r>
              <a:rPr lang="tr-TR" dirty="0">
                <a:latin typeface="Times New Roman" panose="02020603050405020304" pitchFamily="18" charset="0"/>
                <a:cs typeface="Times New Roman" panose="02020603050405020304" pitchFamily="18" charset="0"/>
              </a:rPr>
              <a:t>B</a:t>
            </a:r>
            <a:r>
              <a:rPr lang="tr-TR" dirty="0" smtClean="0">
                <a:latin typeface="Times New Roman" panose="02020603050405020304" pitchFamily="18" charset="0"/>
                <a:cs typeface="Times New Roman" panose="02020603050405020304" pitchFamily="18" charset="0"/>
              </a:rPr>
              <a:t>elgesinde başka bir hüküm bulunmadıkça ya da yetkili organı başka türlü karar vermedikçe, en yakın amacı güden Kamu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urum veya Kuruluşuna geçer. </a:t>
            </a:r>
          </a:p>
          <a:p>
            <a:pPr algn="just"/>
            <a:r>
              <a:rPr lang="tr-TR" b="1" dirty="0" smtClean="0">
                <a:latin typeface="Times New Roman" panose="02020603050405020304" pitchFamily="18" charset="0"/>
                <a:cs typeface="Times New Roman" panose="02020603050405020304" pitchFamily="18" charset="0"/>
              </a:rPr>
              <a:t>MK 54 / </a:t>
            </a:r>
            <a:r>
              <a:rPr lang="tr-TR" b="1" dirty="0" err="1" smtClean="0">
                <a:latin typeface="Times New Roman" panose="02020603050405020304" pitchFamily="18" charset="0"/>
                <a:cs typeface="Times New Roman" panose="02020603050405020304" pitchFamily="18" charset="0"/>
              </a:rPr>
              <a:t>III’e</a:t>
            </a:r>
            <a:r>
              <a:rPr lang="tr-TR" b="1" dirty="0" smtClean="0">
                <a:latin typeface="Times New Roman" panose="02020603050405020304" pitchFamily="18" charset="0"/>
                <a:cs typeface="Times New Roman" panose="02020603050405020304" pitchFamily="18" charset="0"/>
              </a:rPr>
              <a:t> göre de,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ukuka veya Ahlâka aykırı amaç güttüğü için Kişiliği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ahkeme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ararıyla sona eren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üzel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işinin Malvarlığı herhalde ilgili Kamu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uruluşuna geçer. </a:t>
            </a:r>
          </a:p>
          <a:p>
            <a:pPr algn="just"/>
            <a:r>
              <a:rPr lang="tr-TR" b="1" dirty="0" smtClean="0">
                <a:latin typeface="Times New Roman" panose="02020603050405020304" pitchFamily="18" charset="0"/>
                <a:cs typeface="Times New Roman" panose="02020603050405020304" pitchFamily="18" charset="0"/>
              </a:rPr>
              <a:t>Bu hükümler uyarınca, Kamu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urum veya Kuruluşuna geçen Taşınmaz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alların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ülkiyeti </a:t>
            </a:r>
            <a:r>
              <a:rPr lang="tr-TR" b="1" i="1" dirty="0" smtClean="0">
                <a:latin typeface="Times New Roman" panose="02020603050405020304" pitchFamily="18" charset="0"/>
                <a:cs typeface="Times New Roman" panose="02020603050405020304" pitchFamily="18" charset="0"/>
              </a:rPr>
              <a:t>tescilden önce </a:t>
            </a:r>
            <a:r>
              <a:rPr lang="tr-TR" b="1" dirty="0" smtClean="0">
                <a:latin typeface="Times New Roman" panose="02020603050405020304" pitchFamily="18" charset="0"/>
                <a:cs typeface="Times New Roman" panose="02020603050405020304" pitchFamily="18" charset="0"/>
              </a:rPr>
              <a:t>kazanılmaktadır. </a:t>
            </a:r>
            <a:endParaRPr lang="tr-TR" b="1"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950731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Vakfa Özgülenen Taşınmazın Mülkiyetinin Vakfa Geçmesi </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b="1" dirty="0" smtClean="0">
                <a:latin typeface="Times New Roman" panose="02020603050405020304" pitchFamily="18" charset="0"/>
                <a:cs typeface="Times New Roman" panose="02020603050405020304" pitchFamily="18" charset="0"/>
              </a:rPr>
              <a:t>Medeni Kanun’un 105. maddesinin 1. fıkrasına göre</a:t>
            </a:r>
            <a:r>
              <a:rPr lang="tr-TR" dirty="0" smtClean="0">
                <a:latin typeface="Times New Roman" panose="02020603050405020304" pitchFamily="18" charset="0"/>
                <a:cs typeface="Times New Roman" panose="02020603050405020304" pitchFamily="18" charset="0"/>
              </a:rPr>
              <a:t>, bir Vakfın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üzel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işilik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azanmasıyla birlikte, Vakfedilen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alların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ülkiyeti vakfa geçer. </a:t>
            </a:r>
          </a:p>
          <a:p>
            <a:pPr algn="just"/>
            <a:r>
              <a:rPr lang="tr-TR" b="1" dirty="0" smtClean="0">
                <a:latin typeface="Times New Roman" panose="02020603050405020304" pitchFamily="18" charset="0"/>
                <a:cs typeface="Times New Roman" panose="02020603050405020304" pitchFamily="18" charset="0"/>
              </a:rPr>
              <a:t>MK 105 / </a:t>
            </a:r>
            <a:r>
              <a:rPr lang="tr-TR" b="1" dirty="0" err="1" smtClean="0">
                <a:latin typeface="Times New Roman" panose="02020603050405020304" pitchFamily="18" charset="0"/>
                <a:cs typeface="Times New Roman" panose="02020603050405020304" pitchFamily="18" charset="0"/>
              </a:rPr>
              <a:t>II’ye</a:t>
            </a:r>
            <a:r>
              <a:rPr lang="tr-TR" b="1" dirty="0" smtClean="0">
                <a:latin typeface="Times New Roman" panose="02020603050405020304" pitchFamily="18" charset="0"/>
                <a:cs typeface="Times New Roman" panose="02020603050405020304" pitchFamily="18" charset="0"/>
              </a:rPr>
              <a:t> göre de, </a:t>
            </a:r>
            <a:r>
              <a:rPr lang="tr-TR" dirty="0">
                <a:latin typeface="Times New Roman" panose="02020603050405020304" pitchFamily="18" charset="0"/>
                <a:cs typeface="Times New Roman" panose="02020603050405020304" pitchFamily="18" charset="0"/>
              </a:rPr>
              <a:t>V</a:t>
            </a:r>
            <a:r>
              <a:rPr lang="tr-TR" dirty="0" smtClean="0">
                <a:latin typeface="Times New Roman" panose="02020603050405020304" pitchFamily="18" charset="0"/>
                <a:cs typeface="Times New Roman" panose="02020603050405020304" pitchFamily="18" charset="0"/>
              </a:rPr>
              <a:t>akfın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esciline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arar veren Mahkeme, Vakfedilen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aşınmazın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ülkiyetinin </a:t>
            </a:r>
            <a:r>
              <a:rPr lang="tr-TR" dirty="0">
                <a:latin typeface="Times New Roman" panose="02020603050405020304" pitchFamily="18" charset="0"/>
                <a:cs typeface="Times New Roman" panose="02020603050405020304" pitchFamily="18" charset="0"/>
              </a:rPr>
              <a:t>V</a:t>
            </a:r>
            <a:r>
              <a:rPr lang="tr-TR" dirty="0" smtClean="0">
                <a:latin typeface="Times New Roman" panose="02020603050405020304" pitchFamily="18" charset="0"/>
                <a:cs typeface="Times New Roman" panose="02020603050405020304" pitchFamily="18" charset="0"/>
              </a:rPr>
              <a:t>akıf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üzel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işiliği adına tescil edilmesini Tapu İdaresine bildirir. </a:t>
            </a:r>
          </a:p>
          <a:p>
            <a:pPr algn="just"/>
            <a:r>
              <a:rPr lang="tr-TR" dirty="0" smtClean="0">
                <a:latin typeface="Times New Roman" panose="02020603050405020304" pitchFamily="18" charset="0"/>
                <a:cs typeface="Times New Roman" panose="02020603050405020304" pitchFamily="18" charset="0"/>
              </a:rPr>
              <a:t>Vakıf Yerleşim </a:t>
            </a:r>
            <a:r>
              <a:rPr lang="tr-TR" dirty="0">
                <a:latin typeface="Times New Roman" panose="02020603050405020304" pitchFamily="18" charset="0"/>
                <a:cs typeface="Times New Roman" panose="02020603050405020304" pitchFamily="18" charset="0"/>
              </a:rPr>
              <a:t>Y</a:t>
            </a:r>
            <a:r>
              <a:rPr lang="tr-TR" dirty="0" smtClean="0">
                <a:latin typeface="Times New Roman" panose="02020603050405020304" pitchFamily="18" charset="0"/>
                <a:cs typeface="Times New Roman" panose="02020603050405020304" pitchFamily="18" charset="0"/>
              </a:rPr>
              <a:t>eri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ahkemesinde tutulan Sicile tescille Tüzel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işilik kazanınca Vakfedilen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aşınmazın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ülkiyeti de </a:t>
            </a:r>
            <a:r>
              <a:rPr lang="tr-TR" b="1" i="1" dirty="0" smtClean="0">
                <a:latin typeface="Times New Roman" panose="02020603050405020304" pitchFamily="18" charset="0"/>
                <a:cs typeface="Times New Roman" panose="02020603050405020304" pitchFamily="18" charset="0"/>
              </a:rPr>
              <a:t>tescilden önce</a:t>
            </a:r>
            <a:r>
              <a:rPr lang="tr-TR" i="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Vakfa geçtiğinden, Tapu İdaresine yapılan bildirim üzerine gerçekleştirilen Tescil açıklayıcı niteliktedir. </a:t>
            </a:r>
          </a:p>
          <a:p>
            <a:pPr algn="just"/>
            <a:r>
              <a:rPr lang="tr-TR" dirty="0" smtClean="0">
                <a:latin typeface="Times New Roman" panose="02020603050405020304" pitchFamily="18" charset="0"/>
                <a:cs typeface="Times New Roman" panose="02020603050405020304" pitchFamily="18" charset="0"/>
              </a:rPr>
              <a:t>Taşınmazın Mülkiyeti, </a:t>
            </a:r>
            <a:r>
              <a:rPr lang="tr-TR" b="1" i="1" dirty="0" smtClean="0">
                <a:latin typeface="Times New Roman" panose="02020603050405020304" pitchFamily="18" charset="0"/>
                <a:cs typeface="Times New Roman" panose="02020603050405020304" pitchFamily="18" charset="0"/>
              </a:rPr>
              <a:t>tescilden önce </a:t>
            </a:r>
            <a:r>
              <a:rPr lang="tr-TR" dirty="0" smtClean="0">
                <a:latin typeface="Times New Roman" panose="02020603050405020304" pitchFamily="18" charset="0"/>
                <a:cs typeface="Times New Roman" panose="02020603050405020304" pitchFamily="18" charset="0"/>
              </a:rPr>
              <a:t>vakfa geçmiştir.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340560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Evlenme (</a:t>
            </a:r>
            <a:r>
              <a:rPr lang="tr-TR" b="1" i="1" dirty="0" smtClean="0">
                <a:latin typeface="+mn-lt"/>
              </a:rPr>
              <a:t>Mal Rejimi</a:t>
            </a:r>
            <a:r>
              <a:rPr lang="tr-TR" b="1" dirty="0" smtClean="0">
                <a:latin typeface="+mn-lt"/>
              </a:rPr>
              <a:t>) Sözleşmesi Dolayısıyla Meydana Gelen Mülkiyet Değişikliği </a:t>
            </a:r>
            <a:endParaRPr lang="tr-TR" b="1" dirty="0">
              <a:latin typeface="+mn-lt"/>
            </a:endParaRPr>
          </a:p>
        </p:txBody>
      </p:sp>
      <p:sp>
        <p:nvSpPr>
          <p:cNvPr id="3" name="İçerik Yer Tutucusu 2"/>
          <p:cNvSpPr>
            <a:spLocks noGrp="1"/>
          </p:cNvSpPr>
          <p:nvPr>
            <p:ph idx="1"/>
          </p:nvPr>
        </p:nvSpPr>
        <p:spPr/>
        <p:txBody>
          <a:bodyPr/>
          <a:lstStyle/>
          <a:p>
            <a:pPr algn="just"/>
            <a:r>
              <a:rPr lang="tr-TR" b="1" i="1" dirty="0" smtClean="0">
                <a:latin typeface="Times New Roman" panose="02020603050405020304" pitchFamily="18" charset="0"/>
                <a:cs typeface="Times New Roman" panose="02020603050405020304" pitchFamily="18" charset="0"/>
              </a:rPr>
              <a:t>Eşler arasındaki Mal Rejimlerinden sadece Mal Ortaklığında</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Evlenme Sözleşmesi</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E</a:t>
            </a:r>
            <a:r>
              <a:rPr lang="tr-TR" dirty="0" smtClean="0">
                <a:latin typeface="Times New Roman" panose="02020603050405020304" pitchFamily="18" charset="0"/>
                <a:cs typeface="Times New Roman" panose="02020603050405020304" pitchFamily="18" charset="0"/>
              </a:rPr>
              <a:t>şlerin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aşınmazları üzerindeki Mülkiyet haklarında değişiklik meydana getirir (</a:t>
            </a:r>
            <a:r>
              <a:rPr lang="tr-TR" i="1" dirty="0" smtClean="0">
                <a:latin typeface="Times New Roman" panose="02020603050405020304" pitchFamily="18" charset="0"/>
                <a:cs typeface="Times New Roman" panose="02020603050405020304" pitchFamily="18" charset="0"/>
              </a:rPr>
              <a:t>MK 256). </a:t>
            </a:r>
          </a:p>
          <a:p>
            <a:pPr algn="just"/>
            <a:r>
              <a:rPr lang="tr-TR" dirty="0" smtClean="0">
                <a:latin typeface="Times New Roman" panose="02020603050405020304" pitchFamily="18" charset="0"/>
                <a:cs typeface="Times New Roman" panose="02020603050405020304" pitchFamily="18" charset="0"/>
              </a:rPr>
              <a:t>Eşler, Ortaklığa giren Mallar üzerinde elbirliği halinde malik olurlar. </a:t>
            </a:r>
          </a:p>
          <a:p>
            <a:pPr algn="just"/>
            <a:r>
              <a:rPr lang="tr-TR" b="1" dirty="0" smtClean="0">
                <a:latin typeface="Times New Roman" panose="02020603050405020304" pitchFamily="18" charset="0"/>
                <a:cs typeface="Times New Roman" panose="02020603050405020304" pitchFamily="18" charset="0"/>
              </a:rPr>
              <a:t>Mal </a:t>
            </a:r>
            <a:r>
              <a:rPr lang="tr-TR" b="1" dirty="0">
                <a:latin typeface="Times New Roman" panose="02020603050405020304" pitchFamily="18" charset="0"/>
                <a:cs typeface="Times New Roman" panose="02020603050405020304" pitchFamily="18" charset="0"/>
              </a:rPr>
              <a:t>O</a:t>
            </a:r>
            <a:r>
              <a:rPr lang="tr-TR" b="1" dirty="0" smtClean="0">
                <a:latin typeface="Times New Roman" panose="02020603050405020304" pitchFamily="18" charset="0"/>
                <a:cs typeface="Times New Roman" panose="02020603050405020304" pitchFamily="18" charset="0"/>
              </a:rPr>
              <a:t>rtaklığını düzenleyen Evlenme Sözleşmesi</a:t>
            </a:r>
            <a:r>
              <a:rPr lang="tr-TR" dirty="0" smtClean="0">
                <a:latin typeface="Times New Roman" panose="02020603050405020304" pitchFamily="18" charset="0"/>
                <a:cs typeface="Times New Roman" panose="02020603050405020304" pitchFamily="18" charset="0"/>
              </a:rPr>
              <a:t>, Noter tarafından </a:t>
            </a:r>
            <a:r>
              <a:rPr lang="tr-TR" b="1" i="1" dirty="0" smtClean="0">
                <a:latin typeface="Times New Roman" panose="02020603050405020304" pitchFamily="18" charset="0"/>
                <a:cs typeface="Times New Roman" panose="02020603050405020304" pitchFamily="18" charset="0"/>
              </a:rPr>
              <a:t>resmi şekilde</a:t>
            </a:r>
            <a:r>
              <a:rPr lang="tr-TR" i="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yapılır (</a:t>
            </a:r>
            <a:r>
              <a:rPr lang="tr-TR" i="1" dirty="0" smtClean="0">
                <a:latin typeface="Times New Roman" panose="02020603050405020304" pitchFamily="18" charset="0"/>
                <a:cs typeface="Times New Roman" panose="02020603050405020304" pitchFamily="18" charset="0"/>
              </a:rPr>
              <a:t>MK 205, 706 / II). </a:t>
            </a:r>
          </a:p>
          <a:p>
            <a:pPr algn="just"/>
            <a:r>
              <a:rPr lang="tr-TR" dirty="0" smtClean="0">
                <a:latin typeface="Times New Roman" panose="02020603050405020304" pitchFamily="18" charset="0"/>
                <a:cs typeface="Times New Roman" panose="02020603050405020304" pitchFamily="18" charset="0"/>
              </a:rPr>
              <a:t>Bu değişiklik, </a:t>
            </a:r>
            <a:r>
              <a:rPr lang="tr-TR" dirty="0">
                <a:latin typeface="Times New Roman" panose="02020603050405020304" pitchFamily="18" charset="0"/>
                <a:cs typeface="Times New Roman" panose="02020603050405020304" pitchFamily="18" charset="0"/>
              </a:rPr>
              <a:t>E</a:t>
            </a:r>
            <a:r>
              <a:rPr lang="tr-TR" dirty="0" smtClean="0">
                <a:latin typeface="Times New Roman" panose="02020603050405020304" pitchFamily="18" charset="0"/>
                <a:cs typeface="Times New Roman" panose="02020603050405020304" pitchFamily="18" charset="0"/>
              </a:rPr>
              <a:t>şlerden birinin istemi üzerine Tapu Siciline tescil edilir (</a:t>
            </a:r>
            <a:r>
              <a:rPr lang="tr-TR" i="1" dirty="0" smtClean="0">
                <a:latin typeface="Times New Roman" panose="02020603050405020304" pitchFamily="18" charset="0"/>
                <a:cs typeface="Times New Roman" panose="02020603050405020304" pitchFamily="18" charset="0"/>
              </a:rPr>
              <a:t>MK 716 / III). </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454870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Ticaret Şirketlerinin Birleşmesi ve Bölünmesi </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sz="3600" b="1" i="1" dirty="0" smtClean="0">
                <a:latin typeface="Times New Roman" panose="02020603050405020304" pitchFamily="18" charset="0"/>
                <a:cs typeface="Times New Roman" panose="02020603050405020304" pitchFamily="18" charset="0"/>
              </a:rPr>
              <a:t>Ticaret Şirketlerinin </a:t>
            </a:r>
            <a:r>
              <a:rPr lang="tr-TR" sz="3600" b="1" i="1" dirty="0">
                <a:latin typeface="Times New Roman" panose="02020603050405020304" pitchFamily="18" charset="0"/>
                <a:cs typeface="Times New Roman" panose="02020603050405020304" pitchFamily="18" charset="0"/>
              </a:rPr>
              <a:t>B</a:t>
            </a:r>
            <a:r>
              <a:rPr lang="tr-TR" sz="3600" b="1" i="1" dirty="0" smtClean="0">
                <a:latin typeface="Times New Roman" panose="02020603050405020304" pitchFamily="18" charset="0"/>
                <a:cs typeface="Times New Roman" panose="02020603050405020304" pitchFamily="18" charset="0"/>
              </a:rPr>
              <a:t>irleşmesi </a:t>
            </a:r>
            <a:r>
              <a:rPr lang="tr-TR" sz="3600" dirty="0" smtClean="0">
                <a:latin typeface="Times New Roman" panose="02020603050405020304" pitchFamily="18" charset="0"/>
                <a:cs typeface="Times New Roman" panose="02020603050405020304" pitchFamily="18" charset="0"/>
              </a:rPr>
              <a:t>(</a:t>
            </a:r>
            <a:r>
              <a:rPr lang="tr-TR" sz="3600" i="1" dirty="0" smtClean="0">
                <a:latin typeface="Times New Roman" panose="02020603050405020304" pitchFamily="18" charset="0"/>
                <a:cs typeface="Times New Roman" panose="02020603050405020304" pitchFamily="18" charset="0"/>
              </a:rPr>
              <a:t>TTK 153 /1</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halinde,</a:t>
            </a:r>
            <a:r>
              <a:rPr lang="tr-TR" sz="3600" dirty="0" smtClean="0">
                <a:latin typeface="Times New Roman" panose="02020603050405020304" pitchFamily="18" charset="0"/>
                <a:cs typeface="Times New Roman" panose="02020603050405020304" pitchFamily="18" charset="0"/>
              </a:rPr>
              <a:t> devrolunan, </a:t>
            </a:r>
            <a:r>
              <a:rPr lang="tr-TR" sz="3600" b="1" i="1" dirty="0" smtClean="0">
                <a:latin typeface="Times New Roman" panose="02020603050405020304" pitchFamily="18" charset="0"/>
                <a:cs typeface="Times New Roman" panose="02020603050405020304" pitchFamily="18" charset="0"/>
              </a:rPr>
              <a:t>Bölünmesi</a:t>
            </a:r>
            <a:r>
              <a:rPr lang="tr-TR" sz="3600" dirty="0" smtClean="0">
                <a:latin typeface="Times New Roman" panose="02020603050405020304" pitchFamily="18" charset="0"/>
                <a:cs typeface="Times New Roman" panose="02020603050405020304" pitchFamily="18" charset="0"/>
              </a:rPr>
              <a:t> (</a:t>
            </a:r>
            <a:r>
              <a:rPr lang="tr-TR" sz="3600" i="1" dirty="0" smtClean="0">
                <a:latin typeface="Times New Roman" panose="02020603050405020304" pitchFamily="18" charset="0"/>
                <a:cs typeface="Times New Roman" panose="02020603050405020304" pitchFamily="18" charset="0"/>
              </a:rPr>
              <a:t>TTK 179 /4) </a:t>
            </a:r>
            <a:r>
              <a:rPr lang="tr-TR" sz="3600" b="1" i="1" dirty="0" smtClean="0">
                <a:latin typeface="Times New Roman" panose="02020603050405020304" pitchFamily="18" charset="0"/>
                <a:cs typeface="Times New Roman" panose="02020603050405020304" pitchFamily="18" charset="0"/>
              </a:rPr>
              <a:t>halinde ise</a:t>
            </a:r>
            <a:r>
              <a:rPr lang="tr-TR" sz="3600" dirty="0" smtClean="0">
                <a:latin typeface="Times New Roman" panose="02020603050405020304" pitchFamily="18" charset="0"/>
                <a:cs typeface="Times New Roman" panose="02020603050405020304" pitchFamily="18" charset="0"/>
              </a:rPr>
              <a:t>, Devreden Şirketin </a:t>
            </a:r>
            <a:r>
              <a:rPr lang="tr-TR" sz="3600" dirty="0">
                <a:latin typeface="Times New Roman" panose="02020603050405020304" pitchFamily="18" charset="0"/>
                <a:cs typeface="Times New Roman" panose="02020603050405020304" pitchFamily="18" charset="0"/>
              </a:rPr>
              <a:t>H</a:t>
            </a:r>
            <a:r>
              <a:rPr lang="tr-TR" sz="3600" dirty="0" smtClean="0">
                <a:latin typeface="Times New Roman" panose="02020603050405020304" pitchFamily="18" charset="0"/>
                <a:cs typeface="Times New Roman" panose="02020603050405020304" pitchFamily="18" charset="0"/>
              </a:rPr>
              <a:t>ak ve Borçları kendiliğinden devralan Şirkete geçer. </a:t>
            </a:r>
          </a:p>
          <a:p>
            <a:pPr algn="just"/>
            <a:r>
              <a:rPr lang="tr-TR" sz="3600" dirty="0" smtClean="0">
                <a:latin typeface="Times New Roman" panose="02020603050405020304" pitchFamily="18" charset="0"/>
                <a:cs typeface="Times New Roman" panose="02020603050405020304" pitchFamily="18" charset="0"/>
              </a:rPr>
              <a:t>Burada </a:t>
            </a:r>
            <a:r>
              <a:rPr lang="tr-TR" sz="3600" b="1" dirty="0" smtClean="0">
                <a:latin typeface="Times New Roman" panose="02020603050405020304" pitchFamily="18" charset="0"/>
                <a:cs typeface="Times New Roman" panose="02020603050405020304" pitchFamily="18" charset="0"/>
              </a:rPr>
              <a:t>Külli </a:t>
            </a:r>
            <a:r>
              <a:rPr lang="tr-TR" sz="3600" b="1" dirty="0" err="1" smtClean="0">
                <a:latin typeface="Times New Roman" panose="02020603050405020304" pitchFamily="18" charset="0"/>
                <a:cs typeface="Times New Roman" panose="02020603050405020304" pitchFamily="18" charset="0"/>
              </a:rPr>
              <a:t>Halefiyet</a:t>
            </a:r>
            <a:r>
              <a:rPr lang="tr-TR" sz="3600" b="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yoluyla gerçekleşen bir Kazanma söz konusu olur ve devrolunan veya Devreden </a:t>
            </a:r>
            <a:r>
              <a:rPr lang="tr-TR" sz="3600" dirty="0">
                <a:latin typeface="Times New Roman" panose="02020603050405020304" pitchFamily="18" charset="0"/>
                <a:cs typeface="Times New Roman" panose="02020603050405020304" pitchFamily="18" charset="0"/>
              </a:rPr>
              <a:t>Ş</a:t>
            </a:r>
            <a:r>
              <a:rPr lang="tr-TR" sz="3600" dirty="0" smtClean="0">
                <a:latin typeface="Times New Roman" panose="02020603050405020304" pitchFamily="18" charset="0"/>
                <a:cs typeface="Times New Roman" panose="02020603050405020304" pitchFamily="18" charset="0"/>
              </a:rPr>
              <a:t>irketin </a:t>
            </a:r>
            <a:r>
              <a:rPr lang="tr-TR" sz="3600" dirty="0">
                <a:latin typeface="Times New Roman" panose="02020603050405020304" pitchFamily="18" charset="0"/>
                <a:cs typeface="Times New Roman" panose="02020603050405020304" pitchFamily="18" charset="0"/>
              </a:rPr>
              <a:t>T</a:t>
            </a:r>
            <a:r>
              <a:rPr lang="tr-TR" sz="3600" dirty="0" smtClean="0">
                <a:latin typeface="Times New Roman" panose="02020603050405020304" pitchFamily="18" charset="0"/>
                <a:cs typeface="Times New Roman" panose="02020603050405020304" pitchFamily="18" charset="0"/>
              </a:rPr>
              <a:t>aşınmazlarının </a:t>
            </a:r>
            <a:r>
              <a:rPr lang="tr-TR" sz="3600" dirty="0">
                <a:latin typeface="Times New Roman" panose="02020603050405020304" pitchFamily="18" charset="0"/>
                <a:cs typeface="Times New Roman" panose="02020603050405020304" pitchFamily="18" charset="0"/>
              </a:rPr>
              <a:t>M</a:t>
            </a:r>
            <a:r>
              <a:rPr lang="tr-TR" sz="3600" dirty="0" smtClean="0">
                <a:latin typeface="Times New Roman" panose="02020603050405020304" pitchFamily="18" charset="0"/>
                <a:cs typeface="Times New Roman" panose="02020603050405020304" pitchFamily="18" charset="0"/>
              </a:rPr>
              <a:t>ülkiyeti de Devralan </a:t>
            </a:r>
            <a:r>
              <a:rPr lang="tr-TR" sz="3600" dirty="0">
                <a:latin typeface="Times New Roman" panose="02020603050405020304" pitchFamily="18" charset="0"/>
                <a:cs typeface="Times New Roman" panose="02020603050405020304" pitchFamily="18" charset="0"/>
              </a:rPr>
              <a:t>Ş</a:t>
            </a:r>
            <a:r>
              <a:rPr lang="tr-TR" sz="3600" dirty="0" smtClean="0">
                <a:latin typeface="Times New Roman" panose="02020603050405020304" pitchFamily="18" charset="0"/>
                <a:cs typeface="Times New Roman" panose="02020603050405020304" pitchFamily="18" charset="0"/>
              </a:rPr>
              <a:t>irkete Tapu Siciline </a:t>
            </a:r>
            <a:r>
              <a:rPr lang="tr-TR" sz="3600" b="1" i="1" dirty="0" smtClean="0">
                <a:latin typeface="Times New Roman" panose="02020603050405020304" pitchFamily="18" charset="0"/>
                <a:cs typeface="Times New Roman" panose="02020603050405020304" pitchFamily="18" charset="0"/>
              </a:rPr>
              <a:t>tescilden önce </a:t>
            </a:r>
            <a:r>
              <a:rPr lang="tr-TR" sz="3600" dirty="0" smtClean="0">
                <a:latin typeface="Times New Roman" panose="02020603050405020304" pitchFamily="18" charset="0"/>
                <a:cs typeface="Times New Roman" panose="02020603050405020304" pitchFamily="18" charset="0"/>
              </a:rPr>
              <a:t>intikal eder. </a:t>
            </a:r>
          </a:p>
          <a:p>
            <a:pPr algn="just"/>
            <a:endParaRPr lang="tr-TR" sz="3200" dirty="0"/>
          </a:p>
        </p:txBody>
      </p:sp>
    </p:spTree>
    <p:extLst>
      <p:ext uri="{BB962C8B-B14F-4D97-AF65-F5344CB8AC3E}">
        <p14:creationId xmlns:p14="http://schemas.microsoft.com/office/powerpoint/2010/main" val="2683312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dirty="0">
                <a:latin typeface="Times New Roman" panose="02020603050405020304" pitchFamily="18" charset="0"/>
                <a:cs typeface="Times New Roman" panose="02020603050405020304" pitchFamily="18" charset="0"/>
              </a:rPr>
              <a:t>Özellikle</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Mülkiyetin Tescilsiz Devren Kazanıldığı Hallerde,</a:t>
            </a:r>
            <a:r>
              <a:rPr lang="tr-TR" sz="3200" b="1" dirty="0">
                <a:latin typeface="Times New Roman" panose="02020603050405020304" pitchFamily="18" charset="0"/>
                <a:cs typeface="Times New Roman" panose="02020603050405020304" pitchFamily="18" charset="0"/>
              </a:rPr>
              <a:t> eğer bir </a:t>
            </a:r>
            <a:r>
              <a:rPr lang="tr-TR" sz="3200" b="1" i="1" dirty="0" smtClean="0">
                <a:latin typeface="Times New Roman" panose="02020603050405020304" pitchFamily="18" charset="0"/>
                <a:cs typeface="Times New Roman" panose="02020603050405020304" pitchFamily="18" charset="0"/>
              </a:rPr>
              <a:t>Geçici Tescil Şerhi </a:t>
            </a:r>
            <a:r>
              <a:rPr lang="tr-TR" sz="3200" b="1" dirty="0" smtClean="0">
                <a:latin typeface="Times New Roman" panose="02020603050405020304" pitchFamily="18" charset="0"/>
                <a:cs typeface="Times New Roman" panose="02020603050405020304" pitchFamily="18" charset="0"/>
              </a:rPr>
              <a:t>verilmemiş </a:t>
            </a:r>
            <a:r>
              <a:rPr lang="tr-TR" sz="3200" dirty="0" smtClean="0">
                <a:latin typeface="Times New Roman" panose="02020603050405020304" pitchFamily="18" charset="0"/>
                <a:cs typeface="Times New Roman" panose="02020603050405020304" pitchFamily="18" charset="0"/>
              </a:rPr>
              <a:t>ise</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1011), </a:t>
            </a:r>
            <a:r>
              <a:rPr lang="tr-TR" sz="3200" b="1" i="1" dirty="0">
                <a:latin typeface="Times New Roman" panose="02020603050405020304" pitchFamily="18" charset="0"/>
                <a:cs typeface="Times New Roman" panose="02020603050405020304" pitchFamily="18" charset="0"/>
              </a:rPr>
              <a:t>Eski Malik</a:t>
            </a:r>
            <a:r>
              <a:rPr lang="tr-TR" sz="3200" b="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Sicilde </a:t>
            </a:r>
            <a:r>
              <a:rPr lang="tr-TR" sz="3200" b="1" dirty="0">
                <a:latin typeface="Times New Roman" panose="02020603050405020304" pitchFamily="18" charset="0"/>
                <a:cs typeface="Times New Roman" panose="02020603050405020304" pitchFamily="18" charset="0"/>
              </a:rPr>
              <a:t>kayıtlı kaldığı </a:t>
            </a:r>
            <a:r>
              <a:rPr lang="tr-TR" sz="3200" b="1" dirty="0" smtClean="0">
                <a:latin typeface="Times New Roman" panose="02020603050405020304" pitchFamily="18" charset="0"/>
                <a:cs typeface="Times New Roman" panose="02020603050405020304" pitchFamily="18" charset="0"/>
              </a:rPr>
              <a:t>sürece, </a:t>
            </a:r>
            <a:r>
              <a:rPr lang="tr-TR" sz="3200" b="1" i="1" dirty="0" smtClean="0">
                <a:latin typeface="Times New Roman" panose="02020603050405020304" pitchFamily="18" charset="0"/>
                <a:cs typeface="Times New Roman" panose="02020603050405020304" pitchFamily="18" charset="0"/>
              </a:rPr>
              <a:t>İyiniyetli Üçüncü Kişilerin </a:t>
            </a:r>
            <a:r>
              <a:rPr lang="tr-TR" sz="3200" b="1" i="1" dirty="0">
                <a:latin typeface="Times New Roman" panose="02020603050405020304" pitchFamily="18" charset="0"/>
                <a:cs typeface="Times New Roman" panose="02020603050405020304" pitchFamily="18" charset="0"/>
              </a:rPr>
              <a:t>ondan kazanacağı </a:t>
            </a:r>
            <a:r>
              <a:rPr lang="tr-TR" sz="3200" b="1" i="1" dirty="0" smtClean="0">
                <a:latin typeface="Times New Roman" panose="02020603050405020304" pitchFamily="18" charset="0"/>
                <a:cs typeface="Times New Roman" panose="02020603050405020304" pitchFamily="18" charset="0"/>
              </a:rPr>
              <a:t>Ayni Haklar </a:t>
            </a:r>
            <a:r>
              <a:rPr lang="tr-TR" sz="3200" b="1" dirty="0">
                <a:latin typeface="Times New Roman" panose="02020603050405020304" pitchFamily="18" charset="0"/>
                <a:cs typeface="Times New Roman" panose="02020603050405020304" pitchFamily="18" charset="0"/>
              </a:rPr>
              <a:t>geçerli olur </a:t>
            </a:r>
            <a:r>
              <a:rPr lang="tr-TR" sz="3200"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1023). </a:t>
            </a:r>
          </a:p>
          <a:p>
            <a:pPr algn="just"/>
            <a:r>
              <a:rPr lang="tr-TR" sz="3200" dirty="0">
                <a:latin typeface="Times New Roman" panose="02020603050405020304" pitchFamily="18" charset="0"/>
                <a:cs typeface="Times New Roman" panose="02020603050405020304" pitchFamily="18" charset="0"/>
              </a:rPr>
              <a:t>Bu bağlamda, </a:t>
            </a:r>
            <a:r>
              <a:rPr lang="tr-TR" sz="3200" b="1" dirty="0">
                <a:latin typeface="Times New Roman" panose="02020603050405020304" pitchFamily="18" charset="0"/>
                <a:cs typeface="Times New Roman" panose="02020603050405020304" pitchFamily="18" charset="0"/>
              </a:rPr>
              <a:t>söz konusu </a:t>
            </a:r>
            <a:r>
              <a:rPr lang="tr-TR" sz="3200" b="1" dirty="0">
                <a:latin typeface="Times New Roman" panose="02020603050405020304" pitchFamily="18" charset="0"/>
                <a:cs typeface="Times New Roman" panose="02020603050405020304" pitchFamily="18" charset="0"/>
              </a:rPr>
              <a:t>T</a:t>
            </a:r>
            <a:r>
              <a:rPr lang="tr-TR" sz="3200" b="1" dirty="0" smtClean="0">
                <a:latin typeface="Times New Roman" panose="02020603050405020304" pitchFamily="18" charset="0"/>
                <a:cs typeface="Times New Roman" panose="02020603050405020304" pitchFamily="18" charset="0"/>
              </a:rPr>
              <a:t>ehlike</a:t>
            </a:r>
            <a:r>
              <a:rPr lang="tr-TR" sz="3200"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ancak </a:t>
            </a:r>
            <a:r>
              <a:rPr lang="tr-TR" sz="3200" b="1" i="1" dirty="0">
                <a:latin typeface="Times New Roman" panose="02020603050405020304" pitchFamily="18" charset="0"/>
                <a:cs typeface="Times New Roman" panose="02020603050405020304" pitchFamily="18" charset="0"/>
              </a:rPr>
              <a:t>Yeni Mali</a:t>
            </a:r>
            <a:r>
              <a:rPr lang="tr-TR" sz="3200" i="1" dirty="0">
                <a:latin typeface="Times New Roman" panose="02020603050405020304" pitchFamily="18" charset="0"/>
                <a:cs typeface="Times New Roman" panose="02020603050405020304" pitchFamily="18" charset="0"/>
              </a:rPr>
              <a:t>k </a:t>
            </a:r>
            <a:r>
              <a:rPr lang="tr-TR" sz="3200" b="1" i="1" dirty="0">
                <a:latin typeface="Times New Roman" panose="02020603050405020304" pitchFamily="18" charset="0"/>
                <a:cs typeface="Times New Roman" panose="02020603050405020304" pitchFamily="18" charset="0"/>
              </a:rPr>
              <a:t>adına yapılacak </a:t>
            </a:r>
            <a:r>
              <a:rPr lang="tr-TR" sz="3200" b="1" i="1" dirty="0" smtClean="0">
                <a:latin typeface="Times New Roman" panose="02020603050405020304" pitchFamily="18" charset="0"/>
                <a:cs typeface="Times New Roman" panose="02020603050405020304" pitchFamily="18" charset="0"/>
              </a:rPr>
              <a:t>Tescil </a:t>
            </a:r>
            <a:r>
              <a:rPr lang="tr-TR" sz="3200" dirty="0" smtClean="0">
                <a:latin typeface="Times New Roman" panose="02020603050405020304" pitchFamily="18" charset="0"/>
                <a:cs typeface="Times New Roman" panose="02020603050405020304" pitchFamily="18" charset="0"/>
              </a:rPr>
              <a:t>ile</a:t>
            </a:r>
            <a:r>
              <a:rPr lang="tr-TR" sz="3200" b="1"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giderilebilir</a:t>
            </a:r>
            <a:r>
              <a:rPr lang="tr-TR" sz="3200" b="1" dirty="0" smtClean="0">
                <a:latin typeface="Times New Roman" panose="02020603050405020304" pitchFamily="18" charset="0"/>
                <a:cs typeface="Times New Roman" panose="02020603050405020304" pitchFamily="18" charset="0"/>
              </a:rPr>
              <a:t>.</a:t>
            </a:r>
          </a:p>
          <a:p>
            <a:pPr marL="0" indent="0" algn="just">
              <a:buNone/>
            </a:pPr>
            <a:r>
              <a:rPr lang="tr-TR" dirty="0" smtClean="0">
                <a:latin typeface="Times New Roman" panose="02020603050405020304" pitchFamily="18" charset="0"/>
                <a:cs typeface="Times New Roman" panose="02020603050405020304" pitchFamily="18" charset="0"/>
              </a:rPr>
              <a:t>(</a:t>
            </a:r>
            <a:r>
              <a:rPr lang="tr-TR" sz="2400" b="1" i="1" dirty="0">
                <a:latin typeface="Times New Roman" panose="02020603050405020304" pitchFamily="18" charset="0"/>
                <a:cs typeface="Times New Roman" panose="02020603050405020304" pitchFamily="18" charset="0"/>
              </a:rPr>
              <a:t>Sirmen</a:t>
            </a:r>
            <a:r>
              <a:rPr lang="tr-TR" sz="2400" i="1" dirty="0">
                <a:latin typeface="Times New Roman" panose="02020603050405020304" pitchFamily="18" charset="0"/>
                <a:cs typeface="Times New Roman" panose="02020603050405020304" pitchFamily="18" charset="0"/>
              </a:rPr>
              <a:t>, Eşya H., </a:t>
            </a:r>
            <a:r>
              <a:rPr lang="tr-TR" sz="2400" i="1" dirty="0" smtClean="0">
                <a:latin typeface="Times New Roman" panose="02020603050405020304" pitchFamily="18" charset="0"/>
                <a:cs typeface="Times New Roman" panose="02020603050405020304" pitchFamily="18" charset="0"/>
              </a:rPr>
              <a:t>7. </a:t>
            </a:r>
            <a:r>
              <a:rPr lang="tr-TR" sz="2400" i="1" dirty="0">
                <a:latin typeface="Times New Roman" panose="02020603050405020304" pitchFamily="18" charset="0"/>
                <a:cs typeface="Times New Roman" panose="02020603050405020304" pitchFamily="18" charset="0"/>
              </a:rPr>
              <a:t>B., s. </a:t>
            </a:r>
            <a:r>
              <a:rPr lang="tr-TR" sz="2400" i="1" dirty="0" smtClean="0">
                <a:latin typeface="Times New Roman" panose="02020603050405020304" pitchFamily="18" charset="0"/>
                <a:cs typeface="Times New Roman" panose="02020603050405020304" pitchFamily="18" charset="0"/>
              </a:rPr>
              <a:t>353; </a:t>
            </a:r>
            <a:r>
              <a:rPr lang="tr-TR" sz="2400" b="1" i="1" dirty="0" err="1">
                <a:latin typeface="Times New Roman" panose="02020603050405020304" pitchFamily="18" charset="0"/>
                <a:cs typeface="Times New Roman" panose="02020603050405020304" pitchFamily="18" charset="0"/>
              </a:rPr>
              <a:t>Oğuzman</a:t>
            </a:r>
            <a:r>
              <a:rPr lang="tr-TR" sz="2400" b="1" i="1" dirty="0">
                <a:latin typeface="Times New Roman" panose="02020603050405020304" pitchFamily="18" charset="0"/>
                <a:cs typeface="Times New Roman" panose="02020603050405020304" pitchFamily="18" charset="0"/>
              </a:rPr>
              <a:t> / </a:t>
            </a:r>
            <a:r>
              <a:rPr lang="tr-TR" sz="2400" b="1" i="1" dirty="0" err="1">
                <a:latin typeface="Times New Roman" panose="02020603050405020304" pitchFamily="18" charset="0"/>
                <a:cs typeface="Times New Roman" panose="02020603050405020304" pitchFamily="18" charset="0"/>
              </a:rPr>
              <a:t>Seliçi</a:t>
            </a:r>
            <a:r>
              <a:rPr lang="tr-TR" sz="2400" b="1" i="1" dirty="0">
                <a:latin typeface="Times New Roman" panose="02020603050405020304" pitchFamily="18" charset="0"/>
                <a:cs typeface="Times New Roman" panose="02020603050405020304" pitchFamily="18" charset="0"/>
              </a:rPr>
              <a:t> / Oktay- Özdemir,</a:t>
            </a:r>
            <a:r>
              <a:rPr lang="tr-TR" sz="2400" i="1" dirty="0">
                <a:latin typeface="Times New Roman" panose="02020603050405020304" pitchFamily="18" charset="0"/>
                <a:cs typeface="Times New Roman" panose="02020603050405020304" pitchFamily="18" charset="0"/>
              </a:rPr>
              <a:t> Eşya H., </a:t>
            </a:r>
            <a:r>
              <a:rPr lang="tr-TR" sz="2400" i="1" dirty="0" smtClean="0">
                <a:latin typeface="Times New Roman" panose="02020603050405020304" pitchFamily="18" charset="0"/>
                <a:cs typeface="Times New Roman" panose="02020603050405020304" pitchFamily="18" charset="0"/>
              </a:rPr>
              <a:t>20. </a:t>
            </a:r>
            <a:r>
              <a:rPr lang="tr-TR" sz="2400" i="1" dirty="0">
                <a:latin typeface="Times New Roman" panose="02020603050405020304" pitchFamily="18" charset="0"/>
                <a:cs typeface="Times New Roman" panose="02020603050405020304" pitchFamily="18" charset="0"/>
              </a:rPr>
              <a:t>B., s. 405)</a:t>
            </a:r>
          </a:p>
          <a:p>
            <a:pPr marL="0" indent="0">
              <a:buNone/>
            </a:pPr>
            <a:endParaRPr lang="tr-TR" dirty="0"/>
          </a:p>
        </p:txBody>
      </p:sp>
    </p:spTree>
    <p:extLst>
      <p:ext uri="{BB962C8B-B14F-4D97-AF65-F5344CB8AC3E}">
        <p14:creationId xmlns:p14="http://schemas.microsoft.com/office/powerpoint/2010/main" val="189968433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b="1" dirty="0">
                <a:latin typeface="Times New Roman" panose="02020603050405020304" pitchFamily="18" charset="0"/>
                <a:cs typeface="Times New Roman" panose="02020603050405020304" pitchFamily="18" charset="0"/>
              </a:rPr>
              <a:t>Gümrük ve Ticaret Bakanlığının, Şirketlerde Yapı Değişikliği ve Ayni Sermaye Konulmasında Siciller Arası İşbirliğine İlişkin Tebliğine göre, </a:t>
            </a:r>
            <a:r>
              <a:rPr lang="tr-TR" sz="2400" dirty="0">
                <a:latin typeface="Times New Roman" panose="02020603050405020304" pitchFamily="18" charset="0"/>
                <a:cs typeface="Times New Roman" panose="02020603050405020304" pitchFamily="18" charset="0"/>
              </a:rPr>
              <a:t>Şirketlerin Birleşmesi ve Bölünmesinde, Ticaret Siciline tescili yapan </a:t>
            </a:r>
            <a:r>
              <a:rPr lang="tr-TR" sz="2400" dirty="0" smtClean="0">
                <a:latin typeface="Times New Roman" panose="02020603050405020304" pitchFamily="18" charset="0"/>
                <a:cs typeface="Times New Roman" panose="02020603050405020304" pitchFamily="18" charset="0"/>
              </a:rPr>
              <a:t>Müdürlük tarafından, </a:t>
            </a:r>
            <a:r>
              <a:rPr lang="tr-TR" sz="2400" dirty="0">
                <a:latin typeface="Times New Roman" panose="02020603050405020304" pitchFamily="18" charset="0"/>
                <a:cs typeface="Times New Roman" panose="02020603050405020304" pitchFamily="18" charset="0"/>
              </a:rPr>
              <a:t>durum ilgili Tapu Siciline (</a:t>
            </a:r>
            <a:r>
              <a:rPr lang="tr-TR" sz="2400" i="1" dirty="0">
                <a:latin typeface="Times New Roman" panose="02020603050405020304" pitchFamily="18" charset="0"/>
                <a:cs typeface="Times New Roman" panose="02020603050405020304" pitchFamily="18" charset="0"/>
              </a:rPr>
              <a:t>Tapu Müdürlüğüne</a:t>
            </a:r>
            <a:r>
              <a:rPr lang="tr-TR" sz="2400" dirty="0">
                <a:latin typeface="Times New Roman" panose="02020603050405020304" pitchFamily="18" charset="0"/>
                <a:cs typeface="Times New Roman" panose="02020603050405020304" pitchFamily="18" charset="0"/>
              </a:rPr>
              <a:t>) bildirilir (</a:t>
            </a:r>
            <a:r>
              <a:rPr lang="tr-TR" sz="2400" i="1" dirty="0">
                <a:latin typeface="Times New Roman" panose="02020603050405020304" pitchFamily="18" charset="0"/>
                <a:cs typeface="Times New Roman" panose="02020603050405020304" pitchFamily="18" charset="0"/>
              </a:rPr>
              <a:t>m. 4</a:t>
            </a:r>
            <a:r>
              <a:rPr lang="tr-TR" sz="2400" dirty="0">
                <a:latin typeface="Times New Roman" panose="02020603050405020304" pitchFamily="18" charset="0"/>
                <a:cs typeface="Times New Roman" panose="02020603050405020304" pitchFamily="18" charset="0"/>
              </a:rPr>
              <a:t>). </a:t>
            </a:r>
          </a:p>
          <a:p>
            <a:pPr algn="just"/>
            <a:r>
              <a:rPr lang="tr-TR" sz="2400" dirty="0">
                <a:latin typeface="Times New Roman" panose="02020603050405020304" pitchFamily="18" charset="0"/>
                <a:cs typeface="Times New Roman" panose="02020603050405020304" pitchFamily="18" charset="0"/>
              </a:rPr>
              <a:t>Bunun üzerine durumun bildirildiği Tapu Müdürlüğü, </a:t>
            </a:r>
            <a:r>
              <a:rPr lang="tr-TR" sz="2400" dirty="0" smtClean="0">
                <a:latin typeface="Times New Roman" panose="02020603050405020304" pitchFamily="18" charset="0"/>
                <a:cs typeface="Times New Roman" panose="02020603050405020304" pitchFamily="18" charset="0"/>
              </a:rPr>
              <a:t>Taşınmazın </a:t>
            </a:r>
            <a:r>
              <a:rPr lang="tr-TR" sz="2400" dirty="0">
                <a:latin typeface="Times New Roman" panose="02020603050405020304" pitchFamily="18" charset="0"/>
                <a:cs typeface="Times New Roman" panose="02020603050405020304" pitchFamily="18" charset="0"/>
              </a:rPr>
              <a:t>M</a:t>
            </a:r>
            <a:r>
              <a:rPr lang="tr-TR" sz="2400" dirty="0" smtClean="0">
                <a:latin typeface="Times New Roman" panose="02020603050405020304" pitchFamily="18" charset="0"/>
                <a:cs typeface="Times New Roman" panose="02020603050405020304" pitchFamily="18" charset="0"/>
              </a:rPr>
              <a:t>ülkiyeti </a:t>
            </a:r>
            <a:r>
              <a:rPr lang="tr-TR" sz="2400" dirty="0">
                <a:latin typeface="Times New Roman" panose="02020603050405020304" pitchFamily="18" charset="0"/>
                <a:cs typeface="Times New Roman" panose="02020603050405020304" pitchFamily="18" charset="0"/>
              </a:rPr>
              <a:t>yeni </a:t>
            </a:r>
            <a:r>
              <a:rPr lang="tr-TR" sz="2400" dirty="0" smtClean="0">
                <a:latin typeface="Times New Roman" panose="02020603050405020304" pitchFamily="18" charset="0"/>
                <a:cs typeface="Times New Roman" panose="02020603050405020304" pitchFamily="18" charset="0"/>
              </a:rPr>
              <a:t>Şirket </a:t>
            </a:r>
            <a:r>
              <a:rPr lang="tr-TR" sz="2400" dirty="0">
                <a:latin typeface="Times New Roman" panose="02020603050405020304" pitchFamily="18" charset="0"/>
                <a:cs typeface="Times New Roman" panose="02020603050405020304" pitchFamily="18" charset="0"/>
              </a:rPr>
              <a:t>adına tescil edilinceye kadar Tapu Kütüğüne bu konuda bir şerh koyar (</a:t>
            </a:r>
            <a:r>
              <a:rPr lang="tr-TR" sz="2400" i="1" dirty="0">
                <a:latin typeface="Times New Roman" panose="02020603050405020304" pitchFamily="18" charset="0"/>
                <a:cs typeface="Times New Roman" panose="02020603050405020304" pitchFamily="18" charset="0"/>
              </a:rPr>
              <a:t>m. 6). </a:t>
            </a:r>
            <a:endParaRPr lang="tr-TR" sz="2400" i="1"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Tebliğde her ne kadar </a:t>
            </a:r>
            <a:r>
              <a:rPr lang="tr-TR" sz="2400" b="1" dirty="0" smtClean="0">
                <a:latin typeface="Times New Roman" panose="02020603050405020304" pitchFamily="18" charset="0"/>
                <a:cs typeface="Times New Roman" panose="02020603050405020304" pitchFamily="18" charset="0"/>
              </a:rPr>
              <a:t>Şerh</a:t>
            </a:r>
            <a:r>
              <a:rPr lang="tr-TR" sz="2400" dirty="0" smtClean="0">
                <a:latin typeface="Times New Roman" panose="02020603050405020304" pitchFamily="18" charset="0"/>
                <a:cs typeface="Times New Roman" panose="02020603050405020304" pitchFamily="18" charset="0"/>
              </a:rPr>
              <a:t> denilmişse de, böyle bir Kayıt </a:t>
            </a:r>
            <a:r>
              <a:rPr lang="tr-TR" sz="2400" b="1" dirty="0" smtClean="0">
                <a:latin typeface="Times New Roman" panose="02020603050405020304" pitchFamily="18" charset="0"/>
                <a:cs typeface="Times New Roman" panose="02020603050405020304" pitchFamily="18" charset="0"/>
              </a:rPr>
              <a:t>Beyan </a:t>
            </a:r>
            <a:r>
              <a:rPr lang="tr-TR" sz="2400" dirty="0" smtClean="0">
                <a:latin typeface="Times New Roman" panose="02020603050405020304" pitchFamily="18" charset="0"/>
                <a:cs typeface="Times New Roman" panose="02020603050405020304" pitchFamily="18" charset="0"/>
              </a:rPr>
              <a:t>niteliğini taşımakta, Taşınmazın </a:t>
            </a:r>
            <a:r>
              <a:rPr lang="tr-TR" sz="2400" dirty="0">
                <a:latin typeface="Times New Roman" panose="02020603050405020304" pitchFamily="18" charset="0"/>
                <a:cs typeface="Times New Roman" panose="02020603050405020304" pitchFamily="18" charset="0"/>
              </a:rPr>
              <a:t>M</a:t>
            </a:r>
            <a:r>
              <a:rPr lang="tr-TR" sz="2400" dirty="0" smtClean="0">
                <a:latin typeface="Times New Roman" panose="02020603050405020304" pitchFamily="18" charset="0"/>
                <a:cs typeface="Times New Roman" panose="02020603050405020304" pitchFamily="18" charset="0"/>
              </a:rPr>
              <a:t>ülkiyetinin </a:t>
            </a:r>
            <a:r>
              <a:rPr lang="tr-TR" sz="2400" dirty="0">
                <a:latin typeface="Times New Roman" panose="02020603050405020304" pitchFamily="18" charset="0"/>
                <a:cs typeface="Times New Roman" panose="02020603050405020304" pitchFamily="18" charset="0"/>
              </a:rPr>
              <a:t>S</a:t>
            </a:r>
            <a:r>
              <a:rPr lang="tr-TR" sz="2400" dirty="0" smtClean="0">
                <a:latin typeface="Times New Roman" panose="02020603050405020304" pitchFamily="18" charset="0"/>
                <a:cs typeface="Times New Roman" panose="02020603050405020304" pitchFamily="18" charset="0"/>
              </a:rPr>
              <a:t>icil </a:t>
            </a:r>
            <a:r>
              <a:rPr lang="tr-TR" sz="2400" dirty="0">
                <a:latin typeface="Times New Roman" panose="02020603050405020304" pitchFamily="18" charset="0"/>
                <a:cs typeface="Times New Roman" panose="02020603050405020304" pitchFamily="18" charset="0"/>
              </a:rPr>
              <a:t>D</a:t>
            </a:r>
            <a:r>
              <a:rPr lang="tr-TR" sz="2400" dirty="0" smtClean="0">
                <a:latin typeface="Times New Roman" panose="02020603050405020304" pitchFamily="18" charset="0"/>
                <a:cs typeface="Times New Roman" panose="02020603050405020304" pitchFamily="18" charset="0"/>
              </a:rPr>
              <a:t>ışı yeni Şirkete geçmiş olduğunu açıklamaktadır. </a:t>
            </a:r>
            <a:endParaRPr lang="tr-TR" sz="2400" dirty="0">
              <a:latin typeface="Times New Roman" panose="02020603050405020304" pitchFamily="18" charset="0"/>
              <a:cs typeface="Times New Roman" panose="02020603050405020304" pitchFamily="18" charset="0"/>
            </a:endParaRPr>
          </a:p>
          <a:p>
            <a:pPr marL="0" indent="0">
              <a:buNone/>
            </a:pPr>
            <a:endParaRPr lang="tr-TR" sz="2400" dirty="0"/>
          </a:p>
        </p:txBody>
      </p:sp>
    </p:spTree>
    <p:extLst>
      <p:ext uri="{BB962C8B-B14F-4D97-AF65-F5344CB8AC3E}">
        <p14:creationId xmlns:p14="http://schemas.microsoft.com/office/powerpoint/2010/main" val="392893652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Ticari İşletmenin Devri </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sz="2400" b="1" dirty="0" smtClean="0">
                <a:latin typeface="Times New Roman" panose="02020603050405020304" pitchFamily="18" charset="0"/>
                <a:cs typeface="Times New Roman" panose="02020603050405020304" pitchFamily="18" charset="0"/>
              </a:rPr>
              <a:t>6102 sayılı yeni Türk Ticaret Kanunu’nun 11. maddesinin 3. fıkrasına göre</a:t>
            </a:r>
            <a:r>
              <a:rPr lang="tr-TR" sz="2400"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Ticari işletme, içerdiği malvarlığı unsurlarının devri için zorunlu tasarruf işlemlerinin ayrı ayrı yapılmasına gerek olmaksızın bir bütün halinde devredilebilir ve diğer hukuki işlemlere konu olabilir.» </a:t>
            </a:r>
          </a:p>
          <a:p>
            <a:pPr algn="just"/>
            <a:r>
              <a:rPr lang="tr-TR" sz="2400" b="1" dirty="0" smtClean="0">
                <a:latin typeface="Times New Roman" panose="02020603050405020304" pitchFamily="18" charset="0"/>
                <a:cs typeface="Times New Roman" panose="02020603050405020304" pitchFamily="18" charset="0"/>
              </a:rPr>
              <a:t>Aynı fıkranın son cümlesine göre de</a:t>
            </a:r>
            <a:r>
              <a:rPr lang="tr-TR" sz="2400" dirty="0" smtClean="0">
                <a:latin typeface="Times New Roman" panose="02020603050405020304" pitchFamily="18" charset="0"/>
                <a:cs typeface="Times New Roman" panose="02020603050405020304" pitchFamily="18" charset="0"/>
              </a:rPr>
              <a:t>, Devir Sözleşmesi </a:t>
            </a:r>
            <a:r>
              <a:rPr lang="tr-TR" sz="2400" i="1" dirty="0" smtClean="0">
                <a:latin typeface="Times New Roman" panose="02020603050405020304" pitchFamily="18" charset="0"/>
                <a:cs typeface="Times New Roman" panose="02020603050405020304" pitchFamily="18" charset="0"/>
              </a:rPr>
              <a:t>«yazılı şekilde yapılır ve Ticaret Siciline tescil ve ilan edilir.» </a:t>
            </a:r>
          </a:p>
          <a:p>
            <a:pPr algn="just"/>
            <a:r>
              <a:rPr lang="tr-TR" sz="2400" dirty="0" smtClean="0">
                <a:latin typeface="Times New Roman" panose="02020603050405020304" pitchFamily="18" charset="0"/>
                <a:cs typeface="Times New Roman" panose="02020603050405020304" pitchFamily="18" charset="0"/>
              </a:rPr>
              <a:t>TTK 11/3’deki düzenlemeden, işletmenin devredilmesinde Borçlandırıcı İşlem ile Tasarruf İşlemi ayırımı, hangi işlemin Borçlandırıcı İşlem, hangi işlemin Tasarruf İşlemi olduğu kesin olarak anlaşılamamaktadır. </a:t>
            </a:r>
          </a:p>
          <a:p>
            <a:pPr algn="just"/>
            <a:r>
              <a:rPr lang="tr-TR" sz="2400" b="1" i="1" dirty="0">
                <a:latin typeface="Times New Roman" panose="02020603050405020304" pitchFamily="18" charset="0"/>
                <a:cs typeface="Times New Roman" panose="02020603050405020304" pitchFamily="18" charset="0"/>
              </a:rPr>
              <a:t>TTK 11 /3’de, </a:t>
            </a:r>
            <a:r>
              <a:rPr lang="tr-TR" sz="2400" b="1" dirty="0">
                <a:latin typeface="Times New Roman" panose="02020603050405020304" pitchFamily="18" charset="0"/>
                <a:cs typeface="Times New Roman" panose="02020603050405020304" pitchFamily="18" charset="0"/>
              </a:rPr>
              <a:t>Yazılı Sözleşme, Ticaret Siciline Tescil ve İlan tek bir işlem gibi ifade edilmiştir. </a:t>
            </a:r>
            <a:r>
              <a:rPr lang="tr-TR" sz="2400" dirty="0" smtClean="0">
                <a:latin typeface="Times New Roman" panose="02020603050405020304" pitchFamily="18" charset="0"/>
                <a:cs typeface="Times New Roman" panose="02020603050405020304" pitchFamily="18" charset="0"/>
              </a:rPr>
              <a:t>Bu </a:t>
            </a:r>
            <a:r>
              <a:rPr lang="tr-TR" sz="2400" dirty="0">
                <a:latin typeface="Times New Roman" panose="02020603050405020304" pitchFamily="18" charset="0"/>
                <a:cs typeface="Times New Roman" panose="02020603050405020304" pitchFamily="18" charset="0"/>
              </a:rPr>
              <a:t>düzenlemede, Yazılı Şeklin bir Geçerlilik Şartı olduğu açık olmakla beraber, söz konusu Yazılı Sözleşmenin niteliği açık değildir. </a:t>
            </a:r>
          </a:p>
          <a:p>
            <a:pPr marL="0" indent="0" algn="just">
              <a:buNone/>
            </a:pPr>
            <a:endParaRPr lang="tr-TR" sz="2400" dirty="0" smtClean="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856740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890019"/>
            <a:ext cx="10515600" cy="4351338"/>
          </a:xfrm>
        </p:spPr>
        <p:txBody>
          <a:bodyPr>
            <a:normAutofit/>
          </a:bodyPr>
          <a:lstStyle/>
          <a:p>
            <a:pPr algn="just"/>
            <a:r>
              <a:rPr lang="tr-TR" sz="2400" b="1" dirty="0">
                <a:latin typeface="Times New Roman" panose="02020603050405020304" pitchFamily="18" charset="0"/>
                <a:cs typeface="Times New Roman" panose="02020603050405020304" pitchFamily="18" charset="0"/>
              </a:rPr>
              <a:t>TTK 11 / 3’ün sözünden hareketle, Sözleşmenin Niteliği konusunda üç farklı görüş ileri sürülebilir. </a:t>
            </a:r>
            <a:endParaRPr lang="tr-TR" sz="2400" b="1" dirty="0" smtClean="0">
              <a:latin typeface="Times New Roman" panose="02020603050405020304" pitchFamily="18" charset="0"/>
              <a:cs typeface="Times New Roman" panose="02020603050405020304" pitchFamily="18" charset="0"/>
            </a:endParaRPr>
          </a:p>
          <a:p>
            <a:pPr algn="just"/>
            <a:r>
              <a:rPr lang="tr-TR" sz="2400" b="1" i="1" dirty="0" smtClean="0">
                <a:latin typeface="Times New Roman" panose="02020603050405020304" pitchFamily="18" charset="0"/>
                <a:cs typeface="Times New Roman" panose="02020603050405020304" pitchFamily="18" charset="0"/>
              </a:rPr>
              <a:t>Birinci görüşe göre</a:t>
            </a:r>
            <a:r>
              <a:rPr lang="tr-TR" sz="2400" b="1" dirty="0" smtClean="0">
                <a:latin typeface="Times New Roman" panose="02020603050405020304" pitchFamily="18" charset="0"/>
                <a:cs typeface="Times New Roman" panose="02020603050405020304" pitchFamily="18" charset="0"/>
              </a:rPr>
              <a:t>, Yazılı Devir Sözleşmesi bir Tasarruf İşlemidir. </a:t>
            </a:r>
            <a:r>
              <a:rPr lang="tr-TR" sz="2400" dirty="0" smtClean="0">
                <a:latin typeface="Times New Roman" panose="02020603050405020304" pitchFamily="18" charset="0"/>
                <a:cs typeface="Times New Roman" panose="02020603050405020304" pitchFamily="18" charset="0"/>
              </a:rPr>
              <a:t>Bunu izleyen Ticaret Siciline yapılan Açıklayıcı Tescil ve İlan, Üçüncü Kişilerin </a:t>
            </a:r>
            <a:r>
              <a:rPr lang="tr-TR" sz="2400" dirty="0" err="1" smtClean="0">
                <a:latin typeface="Times New Roman" panose="02020603050405020304" pitchFamily="18" charset="0"/>
                <a:cs typeface="Times New Roman" panose="02020603050405020304" pitchFamily="18" charset="0"/>
              </a:rPr>
              <a:t>iyiniyetini</a:t>
            </a:r>
            <a:r>
              <a:rPr lang="tr-TR" sz="2400" dirty="0" smtClean="0">
                <a:latin typeface="Times New Roman" panose="02020603050405020304" pitchFamily="18" charset="0"/>
                <a:cs typeface="Times New Roman" panose="02020603050405020304" pitchFamily="18" charset="0"/>
              </a:rPr>
              <a:t> kaldırmaya yöneliktir. </a:t>
            </a:r>
          </a:p>
          <a:p>
            <a:pPr algn="just"/>
            <a:r>
              <a:rPr lang="tr-TR" sz="2400" b="1" i="1" dirty="0" smtClean="0">
                <a:latin typeface="Times New Roman" panose="02020603050405020304" pitchFamily="18" charset="0"/>
                <a:cs typeface="Times New Roman" panose="02020603050405020304" pitchFamily="18" charset="0"/>
              </a:rPr>
              <a:t>İkinci görüşe göre</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Yazılı Devir Sözleşmesi, </a:t>
            </a:r>
            <a:r>
              <a:rPr lang="tr-TR" sz="2400" b="1" dirty="0">
                <a:latin typeface="Times New Roman" panose="02020603050405020304" pitchFamily="18" charset="0"/>
                <a:cs typeface="Times New Roman" panose="02020603050405020304" pitchFamily="18" charset="0"/>
              </a:rPr>
              <a:t>B</a:t>
            </a:r>
            <a:r>
              <a:rPr lang="tr-TR" sz="2400" b="1" dirty="0" smtClean="0">
                <a:latin typeface="Times New Roman" panose="02020603050405020304" pitchFamily="18" charset="0"/>
                <a:cs typeface="Times New Roman" panose="02020603050405020304" pitchFamily="18" charset="0"/>
              </a:rPr>
              <a:t>orçlandırıcı </a:t>
            </a:r>
            <a:r>
              <a:rPr lang="tr-TR" sz="2400" b="1" dirty="0">
                <a:latin typeface="Times New Roman" panose="02020603050405020304" pitchFamily="18" charset="0"/>
                <a:cs typeface="Times New Roman" panose="02020603050405020304" pitchFamily="18" charset="0"/>
              </a:rPr>
              <a:t>İ</a:t>
            </a:r>
            <a:r>
              <a:rPr lang="tr-TR" sz="2400" b="1" dirty="0" smtClean="0">
                <a:latin typeface="Times New Roman" panose="02020603050405020304" pitchFamily="18" charset="0"/>
                <a:cs typeface="Times New Roman" panose="02020603050405020304" pitchFamily="18" charset="0"/>
              </a:rPr>
              <a:t>şlemdir</a:t>
            </a:r>
            <a:r>
              <a:rPr lang="tr-TR" sz="2400" dirty="0" smtClean="0">
                <a:latin typeface="Times New Roman" panose="02020603050405020304" pitchFamily="18" charset="0"/>
                <a:cs typeface="Times New Roman" panose="02020603050405020304" pitchFamily="18" charset="0"/>
              </a:rPr>
              <a:t>.</a:t>
            </a:r>
          </a:p>
          <a:p>
            <a:pPr algn="just"/>
            <a:r>
              <a:rPr lang="tr-TR" sz="2400" dirty="0" smtClean="0">
                <a:latin typeface="Times New Roman" panose="02020603050405020304" pitchFamily="18" charset="0"/>
                <a:cs typeface="Times New Roman" panose="02020603050405020304" pitchFamily="18" charset="0"/>
              </a:rPr>
              <a:t>Ticaret Siciline tescil için yapılan talep, Tasarruf  İşlemini oluşturur, Tescil de bu işlemi tamamlayan ve onun hukuki sonuç doğurmasını sağlayan şekli bir işlemdir. </a:t>
            </a:r>
          </a:p>
          <a:p>
            <a:pPr algn="just"/>
            <a:r>
              <a:rPr lang="tr-TR" sz="2400" dirty="0" smtClean="0">
                <a:latin typeface="Times New Roman" panose="02020603050405020304" pitchFamily="18" charset="0"/>
                <a:cs typeface="Times New Roman" panose="02020603050405020304" pitchFamily="18" charset="0"/>
              </a:rPr>
              <a:t>Bu durumda İlan, işlemi açıklamak suretiyle üçüncü kişilerin </a:t>
            </a:r>
            <a:r>
              <a:rPr lang="tr-TR" sz="2400" dirty="0" err="1" smtClean="0">
                <a:latin typeface="Times New Roman" panose="02020603050405020304" pitchFamily="18" charset="0"/>
                <a:cs typeface="Times New Roman" panose="02020603050405020304" pitchFamily="18" charset="0"/>
              </a:rPr>
              <a:t>iyiniyetini</a:t>
            </a:r>
            <a:r>
              <a:rPr lang="tr-TR" sz="2400" dirty="0" smtClean="0">
                <a:latin typeface="Times New Roman" panose="02020603050405020304" pitchFamily="18" charset="0"/>
                <a:cs typeface="Times New Roman" panose="02020603050405020304" pitchFamily="18" charset="0"/>
              </a:rPr>
              <a:t> kaldırmaktadır. </a:t>
            </a:r>
            <a:endParaRPr lang="tr-TR" sz="24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99899547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i="1" dirty="0" smtClean="0">
                <a:latin typeface="Times New Roman" panose="02020603050405020304" pitchFamily="18" charset="0"/>
                <a:cs typeface="Times New Roman" panose="02020603050405020304" pitchFamily="18" charset="0"/>
              </a:rPr>
              <a:t>Üçüncü görüşe göre ise</a:t>
            </a:r>
            <a:r>
              <a:rPr lang="tr-TR" dirty="0" smtClean="0">
                <a:latin typeface="Times New Roman" panose="02020603050405020304" pitchFamily="18" charset="0"/>
                <a:cs typeface="Times New Roman" panose="02020603050405020304" pitchFamily="18" charset="0"/>
              </a:rPr>
              <a:t>, Devir Sözleşmesi hem </a:t>
            </a:r>
            <a:r>
              <a:rPr lang="tr-TR" b="1" dirty="0" smtClean="0">
                <a:latin typeface="Times New Roman" panose="02020603050405020304" pitchFamily="18" charset="0"/>
                <a:cs typeface="Times New Roman" panose="02020603050405020304" pitchFamily="18" charset="0"/>
              </a:rPr>
              <a:t>Borçlandırıcı İşlem</a:t>
            </a:r>
            <a:r>
              <a:rPr lang="tr-TR" dirty="0" smtClean="0">
                <a:latin typeface="Times New Roman" panose="02020603050405020304" pitchFamily="18" charset="0"/>
                <a:cs typeface="Times New Roman" panose="02020603050405020304" pitchFamily="18" charset="0"/>
              </a:rPr>
              <a:t>, hem de </a:t>
            </a:r>
            <a:r>
              <a:rPr lang="tr-TR" b="1" dirty="0" smtClean="0">
                <a:latin typeface="Times New Roman" panose="02020603050405020304" pitchFamily="18" charset="0"/>
                <a:cs typeface="Times New Roman" panose="02020603050405020304" pitchFamily="18" charset="0"/>
              </a:rPr>
              <a:t>Tasarruf İşlemidir</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Tescil, tasarruf işlemini tamamlamakta, İlan da İşleme açıklık sağlamak suretiyle üçüncü kişilerin </a:t>
            </a:r>
            <a:r>
              <a:rPr lang="tr-TR" dirty="0" err="1" smtClean="0">
                <a:latin typeface="Times New Roman" panose="02020603050405020304" pitchFamily="18" charset="0"/>
                <a:cs typeface="Times New Roman" panose="02020603050405020304" pitchFamily="18" charset="0"/>
              </a:rPr>
              <a:t>iyiniyetini</a:t>
            </a:r>
            <a:r>
              <a:rPr lang="tr-TR" dirty="0" smtClean="0">
                <a:latin typeface="Times New Roman" panose="02020603050405020304" pitchFamily="18" charset="0"/>
                <a:cs typeface="Times New Roman" panose="02020603050405020304" pitchFamily="18" charset="0"/>
              </a:rPr>
              <a:t> kaldırmaktadır. </a:t>
            </a:r>
          </a:p>
          <a:p>
            <a:pPr algn="just"/>
            <a:r>
              <a:rPr lang="tr-TR" dirty="0" smtClean="0">
                <a:latin typeface="Times New Roman" panose="02020603050405020304" pitchFamily="18" charset="0"/>
                <a:cs typeface="Times New Roman" panose="02020603050405020304" pitchFamily="18" charset="0"/>
              </a:rPr>
              <a:t>Gerçekten </a:t>
            </a:r>
            <a:r>
              <a:rPr lang="tr-TR" b="1" dirty="0" smtClean="0">
                <a:latin typeface="Times New Roman" panose="02020603050405020304" pitchFamily="18" charset="0"/>
                <a:cs typeface="Times New Roman" panose="02020603050405020304" pitchFamily="18" charset="0"/>
              </a:rPr>
              <a:t>Öğretideki bir görüşe göre</a:t>
            </a:r>
            <a:r>
              <a:rPr lang="tr-TR" dirty="0" smtClean="0">
                <a:latin typeface="Times New Roman" panose="02020603050405020304" pitchFamily="18" charset="0"/>
                <a:cs typeface="Times New Roman" panose="02020603050405020304" pitchFamily="18" charset="0"/>
              </a:rPr>
              <a:t>, Ticari İşletmenin Devrinde </a:t>
            </a:r>
            <a:r>
              <a:rPr lang="tr-TR" b="1" dirty="0" smtClean="0">
                <a:latin typeface="Times New Roman" panose="02020603050405020304" pitchFamily="18" charset="0"/>
                <a:cs typeface="Times New Roman" panose="02020603050405020304" pitchFamily="18" charset="0"/>
              </a:rPr>
              <a:t>Yazılı Devir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özleşmesi</a:t>
            </a:r>
            <a:r>
              <a:rPr lang="tr-TR" dirty="0" smtClean="0">
                <a:latin typeface="Times New Roman" panose="02020603050405020304" pitchFamily="18" charset="0"/>
                <a:cs typeface="Times New Roman" panose="02020603050405020304" pitchFamily="18" charset="0"/>
              </a:rPr>
              <a:t> bir </a:t>
            </a:r>
            <a:r>
              <a:rPr lang="tr-TR" b="1" i="1" dirty="0" smtClean="0">
                <a:latin typeface="Times New Roman" panose="02020603050405020304" pitchFamily="18" charset="0"/>
                <a:cs typeface="Times New Roman" panose="02020603050405020304" pitchFamily="18" charset="0"/>
              </a:rPr>
              <a:t>Tasarruf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şlemidir. </a:t>
            </a:r>
          </a:p>
          <a:p>
            <a:pPr algn="just"/>
            <a:r>
              <a:rPr lang="tr-TR" dirty="0" smtClean="0">
                <a:latin typeface="Times New Roman" panose="02020603050405020304" pitchFamily="18" charset="0"/>
                <a:cs typeface="Times New Roman" panose="02020603050405020304" pitchFamily="18" charset="0"/>
              </a:rPr>
              <a:t>Ancak bu görüşü paylaşan yazarlar, Devir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özleşmesinin </a:t>
            </a:r>
            <a:r>
              <a:rPr lang="tr-TR" b="1" i="1" dirty="0">
                <a:latin typeface="Times New Roman" panose="02020603050405020304" pitchFamily="18" charset="0"/>
                <a:cs typeface="Times New Roman" panose="02020603050405020304" pitchFamily="18" charset="0"/>
              </a:rPr>
              <a:t>B</a:t>
            </a:r>
            <a:r>
              <a:rPr lang="tr-TR" b="1" i="1" dirty="0" smtClean="0">
                <a:latin typeface="Times New Roman" panose="02020603050405020304" pitchFamily="18" charset="0"/>
                <a:cs typeface="Times New Roman" panose="02020603050405020304" pitchFamily="18" charset="0"/>
              </a:rPr>
              <a:t>orçlandırıcı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şlemi </a:t>
            </a:r>
            <a:r>
              <a:rPr lang="tr-TR" dirty="0" smtClean="0">
                <a:latin typeface="Times New Roman" panose="02020603050405020304" pitchFamily="18" charset="0"/>
                <a:cs typeface="Times New Roman" panose="02020603050405020304" pitchFamily="18" charset="0"/>
              </a:rPr>
              <a:t>de içerip içermediği konusunda görüşlerini dile getirmemişlerdir. </a:t>
            </a:r>
          </a:p>
        </p:txBody>
      </p:sp>
    </p:spTree>
    <p:extLst>
      <p:ext uri="{BB962C8B-B14F-4D97-AF65-F5344CB8AC3E}">
        <p14:creationId xmlns:p14="http://schemas.microsoft.com/office/powerpoint/2010/main" val="53276649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200" b="1" dirty="0">
                <a:latin typeface="Times New Roman" panose="02020603050405020304" pitchFamily="18" charset="0"/>
                <a:cs typeface="Times New Roman" panose="02020603050405020304" pitchFamily="18" charset="0"/>
              </a:rPr>
              <a:t>Eğer Devir Sözleşmesi başlı başına bir Tasarruf İşlemi sayılacak olursa</a:t>
            </a:r>
            <a:r>
              <a:rPr lang="tr-TR" sz="3200" dirty="0">
                <a:latin typeface="Times New Roman" panose="02020603050405020304" pitchFamily="18" charset="0"/>
                <a:cs typeface="Times New Roman" panose="02020603050405020304" pitchFamily="18" charset="0"/>
              </a:rPr>
              <a:t>, her bir malvarlığı unsurunun devir taahhüdü için, o unsurun tabi olduğu şekle uyulması gerekecektir. </a:t>
            </a:r>
            <a:endParaRPr lang="tr-TR" sz="3200" dirty="0" smtClean="0">
              <a:latin typeface="Times New Roman" panose="02020603050405020304" pitchFamily="18" charset="0"/>
              <a:cs typeface="Times New Roman" panose="02020603050405020304" pitchFamily="18" charset="0"/>
            </a:endParaRPr>
          </a:p>
          <a:p>
            <a:pPr algn="just"/>
            <a:r>
              <a:rPr lang="tr-TR" sz="3200" b="1" dirty="0" smtClean="0">
                <a:latin typeface="Times New Roman" panose="02020603050405020304" pitchFamily="18" charset="0"/>
                <a:cs typeface="Times New Roman" panose="02020603050405020304" pitchFamily="18" charset="0"/>
              </a:rPr>
              <a:t>Bu da, TTK 11 /3 hükmünün getirdiği kolaylığı fiilen kaldırmış olur. </a:t>
            </a:r>
          </a:p>
          <a:p>
            <a:pPr algn="just"/>
            <a:r>
              <a:rPr lang="tr-TR" sz="3200" dirty="0" smtClean="0">
                <a:latin typeface="Times New Roman" panose="02020603050405020304" pitchFamily="18" charset="0"/>
                <a:cs typeface="Times New Roman" panose="02020603050405020304" pitchFamily="18" charset="0"/>
              </a:rPr>
              <a:t>Devir Sözleşmesinin hem Borçlandırıcı İşlem hem de Tasarruf İşlemi sayılması ise, Hukuki İşlem Öğretisinde geçerli olan Borçlandırıcı İşlem Tasarruf İşlemi ayırımı ile bağdaşmayacaktır. </a:t>
            </a:r>
            <a:endParaRPr lang="tr-TR" sz="32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45436187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r>
              <a:rPr lang="tr-TR" sz="3000" b="1" dirty="0">
                <a:latin typeface="Times New Roman" panose="02020603050405020304" pitchFamily="18" charset="0"/>
                <a:cs typeface="Times New Roman" panose="02020603050405020304" pitchFamily="18" charset="0"/>
              </a:rPr>
              <a:t>Bizim de katıldığımız görüş ise</a:t>
            </a:r>
            <a:r>
              <a:rPr lang="tr-TR" sz="3000" dirty="0" smtClean="0">
                <a:latin typeface="Times New Roman" panose="02020603050405020304" pitchFamily="18" charset="0"/>
                <a:cs typeface="Times New Roman" panose="02020603050405020304" pitchFamily="18" charset="0"/>
              </a:rPr>
              <a:t>, Devir </a:t>
            </a:r>
            <a:r>
              <a:rPr lang="tr-TR" sz="3000" dirty="0">
                <a:latin typeface="Times New Roman" panose="02020603050405020304" pitchFamily="18" charset="0"/>
                <a:cs typeface="Times New Roman" panose="02020603050405020304" pitchFamily="18" charset="0"/>
              </a:rPr>
              <a:t>S</a:t>
            </a:r>
            <a:r>
              <a:rPr lang="tr-TR" sz="3000" dirty="0" smtClean="0">
                <a:latin typeface="Times New Roman" panose="02020603050405020304" pitchFamily="18" charset="0"/>
                <a:cs typeface="Times New Roman" panose="02020603050405020304" pitchFamily="18" charset="0"/>
              </a:rPr>
              <a:t>özleşmesini </a:t>
            </a:r>
            <a:r>
              <a:rPr lang="tr-TR" sz="3000" b="1" dirty="0" smtClean="0">
                <a:latin typeface="Times New Roman" panose="02020603050405020304" pitchFamily="18" charset="0"/>
                <a:cs typeface="Times New Roman" panose="02020603050405020304" pitchFamily="18" charset="0"/>
              </a:rPr>
              <a:t>Borçlandırıcı İşlem </a:t>
            </a:r>
            <a:r>
              <a:rPr lang="tr-TR" sz="3000" dirty="0" smtClean="0">
                <a:latin typeface="Times New Roman" panose="02020603050405020304" pitchFamily="18" charset="0"/>
                <a:cs typeface="Times New Roman" panose="02020603050405020304" pitchFamily="18" charset="0"/>
              </a:rPr>
              <a:t>olarak nitelendirmekte ve bu İşlemin Ticaret Siciline tescil talebiyle ifa edilmiş olacağını savunmaktadır. </a:t>
            </a:r>
          </a:p>
          <a:p>
            <a:pPr algn="just"/>
            <a:r>
              <a:rPr lang="tr-TR" sz="3000" dirty="0" smtClean="0">
                <a:latin typeface="Times New Roman" panose="02020603050405020304" pitchFamily="18" charset="0"/>
                <a:cs typeface="Times New Roman" panose="02020603050405020304" pitchFamily="18" charset="0"/>
              </a:rPr>
              <a:t>Dolayısıyla </a:t>
            </a:r>
            <a:r>
              <a:rPr lang="tr-TR" sz="3000" b="1" dirty="0" smtClean="0">
                <a:latin typeface="Times New Roman" panose="02020603050405020304" pitchFamily="18" charset="0"/>
                <a:cs typeface="Times New Roman" panose="02020603050405020304" pitchFamily="18" charset="0"/>
              </a:rPr>
              <a:t>Ticaret Siciline Tescil için yapılan </a:t>
            </a:r>
            <a:r>
              <a:rPr lang="tr-TR" sz="3000" b="1" dirty="0">
                <a:latin typeface="Times New Roman" panose="02020603050405020304" pitchFamily="18" charset="0"/>
                <a:cs typeface="Times New Roman" panose="02020603050405020304" pitchFamily="18" charset="0"/>
              </a:rPr>
              <a:t>T</a:t>
            </a:r>
            <a:r>
              <a:rPr lang="tr-TR" sz="3000" b="1" dirty="0" smtClean="0">
                <a:latin typeface="Times New Roman" panose="02020603050405020304" pitchFamily="18" charset="0"/>
                <a:cs typeface="Times New Roman" panose="02020603050405020304" pitchFamily="18" charset="0"/>
              </a:rPr>
              <a:t>alep, Tasarruf İşlemini teşkil </a:t>
            </a:r>
            <a:r>
              <a:rPr lang="tr-TR" sz="3000" dirty="0" smtClean="0">
                <a:latin typeface="Times New Roman" panose="02020603050405020304" pitchFamily="18" charset="0"/>
                <a:cs typeface="Times New Roman" panose="02020603050405020304" pitchFamily="18" charset="0"/>
              </a:rPr>
              <a:t>eder; Tescil ise bu İşlemi tamamlayarak onun Hukuki </a:t>
            </a:r>
            <a:r>
              <a:rPr lang="tr-TR" sz="3000" dirty="0">
                <a:latin typeface="Times New Roman" panose="02020603050405020304" pitchFamily="18" charset="0"/>
                <a:cs typeface="Times New Roman" panose="02020603050405020304" pitchFamily="18" charset="0"/>
              </a:rPr>
              <a:t>S</a:t>
            </a:r>
            <a:r>
              <a:rPr lang="tr-TR" sz="3000" dirty="0" smtClean="0">
                <a:latin typeface="Times New Roman" panose="02020603050405020304" pitchFamily="18" charset="0"/>
                <a:cs typeface="Times New Roman" panose="02020603050405020304" pitchFamily="18" charset="0"/>
              </a:rPr>
              <a:t>onuç doğurmasını sağlayan </a:t>
            </a:r>
            <a:r>
              <a:rPr lang="tr-TR" sz="3000" dirty="0">
                <a:latin typeface="Times New Roman" panose="02020603050405020304" pitchFamily="18" charset="0"/>
                <a:cs typeface="Times New Roman" panose="02020603050405020304" pitchFamily="18" charset="0"/>
              </a:rPr>
              <a:t>Ş</a:t>
            </a:r>
            <a:r>
              <a:rPr lang="tr-TR" sz="3000" dirty="0" smtClean="0">
                <a:latin typeface="Times New Roman" panose="02020603050405020304" pitchFamily="18" charset="0"/>
                <a:cs typeface="Times New Roman" panose="02020603050405020304" pitchFamily="18" charset="0"/>
              </a:rPr>
              <a:t>ekli bir İşlemdir. </a:t>
            </a:r>
          </a:p>
          <a:p>
            <a:pPr algn="just"/>
            <a:r>
              <a:rPr lang="tr-TR" sz="3000" dirty="0" smtClean="0">
                <a:latin typeface="Times New Roman" panose="02020603050405020304" pitchFamily="18" charset="0"/>
                <a:cs typeface="Times New Roman" panose="02020603050405020304" pitchFamily="18" charset="0"/>
              </a:rPr>
              <a:t>Bu durumda Ticaret Siciline yapılan Tescilin etkisi de kurucudur. </a:t>
            </a:r>
          </a:p>
          <a:p>
            <a:pPr algn="just"/>
            <a:r>
              <a:rPr lang="tr-TR" sz="3000" b="1" dirty="0" smtClean="0">
                <a:latin typeface="Times New Roman" panose="02020603050405020304" pitchFamily="18" charset="0"/>
                <a:cs typeface="Times New Roman" panose="02020603050405020304" pitchFamily="18" charset="0"/>
              </a:rPr>
              <a:t>Devredenin Tescil </a:t>
            </a:r>
            <a:r>
              <a:rPr lang="tr-TR" sz="3000" b="1" dirty="0">
                <a:latin typeface="Times New Roman" panose="02020603050405020304" pitchFamily="18" charset="0"/>
                <a:cs typeface="Times New Roman" panose="02020603050405020304" pitchFamily="18" charset="0"/>
              </a:rPr>
              <a:t>T</a:t>
            </a:r>
            <a:r>
              <a:rPr lang="tr-TR" sz="3000" b="1" dirty="0" smtClean="0">
                <a:latin typeface="Times New Roman" panose="02020603050405020304" pitchFamily="18" charset="0"/>
                <a:cs typeface="Times New Roman" panose="02020603050405020304" pitchFamily="18" charset="0"/>
              </a:rPr>
              <a:t>alebi ve Ticaret Siciline yapılan Tescil de </a:t>
            </a:r>
            <a:r>
              <a:rPr lang="tr-TR" sz="3000" b="1" i="1" dirty="0" smtClean="0">
                <a:latin typeface="Times New Roman" panose="02020603050405020304" pitchFamily="18" charset="0"/>
                <a:cs typeface="Times New Roman" panose="02020603050405020304" pitchFamily="18" charset="0"/>
              </a:rPr>
              <a:t>Sebebe </a:t>
            </a:r>
            <a:r>
              <a:rPr lang="tr-TR" sz="3000" b="1" i="1" dirty="0">
                <a:latin typeface="Times New Roman" panose="02020603050405020304" pitchFamily="18" charset="0"/>
                <a:cs typeface="Times New Roman" panose="02020603050405020304" pitchFamily="18" charset="0"/>
              </a:rPr>
              <a:t>B</a:t>
            </a:r>
            <a:r>
              <a:rPr lang="tr-TR" sz="3000" b="1" i="1" dirty="0" smtClean="0">
                <a:latin typeface="Times New Roman" panose="02020603050405020304" pitchFamily="18" charset="0"/>
                <a:cs typeface="Times New Roman" panose="02020603050405020304" pitchFamily="18" charset="0"/>
              </a:rPr>
              <a:t>ağlı </a:t>
            </a:r>
            <a:r>
              <a:rPr lang="tr-TR" sz="3000" b="1" i="1" dirty="0">
                <a:latin typeface="Times New Roman" panose="02020603050405020304" pitchFamily="18" charset="0"/>
                <a:cs typeface="Times New Roman" panose="02020603050405020304" pitchFamily="18" charset="0"/>
              </a:rPr>
              <a:t>İ</a:t>
            </a:r>
            <a:r>
              <a:rPr lang="tr-TR" sz="3000" b="1" i="1" dirty="0" smtClean="0">
                <a:latin typeface="Times New Roman" panose="02020603050405020304" pitchFamily="18" charset="0"/>
                <a:cs typeface="Times New Roman" panose="02020603050405020304" pitchFamily="18" charset="0"/>
              </a:rPr>
              <a:t>şlemlerdir. </a:t>
            </a:r>
          </a:p>
          <a:p>
            <a:pPr algn="just"/>
            <a:r>
              <a:rPr lang="tr-TR" sz="3000" dirty="0" smtClean="0">
                <a:latin typeface="Times New Roman" panose="02020603050405020304" pitchFamily="18" charset="0"/>
                <a:cs typeface="Times New Roman" panose="02020603050405020304" pitchFamily="18" charset="0"/>
              </a:rPr>
              <a:t>Böylece, </a:t>
            </a:r>
            <a:r>
              <a:rPr lang="tr-TR" sz="3000" b="1" dirty="0" smtClean="0">
                <a:latin typeface="Times New Roman" panose="02020603050405020304" pitchFamily="18" charset="0"/>
                <a:cs typeface="Times New Roman" panose="02020603050405020304" pitchFamily="18" charset="0"/>
              </a:rPr>
              <a:t>Devir </a:t>
            </a:r>
            <a:r>
              <a:rPr lang="tr-TR" sz="3000" b="1" dirty="0">
                <a:latin typeface="Times New Roman" panose="02020603050405020304" pitchFamily="18" charset="0"/>
                <a:cs typeface="Times New Roman" panose="02020603050405020304" pitchFamily="18" charset="0"/>
              </a:rPr>
              <a:t>S</a:t>
            </a:r>
            <a:r>
              <a:rPr lang="tr-TR" sz="3000" b="1" dirty="0" smtClean="0">
                <a:latin typeface="Times New Roman" panose="02020603050405020304" pitchFamily="18" charset="0"/>
                <a:cs typeface="Times New Roman" panose="02020603050405020304" pitchFamily="18" charset="0"/>
              </a:rPr>
              <a:t>özleşmesindeki </a:t>
            </a:r>
            <a:r>
              <a:rPr lang="tr-TR" sz="3000" b="1" dirty="0">
                <a:latin typeface="Times New Roman" panose="02020603050405020304" pitchFamily="18" charset="0"/>
                <a:cs typeface="Times New Roman" panose="02020603050405020304" pitchFamily="18" charset="0"/>
              </a:rPr>
              <a:t>S</a:t>
            </a:r>
            <a:r>
              <a:rPr lang="tr-TR" sz="3000" b="1" dirty="0" smtClean="0">
                <a:latin typeface="Times New Roman" panose="02020603050405020304" pitchFamily="18" charset="0"/>
                <a:cs typeface="Times New Roman" panose="02020603050405020304" pitchFamily="18" charset="0"/>
              </a:rPr>
              <a:t>akatlık, Tescil </a:t>
            </a:r>
            <a:r>
              <a:rPr lang="tr-TR" sz="3000" b="1" dirty="0">
                <a:latin typeface="Times New Roman" panose="02020603050405020304" pitchFamily="18" charset="0"/>
                <a:cs typeface="Times New Roman" panose="02020603050405020304" pitchFamily="18" charset="0"/>
              </a:rPr>
              <a:t>T</a:t>
            </a:r>
            <a:r>
              <a:rPr lang="tr-TR" sz="3000" b="1" dirty="0" smtClean="0">
                <a:latin typeface="Times New Roman" panose="02020603050405020304" pitchFamily="18" charset="0"/>
                <a:cs typeface="Times New Roman" panose="02020603050405020304" pitchFamily="18" charset="0"/>
              </a:rPr>
              <a:t>alebini ve Tescili de sakatlayacaktır. </a:t>
            </a:r>
            <a:endParaRPr lang="tr-TR" sz="3000" b="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18504945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sz="3200" b="1" dirty="0" smtClean="0">
                <a:latin typeface="Times New Roman" panose="02020603050405020304" pitchFamily="18" charset="0"/>
                <a:cs typeface="Times New Roman" panose="02020603050405020304" pitchFamily="18" charset="0"/>
              </a:rPr>
              <a:t>Bu görüş doğrultusunda</a:t>
            </a:r>
            <a:r>
              <a:rPr lang="tr-TR" sz="3200" dirty="0" smtClean="0">
                <a:latin typeface="Times New Roman" panose="02020603050405020304" pitchFamily="18" charset="0"/>
                <a:cs typeface="Times New Roman" panose="02020603050405020304" pitchFamily="18" charset="0"/>
              </a:rPr>
              <a:t>, TTK 11/3’deki yazılı sözleşmeyi ticari işletmeyi devir borcu doğuran bir Borçlandırıcı İşlem sayıp, devrin Ticaret Siciline tescili için yapılan talebi de Ticari İşletmenin Devrini sağlayan bir Tasarruf İşlemi olarak nitelendirmekle, Ticaret Sicili Yönetmeliğiyle de uyum sağlanmış olmaktadır. </a:t>
            </a:r>
          </a:p>
          <a:p>
            <a:pPr algn="just"/>
            <a:r>
              <a:rPr lang="tr-TR" sz="3200" b="1" dirty="0" smtClean="0">
                <a:latin typeface="Times New Roman" panose="02020603050405020304" pitchFamily="18" charset="0"/>
                <a:cs typeface="Times New Roman" panose="02020603050405020304" pitchFamily="18" charset="0"/>
              </a:rPr>
              <a:t>Yönetmeliğin 133. maddesinin 3. fıkrasına göre,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ticari işletmenin devri, devir sözleşmesinin tümünün tescili ile hüküm ifade eder.»</a:t>
            </a:r>
          </a:p>
        </p:txBody>
      </p:sp>
    </p:spTree>
    <p:extLst>
      <p:ext uri="{BB962C8B-B14F-4D97-AF65-F5344CB8AC3E}">
        <p14:creationId xmlns:p14="http://schemas.microsoft.com/office/powerpoint/2010/main" val="77359819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dirty="0">
                <a:latin typeface="Times New Roman" panose="02020603050405020304" pitchFamily="18" charset="0"/>
                <a:cs typeface="Times New Roman" panose="02020603050405020304" pitchFamily="18" charset="0"/>
              </a:rPr>
              <a:t>Ancak yukarıda da belirtildiği gibi, </a:t>
            </a:r>
            <a:r>
              <a:rPr lang="tr-TR" sz="3600" dirty="0" smtClean="0">
                <a:latin typeface="Times New Roman" panose="02020603050405020304" pitchFamily="18" charset="0"/>
                <a:cs typeface="Times New Roman" panose="02020603050405020304" pitchFamily="18" charset="0"/>
              </a:rPr>
              <a:t>Taşınmazları </a:t>
            </a:r>
            <a:r>
              <a:rPr lang="tr-TR" sz="3600" dirty="0">
                <a:latin typeface="Times New Roman" panose="02020603050405020304" pitchFamily="18" charset="0"/>
                <a:cs typeface="Times New Roman" panose="02020603050405020304" pitchFamily="18" charset="0"/>
              </a:rPr>
              <a:t>iki ayrı </a:t>
            </a:r>
            <a:r>
              <a:rPr lang="tr-TR" sz="3600" dirty="0" smtClean="0">
                <a:latin typeface="Times New Roman" panose="02020603050405020304" pitchFamily="18" charset="0"/>
                <a:cs typeface="Times New Roman" panose="02020603050405020304" pitchFamily="18" charset="0"/>
              </a:rPr>
              <a:t>Sicil Düzenine </a:t>
            </a:r>
            <a:r>
              <a:rPr lang="tr-TR" sz="3600" dirty="0">
                <a:latin typeface="Times New Roman" panose="02020603050405020304" pitchFamily="18" charset="0"/>
                <a:cs typeface="Times New Roman" panose="02020603050405020304" pitchFamily="18" charset="0"/>
              </a:rPr>
              <a:t>tabi kılacak </a:t>
            </a:r>
            <a:r>
              <a:rPr lang="tr-TR" sz="3600" dirty="0" smtClean="0">
                <a:latin typeface="Times New Roman" panose="02020603050405020304" pitchFamily="18" charset="0"/>
                <a:cs typeface="Times New Roman" panose="02020603050405020304" pitchFamily="18" charset="0"/>
              </a:rPr>
              <a:t>Düzenlemeler, İş Hayatında </a:t>
            </a:r>
            <a:r>
              <a:rPr lang="tr-TR" sz="3600" dirty="0">
                <a:latin typeface="Times New Roman" panose="02020603050405020304" pitchFamily="18" charset="0"/>
                <a:cs typeface="Times New Roman" panose="02020603050405020304" pitchFamily="18" charset="0"/>
              </a:rPr>
              <a:t>duyulması gereken güvenliği tehdit eden tehlikeleri kaçınılmaz olarak içinde barındırır</a:t>
            </a:r>
            <a:r>
              <a:rPr lang="tr-TR" sz="3600" dirty="0" smtClean="0">
                <a:latin typeface="Times New Roman" panose="02020603050405020304" pitchFamily="18" charset="0"/>
                <a:cs typeface="Times New Roman" panose="02020603050405020304" pitchFamily="18" charset="0"/>
              </a:rPr>
              <a:t>.</a:t>
            </a:r>
          </a:p>
          <a:p>
            <a:pPr algn="just"/>
            <a:r>
              <a:rPr lang="tr-TR" sz="3600" dirty="0" smtClean="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Bu bağlamda, </a:t>
            </a:r>
            <a:r>
              <a:rPr lang="tr-TR" sz="3600" b="1" dirty="0">
                <a:latin typeface="Times New Roman" panose="02020603050405020304" pitchFamily="18" charset="0"/>
                <a:cs typeface="Times New Roman" panose="02020603050405020304" pitchFamily="18" charset="0"/>
              </a:rPr>
              <a:t>TTK 11 /3’deki </a:t>
            </a:r>
            <a:r>
              <a:rPr lang="tr-TR" sz="3600" b="1" dirty="0" smtClean="0">
                <a:latin typeface="Times New Roman" panose="02020603050405020304" pitchFamily="18" charset="0"/>
                <a:cs typeface="Times New Roman" panose="02020603050405020304" pitchFamily="18" charset="0"/>
              </a:rPr>
              <a:t>Düzenlemenin </a:t>
            </a:r>
            <a:r>
              <a:rPr lang="tr-TR" sz="3600" b="1" dirty="0">
                <a:latin typeface="Times New Roman" panose="02020603050405020304" pitchFamily="18" charset="0"/>
                <a:cs typeface="Times New Roman" panose="02020603050405020304" pitchFamily="18" charset="0"/>
              </a:rPr>
              <a:t>isabetli olduğunu söylemek mümkün değildir. </a:t>
            </a:r>
          </a:p>
          <a:p>
            <a:pPr marL="0" indent="0">
              <a:buNone/>
            </a:pPr>
            <a:endParaRPr lang="tr-TR" dirty="0"/>
          </a:p>
        </p:txBody>
      </p:sp>
    </p:spTree>
    <p:extLst>
      <p:ext uri="{BB962C8B-B14F-4D97-AF65-F5344CB8AC3E}">
        <p14:creationId xmlns:p14="http://schemas.microsoft.com/office/powerpoint/2010/main" val="318524046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mn-lt"/>
              </a:rPr>
              <a:t>Şirkete Ayni Sermaye Olarak Taşınmaz Konulması </a:t>
            </a:r>
            <a:endParaRPr lang="tr-TR" dirty="0">
              <a:latin typeface="+mn-lt"/>
            </a:endParaRP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Ticaret Şirketlerine sermaye koyma borcuna ilişkin TTK 128 /2’ye göre</a:t>
            </a:r>
            <a:r>
              <a:rPr lang="tr-TR" sz="3200" dirty="0" smtClean="0">
                <a:latin typeface="Times New Roman" panose="02020603050405020304" pitchFamily="18" charset="0"/>
                <a:cs typeface="Times New Roman" panose="02020603050405020304" pitchFamily="18" charset="0"/>
              </a:rPr>
              <a:t>, Şirket Sözleşmesinde veya Esas Sözleşmede bilirkişi tarafından belirlenen değerleriyle yer alan Taşınmazlar </a:t>
            </a:r>
            <a:r>
              <a:rPr lang="tr-TR" sz="3200" dirty="0">
                <a:latin typeface="Times New Roman" panose="02020603050405020304" pitchFamily="18" charset="0"/>
                <a:cs typeface="Times New Roman" panose="02020603050405020304" pitchFamily="18" charset="0"/>
              </a:rPr>
              <a:t>T</a:t>
            </a:r>
            <a:r>
              <a:rPr lang="tr-TR" sz="3200" dirty="0" smtClean="0">
                <a:latin typeface="Times New Roman" panose="02020603050405020304" pitchFamily="18" charset="0"/>
                <a:cs typeface="Times New Roman" panose="02020603050405020304" pitchFamily="18" charset="0"/>
              </a:rPr>
              <a:t>apuya </a:t>
            </a:r>
            <a:r>
              <a:rPr lang="tr-TR" sz="3200" dirty="0">
                <a:latin typeface="Times New Roman" panose="02020603050405020304" pitchFamily="18" charset="0"/>
                <a:cs typeface="Times New Roman" panose="02020603050405020304" pitchFamily="18" charset="0"/>
              </a:rPr>
              <a:t>Ş</a:t>
            </a:r>
            <a:r>
              <a:rPr lang="tr-TR" sz="3200" dirty="0" smtClean="0">
                <a:latin typeface="Times New Roman" panose="02020603050405020304" pitchFamily="18" charset="0"/>
                <a:cs typeface="Times New Roman" panose="02020603050405020304" pitchFamily="18" charset="0"/>
              </a:rPr>
              <a:t>erh verildiği takdirde, </a:t>
            </a:r>
            <a:r>
              <a:rPr lang="tr-TR" sz="3200" dirty="0">
                <a:latin typeface="Times New Roman" panose="02020603050405020304" pitchFamily="18" charset="0"/>
                <a:cs typeface="Times New Roman" panose="02020603050405020304" pitchFamily="18" charset="0"/>
              </a:rPr>
              <a:t>A</a:t>
            </a:r>
            <a:r>
              <a:rPr lang="tr-TR" sz="3200" dirty="0" smtClean="0">
                <a:latin typeface="Times New Roman" panose="02020603050405020304" pitchFamily="18" charset="0"/>
                <a:cs typeface="Times New Roman" panose="02020603050405020304" pitchFamily="18" charset="0"/>
              </a:rPr>
              <a:t>yni </a:t>
            </a:r>
            <a:r>
              <a:rPr lang="tr-TR" sz="3200" dirty="0">
                <a:latin typeface="Times New Roman" panose="02020603050405020304" pitchFamily="18" charset="0"/>
                <a:cs typeface="Times New Roman" panose="02020603050405020304" pitchFamily="18" charset="0"/>
              </a:rPr>
              <a:t>S</a:t>
            </a:r>
            <a:r>
              <a:rPr lang="tr-TR" sz="3200" dirty="0" smtClean="0">
                <a:latin typeface="Times New Roman" panose="02020603050405020304" pitchFamily="18" charset="0"/>
                <a:cs typeface="Times New Roman" panose="02020603050405020304" pitchFamily="18" charset="0"/>
              </a:rPr>
              <a:t>ermaye olarak kabul olunur. </a:t>
            </a:r>
          </a:p>
          <a:p>
            <a:pPr algn="just"/>
            <a:r>
              <a:rPr lang="tr-TR" sz="3200" b="1" dirty="0" smtClean="0">
                <a:latin typeface="Times New Roman" panose="02020603050405020304" pitchFamily="18" charset="0"/>
                <a:cs typeface="Times New Roman" panose="02020603050405020304" pitchFamily="18" charset="0"/>
              </a:rPr>
              <a:t>Aynı maddenin 5. fıkrasına göre, </a:t>
            </a:r>
            <a:r>
              <a:rPr lang="tr-TR" sz="3200" dirty="0">
                <a:latin typeface="Times New Roman" panose="02020603050405020304" pitchFamily="18" charset="0"/>
                <a:cs typeface="Times New Roman" panose="02020603050405020304" pitchFamily="18" charset="0"/>
              </a:rPr>
              <a:t>T</a:t>
            </a:r>
            <a:r>
              <a:rPr lang="tr-TR" sz="3200" dirty="0" smtClean="0">
                <a:latin typeface="Times New Roman" panose="02020603050405020304" pitchFamily="18" charset="0"/>
                <a:cs typeface="Times New Roman" panose="02020603050405020304" pitchFamily="18" charset="0"/>
              </a:rPr>
              <a:t>aşınmaz </a:t>
            </a:r>
            <a:r>
              <a:rPr lang="tr-TR" sz="3200" dirty="0">
                <a:latin typeface="Times New Roman" panose="02020603050405020304" pitchFamily="18" charset="0"/>
                <a:cs typeface="Times New Roman" panose="02020603050405020304" pitchFamily="18" charset="0"/>
              </a:rPr>
              <a:t>M</a:t>
            </a:r>
            <a:r>
              <a:rPr lang="tr-TR" sz="3200" dirty="0" smtClean="0">
                <a:latin typeface="Times New Roman" panose="02020603050405020304" pitchFamily="18" charset="0"/>
                <a:cs typeface="Times New Roman" panose="02020603050405020304" pitchFamily="18" charset="0"/>
              </a:rPr>
              <a:t>ülkiyetinin veya diğer bir Ayni </a:t>
            </a:r>
            <a:r>
              <a:rPr lang="tr-TR" sz="3200" dirty="0">
                <a:latin typeface="Times New Roman" panose="02020603050405020304" pitchFamily="18" charset="0"/>
                <a:cs typeface="Times New Roman" panose="02020603050405020304" pitchFamily="18" charset="0"/>
              </a:rPr>
              <a:t>H</a:t>
            </a:r>
            <a:r>
              <a:rPr lang="tr-TR" sz="3200" dirty="0" smtClean="0">
                <a:latin typeface="Times New Roman" panose="02020603050405020304" pitchFamily="18" charset="0"/>
                <a:cs typeface="Times New Roman" panose="02020603050405020304" pitchFamily="18" charset="0"/>
              </a:rPr>
              <a:t>akkın </a:t>
            </a:r>
            <a:r>
              <a:rPr lang="tr-TR" sz="3200" dirty="0">
                <a:latin typeface="Times New Roman" panose="02020603050405020304" pitchFamily="18" charset="0"/>
                <a:cs typeface="Times New Roman" panose="02020603050405020304" pitchFamily="18" charset="0"/>
              </a:rPr>
              <a:t>S</a:t>
            </a:r>
            <a:r>
              <a:rPr lang="tr-TR" sz="3200" dirty="0" smtClean="0">
                <a:latin typeface="Times New Roman" panose="02020603050405020304" pitchFamily="18" charset="0"/>
                <a:cs typeface="Times New Roman" panose="02020603050405020304" pitchFamily="18" charset="0"/>
              </a:rPr>
              <a:t>ermaye olarak Konulması Halinde, </a:t>
            </a:r>
            <a:r>
              <a:rPr lang="tr-TR" sz="3200" dirty="0">
                <a:latin typeface="Times New Roman" panose="02020603050405020304" pitchFamily="18" charset="0"/>
                <a:cs typeface="Times New Roman" panose="02020603050405020304" pitchFamily="18" charset="0"/>
              </a:rPr>
              <a:t>Ş</a:t>
            </a:r>
            <a:r>
              <a:rPr lang="tr-TR" sz="3200" dirty="0" smtClean="0">
                <a:latin typeface="Times New Roman" panose="02020603050405020304" pitchFamily="18" charset="0"/>
                <a:cs typeface="Times New Roman" panose="02020603050405020304" pitchFamily="18" charset="0"/>
              </a:rPr>
              <a:t>irketin bunlar üzerinde Tasarruf edebilmesi için Tapu Siciline Tescili gereklidir. </a:t>
            </a:r>
          </a:p>
        </p:txBody>
      </p:sp>
    </p:spTree>
    <p:extLst>
      <p:ext uri="{BB962C8B-B14F-4D97-AF65-F5344CB8AC3E}">
        <p14:creationId xmlns:p14="http://schemas.microsoft.com/office/powerpoint/2010/main" val="214085228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TTK 128 /6’ya göre de,  </a:t>
            </a:r>
            <a:r>
              <a:rPr lang="tr-TR" sz="3200" b="1"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Mülkiyet veya diğer bir ayni hakkın tapu siciline tescili istemi… Ticaret </a:t>
            </a:r>
            <a:r>
              <a:rPr lang="tr-TR" sz="3200" i="1" dirty="0">
                <a:latin typeface="Times New Roman" panose="02020603050405020304" pitchFamily="18" charset="0"/>
                <a:cs typeface="Times New Roman" panose="02020603050405020304" pitchFamily="18" charset="0"/>
              </a:rPr>
              <a:t>Sicili Müdürü tarafından ilgili Sicile </a:t>
            </a:r>
            <a:r>
              <a:rPr lang="tr-TR" sz="3200" i="1" dirty="0" err="1">
                <a:latin typeface="Times New Roman" panose="02020603050405020304" pitchFamily="18" charset="0"/>
                <a:cs typeface="Times New Roman" panose="02020603050405020304" pitchFamily="18" charset="0"/>
              </a:rPr>
              <a:t>re’sen</a:t>
            </a:r>
            <a:r>
              <a:rPr lang="tr-TR" sz="3200" i="1" dirty="0">
                <a:latin typeface="Times New Roman" panose="02020603050405020304" pitchFamily="18" charset="0"/>
                <a:cs typeface="Times New Roman" panose="02020603050405020304" pitchFamily="18" charset="0"/>
              </a:rPr>
              <a:t> ve hemen yapılır. </a:t>
            </a:r>
            <a:r>
              <a:rPr lang="tr-TR" sz="3200" i="1" dirty="0" smtClean="0">
                <a:latin typeface="Times New Roman" panose="02020603050405020304" pitchFamily="18" charset="0"/>
                <a:cs typeface="Times New Roman" panose="02020603050405020304" pitchFamily="18" charset="0"/>
              </a:rPr>
              <a:t>Şirketin istemde bulunabilme hakkı saklıdır.»</a:t>
            </a:r>
          </a:p>
          <a:p>
            <a:pPr algn="just"/>
            <a:r>
              <a:rPr lang="tr-TR" sz="3200" b="1" dirty="0" smtClean="0">
                <a:latin typeface="Times New Roman" panose="02020603050405020304" pitchFamily="18" charset="0"/>
                <a:cs typeface="Times New Roman" panose="02020603050405020304" pitchFamily="18" charset="0"/>
              </a:rPr>
              <a:t>Bu </a:t>
            </a:r>
            <a:r>
              <a:rPr lang="tr-TR" sz="3200" b="1" dirty="0">
                <a:latin typeface="Times New Roman" panose="02020603050405020304" pitchFamily="18" charset="0"/>
                <a:cs typeface="Times New Roman" panose="02020603050405020304" pitchFamily="18" charset="0"/>
              </a:rPr>
              <a:t>hükümler karşısında</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Şirketin, Ayni Sermaye olarak konulan Taşınmazın Mülkiyetini </a:t>
            </a:r>
            <a:r>
              <a:rPr lang="tr-TR" sz="3200" b="1" dirty="0" smtClean="0">
                <a:latin typeface="Times New Roman" panose="02020603050405020304" pitchFamily="18" charset="0"/>
                <a:cs typeface="Times New Roman" panose="02020603050405020304" pitchFamily="18" charset="0"/>
              </a:rPr>
              <a:t>de, </a:t>
            </a:r>
            <a:r>
              <a:rPr lang="tr-TR" sz="3200" b="1" dirty="0">
                <a:latin typeface="Times New Roman" panose="02020603050405020304" pitchFamily="18" charset="0"/>
                <a:cs typeface="Times New Roman" panose="02020603050405020304" pitchFamily="18" charset="0"/>
              </a:rPr>
              <a:t>Tüzel </a:t>
            </a:r>
            <a:r>
              <a:rPr lang="tr-TR" sz="3200" b="1" dirty="0" smtClean="0">
                <a:latin typeface="Times New Roman" panose="02020603050405020304" pitchFamily="18" charset="0"/>
                <a:cs typeface="Times New Roman" panose="02020603050405020304" pitchFamily="18" charset="0"/>
              </a:rPr>
              <a:t>Kişiliği  kazandığı anda</a:t>
            </a:r>
            <a:r>
              <a:rPr lang="tr-TR" sz="3200" dirty="0" smtClean="0">
                <a:latin typeface="Times New Roman" panose="02020603050405020304" pitchFamily="18" charset="0"/>
                <a:cs typeface="Times New Roman" panose="02020603050405020304" pitchFamily="18" charset="0"/>
              </a:rPr>
              <a:t>, diğer bir deyişle</a:t>
            </a:r>
            <a:r>
              <a:rPr lang="tr-TR" sz="3200" b="1"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Tapu Siciline </a:t>
            </a:r>
            <a:r>
              <a:rPr lang="tr-TR" sz="3200" b="1" dirty="0" smtClean="0">
                <a:latin typeface="Times New Roman" panose="02020603050405020304" pitchFamily="18" charset="0"/>
                <a:cs typeface="Times New Roman" panose="02020603050405020304" pitchFamily="18" charset="0"/>
              </a:rPr>
              <a:t>yapılacak Tescilden </a:t>
            </a:r>
            <a:r>
              <a:rPr lang="tr-TR" sz="3200" b="1" dirty="0">
                <a:latin typeface="Times New Roman" panose="02020603050405020304" pitchFamily="18" charset="0"/>
                <a:cs typeface="Times New Roman" panose="02020603050405020304" pitchFamily="18" charset="0"/>
              </a:rPr>
              <a:t>önce kazanmış olacağı sonucuna varılmaktadır. </a:t>
            </a:r>
          </a:p>
          <a:p>
            <a:pPr marL="0" indent="0">
              <a:buNone/>
            </a:pPr>
            <a:endParaRPr lang="tr-TR" sz="3200" dirty="0"/>
          </a:p>
        </p:txBody>
      </p:sp>
    </p:spTree>
    <p:extLst>
      <p:ext uri="{BB962C8B-B14F-4D97-AF65-F5344CB8AC3E}">
        <p14:creationId xmlns:p14="http://schemas.microsoft.com/office/powerpoint/2010/main" val="3649815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Hatta </a:t>
            </a:r>
            <a:r>
              <a:rPr lang="tr-TR" sz="3200" b="1" dirty="0" smtClean="0">
                <a:latin typeface="Times New Roman" panose="02020603050405020304" pitchFamily="18" charset="0"/>
                <a:cs typeface="Times New Roman" panose="02020603050405020304" pitchFamily="18" charset="0"/>
              </a:rPr>
              <a:t>Eski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alik</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adına mevcut Tescil terkin </a:t>
            </a:r>
            <a:r>
              <a:rPr lang="tr-TR" sz="3200" b="1" dirty="0" smtClean="0">
                <a:latin typeface="Times New Roman" panose="02020603050405020304" pitchFamily="18" charset="0"/>
                <a:cs typeface="Times New Roman" panose="02020603050405020304" pitchFamily="18" charset="0"/>
              </a:rPr>
              <a:t>edilmediği  </a:t>
            </a:r>
            <a:r>
              <a:rPr lang="tr-TR" sz="3200" dirty="0" smtClean="0">
                <a:latin typeface="Times New Roman" panose="02020603050405020304" pitchFamily="18" charset="0"/>
                <a:cs typeface="Times New Roman" panose="02020603050405020304" pitchFamily="18" charset="0"/>
              </a:rPr>
              <a:t>sürece, </a:t>
            </a:r>
            <a:r>
              <a:rPr lang="tr-TR" sz="3200" b="1" dirty="0" smtClean="0">
                <a:latin typeface="Times New Roman" panose="02020603050405020304" pitchFamily="18" charset="0"/>
                <a:cs typeface="Times New Roman" panose="02020603050405020304" pitchFamily="18" charset="0"/>
              </a:rPr>
              <a:t>İyiniyetli </a:t>
            </a:r>
            <a:r>
              <a:rPr lang="tr-TR" sz="3200" b="1" dirty="0" smtClean="0">
                <a:latin typeface="Times New Roman" panose="02020603050405020304" pitchFamily="18" charset="0"/>
                <a:cs typeface="Times New Roman" panose="02020603050405020304" pitchFamily="18" charset="0"/>
              </a:rPr>
              <a:t>olma şartı gerçekleşebildiği takdirde</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MK m.</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712 hükmünde</a:t>
            </a:r>
            <a:r>
              <a:rPr lang="tr-TR"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düzenlenmiş </a:t>
            </a:r>
            <a:r>
              <a:rPr lang="tr-TR" sz="3200" b="1" i="1" dirty="0" smtClean="0">
                <a:latin typeface="Times New Roman" panose="02020603050405020304" pitchFamily="18" charset="0"/>
                <a:cs typeface="Times New Roman" panose="02020603050405020304" pitchFamily="18" charset="0"/>
              </a:rPr>
              <a:t>Olağan Zamanaşımı ile Mülkiyet </a:t>
            </a:r>
            <a:r>
              <a:rPr lang="tr-TR" sz="3200" b="1" i="1" dirty="0">
                <a:latin typeface="Times New Roman" panose="02020603050405020304" pitchFamily="18" charset="0"/>
                <a:cs typeface="Times New Roman" panose="02020603050405020304" pitchFamily="18" charset="0"/>
              </a:rPr>
              <a:t>K</a:t>
            </a:r>
            <a:r>
              <a:rPr lang="tr-TR" sz="3200" b="1" i="1" dirty="0" smtClean="0">
                <a:latin typeface="Times New Roman" panose="02020603050405020304" pitchFamily="18" charset="0"/>
                <a:cs typeface="Times New Roman" panose="02020603050405020304" pitchFamily="18" charset="0"/>
              </a:rPr>
              <a:t>azanma</a:t>
            </a:r>
            <a:r>
              <a:rPr lang="tr-TR" sz="3200" i="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imkânından</a:t>
            </a:r>
            <a:r>
              <a:rPr lang="tr-TR" sz="3200" b="1" dirty="0" smtClean="0">
                <a:latin typeface="Times New Roman" panose="02020603050405020304" pitchFamily="18" charset="0"/>
                <a:cs typeface="Times New Roman" panose="02020603050405020304" pitchFamily="18" charset="0"/>
              </a:rPr>
              <a:t> yararlanabilir. </a:t>
            </a:r>
          </a:p>
          <a:p>
            <a:pPr algn="just"/>
            <a:r>
              <a:rPr lang="tr-TR" sz="3200" b="1" dirty="0" smtClean="0">
                <a:latin typeface="Times New Roman" panose="02020603050405020304" pitchFamily="18" charset="0"/>
                <a:cs typeface="Times New Roman" panose="02020603050405020304" pitchFamily="18" charset="0"/>
              </a:rPr>
              <a:t>Yeni Malik adına yapılacak </a:t>
            </a:r>
            <a:r>
              <a:rPr lang="tr-TR" sz="3200" b="1" dirty="0" smtClean="0">
                <a:latin typeface="Times New Roman" panose="02020603050405020304" pitchFamily="18" charset="0"/>
                <a:cs typeface="Times New Roman" panose="02020603050405020304" pitchFamily="18" charset="0"/>
              </a:rPr>
              <a:t>Tescil </a:t>
            </a:r>
            <a:r>
              <a:rPr lang="tr-TR" sz="3200" dirty="0" smtClean="0">
                <a:latin typeface="Times New Roman" panose="02020603050405020304" pitchFamily="18" charset="0"/>
                <a:cs typeface="Times New Roman" panose="02020603050405020304" pitchFamily="18" charset="0"/>
              </a:rPr>
              <a:t>ise,</a:t>
            </a:r>
            <a:r>
              <a:rPr lang="tr-TR" sz="3200" b="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bunlara engel olur</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Bu </a:t>
            </a:r>
            <a:r>
              <a:rPr lang="tr-TR" sz="3200" b="1" dirty="0" smtClean="0">
                <a:latin typeface="Times New Roman" panose="02020603050405020304" pitchFamily="18" charset="0"/>
                <a:cs typeface="Times New Roman" panose="02020603050405020304" pitchFamily="18" charset="0"/>
              </a:rPr>
              <a:t>durum </a:t>
            </a:r>
            <a:r>
              <a:rPr lang="tr-TR" sz="3200" dirty="0" smtClean="0">
                <a:latin typeface="Times New Roman" panose="02020603050405020304" pitchFamily="18" charset="0"/>
                <a:cs typeface="Times New Roman" panose="02020603050405020304" pitchFamily="18" charset="0"/>
              </a:rPr>
              <a:t>da </a:t>
            </a:r>
            <a:r>
              <a:rPr lang="tr-TR" sz="3200" b="1" i="1" dirty="0" smtClean="0">
                <a:latin typeface="Times New Roman" panose="02020603050405020304" pitchFamily="18" charset="0"/>
                <a:cs typeface="Times New Roman" panose="02020603050405020304" pitchFamily="18" charset="0"/>
              </a:rPr>
              <a:t>Açıklayıcı Tescilin ikinci </a:t>
            </a:r>
            <a:r>
              <a:rPr lang="tr-TR" sz="3200" b="1" i="1" dirty="0" smtClean="0">
                <a:latin typeface="Times New Roman" panose="02020603050405020304" pitchFamily="18" charset="0"/>
                <a:cs typeface="Times New Roman" panose="02020603050405020304" pitchFamily="18" charset="0"/>
              </a:rPr>
              <a:t>Fonksiyonudur</a:t>
            </a:r>
            <a:r>
              <a:rPr lang="tr-TR" sz="3200" dirty="0" smtClean="0">
                <a:latin typeface="Times New Roman" panose="02020603050405020304" pitchFamily="18" charset="0"/>
                <a:cs typeface="Times New Roman" panose="02020603050405020304" pitchFamily="18" charset="0"/>
              </a:rPr>
              <a:t>. </a:t>
            </a:r>
          </a:p>
          <a:p>
            <a:pPr marL="0" indent="0" algn="just">
              <a:buNone/>
            </a:pPr>
            <a:r>
              <a:rPr lang="tr-TR" dirty="0" smtClean="0">
                <a:latin typeface="Times New Roman" panose="02020603050405020304" pitchFamily="18" charset="0"/>
                <a:cs typeface="Times New Roman" panose="02020603050405020304" pitchFamily="18" charset="0"/>
              </a:rPr>
              <a:t>(</a:t>
            </a:r>
            <a:r>
              <a:rPr lang="tr-TR" b="1" i="1" dirty="0" err="1" smtClean="0">
                <a:latin typeface="Times New Roman" panose="02020603050405020304" pitchFamily="18" charset="0"/>
                <a:cs typeface="Times New Roman" panose="02020603050405020304" pitchFamily="18" charset="0"/>
              </a:rPr>
              <a:t>Oğuzman</a:t>
            </a:r>
            <a:r>
              <a:rPr lang="tr-TR" b="1" i="1" dirty="0" smtClean="0">
                <a:latin typeface="Times New Roman" panose="02020603050405020304" pitchFamily="18" charset="0"/>
                <a:cs typeface="Times New Roman" panose="02020603050405020304" pitchFamily="18" charset="0"/>
              </a:rPr>
              <a:t> / </a:t>
            </a:r>
            <a:r>
              <a:rPr lang="tr-TR" b="1" i="1" dirty="0" err="1" smtClean="0">
                <a:latin typeface="Times New Roman" panose="02020603050405020304" pitchFamily="18" charset="0"/>
                <a:cs typeface="Times New Roman" panose="02020603050405020304" pitchFamily="18" charset="0"/>
              </a:rPr>
              <a:t>Seliçi</a:t>
            </a:r>
            <a:r>
              <a:rPr lang="tr-TR" b="1" i="1" dirty="0" smtClean="0">
                <a:latin typeface="Times New Roman" panose="02020603050405020304" pitchFamily="18" charset="0"/>
                <a:cs typeface="Times New Roman" panose="02020603050405020304" pitchFamily="18" charset="0"/>
              </a:rPr>
              <a:t> / Oktay – Özdemir</a:t>
            </a:r>
            <a:r>
              <a:rPr lang="tr-TR" i="1" dirty="0" smtClean="0">
                <a:latin typeface="Times New Roman" panose="02020603050405020304" pitchFamily="18" charset="0"/>
                <a:cs typeface="Times New Roman" panose="02020603050405020304" pitchFamily="18" charset="0"/>
              </a:rPr>
              <a:t>, Eşya H., 20. B., s. 405)</a:t>
            </a:r>
          </a:p>
          <a:p>
            <a:pPr marL="0" indent="0" algn="just">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420219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Yeni Arazi Oluşumu</a:t>
            </a:r>
            <a:endParaRPr lang="tr-TR" b="1" dirty="0">
              <a:latin typeface="+mn-lt"/>
            </a:endParaRPr>
          </a:p>
        </p:txBody>
      </p:sp>
      <p:sp>
        <p:nvSpPr>
          <p:cNvPr id="3" name="İçerik Yer Tutucusu 2"/>
          <p:cNvSpPr>
            <a:spLocks noGrp="1"/>
          </p:cNvSpPr>
          <p:nvPr>
            <p:ph idx="1"/>
          </p:nvPr>
        </p:nvSpPr>
        <p:spPr/>
        <p:txBody>
          <a:bodyPr>
            <a:noAutofit/>
          </a:bodyPr>
          <a:lstStyle/>
          <a:p>
            <a:pPr algn="just"/>
            <a:r>
              <a:rPr lang="tr-TR" sz="3600" b="1" dirty="0" smtClean="0">
                <a:latin typeface="Times New Roman" panose="02020603050405020304" pitchFamily="18" charset="0"/>
                <a:cs typeface="Times New Roman" panose="02020603050405020304" pitchFamily="18" charset="0"/>
              </a:rPr>
              <a:t>Medeni Kanun’un 708. maddesinin 1.fıkrasına göre; </a:t>
            </a:r>
          </a:p>
          <a:p>
            <a:pPr marL="0" indent="0" algn="just">
              <a:buNone/>
            </a:pPr>
            <a:r>
              <a:rPr lang="tr-TR" sz="3600" dirty="0" smtClean="0">
                <a:latin typeface="Times New Roman" panose="02020603050405020304" pitchFamily="18" charset="0"/>
                <a:cs typeface="Times New Roman" panose="02020603050405020304" pitchFamily="18" charset="0"/>
              </a:rPr>
              <a:t>«</a:t>
            </a:r>
            <a:r>
              <a:rPr lang="tr-TR" sz="3600" i="1" dirty="0" smtClean="0">
                <a:latin typeface="Times New Roman" panose="02020603050405020304" pitchFamily="18" charset="0"/>
                <a:cs typeface="Times New Roman" panose="02020603050405020304" pitchFamily="18" charset="0"/>
              </a:rPr>
              <a:t>Birikme, dolma, toprak kayması veya kamuya ait suların yatağında ya da seviyesinde değişme gibi sebeplerle sahipsiz yerlerde yeniden oluşan yararlanmaya elverişli arazi Devlete ait olur.» </a:t>
            </a:r>
          </a:p>
          <a:p>
            <a:pPr algn="just"/>
            <a:r>
              <a:rPr lang="tr-TR" sz="3600" b="1" dirty="0" smtClean="0">
                <a:latin typeface="Times New Roman" panose="02020603050405020304" pitchFamily="18" charset="0"/>
                <a:cs typeface="Times New Roman" panose="02020603050405020304" pitchFamily="18" charset="0"/>
              </a:rPr>
              <a:t>Devletin oluşan Yeni Arazinin Mülkiyetini Kazanması da</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tescilden önce </a:t>
            </a:r>
            <a:r>
              <a:rPr lang="tr-TR" sz="3600" b="1" dirty="0" smtClean="0">
                <a:latin typeface="Times New Roman" panose="02020603050405020304" pitchFamily="18" charset="0"/>
                <a:cs typeface="Times New Roman" panose="02020603050405020304" pitchFamily="18" charset="0"/>
              </a:rPr>
              <a:t>gerçekleşir. </a:t>
            </a:r>
          </a:p>
          <a:p>
            <a:pPr marL="0" indent="0" algn="just">
              <a:buNone/>
            </a:pPr>
            <a:endParaRPr lang="tr-TR" sz="4400" i="1" dirty="0"/>
          </a:p>
        </p:txBody>
      </p:sp>
    </p:spTree>
    <p:extLst>
      <p:ext uri="{BB962C8B-B14F-4D97-AF65-F5344CB8AC3E}">
        <p14:creationId xmlns:p14="http://schemas.microsoft.com/office/powerpoint/2010/main" val="58767274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Yeni Arazi Oluşumunun Şartları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Devletin</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MK 708 </a:t>
            </a:r>
            <a:r>
              <a:rPr lang="tr-TR" sz="3600" b="1" dirty="0" smtClean="0">
                <a:latin typeface="Times New Roman" panose="02020603050405020304" pitchFamily="18" charset="0"/>
                <a:cs typeface="Times New Roman" panose="02020603050405020304" pitchFamily="18" charset="0"/>
              </a:rPr>
              <a:t>uyarınca, Mülkiyeti kazanabilmesi için şu şartlar gerçekleşmelidir: </a:t>
            </a:r>
          </a:p>
          <a:p>
            <a:pPr algn="just"/>
            <a:r>
              <a:rPr lang="tr-TR" sz="3200" b="1" dirty="0" smtClean="0">
                <a:latin typeface="Times New Roman" panose="02020603050405020304" pitchFamily="18" charset="0"/>
                <a:cs typeface="Times New Roman" panose="02020603050405020304" pitchFamily="18" charset="0"/>
              </a:rPr>
              <a:t>1)</a:t>
            </a:r>
            <a:r>
              <a:rPr lang="tr-TR" sz="3200" dirty="0" smtClean="0">
                <a:latin typeface="Times New Roman" panose="02020603050405020304" pitchFamily="18" charset="0"/>
                <a:cs typeface="Times New Roman" panose="02020603050405020304" pitchFamily="18" charset="0"/>
              </a:rPr>
              <a:t>Yeni Bir Arazinin Oluşması</a:t>
            </a:r>
          </a:p>
          <a:p>
            <a:pPr algn="just"/>
            <a:r>
              <a:rPr lang="tr-TR" sz="3200" b="1" dirty="0" smtClean="0">
                <a:latin typeface="Times New Roman" panose="02020603050405020304" pitchFamily="18" charset="0"/>
                <a:cs typeface="Times New Roman" panose="02020603050405020304" pitchFamily="18" charset="0"/>
              </a:rPr>
              <a:t>2)</a:t>
            </a:r>
            <a:r>
              <a:rPr lang="tr-TR" sz="3200" dirty="0" smtClean="0">
                <a:latin typeface="Times New Roman" panose="02020603050405020304" pitchFamily="18" charset="0"/>
                <a:cs typeface="Times New Roman" panose="02020603050405020304" pitchFamily="18" charset="0"/>
              </a:rPr>
              <a:t>Yeni Bir Arazinin Sahipsiz Yerlerde Oluşması </a:t>
            </a:r>
          </a:p>
          <a:p>
            <a:pPr algn="just"/>
            <a:r>
              <a:rPr lang="tr-TR" sz="3200" b="1" dirty="0" smtClean="0">
                <a:latin typeface="Times New Roman" panose="02020603050405020304" pitchFamily="18" charset="0"/>
                <a:cs typeface="Times New Roman" panose="02020603050405020304" pitchFamily="18" charset="0"/>
              </a:rPr>
              <a:t>3)</a:t>
            </a:r>
            <a:r>
              <a:rPr lang="tr-TR" sz="3200" dirty="0" smtClean="0">
                <a:latin typeface="Times New Roman" panose="02020603050405020304" pitchFamily="18" charset="0"/>
                <a:cs typeface="Times New Roman" panose="02020603050405020304" pitchFamily="18" charset="0"/>
              </a:rPr>
              <a:t>Yeni Oluşan Arazinin Toprağının Sahipsiz Yerlerden Gelmiş Olması </a:t>
            </a:r>
          </a:p>
          <a:p>
            <a:pPr algn="just"/>
            <a:r>
              <a:rPr lang="tr-TR" sz="3200" b="1" dirty="0" smtClean="0">
                <a:latin typeface="Times New Roman" panose="02020603050405020304" pitchFamily="18" charset="0"/>
                <a:cs typeface="Times New Roman" panose="02020603050405020304" pitchFamily="18" charset="0"/>
              </a:rPr>
              <a:t>4)</a:t>
            </a:r>
            <a:r>
              <a:rPr lang="tr-TR" sz="3200" dirty="0" smtClean="0">
                <a:latin typeface="Times New Roman" panose="02020603050405020304" pitchFamily="18" charset="0"/>
                <a:cs typeface="Times New Roman" panose="02020603050405020304" pitchFamily="18" charset="0"/>
              </a:rPr>
              <a:t>Yeni oluşan Arazinin Yararlanmaya Elverişli Bir Arazi Olması </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722964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Yeni Arazi Oluşumunun Şartları </a:t>
            </a:r>
            <a:endParaRPr lang="tr-TR" b="1" dirty="0">
              <a:latin typeface="+mn-lt"/>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53045223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2628095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Yeni Bir Arazinin Oluşması </a:t>
            </a:r>
            <a:br>
              <a:rPr lang="tr-TR" b="1" dirty="0"/>
            </a:br>
            <a:endParaRPr lang="tr-TR" dirty="0"/>
          </a:p>
        </p:txBody>
      </p:sp>
      <p:sp>
        <p:nvSpPr>
          <p:cNvPr id="3" name="İçerik Yer Tutucusu 2"/>
          <p:cNvSpPr>
            <a:spLocks noGrp="1"/>
          </p:cNvSpPr>
          <p:nvPr>
            <p:ph idx="1"/>
          </p:nvPr>
        </p:nvSpPr>
        <p:spPr/>
        <p:txBody>
          <a:bodyPr>
            <a:normAutofit lnSpcReduction="10000"/>
          </a:bodyPr>
          <a:lstStyle/>
          <a:p>
            <a:pPr algn="just"/>
            <a:r>
              <a:rPr lang="tr-TR" sz="2400" b="1" dirty="0" smtClean="0">
                <a:latin typeface="Times New Roman" panose="02020603050405020304" pitchFamily="18" charset="0"/>
                <a:cs typeface="Times New Roman" panose="02020603050405020304" pitchFamily="18" charset="0"/>
              </a:rPr>
              <a:t>Yeni </a:t>
            </a:r>
            <a:r>
              <a:rPr lang="tr-TR" sz="2400" b="1" dirty="0">
                <a:latin typeface="Times New Roman" panose="02020603050405020304" pitchFamily="18" charset="0"/>
                <a:cs typeface="Times New Roman" panose="02020603050405020304" pitchFamily="18" charset="0"/>
              </a:rPr>
              <a:t>A</a:t>
            </a:r>
            <a:r>
              <a:rPr lang="tr-TR" sz="2400" b="1" dirty="0" smtClean="0">
                <a:latin typeface="Times New Roman" panose="02020603050405020304" pitchFamily="18" charset="0"/>
                <a:cs typeface="Times New Roman" panose="02020603050405020304" pitchFamily="18" charset="0"/>
              </a:rPr>
              <a:t>razi </a:t>
            </a:r>
            <a:r>
              <a:rPr lang="tr-TR" sz="2400" b="1" dirty="0">
                <a:latin typeface="Times New Roman" panose="02020603050405020304" pitchFamily="18" charset="0"/>
                <a:cs typeface="Times New Roman" panose="02020603050405020304" pitchFamily="18" charset="0"/>
              </a:rPr>
              <a:t>hem doğal, hem de yapay etkenler sonucu meydana gelmiş olabilir. </a:t>
            </a:r>
          </a:p>
          <a:p>
            <a:pPr algn="just"/>
            <a:r>
              <a:rPr lang="tr-TR" sz="2400" b="1" dirty="0">
                <a:latin typeface="Times New Roman" panose="02020603050405020304" pitchFamily="18" charset="0"/>
                <a:cs typeface="Times New Roman" panose="02020603050405020304" pitchFamily="18" charset="0"/>
              </a:rPr>
              <a:t>MK 708 /I</a:t>
            </a:r>
            <a:r>
              <a:rPr lang="tr-TR" sz="2400" dirty="0">
                <a:latin typeface="Times New Roman" panose="02020603050405020304" pitchFamily="18" charset="0"/>
                <a:cs typeface="Times New Roman" panose="02020603050405020304" pitchFamily="18" charset="0"/>
              </a:rPr>
              <a:t>, «</a:t>
            </a:r>
            <a:r>
              <a:rPr lang="tr-TR" sz="2400" i="1" dirty="0">
                <a:latin typeface="Times New Roman" panose="02020603050405020304" pitchFamily="18" charset="0"/>
                <a:cs typeface="Times New Roman" panose="02020603050405020304" pitchFamily="18" charset="0"/>
              </a:rPr>
              <a:t>birikme, dolma, toprak kayması, akarsuyun yatağında ya da seviyesinde değişme</a:t>
            </a:r>
            <a:r>
              <a:rPr lang="tr-TR" sz="2400" b="1" i="1" dirty="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gibi </a:t>
            </a:r>
            <a:r>
              <a:rPr lang="tr-TR" sz="2400" b="1" dirty="0">
                <a:latin typeface="Times New Roman" panose="02020603050405020304" pitchFamily="18" charset="0"/>
                <a:cs typeface="Times New Roman" panose="02020603050405020304" pitchFamily="18" charset="0"/>
              </a:rPr>
              <a:t>Doğal Olayları </a:t>
            </a:r>
            <a:r>
              <a:rPr lang="tr-TR" sz="2400" dirty="0">
                <a:latin typeface="Times New Roman" panose="02020603050405020304" pitchFamily="18" charset="0"/>
                <a:cs typeface="Times New Roman" panose="02020603050405020304" pitchFamily="18" charset="0"/>
              </a:rPr>
              <a:t>dikkate almış gözükmektedir. </a:t>
            </a:r>
          </a:p>
          <a:p>
            <a:pPr algn="just"/>
            <a:r>
              <a:rPr lang="tr-TR" sz="2400" dirty="0">
                <a:latin typeface="Times New Roman" panose="02020603050405020304" pitchFamily="18" charset="0"/>
                <a:cs typeface="Times New Roman" panose="02020603050405020304" pitchFamily="18" charset="0"/>
              </a:rPr>
              <a:t> Bu maddeyi karşılayan </a:t>
            </a:r>
            <a:r>
              <a:rPr lang="tr-TR" sz="2400" b="1" dirty="0">
                <a:latin typeface="Times New Roman" panose="02020603050405020304" pitchFamily="18" charset="0"/>
                <a:cs typeface="Times New Roman" panose="02020603050405020304" pitchFamily="18" charset="0"/>
              </a:rPr>
              <a:t>İMK 659 / I’ de ise </a:t>
            </a:r>
            <a:r>
              <a:rPr lang="tr-TR" sz="2400"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veya başka bir yolla  oluşan» </a:t>
            </a:r>
            <a:r>
              <a:rPr lang="tr-TR" sz="2400" dirty="0">
                <a:latin typeface="Times New Roman" panose="02020603050405020304" pitchFamily="18" charset="0"/>
                <a:cs typeface="Times New Roman" panose="02020603050405020304" pitchFamily="18" charset="0"/>
              </a:rPr>
              <a:t>ifadesi kullanılmak </a:t>
            </a:r>
            <a:r>
              <a:rPr lang="tr-TR" sz="2400" dirty="0" smtClean="0">
                <a:latin typeface="Times New Roman" panose="02020603050405020304" pitchFamily="18" charset="0"/>
                <a:cs typeface="Times New Roman" panose="02020603050405020304" pitchFamily="18" charset="0"/>
              </a:rPr>
              <a:t>suretiyle, </a:t>
            </a:r>
            <a:r>
              <a:rPr lang="tr-TR" sz="2400" dirty="0">
                <a:latin typeface="Times New Roman" panose="02020603050405020304" pitchFamily="18" charset="0"/>
                <a:cs typeface="Times New Roman" panose="02020603050405020304" pitchFamily="18" charset="0"/>
              </a:rPr>
              <a:t>maddede sayılan nedenler dışında, </a:t>
            </a:r>
            <a:r>
              <a:rPr lang="tr-TR" sz="2400" b="1" dirty="0" smtClean="0">
                <a:latin typeface="Times New Roman" panose="02020603050405020304" pitchFamily="18" charset="0"/>
                <a:cs typeface="Times New Roman" panose="02020603050405020304" pitchFamily="18" charset="0"/>
              </a:rPr>
              <a:t>Yapay </a:t>
            </a:r>
            <a:r>
              <a:rPr lang="tr-TR" sz="2400" b="1" dirty="0">
                <a:latin typeface="Times New Roman" panose="02020603050405020304" pitchFamily="18" charset="0"/>
                <a:cs typeface="Times New Roman" panose="02020603050405020304" pitchFamily="18" charset="0"/>
              </a:rPr>
              <a:t>E</a:t>
            </a:r>
            <a:r>
              <a:rPr lang="tr-TR" sz="2400" b="1" dirty="0" smtClean="0">
                <a:latin typeface="Times New Roman" panose="02020603050405020304" pitchFamily="18" charset="0"/>
                <a:cs typeface="Times New Roman" panose="02020603050405020304" pitchFamily="18" charset="0"/>
              </a:rPr>
              <a:t>tkenlerle </a:t>
            </a:r>
            <a:r>
              <a:rPr lang="tr-TR" sz="2400" dirty="0">
                <a:latin typeface="Times New Roman" panose="02020603050405020304" pitchFamily="18" charset="0"/>
                <a:cs typeface="Times New Roman" panose="02020603050405020304" pitchFamily="18" charset="0"/>
              </a:rPr>
              <a:t>oluşan yeni A</a:t>
            </a:r>
            <a:r>
              <a:rPr lang="tr-TR" sz="2400" dirty="0" smtClean="0">
                <a:latin typeface="Times New Roman" panose="02020603050405020304" pitchFamily="18" charset="0"/>
                <a:cs typeface="Times New Roman" panose="02020603050405020304" pitchFamily="18" charset="0"/>
              </a:rPr>
              <a:t>razilere </a:t>
            </a:r>
            <a:r>
              <a:rPr lang="tr-TR" sz="2400" dirty="0">
                <a:latin typeface="Times New Roman" panose="02020603050405020304" pitchFamily="18" charset="0"/>
                <a:cs typeface="Times New Roman" panose="02020603050405020304" pitchFamily="18" charset="0"/>
              </a:rPr>
              <a:t>de yine bu hükmün uygulanacağı belirtilmek </a:t>
            </a:r>
            <a:r>
              <a:rPr lang="tr-TR" sz="2400" dirty="0" smtClean="0">
                <a:latin typeface="Times New Roman" panose="02020603050405020304" pitchFamily="18" charset="0"/>
                <a:cs typeface="Times New Roman" panose="02020603050405020304" pitchFamily="18" charset="0"/>
              </a:rPr>
              <a:t>istenmiştir.</a:t>
            </a:r>
          </a:p>
          <a:p>
            <a:pPr algn="just"/>
            <a:r>
              <a:rPr lang="tr-TR" sz="2400" b="1" dirty="0">
                <a:latin typeface="Times New Roman" panose="02020603050405020304" pitchFamily="18" charset="0"/>
                <a:cs typeface="Times New Roman" panose="02020603050405020304" pitchFamily="18" charset="0"/>
              </a:rPr>
              <a:t>Şu halde, yeni bir Arazinin oluşması değişik biçimlerde ortaya çıkabilir. </a:t>
            </a:r>
          </a:p>
          <a:p>
            <a:pPr algn="just"/>
            <a:r>
              <a:rPr lang="tr-TR" sz="2400" dirty="0">
                <a:latin typeface="Times New Roman" panose="02020603050405020304" pitchFamily="18" charset="0"/>
                <a:cs typeface="Times New Roman" panose="02020603050405020304" pitchFamily="18" charset="0"/>
              </a:rPr>
              <a:t>Suyun taşıdığı </a:t>
            </a:r>
            <a:r>
              <a:rPr lang="tr-TR" sz="2400" dirty="0" smtClean="0">
                <a:latin typeface="Times New Roman" panose="02020603050405020304" pitchFamily="18" charset="0"/>
                <a:cs typeface="Times New Roman" panose="02020603050405020304" pitchFamily="18" charset="0"/>
              </a:rPr>
              <a:t>Yabancı Toprak Parçalarının </a:t>
            </a:r>
            <a:r>
              <a:rPr lang="tr-TR" sz="2400"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alüvyon</a:t>
            </a:r>
            <a:r>
              <a:rPr lang="tr-TR" sz="2400" dirty="0">
                <a:latin typeface="Times New Roman" panose="02020603050405020304" pitchFamily="18" charset="0"/>
                <a:cs typeface="Times New Roman" panose="02020603050405020304" pitchFamily="18" charset="0"/>
              </a:rPr>
              <a:t>) birikmesi veya </a:t>
            </a:r>
            <a:r>
              <a:rPr lang="tr-TR" sz="2400" dirty="0" smtClean="0">
                <a:latin typeface="Times New Roman" panose="02020603050405020304" pitchFamily="18" charset="0"/>
                <a:cs typeface="Times New Roman" panose="02020603050405020304" pitchFamily="18" charset="0"/>
              </a:rPr>
              <a:t>Su Seviyesinin </a:t>
            </a:r>
            <a:r>
              <a:rPr lang="tr-TR" sz="2400" dirty="0">
                <a:latin typeface="Times New Roman" panose="02020603050405020304" pitchFamily="18" charset="0"/>
                <a:cs typeface="Times New Roman" panose="02020603050405020304" pitchFamily="18" charset="0"/>
              </a:rPr>
              <a:t>düşmesi, bir Taşınmazdan kopan </a:t>
            </a:r>
            <a:r>
              <a:rPr lang="tr-TR" sz="2400" dirty="0" smtClean="0">
                <a:latin typeface="Times New Roman" panose="02020603050405020304" pitchFamily="18" charset="0"/>
                <a:cs typeface="Times New Roman" panose="02020603050405020304" pitchFamily="18" charset="0"/>
              </a:rPr>
              <a:t>Toprak Parçalarının </a:t>
            </a:r>
            <a:r>
              <a:rPr lang="tr-TR" sz="2400" dirty="0">
                <a:latin typeface="Times New Roman" panose="02020603050405020304" pitchFamily="18" charset="0"/>
                <a:cs typeface="Times New Roman" panose="02020603050405020304" pitchFamily="18" charset="0"/>
              </a:rPr>
              <a:t>bir başka </a:t>
            </a:r>
            <a:r>
              <a:rPr lang="tr-TR" sz="2400" dirty="0" smtClean="0">
                <a:latin typeface="Times New Roman" panose="02020603050405020304" pitchFamily="18" charset="0"/>
                <a:cs typeface="Times New Roman" panose="02020603050405020304" pitchFamily="18" charset="0"/>
              </a:rPr>
              <a:t>Taşınmaz </a:t>
            </a:r>
            <a:r>
              <a:rPr lang="tr-TR" sz="2400" dirty="0">
                <a:latin typeface="Times New Roman" panose="02020603050405020304" pitchFamily="18" charset="0"/>
                <a:cs typeface="Times New Roman" panose="02020603050405020304" pitchFamily="18" charset="0"/>
              </a:rPr>
              <a:t>ile birleşmesi, </a:t>
            </a:r>
            <a:r>
              <a:rPr lang="tr-TR" sz="2400" dirty="0" smtClean="0">
                <a:latin typeface="Times New Roman" panose="02020603050405020304" pitchFamily="18" charset="0"/>
                <a:cs typeface="Times New Roman" panose="02020603050405020304" pitchFamily="18" charset="0"/>
              </a:rPr>
              <a:t>Akarsuların </a:t>
            </a:r>
            <a:r>
              <a:rPr lang="tr-TR" sz="2400" dirty="0">
                <a:latin typeface="Times New Roman" panose="02020603050405020304" pitchFamily="18" charset="0"/>
                <a:cs typeface="Times New Roman" panose="02020603050405020304" pitchFamily="18" charset="0"/>
              </a:rPr>
              <a:t>yatak değiştirmesi, </a:t>
            </a:r>
            <a:r>
              <a:rPr lang="tr-TR" sz="2400" dirty="0" smtClean="0">
                <a:latin typeface="Times New Roman" panose="02020603050405020304" pitchFamily="18" charset="0"/>
                <a:cs typeface="Times New Roman" panose="02020603050405020304" pitchFamily="18" charset="0"/>
              </a:rPr>
              <a:t>Bataklık </a:t>
            </a:r>
            <a:r>
              <a:rPr lang="tr-TR" sz="2400" dirty="0">
                <a:latin typeface="Times New Roman" panose="02020603050405020304" pitchFamily="18" charset="0"/>
                <a:cs typeface="Times New Roman" panose="02020603050405020304" pitchFamily="18" charset="0"/>
              </a:rPr>
              <a:t>ve </a:t>
            </a:r>
            <a:r>
              <a:rPr lang="tr-TR" sz="2400" dirty="0" smtClean="0">
                <a:latin typeface="Times New Roman" panose="02020603050405020304" pitchFamily="18" charset="0"/>
                <a:cs typeface="Times New Roman" panose="02020603050405020304" pitchFamily="18" charset="0"/>
              </a:rPr>
              <a:t>Sazlıkların </a:t>
            </a:r>
            <a:r>
              <a:rPr lang="tr-TR" sz="2400" dirty="0">
                <a:latin typeface="Times New Roman" panose="02020603050405020304" pitchFamily="18" charset="0"/>
                <a:cs typeface="Times New Roman" panose="02020603050405020304" pitchFamily="18" charset="0"/>
              </a:rPr>
              <a:t>kuruması veya kurutulması, </a:t>
            </a:r>
            <a:r>
              <a:rPr lang="tr-TR" sz="2400" dirty="0" smtClean="0">
                <a:latin typeface="Times New Roman" panose="02020603050405020304" pitchFamily="18" charset="0"/>
                <a:cs typeface="Times New Roman" panose="02020603050405020304" pitchFamily="18" charset="0"/>
              </a:rPr>
              <a:t>Su Yatağının </a:t>
            </a:r>
            <a:r>
              <a:rPr lang="tr-TR" sz="2400" dirty="0">
                <a:latin typeface="Times New Roman" panose="02020603050405020304" pitchFamily="18" charset="0"/>
                <a:cs typeface="Times New Roman" panose="02020603050405020304" pitchFamily="18" charset="0"/>
              </a:rPr>
              <a:t>tamamen dolması veya kuruması sonucu </a:t>
            </a:r>
            <a:r>
              <a:rPr lang="tr-TR" sz="2400" b="1" dirty="0">
                <a:latin typeface="Times New Roman" panose="02020603050405020304" pitchFamily="18" charset="0"/>
                <a:cs typeface="Times New Roman" panose="02020603050405020304" pitchFamily="18" charset="0"/>
              </a:rPr>
              <a:t>yeni bir Arazi </a:t>
            </a:r>
            <a:r>
              <a:rPr lang="tr-TR" sz="2400" dirty="0">
                <a:latin typeface="Times New Roman" panose="02020603050405020304" pitchFamily="18" charset="0"/>
                <a:cs typeface="Times New Roman" panose="02020603050405020304" pitchFamily="18" charset="0"/>
              </a:rPr>
              <a:t>oluşabilir. </a:t>
            </a:r>
          </a:p>
          <a:p>
            <a:pPr marL="0" indent="0" algn="just">
              <a:buNone/>
            </a:pPr>
            <a:endParaRPr lang="tr-TR" sz="2400" dirty="0" smtClean="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643734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Yeni Arazinin Sahipsiz Yerlerde Oluşması </a:t>
            </a:r>
            <a:endParaRPr lang="tr-TR" b="1" dirty="0">
              <a:latin typeface="+mn-lt"/>
            </a:endParaRPr>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MK 708, sadece  MK 715 anlamında Devletin hüküm ve tasarrufu altında bulunan sahipsiz yerlerde oluşan Arazi için uygulanır. </a:t>
            </a:r>
          </a:p>
          <a:p>
            <a:pPr algn="just"/>
            <a:r>
              <a:rPr lang="tr-TR" b="1" i="1" dirty="0" smtClean="0">
                <a:latin typeface="Times New Roman" panose="02020603050405020304" pitchFamily="18" charset="0"/>
                <a:cs typeface="Times New Roman" panose="02020603050405020304" pitchFamily="18" charset="0"/>
              </a:rPr>
              <a:t>Eğer yeni Arazi Özel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ülkiyete tabi yerlerde meydana gelirse, </a:t>
            </a:r>
            <a:r>
              <a:rPr lang="tr-TR" dirty="0" smtClean="0">
                <a:latin typeface="Times New Roman" panose="02020603050405020304" pitchFamily="18" charset="0"/>
                <a:cs typeface="Times New Roman" panose="02020603050405020304" pitchFamily="18" charset="0"/>
              </a:rPr>
              <a:t>bu takdirde, </a:t>
            </a:r>
            <a:r>
              <a:rPr lang="tr-TR" b="1" dirty="0" smtClean="0">
                <a:latin typeface="Times New Roman" panose="02020603050405020304" pitchFamily="18" charset="0"/>
                <a:cs typeface="Times New Roman" panose="02020603050405020304" pitchFamily="18" charset="0"/>
              </a:rPr>
              <a:t>Medeni Kanun’un Belirlilik İlkesine</a:t>
            </a:r>
            <a:r>
              <a:rPr lang="tr-TR" dirty="0" smtClean="0">
                <a:latin typeface="Times New Roman" panose="02020603050405020304" pitchFamily="18" charset="0"/>
                <a:cs typeface="Times New Roman" panose="02020603050405020304" pitchFamily="18" charset="0"/>
              </a:rPr>
              <a:t>, yani Bütünleyici Parçaya ilişkin 684. maddesi ile Arazi Kayması hakkındaki 709. maddesine göre, yeni Arazinin maliki belli olur. </a:t>
            </a:r>
          </a:p>
          <a:p>
            <a:pPr algn="just"/>
            <a:r>
              <a:rPr lang="tr-TR" b="1" i="1" dirty="0" smtClean="0">
                <a:latin typeface="Times New Roman" panose="02020603050405020304" pitchFamily="18" charset="0"/>
                <a:cs typeface="Times New Roman" panose="02020603050405020304" pitchFamily="18" charset="0"/>
              </a:rPr>
              <a:t>Örneğin</a:t>
            </a:r>
            <a:r>
              <a:rPr lang="tr-TR" dirty="0" smtClean="0">
                <a:latin typeface="Times New Roman" panose="02020603050405020304" pitchFamily="18" charset="0"/>
                <a:cs typeface="Times New Roman" panose="02020603050405020304" pitchFamily="18" charset="0"/>
              </a:rPr>
              <a:t>, Özel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ülkiyete tabi bir yerde bulunan bataklığın kendiliğinden kuruması veya Maliki tarafından kurutulması sonucu oluşan Arazi, içinde bulunduğu Arazinin Malikinin Mülkiyetine geçer.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286633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smtClean="0">
                <a:latin typeface="Times New Roman" panose="02020603050405020304" pitchFamily="18" charset="0"/>
                <a:cs typeface="Times New Roman" panose="02020603050405020304" pitchFamily="18" charset="0"/>
              </a:rPr>
              <a:t>Arazi Kayması söz konusu olduğu durumlarda, sadece zemin kaymışsa, Sınır </a:t>
            </a:r>
            <a:r>
              <a:rPr lang="tr-TR" sz="3200" b="1" dirty="0">
                <a:latin typeface="Times New Roman" panose="02020603050405020304" pitchFamily="18" charset="0"/>
                <a:cs typeface="Times New Roman" panose="02020603050405020304" pitchFamily="18" charset="0"/>
              </a:rPr>
              <a:t>D</a:t>
            </a:r>
            <a:r>
              <a:rPr lang="tr-TR" sz="3200" b="1" dirty="0" smtClean="0">
                <a:latin typeface="Times New Roman" panose="02020603050405020304" pitchFamily="18" charset="0"/>
                <a:cs typeface="Times New Roman" panose="02020603050405020304" pitchFamily="18" charset="0"/>
              </a:rPr>
              <a:t>eğişikliği olmaz, Sınır eskisi gibi kalır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MK 709 / I). </a:t>
            </a:r>
          </a:p>
          <a:p>
            <a:pPr algn="just"/>
            <a:r>
              <a:rPr lang="tr-TR" sz="3200" b="1" i="1" dirty="0" smtClean="0">
                <a:latin typeface="Times New Roman" panose="02020603050405020304" pitchFamily="18" charset="0"/>
                <a:cs typeface="Times New Roman" panose="02020603050405020304" pitchFamily="18" charset="0"/>
              </a:rPr>
              <a:t>MK 709 / II’ de ise</a:t>
            </a:r>
            <a:r>
              <a:rPr lang="tr-TR" sz="3200" i="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kayma sonucu bir Araziden diğerine toprak, ağaç vs</a:t>
            </a:r>
            <a:r>
              <a:rPr lang="tr-TR" sz="3200" i="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geçmişse,</a:t>
            </a:r>
            <a:r>
              <a:rPr lang="tr-TR" sz="3200" i="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bunların geçtiği Arazi ile kaynaşmış olup olmamasına </a:t>
            </a:r>
            <a:r>
              <a:rPr lang="tr-TR" sz="3200" dirty="0" smtClean="0">
                <a:latin typeface="Times New Roman" panose="02020603050405020304" pitchFamily="18" charset="0"/>
                <a:cs typeface="Times New Roman" panose="02020603050405020304" pitchFamily="18" charset="0"/>
              </a:rPr>
              <a:t>göre, </a:t>
            </a:r>
            <a:r>
              <a:rPr lang="tr-TR" sz="3200" b="1" dirty="0">
                <a:latin typeface="Times New Roman" panose="02020603050405020304" pitchFamily="18" charset="0"/>
                <a:cs typeface="Times New Roman" panose="02020603050405020304" pitchFamily="18" charset="0"/>
              </a:rPr>
              <a:t>S</a:t>
            </a:r>
            <a:r>
              <a:rPr lang="tr-TR" sz="3200" b="1" dirty="0" smtClean="0">
                <a:latin typeface="Times New Roman" panose="02020603050405020304" pitchFamily="18" charset="0"/>
                <a:cs typeface="Times New Roman" panose="02020603050405020304" pitchFamily="18" charset="0"/>
              </a:rPr>
              <a:t>ürüklenen</a:t>
            </a:r>
            <a:r>
              <a:rPr lang="tr-TR" sz="3200"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Ş</a:t>
            </a:r>
            <a:r>
              <a:rPr lang="tr-TR" sz="3200" b="1" dirty="0" smtClean="0">
                <a:latin typeface="Times New Roman" panose="02020603050405020304" pitchFamily="18" charset="0"/>
                <a:cs typeface="Times New Roman" panose="02020603050405020304" pitchFamily="18" charset="0"/>
              </a:rPr>
              <a:t>eylere</a:t>
            </a:r>
            <a:r>
              <a:rPr lang="tr-TR" sz="3200"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MK 752, 774</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Karışma ve Birleşmeye ilişkin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MK 776</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hükümlerinin</a:t>
            </a:r>
            <a:r>
              <a:rPr lang="tr-TR" sz="3200" dirty="0" smtClean="0">
                <a:latin typeface="Times New Roman" panose="02020603050405020304" pitchFamily="18" charset="0"/>
                <a:cs typeface="Times New Roman" panose="02020603050405020304" pitchFamily="18" charset="0"/>
              </a:rPr>
              <a:t> uygulanacağı belirtilmektedir. </a:t>
            </a:r>
          </a:p>
          <a:p>
            <a:pPr marL="0" indent="0" algn="just">
              <a:buNone/>
            </a:pPr>
            <a:endParaRPr lang="tr-TR" sz="2400" dirty="0" smtClean="0">
              <a:latin typeface="Times New Roman" panose="02020603050405020304" pitchFamily="18" charset="0"/>
              <a:cs typeface="Times New Roman" panose="02020603050405020304" pitchFamily="18" charset="0"/>
            </a:endParaRPr>
          </a:p>
          <a:p>
            <a:pPr algn="just"/>
            <a:endParaRPr lang="tr-TR" sz="2400" dirty="0" smtClean="0">
              <a:latin typeface="Times New Roman" panose="02020603050405020304" pitchFamily="18" charset="0"/>
              <a:cs typeface="Times New Roman" panose="02020603050405020304" pitchFamily="18" charset="0"/>
            </a:endParaRPr>
          </a:p>
          <a:p>
            <a:pPr marL="0" indent="0" algn="just">
              <a:buNone/>
            </a:pPr>
            <a:endParaRPr lang="tr-T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631075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MK 710/ I’ e göre ise</a:t>
            </a:r>
            <a:r>
              <a:rPr lang="tr-TR" dirty="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«Arazi </a:t>
            </a:r>
            <a:r>
              <a:rPr lang="tr-TR" i="1" dirty="0">
                <a:latin typeface="Times New Roman" panose="02020603050405020304" pitchFamily="18" charset="0"/>
                <a:cs typeface="Times New Roman" panose="02020603050405020304" pitchFamily="18" charset="0"/>
              </a:rPr>
              <a:t>kaymasının sınır değişikliğine yol açmayacağı ilkesi, yetkili makamlarca heyelan bölgesi olduğu belirlenen yörelerde uygulanmaz</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Bir Taşınmazın böyle bir yörede bulunduğu ilgililere bildirilir ve Tapu Kütüğünün Beyanlar Sütununa yazılır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710 / II</a:t>
            </a:r>
            <a:r>
              <a:rPr lang="tr-TR" dirty="0" smtClean="0">
                <a:latin typeface="Times New Roman" panose="02020603050405020304" pitchFamily="18" charset="0"/>
                <a:cs typeface="Times New Roman" panose="02020603050405020304" pitchFamily="18" charset="0"/>
              </a:rPr>
              <a:t>). </a:t>
            </a:r>
          </a:p>
          <a:p>
            <a:pPr algn="just"/>
            <a:r>
              <a:rPr lang="tr-TR" b="1" dirty="0" smtClean="0">
                <a:latin typeface="Times New Roman" panose="02020603050405020304" pitchFamily="18" charset="0"/>
                <a:cs typeface="Times New Roman" panose="02020603050405020304" pitchFamily="18" charset="0"/>
              </a:rPr>
              <a:t>MK 711’e göre de</a:t>
            </a:r>
            <a:r>
              <a:rPr lang="tr-TR" dirty="0" smtClean="0">
                <a:latin typeface="Times New Roman" panose="02020603050405020304" pitchFamily="18" charset="0"/>
                <a:cs typeface="Times New Roman" panose="02020603050405020304" pitchFamily="18" charset="0"/>
              </a:rPr>
              <a:t>, Arazi Kayması nedeniyle Sınırın gerçeği yansıtmaması durumunda, ilgili Taşınmaz Maliki,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ınırın belirlenmesini isteyebilecektir. </a:t>
            </a:r>
          </a:p>
          <a:p>
            <a:pPr algn="just"/>
            <a:r>
              <a:rPr lang="tr-TR" dirty="0" smtClean="0">
                <a:latin typeface="Times New Roman" panose="02020603050405020304" pitchFamily="18" charset="0"/>
                <a:cs typeface="Times New Roman" panose="02020603050405020304" pitchFamily="18" charset="0"/>
              </a:rPr>
              <a:t>Böylece </a:t>
            </a:r>
            <a:r>
              <a:rPr lang="tr-TR" b="1" dirty="0" smtClean="0">
                <a:latin typeface="Times New Roman" panose="02020603050405020304" pitchFamily="18" charset="0"/>
                <a:cs typeface="Times New Roman" panose="02020603050405020304" pitchFamily="18" charset="0"/>
              </a:rPr>
              <a:t>Heyelan Bölgelerinde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ülkiyet kaybedilebileceği gibi, yeni yerler de kazanılabilecektir. </a:t>
            </a: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68524892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Yeni Oluşan Arazinin Toprağının Sahipsiz Yerlerden Gelmiş Olması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MK 708 / III’ e göre</a:t>
            </a:r>
            <a:r>
              <a:rPr lang="tr-TR" sz="3600" dirty="0" smtClean="0">
                <a:latin typeface="Times New Roman" panose="02020603050405020304" pitchFamily="18" charset="0"/>
                <a:cs typeface="Times New Roman" panose="02020603050405020304" pitchFamily="18" charset="0"/>
              </a:rPr>
              <a:t>, yeni oluşan Arazinin kendi taşınmazından kopan parçalardan meydana geldiğini ispat eden malik, bunları durumu öğrendiği tarihten başlayarak bir ve herhalde oluşumun gerçekleştiği tarihten itibaren on yıl içinde geri alabilecektir. </a:t>
            </a:r>
          </a:p>
          <a:p>
            <a:pPr algn="just"/>
            <a:r>
              <a:rPr lang="tr-TR" sz="3600" dirty="0" smtClean="0">
                <a:latin typeface="Times New Roman" panose="02020603050405020304" pitchFamily="18" charset="0"/>
                <a:cs typeface="Times New Roman" panose="02020603050405020304" pitchFamily="18" charset="0"/>
              </a:rPr>
              <a:t> Ancak kopan toprak parçası diğer Arazi ile birbirinden ayrılmayan bir bütün oluşturacak biçimde birleşmişse, malik artık geri alma hakkını kullanamaz. </a:t>
            </a: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00513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Yeni Oluşan Arazinin Yararlanmaya Elverişli Bir Arazi Olması </a:t>
            </a:r>
            <a:endParaRPr lang="tr-TR" b="1" dirty="0">
              <a:latin typeface="+mn-lt"/>
            </a:endParaRPr>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Yeni bir Arazinin oluşması, </a:t>
            </a:r>
            <a:r>
              <a:rPr lang="tr-TR" dirty="0" smtClean="0">
                <a:latin typeface="Times New Roman" panose="02020603050405020304" pitchFamily="18" charset="0"/>
                <a:cs typeface="Times New Roman" panose="02020603050405020304" pitchFamily="18" charset="0"/>
              </a:rPr>
              <a:t>birikme, dolma, kayma veya genel suların yatak veya seviye değiştirmesi sonucu ya da başka bir yolla, doğal veya yapay biçimde o zamana kadar mevcut olmayan bir toprak parçasının ortaya çıkmasıdır. </a:t>
            </a:r>
            <a:endParaRPr lang="tr-TR"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 toprak parçasının tarıma elverişli olması gerekmez; kendinden yararlanılabilecek durumda olması yeterlidir. (</a:t>
            </a:r>
            <a:r>
              <a:rPr lang="tr-TR" i="1" dirty="0" smtClean="0">
                <a:latin typeface="Times New Roman" panose="02020603050405020304" pitchFamily="18" charset="0"/>
                <a:cs typeface="Times New Roman" panose="02020603050405020304" pitchFamily="18" charset="0"/>
              </a:rPr>
              <a:t>MK 708 / I). </a:t>
            </a:r>
          </a:p>
          <a:p>
            <a:pPr algn="just"/>
            <a:r>
              <a:rPr lang="tr-TR" dirty="0" smtClean="0">
                <a:latin typeface="Times New Roman" panose="02020603050405020304" pitchFamily="18" charset="0"/>
                <a:cs typeface="Times New Roman" panose="02020603050405020304" pitchFamily="18" charset="0"/>
              </a:rPr>
              <a:t>Bunun için de, yeni Arazinin sürekli bir varlık göstermesi gerekir. </a:t>
            </a:r>
          </a:p>
          <a:p>
            <a:pPr algn="just"/>
            <a:r>
              <a:rPr lang="tr-TR" dirty="0" smtClean="0">
                <a:latin typeface="Times New Roman" panose="02020603050405020304" pitchFamily="18" charset="0"/>
                <a:cs typeface="Times New Roman" panose="02020603050405020304" pitchFamily="18" charset="0"/>
              </a:rPr>
              <a:t>Eğer o Arazi, her an tekrar su altında kalabilecek durumda ise, yeni bir Araziden söz edilemez. </a:t>
            </a:r>
          </a:p>
          <a:p>
            <a:pPr marL="0" indent="0" algn="just">
              <a:buNone/>
            </a:pPr>
            <a:endParaRPr lang="tr-TR" dirty="0"/>
          </a:p>
        </p:txBody>
      </p:sp>
    </p:spTree>
    <p:extLst>
      <p:ext uri="{BB962C8B-B14F-4D97-AF65-F5344CB8AC3E}">
        <p14:creationId xmlns:p14="http://schemas.microsoft.com/office/powerpoint/2010/main" val="1805242474"/>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3190130583"/>
              </p:ext>
            </p:extLst>
          </p:nvPr>
        </p:nvGraphicFramePr>
        <p:xfrm>
          <a:off x="152400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490469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1887</TotalTime>
  <Words>8167</Words>
  <Application>Microsoft Office PowerPoint</Application>
  <PresentationFormat>Geniş ekran</PresentationFormat>
  <Paragraphs>443</Paragraphs>
  <Slides>108</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108</vt:i4>
      </vt:variant>
    </vt:vector>
  </HeadingPairs>
  <TitlesOfParts>
    <vt:vector size="113" baseType="lpstr">
      <vt:lpstr>Arial</vt:lpstr>
      <vt:lpstr>Calibri</vt:lpstr>
      <vt:lpstr>Calibri Light</vt:lpstr>
      <vt:lpstr>Times New Roman</vt:lpstr>
      <vt:lpstr>Office Teması</vt:lpstr>
      <vt:lpstr>  A.Ü.H.F.  3/A EŞYA HUKUKU DERS NOTLARI  (2.Dönem- 12.Hafta – 6.5.2020)  - </vt:lpstr>
      <vt:lpstr>Taşınmaz Mülkiyetinin Tescilden Önce Kazanılması </vt:lpstr>
      <vt:lpstr>Medeni Kanun’un 705. maddesi </vt:lpstr>
      <vt:lpstr>PowerPoint Sunusu</vt:lpstr>
      <vt:lpstr>Mülkiyetin Tescilden Önce Kazanıldığı Hallerde Tescilin Fonksiyonu</vt:lpstr>
      <vt:lpstr>PowerPoint Sunusu</vt:lpstr>
      <vt:lpstr>MK m. 705 / II hükmünün bir Düzen Hükmü niteliğinde olması </vt:lpstr>
      <vt:lpstr>PowerPoint Sunusu</vt:lpstr>
      <vt:lpstr>PowerPoint Sunusu</vt:lpstr>
      <vt:lpstr>Açıklayıcı Tescilin Başka Bir İşlevi: Hakkın Korunmasını Sağlamak </vt:lpstr>
      <vt:lpstr>PowerPoint Sunusu</vt:lpstr>
      <vt:lpstr>PowerPoint Sunusu</vt:lpstr>
      <vt:lpstr>PowerPoint Sunusu</vt:lpstr>
      <vt:lpstr>MK. m. 705 Hükmünde Belirtilen Tescilden Önce Kazanma Halleri</vt:lpstr>
      <vt:lpstr>MK m.705 / II hükmünde Belirtilen Tescilden Önce Kazanma Halleri (MİRAS)</vt:lpstr>
      <vt:lpstr>PowerPoint Sunusu</vt:lpstr>
      <vt:lpstr>PowerPoint Sunusu</vt:lpstr>
      <vt:lpstr>PowerPoint Sunusu</vt:lpstr>
      <vt:lpstr>PowerPoint Sunusu</vt:lpstr>
      <vt:lpstr>PowerPoint Sunusu</vt:lpstr>
      <vt:lpstr>MAHKEME KARARI </vt:lpstr>
      <vt:lpstr>Medeni Kanun’un 716 / 1 hükmü</vt:lpstr>
      <vt:lpstr>PowerPoint Sunusu</vt:lpstr>
      <vt:lpstr>PowerPoint Sunusu</vt:lpstr>
      <vt:lpstr>PowerPoint Sunusu</vt:lpstr>
      <vt:lpstr>PowerPoint Sunusu</vt:lpstr>
      <vt:lpstr>PowerPoint Sunusu</vt:lpstr>
      <vt:lpstr>PowerPoint Sunusu</vt:lpstr>
      <vt:lpstr>PowerPoint Sunusu</vt:lpstr>
      <vt:lpstr>PowerPoint Sunusu</vt:lpstr>
      <vt:lpstr>Cebri İcra</vt:lpstr>
      <vt:lpstr>PowerPoint Sunusu</vt:lpstr>
      <vt:lpstr>PowerPoint Sunusu</vt:lpstr>
      <vt:lpstr>İşgal (Kavram) </vt:lpstr>
      <vt:lpstr>PowerPoint Sunusu</vt:lpstr>
      <vt:lpstr>İşgale Konu Olabilecek Taşınmazlar </vt:lpstr>
      <vt:lpstr>Tapuda Kayıtlı Olup da Sicile Göre Sahipsiz Hale Gelen Taşınmazlar </vt:lpstr>
      <vt:lpstr>PowerPoint Sunusu</vt:lpstr>
      <vt:lpstr>PowerPoint Sunusu</vt:lpstr>
      <vt:lpstr>PowerPoint Sunusu</vt:lpstr>
      <vt:lpstr>Tapuda Kayıtlı Olmayan Taşınmazlar </vt:lpstr>
      <vt:lpstr>PowerPoint Sunusu</vt:lpstr>
      <vt:lpstr>PowerPoint Sunusu</vt:lpstr>
      <vt:lpstr>3402 sayılı Kadastro Kanununun ilgili hükmü </vt:lpstr>
      <vt:lpstr>İşgalin Sonuçları </vt:lpstr>
      <vt:lpstr>PowerPoint Sunusu</vt:lpstr>
      <vt:lpstr>PowerPoint Sunusu</vt:lpstr>
      <vt:lpstr>İşgal Yolu İle Mülkiyeti Kazanılabilecek Taşınmaz</vt:lpstr>
      <vt:lpstr>İşgal Fiili ve Sonuçları</vt:lpstr>
      <vt:lpstr>Kamulaştırma  (Sirmen, Eşya H., 7. B., s. 358 vd.; Eren, Mülkiyet H., 4. B., s. 248 vd.; Ertaş, Eşya H., 12. B., s. 295 vd.; Oğuzman / Seliçi / Oktay- Özdemir, Eşya H., 20. B., s.415 vd.; Nazaroğlu, Yavuz / Ünal, Hasan: Kamulaştırma, Ankara 1975) </vt:lpstr>
      <vt:lpstr>PowerPoint Sunusu</vt:lpstr>
      <vt:lpstr>PowerPoint Sunusu</vt:lpstr>
      <vt:lpstr>Kamulaştırmanın Tanımı</vt:lpstr>
      <vt:lpstr>Kamulaştırma(İstimlak)</vt:lpstr>
      <vt:lpstr>PowerPoint Sunusu</vt:lpstr>
      <vt:lpstr>PowerPoint Sunusu</vt:lpstr>
      <vt:lpstr>PowerPoint Sunusu</vt:lpstr>
      <vt:lpstr>Kamulaştırma Kararından Sonraki Süreç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Kamulaştırma Usulü</vt:lpstr>
      <vt:lpstr>PowerPoint Sunusu</vt:lpstr>
      <vt:lpstr>PowerPoint Sunusu</vt:lpstr>
      <vt:lpstr>Taşınmaz Mülkiyetinin Tescilden Önce Kazanıldığı Diğer Haller </vt:lpstr>
      <vt:lpstr>PowerPoint Sunusu</vt:lpstr>
      <vt:lpstr>MK. m. 705 Hükmünde Belirtilmeyen  Tescilden Önce Kazanma Halleri</vt:lpstr>
      <vt:lpstr>Kişiliği Sona Eren Bir Tüzel Kişinin Mallarının Kamu Hukuku Tüzel Kişisine Geçmesi  </vt:lpstr>
      <vt:lpstr>Vakfa Özgülenen Taşınmazın Mülkiyetinin Vakfa Geçmesi </vt:lpstr>
      <vt:lpstr>Evlenme (Mal Rejimi) Sözleşmesi Dolayısıyla Meydana Gelen Mülkiyet Değişikliği </vt:lpstr>
      <vt:lpstr>Ticaret Şirketlerinin Birleşmesi ve Bölünmesi </vt:lpstr>
      <vt:lpstr>PowerPoint Sunusu</vt:lpstr>
      <vt:lpstr>Ticari İşletmenin Devri </vt:lpstr>
      <vt:lpstr>PowerPoint Sunusu</vt:lpstr>
      <vt:lpstr>PowerPoint Sunusu</vt:lpstr>
      <vt:lpstr>PowerPoint Sunusu</vt:lpstr>
      <vt:lpstr>PowerPoint Sunusu</vt:lpstr>
      <vt:lpstr>PowerPoint Sunusu</vt:lpstr>
      <vt:lpstr>PowerPoint Sunusu</vt:lpstr>
      <vt:lpstr>Şirkete Ayni Sermaye Olarak Taşınmaz Konulması </vt:lpstr>
      <vt:lpstr>PowerPoint Sunusu</vt:lpstr>
      <vt:lpstr>Yeni Arazi Oluşumu</vt:lpstr>
      <vt:lpstr>Yeni Arazi Oluşumunun Şartları </vt:lpstr>
      <vt:lpstr>Yeni Arazi Oluşumunun Şartları </vt:lpstr>
      <vt:lpstr>Yeni Bir Arazinin Oluşması  </vt:lpstr>
      <vt:lpstr>Yeni Arazinin Sahipsiz Yerlerde Oluşması </vt:lpstr>
      <vt:lpstr>PowerPoint Sunusu</vt:lpstr>
      <vt:lpstr>PowerPoint Sunusu</vt:lpstr>
      <vt:lpstr>Yeni Oluşan Arazinin Toprağının Sahipsiz Yerlerden Gelmiş Olması </vt:lpstr>
      <vt:lpstr>Yeni Oluşan Arazinin Yararlanmaya Elverişli Bir Arazi Olması </vt:lpstr>
      <vt:lpstr>PowerPoint Sunusu</vt:lpstr>
      <vt:lpstr>Yeni Arazi Oluşmasının Sonuçları </vt:lpstr>
      <vt:lpstr>PowerPoint Sunusu</vt:lpstr>
      <vt:lpstr>PowerPoint Sunusu</vt:lpstr>
      <vt:lpstr>PowerPoint Sunusu</vt:lpstr>
      <vt:lpstr>PowerPoint Sunusu</vt:lpstr>
      <vt:lpstr>PowerPoint Sunusu</vt:lpstr>
      <vt:lpstr>Özel Düzenlemeler </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A.Ü.H.F.  3/A EŞYA HUKUKU DERS NOTLARI (2.Dönem- 8.Hafta- 6.4.2016)</dc:title>
  <dc:creator>user</dc:creator>
  <cp:lastModifiedBy>user</cp:lastModifiedBy>
  <cp:revision>627</cp:revision>
  <cp:lastPrinted>2019-05-07T22:27:01Z</cp:lastPrinted>
  <dcterms:created xsi:type="dcterms:W3CDTF">2016-04-02T11:53:34Z</dcterms:created>
  <dcterms:modified xsi:type="dcterms:W3CDTF">2020-05-05T22:21:56Z</dcterms:modified>
</cp:coreProperties>
</file>