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8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2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14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4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0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06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5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47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67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20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43C3-6BAF-4331-9669-454FF713A98E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57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6441"/>
              </p:ext>
            </p:extLst>
          </p:nvPr>
        </p:nvGraphicFramePr>
        <p:xfrm>
          <a:off x="927464" y="653143"/>
          <a:ext cx="9888582" cy="57084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55239">
                  <a:extLst>
                    <a:ext uri="{9D8B030D-6E8A-4147-A177-3AD203B41FA5}">
                      <a16:colId xmlns:a16="http://schemas.microsoft.com/office/drawing/2014/main" val="193762517"/>
                    </a:ext>
                  </a:extLst>
                </a:gridCol>
                <a:gridCol w="8033343">
                  <a:extLst>
                    <a:ext uri="{9D8B030D-6E8A-4147-A177-3AD203B41FA5}">
                      <a16:colId xmlns:a16="http://schemas.microsoft.com/office/drawing/2014/main" val="3317445994"/>
                    </a:ext>
                  </a:extLst>
                </a:gridCol>
              </a:tblGrid>
              <a:tr h="67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BECERİ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BECERİYE YÖNELİK KAZANIM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543685"/>
                  </a:ext>
                </a:extLst>
              </a:tr>
              <a:tr h="124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GÖZLEM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1. Nesneleri (cisim, varlık) veya olayları çeşitli yollarla bir veya daha çok duyu organını kullanarak gözlemler.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2. Bir cismin, şekil, renk, büyüklük ve yüzey özellikleri gibi çeşitli özelliklerini belirler.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527460"/>
                  </a:ext>
                </a:extLst>
              </a:tr>
              <a:tr h="2490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KARŞILAŞTIRMA-SINIFLAMA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3. Nesneleri sınıflandırmada kullanılacak nitel ve nicel özellikleri belirler.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4. Nesneler veya olaylar arasındaki belirgin benzerlikleri ve farklılıkları saptar.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5. Gözlemlere dayanarak bir veya birden fazla özelliğe göre karşılaştırmalar yapar.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6. Benzerlik ve farklılıklara göre grup ve alt gruplara ayırma şeklinde sınıflamalar yapar.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103498"/>
                  </a:ext>
                </a:extLst>
              </a:tr>
              <a:tr h="62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ÇIKARIM YAPMA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7. Olmuş olayların sebepleri hakkında gözlemlere dayanarak açıklamalar önerir.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312171"/>
                  </a:ext>
                </a:extLst>
              </a:tr>
              <a:tr h="67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TAHMİN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8. Gözlem, çıkarım veya deneylere dayanarak geleceğe yönelik olası sonuçlar hakkında fikir öne sürer.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545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00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80244"/>
              </p:ext>
            </p:extLst>
          </p:nvPr>
        </p:nvGraphicFramePr>
        <p:xfrm>
          <a:off x="653143" y="1031964"/>
          <a:ext cx="10398033" cy="50649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2126">
                  <a:extLst>
                    <a:ext uri="{9D8B030D-6E8A-4147-A177-3AD203B41FA5}">
                      <a16:colId xmlns:a16="http://schemas.microsoft.com/office/drawing/2014/main" val="3239932551"/>
                    </a:ext>
                  </a:extLst>
                </a:gridCol>
                <a:gridCol w="8085907">
                  <a:extLst>
                    <a:ext uri="{9D8B030D-6E8A-4147-A177-3AD203B41FA5}">
                      <a16:colId xmlns:a16="http://schemas.microsoft.com/office/drawing/2014/main" val="3767717667"/>
                    </a:ext>
                  </a:extLst>
                </a:gridCol>
              </a:tblGrid>
              <a:tr h="656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KESTİRME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9. Olay ve nesnelere yönelik kütle, uzunluk, zaman, sıcaklık ve adet gibi nicelikler için uygun birimleri de belirterek yaklaşık değerler hakkında fikirler öne sürer.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63773"/>
                  </a:ext>
                </a:extLst>
              </a:tr>
              <a:tr h="1319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DEĞİŞKENLERİ BELİRLEME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10. Verilen bir olay veya ilişkide en belirgin bir veya bir kaç değişkeni belirler </a:t>
                      </a:r>
                      <a:r>
                        <a:rPr lang="tr-TR" sz="2000" dirty="0" smtClean="0">
                          <a:effectLst/>
                        </a:rPr>
                        <a:t>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11. Verilen bir olaydaki bağımlı değişkeni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12. Verilen bir olaydaki bağımsız değişkeni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13. Verilen bir olaydaki kontrol edilen değişkenleri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88092"/>
                  </a:ext>
                </a:extLst>
              </a:tr>
              <a:tr h="98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DENEY TASARLAMA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14. Bir tahminin doğruluğunun nasıl test edilebileceğine yönelik basit bir deney önerir.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877680"/>
                  </a:ext>
                </a:extLst>
              </a:tr>
              <a:tr h="164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DENEY MALZEMELERİNİ VE </a:t>
                      </a:r>
                      <a:r>
                        <a:rPr lang="tr-TR" sz="2000" dirty="0" smtClean="0">
                          <a:effectLst/>
                        </a:rPr>
                        <a:t>ARAÇ-GEREÇLERİNİ </a:t>
                      </a:r>
                      <a:r>
                        <a:rPr lang="tr-TR" sz="2000" dirty="0">
                          <a:effectLst/>
                        </a:rPr>
                        <a:t>TANIMA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VE KULLANMA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15. Öğretmen gözetiminde basit araştırmalarda gerekli malzeme ve araç </a:t>
                      </a:r>
                      <a:r>
                        <a:rPr lang="tr-TR" sz="2000" dirty="0" smtClean="0">
                          <a:effectLst/>
                        </a:rPr>
                        <a:t>gereçleri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seçer</a:t>
                      </a:r>
                      <a:r>
                        <a:rPr lang="tr-TR" sz="2000" dirty="0">
                          <a:effectLst/>
                        </a:rPr>
                        <a:t>; becerikli, emniyetli ve etkin bir şeklide kullanır.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17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9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06248"/>
              </p:ext>
            </p:extLst>
          </p:nvPr>
        </p:nvGraphicFramePr>
        <p:xfrm>
          <a:off x="888273" y="679270"/>
          <a:ext cx="10424161" cy="54210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55721">
                  <a:extLst>
                    <a:ext uri="{9D8B030D-6E8A-4147-A177-3AD203B41FA5}">
                      <a16:colId xmlns:a16="http://schemas.microsoft.com/office/drawing/2014/main" val="3714730738"/>
                    </a:ext>
                  </a:extLst>
                </a:gridCol>
                <a:gridCol w="8468440">
                  <a:extLst>
                    <a:ext uri="{9D8B030D-6E8A-4147-A177-3AD203B41FA5}">
                      <a16:colId xmlns:a16="http://schemas.microsoft.com/office/drawing/2014/main" val="1492471129"/>
                    </a:ext>
                  </a:extLst>
                </a:gridCol>
              </a:tblGrid>
              <a:tr h="1275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ÖLÇME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16. Cetvel, termometre, tartı aleti ve zaman ölçer gibi basit ölçüm araçlarını tanır.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17. Büyüklükleri uygun ölçme araçları kullanarak belirler.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18. Büyüklükleri birimleri ile ifade eder.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996165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BİLGİ VE VERİ TOPLAMA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19. Değişik kaynaklardan yararlanarak bilgi ve veri toplar (örneğin çevrede gözlem, sınıfta gözlem ve deney, fotoğraf, kitaplar, haritalar veya bilgi ve iletişim teknolojileri).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443449"/>
                  </a:ext>
                </a:extLst>
              </a:tr>
              <a:tr h="63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VERİLERİ KAYDETME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20. Gözlem ve ölçüm sonucunda elde edilen araştırmanın amacına uygun verileri yazılı ifade, resim, tablo ve çizim gibi çeşitli yöntemlerle kaydeder.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712174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VERİ İŞLEME VE MODEL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OLUŞTURMA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21. Deney ve gözlemlerden elde edilen verileri derleyip, işleyerek gözlem sıklığı dağılımı, çubuk grafik, tablo ve fiziksel modeller gibi farklı formlarda gösterir.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126285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YORUMLAMA VE SONUÇ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ÇIKARMA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22. İşlenen verileri ve oluşturulan modeli yorumlar.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23. Elde edilen bulgulardan desen ve ilişkilere ulaşır.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596431"/>
                  </a:ext>
                </a:extLst>
              </a:tr>
              <a:tr h="63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SUNMA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24. Basit gözlem ve araştırmaları ve elde ettikleri sonuçları sözlü, yazılı ve/veya görsel malzeme kullanarak uygun şekillerde sunar ve paylaşır.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06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5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40971" y="394692"/>
            <a:ext cx="92615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Soru: 1)  8-10 Tane kuru üzümü suya atarsanız ne olması beklersiniz? Neden?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2) Üzümleri su yerine soda dolu bir bardağa atarsanız ne olmasını beklersiniz? Neden?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3) Sodanın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içerisine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kuru üzüm yerine başka ne atarsanız üzüm ile aynı sonucu gözlemlersiniz?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Tahminler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………………………..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449580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………………………….</a:t>
            </a:r>
          </a:p>
          <a:p>
            <a:pPr marL="449580" indent="449580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Deney araç-gereçleri: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Deneyin yapılışı: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Sonuçlar: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569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436</Words>
  <Application>Microsoft Office PowerPoint</Application>
  <PresentationFormat>Geniş ekran</PresentationFormat>
  <Paragraphs>76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5</cp:revision>
  <dcterms:created xsi:type="dcterms:W3CDTF">2018-02-17T16:26:02Z</dcterms:created>
  <dcterms:modified xsi:type="dcterms:W3CDTF">2018-02-17T18:23:39Z</dcterms:modified>
</cp:coreProperties>
</file>