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59" r:id="rId12"/>
    <p:sldId id="268" r:id="rId13"/>
    <p:sldId id="269" r:id="rId14"/>
    <p:sldId id="271" r:id="rId15"/>
    <p:sldId id="26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15-Sep-20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15-Sep-20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15-Sep-20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15-Sep-20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15-Sep-20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15-Sep-20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15-Sep-20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15-Sep-20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sz="6000" dirty="0" smtClean="0"/>
              <a:t>GÖRGÜ VE PROTOKOL KURALLARI</a:t>
            </a:r>
            <a:endParaRPr lang="tr-TR" sz="6000" dirty="0"/>
          </a:p>
        </p:txBody>
      </p:sp>
      <p:sp>
        <p:nvSpPr>
          <p:cNvPr id="3" name="Alt Başlık 2"/>
          <p:cNvSpPr>
            <a:spLocks noGrp="1"/>
          </p:cNvSpPr>
          <p:nvPr>
            <p:ph type="subTitle" idx="1"/>
          </p:nvPr>
        </p:nvSpPr>
        <p:spPr/>
        <p:txBody>
          <a:bodyPr/>
          <a:lstStyle/>
          <a:p>
            <a:endParaRPr lang="en-US" dirty="0" smtClean="0"/>
          </a:p>
          <a:p>
            <a:r>
              <a:rPr lang="en-US" dirty="0" smtClean="0"/>
              <a:t>TEMEL KAVRAMLAR</a:t>
            </a:r>
            <a:endParaRPr lang="tr-TR" dirty="0"/>
          </a:p>
        </p:txBody>
      </p:sp>
    </p:spTree>
    <p:extLst>
      <p:ext uri="{BB962C8B-B14F-4D97-AF65-F5344CB8AC3E}">
        <p14:creationId xmlns:p14="http://schemas.microsoft.com/office/powerpoint/2010/main" val="112673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TERBİYE NEDİR?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a:t>Terbiye</a:t>
            </a:r>
            <a:r>
              <a:rPr lang="en-US" sz="2400" dirty="0"/>
              <a:t>; </a:t>
            </a:r>
            <a:r>
              <a:rPr lang="en-US" sz="2400" dirty="0" err="1"/>
              <a:t>eğitim</a:t>
            </a:r>
            <a:r>
              <a:rPr lang="en-US" sz="2400" dirty="0"/>
              <a:t>, </a:t>
            </a:r>
            <a:r>
              <a:rPr lang="en-US" sz="2400" dirty="0" err="1"/>
              <a:t>görgü</a:t>
            </a:r>
            <a:r>
              <a:rPr lang="en-US" sz="2400" dirty="0"/>
              <a:t>, belli </a:t>
            </a:r>
            <a:r>
              <a:rPr lang="en-US" sz="2400" dirty="0" err="1"/>
              <a:t>bir</a:t>
            </a:r>
            <a:r>
              <a:rPr lang="en-US" sz="2400" dirty="0"/>
              <a:t> </a:t>
            </a:r>
            <a:r>
              <a:rPr lang="en-US" sz="2400" dirty="0" err="1"/>
              <a:t>eğitimle</a:t>
            </a:r>
            <a:r>
              <a:rPr lang="en-US" sz="2400" dirty="0"/>
              <a:t> </a:t>
            </a:r>
            <a:r>
              <a:rPr lang="en-US" sz="2400" dirty="0" err="1"/>
              <a:t>yetişmek</a:t>
            </a:r>
            <a:r>
              <a:rPr lang="en-US" sz="2400" dirty="0"/>
              <a:t> </a:t>
            </a:r>
            <a:r>
              <a:rPr lang="en-US" sz="2400" dirty="0" err="1"/>
              <a:t>iyi</a:t>
            </a:r>
            <a:r>
              <a:rPr lang="en-US" sz="2400" dirty="0"/>
              <a:t> </a:t>
            </a:r>
            <a:r>
              <a:rPr lang="en-US" sz="2400" dirty="0" err="1"/>
              <a:t>ahlak</a:t>
            </a:r>
            <a:r>
              <a:rPr lang="en-US" sz="2400" dirty="0"/>
              <a:t> </a:t>
            </a:r>
            <a:r>
              <a:rPr lang="en-US" sz="2400" dirty="0" err="1"/>
              <a:t>nezaket</a:t>
            </a:r>
            <a:r>
              <a:rPr lang="en-US" sz="2400" dirty="0"/>
              <a:t> </a:t>
            </a:r>
            <a:r>
              <a:rPr lang="en-US" sz="2400" dirty="0" err="1"/>
              <a:t>ve</a:t>
            </a:r>
            <a:r>
              <a:rPr lang="en-US" sz="2400" dirty="0"/>
              <a:t> </a:t>
            </a:r>
            <a:r>
              <a:rPr lang="en-US" sz="2400" dirty="0" err="1"/>
              <a:t>görgü</a:t>
            </a:r>
            <a:r>
              <a:rPr lang="en-US" sz="2400" dirty="0"/>
              <a:t> </a:t>
            </a:r>
            <a:r>
              <a:rPr lang="en-US" sz="2400" dirty="0" err="1"/>
              <a:t>kurallarına</a:t>
            </a:r>
            <a:r>
              <a:rPr lang="en-US" sz="2400" dirty="0"/>
              <a:t> </a:t>
            </a:r>
            <a:r>
              <a:rPr lang="en-US" sz="2400" dirty="0" err="1"/>
              <a:t>bağlılık</a:t>
            </a:r>
            <a:r>
              <a:rPr lang="en-US" sz="2400" dirty="0"/>
              <a:t> </a:t>
            </a:r>
            <a:r>
              <a:rPr lang="en-US" sz="2400" dirty="0" err="1"/>
              <a:t>anlamına</a:t>
            </a:r>
            <a:r>
              <a:rPr lang="en-US" sz="2400" dirty="0"/>
              <a:t> </a:t>
            </a:r>
            <a:r>
              <a:rPr lang="en-US" sz="2400" dirty="0" err="1"/>
              <a:t>gelir</a:t>
            </a:r>
            <a:r>
              <a:rPr lang="en-US" sz="2400" dirty="0"/>
              <a:t>.</a:t>
            </a:r>
            <a:endParaRPr lang="tr-TR" sz="3200" dirty="0"/>
          </a:p>
        </p:txBody>
      </p:sp>
    </p:spTree>
    <p:extLst>
      <p:ext uri="{BB962C8B-B14F-4D97-AF65-F5344CB8AC3E}">
        <p14:creationId xmlns:p14="http://schemas.microsoft.com/office/powerpoint/2010/main" val="214854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GÖRGÜ NEDİR?</a:t>
            </a:r>
            <a:endParaRPr lang="tr-TR" dirty="0"/>
          </a:p>
        </p:txBody>
      </p:sp>
      <p:sp>
        <p:nvSpPr>
          <p:cNvPr id="3" name="İçerik Yer Tutucusu 2"/>
          <p:cNvSpPr>
            <a:spLocks noGrp="1"/>
          </p:cNvSpPr>
          <p:nvPr>
            <p:ph idx="1"/>
          </p:nvPr>
        </p:nvSpPr>
        <p:spPr/>
        <p:txBody>
          <a:bodyPr/>
          <a:lstStyle/>
          <a:p>
            <a:pPr algn="just">
              <a:lnSpc>
                <a:spcPct val="150000"/>
              </a:lnSpc>
            </a:pPr>
            <a:endParaRPr lang="en-US" dirty="0" smtClean="0"/>
          </a:p>
          <a:p>
            <a:pPr algn="just">
              <a:lnSpc>
                <a:spcPct val="150000"/>
              </a:lnSpc>
            </a:pPr>
            <a:r>
              <a:rPr lang="tr-TR" sz="2400" dirty="0" smtClean="0"/>
              <a:t>Görgü</a:t>
            </a:r>
            <a:r>
              <a:rPr lang="en-US" sz="2400" dirty="0" smtClean="0"/>
              <a:t>,</a:t>
            </a:r>
            <a:r>
              <a:rPr lang="tr-TR" sz="2400" dirty="0" smtClean="0"/>
              <a:t> </a:t>
            </a:r>
            <a:r>
              <a:rPr lang="tr-TR" sz="2400" dirty="0"/>
              <a:t>topluma veya kuruma ait uyulması gerekli kaideler bütünüdür. </a:t>
            </a:r>
            <a:endParaRPr lang="en-US" sz="2400" dirty="0" smtClean="0"/>
          </a:p>
          <a:p>
            <a:pPr algn="just">
              <a:lnSpc>
                <a:spcPct val="150000"/>
              </a:lnSpc>
            </a:pPr>
            <a:r>
              <a:rPr lang="tr-TR" sz="2400" dirty="0" smtClean="0"/>
              <a:t>Özel </a:t>
            </a:r>
            <a:r>
              <a:rPr lang="tr-TR" sz="2400" dirty="0"/>
              <a:t>anlamda görgü hayatı medeni ölçüler içinde yönlendirme sanatıdır.</a:t>
            </a:r>
          </a:p>
        </p:txBody>
      </p:sp>
    </p:spTree>
    <p:extLst>
      <p:ext uri="{BB962C8B-B14F-4D97-AF65-F5344CB8AC3E}">
        <p14:creationId xmlns:p14="http://schemas.microsoft.com/office/powerpoint/2010/main" val="278375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GÖRGÜ NEDİR?</a:t>
            </a:r>
            <a:endParaRPr lang="tr-TR" dirty="0"/>
          </a:p>
        </p:txBody>
      </p:sp>
      <p:sp>
        <p:nvSpPr>
          <p:cNvPr id="3" name="İçerik Yer Tutucusu 2"/>
          <p:cNvSpPr>
            <a:spLocks noGrp="1"/>
          </p:cNvSpPr>
          <p:nvPr>
            <p:ph idx="1"/>
          </p:nvPr>
        </p:nvSpPr>
        <p:spPr/>
        <p:txBody>
          <a:bodyPr/>
          <a:lstStyle/>
          <a:p>
            <a:pPr algn="just">
              <a:lnSpc>
                <a:spcPct val="150000"/>
              </a:lnSpc>
            </a:pPr>
            <a:endParaRPr lang="en-US" dirty="0" smtClean="0"/>
          </a:p>
          <a:p>
            <a:pPr algn="just">
              <a:lnSpc>
                <a:spcPct val="150000"/>
              </a:lnSpc>
            </a:pPr>
            <a:r>
              <a:rPr lang="tr-TR" sz="2400" dirty="0"/>
              <a:t>Görgü toplumun tarihi süreç içerisinde geliştirdikleri saygı ve incelik kuralları ve çeşitli durumlarda uyulması gereken ayrıntılı formalitelerdir. Bu kurallar toplumsal kesimleri ve grupları birbirinden ayırma ve hayatı kolaylaştırma, ilişkileri düzenleme işlevine sahiptir.</a:t>
            </a:r>
          </a:p>
        </p:txBody>
      </p:sp>
    </p:spTree>
    <p:extLst>
      <p:ext uri="{BB962C8B-B14F-4D97-AF65-F5344CB8AC3E}">
        <p14:creationId xmlns:p14="http://schemas.microsoft.com/office/powerpoint/2010/main" val="3977536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GÖRGÜ NEDİR?</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endParaRPr lang="en-US" dirty="0" smtClean="0"/>
          </a:p>
          <a:p>
            <a:pPr algn="just">
              <a:lnSpc>
                <a:spcPct val="150000"/>
              </a:lnSpc>
            </a:pPr>
            <a:r>
              <a:rPr lang="tr-TR" sz="2400" dirty="0"/>
              <a:t>Yasal hiçbir yaptırımı olmayan görgü kuralları çiğnendiği zaman, uyumsuz sayılan bireyler toplum tarafından dışlanır</a:t>
            </a:r>
            <a:r>
              <a:rPr lang="tr-TR" sz="2400" dirty="0" smtClean="0"/>
              <a:t>.</a:t>
            </a:r>
            <a:endParaRPr lang="en-US" sz="2400" dirty="0" smtClean="0"/>
          </a:p>
          <a:p>
            <a:pPr algn="just">
              <a:lnSpc>
                <a:spcPct val="150000"/>
              </a:lnSpc>
            </a:pPr>
            <a:r>
              <a:rPr lang="tr-TR" sz="2400" dirty="0"/>
              <a:t>Görgü kavramı için; “ hayatını iyi yönlendirme sanatı”, “nezaket kurallarını bilme ve onları doğru uygulama” gibi tanımlar yapılmaktadır. </a:t>
            </a:r>
          </a:p>
          <a:p>
            <a:pPr algn="just">
              <a:lnSpc>
                <a:spcPct val="150000"/>
              </a:lnSpc>
            </a:pPr>
            <a:endParaRPr lang="tr-TR" sz="2400" dirty="0"/>
          </a:p>
        </p:txBody>
      </p:sp>
    </p:spTree>
    <p:extLst>
      <p:ext uri="{BB962C8B-B14F-4D97-AF65-F5344CB8AC3E}">
        <p14:creationId xmlns:p14="http://schemas.microsoft.com/office/powerpoint/2010/main" val="134493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 GÖRGÜ</a:t>
            </a:r>
            <a:endParaRPr lang="tr-TR" dirty="0"/>
          </a:p>
        </p:txBody>
      </p:sp>
      <p:sp>
        <p:nvSpPr>
          <p:cNvPr id="3" name="İçerik Yer Tutucusu 2"/>
          <p:cNvSpPr>
            <a:spLocks noGrp="1"/>
          </p:cNvSpPr>
          <p:nvPr>
            <p:ph idx="1"/>
          </p:nvPr>
        </p:nvSpPr>
        <p:spPr/>
        <p:txBody>
          <a:bodyPr/>
          <a:lstStyle/>
          <a:p>
            <a:pPr algn="just">
              <a:lnSpc>
                <a:spcPct val="150000"/>
              </a:lnSpc>
            </a:pPr>
            <a:r>
              <a:rPr lang="tr-TR" sz="2400" dirty="0" smtClean="0"/>
              <a:t>Nezaket </a:t>
            </a:r>
            <a:r>
              <a:rPr lang="tr-TR" sz="2400" dirty="0"/>
              <a:t>ve görgü kurallarını birbirinden ayırmak pek mümkün değildir. Bu kurallara uymayı bir hayat tarzı olarak benimsemek gerekir.</a:t>
            </a:r>
          </a:p>
        </p:txBody>
      </p:sp>
    </p:spTree>
    <p:extLst>
      <p:ext uri="{BB962C8B-B14F-4D97-AF65-F5344CB8AC3E}">
        <p14:creationId xmlns:p14="http://schemas.microsoft.com/office/powerpoint/2010/main" val="1302032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 GÖRGÜ</a:t>
            </a:r>
            <a:endParaRPr lang="tr-TR" dirty="0"/>
          </a:p>
        </p:txBody>
      </p:sp>
      <p:sp>
        <p:nvSpPr>
          <p:cNvPr id="3" name="Metin Yer Tutucusu 2"/>
          <p:cNvSpPr>
            <a:spLocks noGrp="1"/>
          </p:cNvSpPr>
          <p:nvPr>
            <p:ph type="body" idx="1"/>
          </p:nvPr>
        </p:nvSpPr>
        <p:spPr/>
        <p:txBody>
          <a:bodyPr/>
          <a:lstStyle/>
          <a:p>
            <a:r>
              <a:rPr lang="en-US" dirty="0" smtClean="0"/>
              <a:t>NEZAKET</a:t>
            </a:r>
            <a:endParaRPr lang="tr-TR" dirty="0"/>
          </a:p>
        </p:txBody>
      </p:sp>
      <p:sp>
        <p:nvSpPr>
          <p:cNvPr id="4" name="İçerik Yer Tutucusu 3"/>
          <p:cNvSpPr>
            <a:spLocks noGrp="1"/>
          </p:cNvSpPr>
          <p:nvPr>
            <p:ph sz="half" idx="2"/>
          </p:nvPr>
        </p:nvSpPr>
        <p:spPr/>
        <p:txBody>
          <a:bodyPr/>
          <a:lstStyle/>
          <a:p>
            <a:pPr algn="just">
              <a:lnSpc>
                <a:spcPct val="150000"/>
              </a:lnSpc>
            </a:pPr>
            <a:r>
              <a:rPr lang="en-US" sz="2400" dirty="0" smtClean="0"/>
              <a:t>T</a:t>
            </a:r>
            <a:r>
              <a:rPr lang="tr-TR" sz="2400" dirty="0" err="1" smtClean="0"/>
              <a:t>oplumda</a:t>
            </a:r>
            <a:r>
              <a:rPr lang="tr-TR" sz="2400" dirty="0" smtClean="0"/>
              <a:t> </a:t>
            </a:r>
            <a:r>
              <a:rPr lang="tr-TR" sz="2400" dirty="0"/>
              <a:t>bireylerin birbiriyle olan gündelik ilişkilerinde uymaları gereken ölçülü davranış kurallarıdır</a:t>
            </a:r>
            <a:r>
              <a:rPr lang="tr-TR" dirty="0"/>
              <a:t>.</a:t>
            </a:r>
          </a:p>
          <a:p>
            <a:endParaRPr lang="tr-TR" dirty="0"/>
          </a:p>
        </p:txBody>
      </p:sp>
      <p:sp>
        <p:nvSpPr>
          <p:cNvPr id="5" name="Metin Yer Tutucusu 4"/>
          <p:cNvSpPr>
            <a:spLocks noGrp="1"/>
          </p:cNvSpPr>
          <p:nvPr>
            <p:ph type="body" sz="quarter" idx="3"/>
          </p:nvPr>
        </p:nvSpPr>
        <p:spPr/>
        <p:txBody>
          <a:bodyPr/>
          <a:lstStyle/>
          <a:p>
            <a:r>
              <a:rPr lang="en-US" dirty="0" smtClean="0"/>
              <a:t>GÖRGÜ</a:t>
            </a:r>
            <a:endParaRPr lang="tr-TR" dirty="0"/>
          </a:p>
        </p:txBody>
      </p:sp>
      <p:sp>
        <p:nvSpPr>
          <p:cNvPr id="6" name="İçerik Yer Tutucusu 5"/>
          <p:cNvSpPr>
            <a:spLocks noGrp="1"/>
          </p:cNvSpPr>
          <p:nvPr>
            <p:ph sz="quarter" idx="4"/>
          </p:nvPr>
        </p:nvSpPr>
        <p:spPr/>
        <p:txBody>
          <a:bodyPr/>
          <a:lstStyle/>
          <a:p>
            <a:pPr algn="just">
              <a:lnSpc>
                <a:spcPct val="150000"/>
              </a:lnSpc>
            </a:pPr>
            <a:r>
              <a:rPr lang="en-US" sz="2400" dirty="0" smtClean="0"/>
              <a:t>T</a:t>
            </a:r>
            <a:r>
              <a:rPr lang="tr-TR" sz="2400" dirty="0" err="1" smtClean="0"/>
              <a:t>opluma</a:t>
            </a:r>
            <a:r>
              <a:rPr lang="tr-TR" sz="2400" dirty="0" smtClean="0"/>
              <a:t> </a:t>
            </a:r>
            <a:r>
              <a:rPr lang="tr-TR" sz="2400" dirty="0"/>
              <a:t>veya kuruma ait uyulması gerekli kaideler bütünüdür. </a:t>
            </a:r>
          </a:p>
          <a:p>
            <a:pPr algn="just">
              <a:lnSpc>
                <a:spcPct val="150000"/>
              </a:lnSpc>
            </a:pPr>
            <a:endParaRPr lang="tr-TR" sz="2400" dirty="0"/>
          </a:p>
        </p:txBody>
      </p:sp>
    </p:spTree>
    <p:extLst>
      <p:ext uri="{BB962C8B-B14F-4D97-AF65-F5344CB8AC3E}">
        <p14:creationId xmlns:p14="http://schemas.microsoft.com/office/powerpoint/2010/main" val="146814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GÖRGÜ KURALLARI </a:t>
            </a:r>
            <a:endParaRPr lang="tr-TR" dirty="0"/>
          </a:p>
        </p:txBody>
      </p:sp>
      <p:sp>
        <p:nvSpPr>
          <p:cNvPr id="3" name="İçerik Yer Tutucusu 2"/>
          <p:cNvSpPr>
            <a:spLocks noGrp="1"/>
          </p:cNvSpPr>
          <p:nvPr>
            <p:ph idx="1"/>
          </p:nvPr>
        </p:nvSpPr>
        <p:spPr/>
        <p:txBody>
          <a:bodyPr/>
          <a:lstStyle/>
          <a:p>
            <a:pPr algn="just">
              <a:lnSpc>
                <a:spcPct val="150000"/>
              </a:lnSpc>
            </a:pPr>
            <a:r>
              <a:rPr lang="tr-TR" sz="2400" dirty="0"/>
              <a:t>İnsana ait tüm değerler, inanç ve tutumlar, toplumdan topluma değiştiği gibi görgü kuralları da toplumun inanç, eğitim, ekonomik güç, teknolojik seviye, örf ve adetlerine göre farklılıklar gösterir. Toplumların görgü kuralları, değişik olabildiği gibi, zamanın geçmesi ve teknolojik ilerlemeler de bazı görgü kurallarını kaldırıp yerine yenilerinin konulmasına sebep olmaktadır.</a:t>
            </a:r>
          </a:p>
        </p:txBody>
      </p:sp>
    </p:spTree>
    <p:extLst>
      <p:ext uri="{BB962C8B-B14F-4D97-AF65-F5344CB8AC3E}">
        <p14:creationId xmlns:p14="http://schemas.microsoft.com/office/powerpoint/2010/main" val="3461689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 DESTEKLEYEN UNSURLAR</a:t>
            </a:r>
            <a:endParaRPr lang="tr-TR" dirty="0"/>
          </a:p>
        </p:txBody>
      </p:sp>
      <p:sp>
        <p:nvSpPr>
          <p:cNvPr id="3" name="İçerik Yer Tutucusu 2"/>
          <p:cNvSpPr>
            <a:spLocks noGrp="1"/>
          </p:cNvSpPr>
          <p:nvPr>
            <p:ph idx="1"/>
          </p:nvPr>
        </p:nvSpPr>
        <p:spPr/>
        <p:txBody>
          <a:bodyPr/>
          <a:lstStyle/>
          <a:p>
            <a:pPr algn="just">
              <a:lnSpc>
                <a:spcPct val="150000"/>
              </a:lnSpc>
            </a:pPr>
            <a:r>
              <a:rPr lang="tr-TR" sz="2400" dirty="0" smtClean="0"/>
              <a:t>Hoşgörü</a:t>
            </a:r>
            <a:r>
              <a:rPr lang="en-US" sz="2400" dirty="0" smtClean="0"/>
              <a:t>:</a:t>
            </a:r>
            <a:endParaRPr lang="tr-TR" sz="2400" dirty="0"/>
          </a:p>
          <a:p>
            <a:pPr algn="just">
              <a:lnSpc>
                <a:spcPct val="150000"/>
              </a:lnSpc>
            </a:pPr>
            <a:r>
              <a:rPr lang="tr-TR" sz="2400" dirty="0"/>
              <a:t>Kendisi gibi düşünmeyen, ciddi, davranmayan herkesi saygıyla karşılamak demek olan hoşgörü, nezakete zemin hazırlayan ruhsal bir unsurdur. Başkalarına, etrafına, onların duygularına, düşüncelerine hoşgörüsü olmayan, böyle bir sosyal yapıya sahip bulunmayan insan nazik olamaz.</a:t>
            </a:r>
          </a:p>
        </p:txBody>
      </p:sp>
    </p:spTree>
    <p:extLst>
      <p:ext uri="{BB962C8B-B14F-4D97-AF65-F5344CB8AC3E}">
        <p14:creationId xmlns:p14="http://schemas.microsoft.com/office/powerpoint/2010/main" val="4142418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 DESTEKLEYEN UNSURLAR</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smtClean="0"/>
              <a:t>Tevazu</a:t>
            </a:r>
            <a:r>
              <a:rPr lang="en-US" sz="2400" dirty="0" smtClean="0"/>
              <a:t>:</a:t>
            </a:r>
            <a:endParaRPr lang="tr-TR" sz="2400" dirty="0"/>
          </a:p>
          <a:p>
            <a:pPr algn="just">
              <a:lnSpc>
                <a:spcPct val="150000"/>
              </a:lnSpc>
            </a:pPr>
            <a:r>
              <a:rPr lang="tr-TR" sz="2400" dirty="0"/>
              <a:t>Sosyal ve kültürel olarak kendisinden daha alt düzeyde olan yoksun kişilere saygı ve anlayış göstermek olan tevazu, nezaketi oluşturan unsurlardandır. Tevazu ve sadelik aynı zamanda, nezaketin dış yönü üzerinde etkili olurlar. Ölçüsüzlük, gösteriş, şatafat nezaketin karşıtıdır. Nazik görgülü insanların oluşturduğu etki, gösterişe gerek kalmaksızın bu kişileri çekici </a:t>
            </a:r>
            <a:r>
              <a:rPr lang="tr-TR" sz="2400" dirty="0" smtClean="0"/>
              <a:t>kılar</a:t>
            </a:r>
            <a:r>
              <a:rPr lang="en-US" sz="2400" dirty="0" smtClean="0"/>
              <a:t>.</a:t>
            </a:r>
            <a:endParaRPr lang="tr-TR" sz="2400" dirty="0"/>
          </a:p>
        </p:txBody>
      </p:sp>
    </p:spTree>
    <p:extLst>
      <p:ext uri="{BB962C8B-B14F-4D97-AF65-F5344CB8AC3E}">
        <p14:creationId xmlns:p14="http://schemas.microsoft.com/office/powerpoint/2010/main" val="956082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 DESTEKLEYEN UNSURLAR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Dikkat</a:t>
            </a:r>
          </a:p>
          <a:p>
            <a:pPr algn="just">
              <a:lnSpc>
                <a:spcPct val="150000"/>
              </a:lnSpc>
            </a:pPr>
            <a:r>
              <a:rPr lang="tr-TR" sz="2400" dirty="0"/>
              <a:t>Dikkat bir taraftan, etrafına, dünyaya gelişmelere ilgi duymayı, bunlara başka gözle bakmayı, diğer taraftan bundan sonuç çıkartarak davranış ve düşüncelere yeni manalar kazandırmayı sağlar. </a:t>
            </a:r>
          </a:p>
        </p:txBody>
      </p:sp>
    </p:spTree>
    <p:extLst>
      <p:ext uri="{BB962C8B-B14F-4D97-AF65-F5344CB8AC3E}">
        <p14:creationId xmlns:p14="http://schemas.microsoft.com/office/powerpoint/2010/main" val="139961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TEMEL KAVRAMLAR</a:t>
            </a:r>
            <a:endParaRPr lang="tr-TR" dirty="0"/>
          </a:p>
        </p:txBody>
      </p:sp>
      <p:sp>
        <p:nvSpPr>
          <p:cNvPr id="3" name="İçerik Yer Tutucusu 2"/>
          <p:cNvSpPr>
            <a:spLocks noGrp="1"/>
          </p:cNvSpPr>
          <p:nvPr>
            <p:ph idx="1"/>
          </p:nvPr>
        </p:nvSpPr>
        <p:spPr/>
        <p:txBody>
          <a:bodyPr/>
          <a:lstStyle/>
          <a:p>
            <a:r>
              <a:rPr lang="en-US" dirty="0" smtClean="0"/>
              <a:t>NEZAKET KURALLARI</a:t>
            </a:r>
          </a:p>
          <a:p>
            <a:pPr lvl="1"/>
            <a:r>
              <a:rPr lang="en-US" dirty="0" smtClean="0"/>
              <a:t>TANIMI VE ÖNEMİ</a:t>
            </a:r>
            <a:endParaRPr lang="en-US" dirty="0"/>
          </a:p>
          <a:p>
            <a:r>
              <a:rPr lang="en-US" dirty="0" smtClean="0"/>
              <a:t>GÖRGÜ KURALLARI</a:t>
            </a:r>
          </a:p>
          <a:p>
            <a:pPr lvl="1"/>
            <a:r>
              <a:rPr lang="en-US" dirty="0" smtClean="0"/>
              <a:t>TANIMI VE ÖNEMİ</a:t>
            </a:r>
          </a:p>
          <a:p>
            <a:r>
              <a:rPr lang="en-US" dirty="0" smtClean="0"/>
              <a:t>PROTOKOL KURALLARI</a:t>
            </a:r>
          </a:p>
          <a:p>
            <a:pPr lvl="1"/>
            <a:r>
              <a:rPr lang="en-US" dirty="0" smtClean="0"/>
              <a:t>TANIMI VE ÖNEMİ</a:t>
            </a:r>
          </a:p>
        </p:txBody>
      </p:sp>
    </p:spTree>
    <p:extLst>
      <p:ext uri="{BB962C8B-B14F-4D97-AF65-F5344CB8AC3E}">
        <p14:creationId xmlns:p14="http://schemas.microsoft.com/office/powerpoint/2010/main" val="2936216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 DESTEKLEYEN UNSURLAR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Dikkat</a:t>
            </a:r>
          </a:p>
          <a:p>
            <a:pPr algn="just">
              <a:lnSpc>
                <a:spcPct val="150000"/>
              </a:lnSpc>
            </a:pPr>
            <a:r>
              <a:rPr lang="tr-TR" sz="2400" dirty="0" smtClean="0"/>
              <a:t>Normalde </a:t>
            </a:r>
            <a:r>
              <a:rPr lang="tr-TR" sz="2400" dirty="0"/>
              <a:t>nazik ve iyi bir ruhsal yapıya sahip insanların bile kendi dışında insanlardan edineceği çok şey vardır. Görgü dış dünyadan soyutlanamaz ve değişen hayat koşulları görgüyü etkilemektedir. Bunları görmenin yolu dikkatli ve gözlemci olmaktan geçer.</a:t>
            </a:r>
          </a:p>
        </p:txBody>
      </p:sp>
    </p:spTree>
    <p:extLst>
      <p:ext uri="{BB962C8B-B14F-4D97-AF65-F5344CB8AC3E}">
        <p14:creationId xmlns:p14="http://schemas.microsoft.com/office/powerpoint/2010/main" val="1341083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KURALLARININ UYGULAMA ALANLARI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Nezaket ve görgü kuralları, “Size yapılmasını istemediğiniz bir şeyi siz de başkasına yapmayınız” düsturuna göre hareket etmemiz gerekmektedir. Size nazik ve kibar davranılmasını istiyorsanız siz de başkasına nazik ve kibar davranmak zorundasınız. İnsanı diğer biyolojik canlılardan ayıran temel özellik, </a:t>
            </a:r>
            <a:r>
              <a:rPr lang="tr-TR" sz="2400" dirty="0" smtClean="0"/>
              <a:t>toplu </a:t>
            </a:r>
            <a:r>
              <a:rPr lang="tr-TR" sz="2400" dirty="0"/>
              <a:t>halde </a:t>
            </a:r>
            <a:r>
              <a:rPr lang="en-US" sz="2400" dirty="0" err="1" smtClean="0"/>
              <a:t>yaşamanın</a:t>
            </a:r>
            <a:r>
              <a:rPr lang="tr-TR" sz="2400" dirty="0" smtClean="0"/>
              <a:t> </a:t>
            </a:r>
            <a:r>
              <a:rPr lang="tr-TR" sz="2400" dirty="0"/>
              <a:t>inceliklerini bilmesidir.</a:t>
            </a:r>
          </a:p>
        </p:txBody>
      </p:sp>
    </p:spTree>
    <p:extLst>
      <p:ext uri="{BB962C8B-B14F-4D97-AF65-F5344CB8AC3E}">
        <p14:creationId xmlns:p14="http://schemas.microsoft.com/office/powerpoint/2010/main" val="266788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NEZAKET VE GÖRGÜ KURALLARININ UYGULAMA ALANLARI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İçinde yaşadığımız toplumda, sevilen, sayılan ve sözü geçen bir insan olmamız, elbette ki tutum ve davranışlarımıza da bağlıdır. Bu tutum ve davranışları daha bir düzeyli kılan ölçütlere ise "Görgü Kuralları" denir. Bu kurallara uyduğumuz ölçüde hayat kalitemiz artar ve aynı zamanda toplumsal hayatımızda saygın bir yer ediniriz.</a:t>
            </a:r>
          </a:p>
        </p:txBody>
      </p:sp>
    </p:spTree>
    <p:extLst>
      <p:ext uri="{BB962C8B-B14F-4D97-AF65-F5344CB8AC3E}">
        <p14:creationId xmlns:p14="http://schemas.microsoft.com/office/powerpoint/2010/main" val="1252093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ALTIN KURALLAR</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Terbiye ve nezaket dost kazandırır.</a:t>
            </a:r>
          </a:p>
          <a:p>
            <a:pPr algn="just">
              <a:lnSpc>
                <a:spcPct val="150000"/>
              </a:lnSpc>
            </a:pPr>
            <a:r>
              <a:rPr lang="tr-TR" sz="2400" dirty="0" smtClean="0"/>
              <a:t>Karşınızdakilere </a:t>
            </a:r>
            <a:r>
              <a:rPr lang="tr-TR" sz="2400" dirty="0"/>
              <a:t>durmadan kendinizden söz etmeyiniz.</a:t>
            </a:r>
          </a:p>
          <a:p>
            <a:pPr algn="just">
              <a:lnSpc>
                <a:spcPct val="150000"/>
              </a:lnSpc>
            </a:pPr>
            <a:r>
              <a:rPr lang="tr-TR" sz="2400" dirty="0" smtClean="0"/>
              <a:t>Başkalarına </a:t>
            </a:r>
            <a:r>
              <a:rPr lang="tr-TR" sz="2400" dirty="0"/>
              <a:t>meydan okumayınız.</a:t>
            </a:r>
          </a:p>
          <a:p>
            <a:pPr algn="just">
              <a:lnSpc>
                <a:spcPct val="150000"/>
              </a:lnSpc>
            </a:pPr>
            <a:r>
              <a:rPr lang="tr-TR" sz="2400" dirty="0" smtClean="0"/>
              <a:t>Hoşgörülü </a:t>
            </a:r>
            <a:r>
              <a:rPr lang="tr-TR" sz="2400" dirty="0"/>
              <a:t>ve iyimser olunuz.</a:t>
            </a:r>
          </a:p>
          <a:p>
            <a:pPr algn="just">
              <a:lnSpc>
                <a:spcPct val="150000"/>
              </a:lnSpc>
            </a:pPr>
            <a:r>
              <a:rPr lang="tr-TR" sz="2400" dirty="0" smtClean="0"/>
              <a:t>Değerleri </a:t>
            </a:r>
            <a:r>
              <a:rPr lang="tr-TR" sz="2400" dirty="0"/>
              <a:t>takdir edici olunuz.</a:t>
            </a:r>
          </a:p>
          <a:p>
            <a:pPr algn="just">
              <a:lnSpc>
                <a:spcPct val="150000"/>
              </a:lnSpc>
            </a:pPr>
            <a:r>
              <a:rPr lang="tr-TR" sz="2400" dirty="0" smtClean="0"/>
              <a:t>Karşınızdakinin </a:t>
            </a:r>
            <a:r>
              <a:rPr lang="tr-TR" sz="2400" dirty="0"/>
              <a:t>inançlarına saygı </a:t>
            </a:r>
            <a:r>
              <a:rPr lang="tr-TR" sz="2400" dirty="0" smtClean="0"/>
              <a:t>gösterin</a:t>
            </a:r>
            <a:r>
              <a:rPr lang="en-US" sz="2400" dirty="0" smtClean="0"/>
              <a:t>.</a:t>
            </a:r>
            <a:endParaRPr lang="tr-TR" sz="2400" dirty="0"/>
          </a:p>
        </p:txBody>
      </p:sp>
    </p:spTree>
    <p:extLst>
      <p:ext uri="{BB962C8B-B14F-4D97-AF65-F5344CB8AC3E}">
        <p14:creationId xmlns:p14="http://schemas.microsoft.com/office/powerpoint/2010/main" val="1045867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ALTIN KURALLAR</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Bağırıp çağırarak karşınızdakilerin inançlarını değiştiremeyeceğinizi biliniz.</a:t>
            </a:r>
          </a:p>
          <a:p>
            <a:pPr algn="just">
              <a:lnSpc>
                <a:spcPct val="150000"/>
              </a:lnSpc>
            </a:pPr>
            <a:r>
              <a:rPr lang="tr-TR" sz="2400" dirty="0" smtClean="0"/>
              <a:t>Uygun </a:t>
            </a:r>
            <a:r>
              <a:rPr lang="tr-TR" sz="2400" dirty="0"/>
              <a:t>giyim terbiyenin önemli bir şartıdır.</a:t>
            </a:r>
          </a:p>
          <a:p>
            <a:pPr algn="just">
              <a:lnSpc>
                <a:spcPct val="150000"/>
              </a:lnSpc>
            </a:pPr>
            <a:r>
              <a:rPr lang="tr-TR" sz="2400" dirty="0" smtClean="0"/>
              <a:t>Başkalarını </a:t>
            </a:r>
            <a:r>
              <a:rPr lang="tr-TR" sz="2400" dirty="0"/>
              <a:t>rahatsız etmeyen görgülü kişidir.</a:t>
            </a:r>
          </a:p>
          <a:p>
            <a:pPr algn="just">
              <a:lnSpc>
                <a:spcPct val="150000"/>
              </a:lnSpc>
            </a:pPr>
            <a:r>
              <a:rPr lang="tr-TR" sz="2400" dirty="0" smtClean="0"/>
              <a:t>Sözünüzde </a:t>
            </a:r>
            <a:r>
              <a:rPr lang="tr-TR" sz="2400" dirty="0"/>
              <a:t>durunuz.</a:t>
            </a:r>
          </a:p>
          <a:p>
            <a:pPr algn="just">
              <a:lnSpc>
                <a:spcPct val="150000"/>
              </a:lnSpc>
            </a:pPr>
            <a:r>
              <a:rPr lang="tr-TR" sz="2400" dirty="0" smtClean="0"/>
              <a:t>Borçlarınızı </a:t>
            </a:r>
            <a:r>
              <a:rPr lang="tr-TR" sz="2400" dirty="0"/>
              <a:t>zamanında ödemeye çalışınız</a:t>
            </a:r>
          </a:p>
        </p:txBody>
      </p:sp>
    </p:spTree>
    <p:extLst>
      <p:ext uri="{BB962C8B-B14F-4D97-AF65-F5344CB8AC3E}">
        <p14:creationId xmlns:p14="http://schemas.microsoft.com/office/powerpoint/2010/main" val="542343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ALTIN KURALLAR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Unutmayın, herkesin zamanı değerlidir, bu yüzden ziyaretlerinizi uzatmayınız.</a:t>
            </a:r>
          </a:p>
          <a:p>
            <a:pPr algn="just">
              <a:lnSpc>
                <a:spcPct val="150000"/>
              </a:lnSpc>
            </a:pPr>
            <a:r>
              <a:rPr lang="tr-TR" sz="2400" dirty="0" smtClean="0"/>
              <a:t>Kişisel </a:t>
            </a:r>
            <a:r>
              <a:rPr lang="tr-TR" sz="2400" dirty="0"/>
              <a:t>özellikleri ve sırları dedikodu konusu yapmayınız.</a:t>
            </a:r>
          </a:p>
          <a:p>
            <a:pPr algn="just">
              <a:lnSpc>
                <a:spcPct val="150000"/>
              </a:lnSpc>
            </a:pPr>
            <a:r>
              <a:rPr lang="tr-TR" sz="2400" dirty="0" smtClean="0"/>
              <a:t>Dedikodudan </a:t>
            </a:r>
            <a:r>
              <a:rPr lang="tr-TR" sz="2400" dirty="0"/>
              <a:t>uzak durunuz.</a:t>
            </a:r>
          </a:p>
          <a:p>
            <a:pPr algn="just">
              <a:lnSpc>
                <a:spcPct val="150000"/>
              </a:lnSpc>
            </a:pPr>
            <a:r>
              <a:rPr lang="tr-TR" sz="2400" dirty="0" smtClean="0"/>
              <a:t>Başkalarına </a:t>
            </a:r>
            <a:r>
              <a:rPr lang="tr-TR" sz="2400" dirty="0"/>
              <a:t>ölçülü öğütler verin ve yargılayıcı olmayınız.</a:t>
            </a:r>
          </a:p>
        </p:txBody>
      </p:sp>
    </p:spTree>
    <p:extLst>
      <p:ext uri="{BB962C8B-B14F-4D97-AF65-F5344CB8AC3E}">
        <p14:creationId xmlns:p14="http://schemas.microsoft.com/office/powerpoint/2010/main" val="3038586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ALTIN KURALLAR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Sinirli değil, soğukkanlı olunuz.</a:t>
            </a:r>
          </a:p>
          <a:p>
            <a:pPr algn="just">
              <a:lnSpc>
                <a:spcPct val="150000"/>
              </a:lnSpc>
            </a:pPr>
            <a:r>
              <a:rPr lang="tr-TR" sz="2400" dirty="0" smtClean="0"/>
              <a:t>Birbirinize</a:t>
            </a:r>
            <a:r>
              <a:rPr lang="tr-TR" sz="2400" dirty="0"/>
              <a:t>, özellikle yaşlılara karşı nazik davranınız.</a:t>
            </a:r>
          </a:p>
          <a:p>
            <a:pPr algn="just">
              <a:lnSpc>
                <a:spcPct val="150000"/>
              </a:lnSpc>
            </a:pPr>
            <a:r>
              <a:rPr lang="tr-TR" sz="2400" dirty="0" smtClean="0"/>
              <a:t>İsteklerinizi </a:t>
            </a:r>
            <a:r>
              <a:rPr lang="tr-TR" sz="2400" dirty="0"/>
              <a:t>rica ederek belirtiniz.</a:t>
            </a:r>
          </a:p>
          <a:p>
            <a:pPr algn="just">
              <a:lnSpc>
                <a:spcPct val="150000"/>
              </a:lnSpc>
            </a:pPr>
            <a:r>
              <a:rPr lang="tr-TR" sz="2400" dirty="0" smtClean="0"/>
              <a:t>Kırıcı </a:t>
            </a:r>
            <a:r>
              <a:rPr lang="tr-TR" sz="2400" dirty="0"/>
              <a:t>konuşmayınız.</a:t>
            </a:r>
          </a:p>
          <a:p>
            <a:pPr algn="just">
              <a:lnSpc>
                <a:spcPct val="150000"/>
              </a:lnSpc>
            </a:pPr>
            <a:r>
              <a:rPr lang="tr-TR" sz="2400" dirty="0" smtClean="0"/>
              <a:t>Özür </a:t>
            </a:r>
            <a:r>
              <a:rPr lang="tr-TR" sz="2400" dirty="0"/>
              <a:t>dilemek gerektiğinde bunu ihmal etmeyiniz.</a:t>
            </a:r>
          </a:p>
        </p:txBody>
      </p:sp>
    </p:spTree>
    <p:extLst>
      <p:ext uri="{BB962C8B-B14F-4D97-AF65-F5344CB8AC3E}">
        <p14:creationId xmlns:p14="http://schemas.microsoft.com/office/powerpoint/2010/main" val="2280586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en-US" dirty="0" smtClean="0"/>
              <a:t>ALTIN KURALLAR</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Alıngan değil, anlayışlı olunuz.</a:t>
            </a:r>
          </a:p>
          <a:p>
            <a:pPr algn="just">
              <a:lnSpc>
                <a:spcPct val="150000"/>
              </a:lnSpc>
            </a:pPr>
            <a:r>
              <a:rPr lang="tr-TR" sz="2400" dirty="0" smtClean="0"/>
              <a:t>Nezaketiniz </a:t>
            </a:r>
            <a:r>
              <a:rPr lang="tr-TR" sz="2400" dirty="0"/>
              <a:t>yapmacık değil, içten olmalıdır.</a:t>
            </a:r>
          </a:p>
          <a:p>
            <a:pPr algn="just">
              <a:lnSpc>
                <a:spcPct val="150000"/>
              </a:lnSpc>
            </a:pPr>
            <a:r>
              <a:rPr lang="tr-TR" sz="2400" dirty="0" smtClean="0"/>
              <a:t>Argodan </a:t>
            </a:r>
            <a:r>
              <a:rPr lang="tr-TR" sz="2400" dirty="0"/>
              <a:t>kaçınınız.</a:t>
            </a:r>
          </a:p>
          <a:p>
            <a:pPr algn="just">
              <a:lnSpc>
                <a:spcPct val="150000"/>
              </a:lnSpc>
            </a:pPr>
            <a:r>
              <a:rPr lang="tr-TR" sz="2400" dirty="0" smtClean="0"/>
              <a:t>Hatasız </a:t>
            </a:r>
            <a:r>
              <a:rPr lang="tr-TR" sz="2400" dirty="0"/>
              <a:t>kul olmadığını aklınızdan çıkarmayınız.</a:t>
            </a:r>
          </a:p>
          <a:p>
            <a:pPr algn="just">
              <a:lnSpc>
                <a:spcPct val="150000"/>
              </a:lnSpc>
            </a:pPr>
            <a:r>
              <a:rPr lang="tr-TR" sz="2400" dirty="0" smtClean="0"/>
              <a:t>Uygun </a:t>
            </a:r>
            <a:r>
              <a:rPr lang="tr-TR" sz="2400" dirty="0"/>
              <a:t>olmayan el şakalarından uzak durunuzuz.</a:t>
            </a:r>
          </a:p>
          <a:p>
            <a:pPr algn="just">
              <a:lnSpc>
                <a:spcPct val="150000"/>
              </a:lnSpc>
            </a:pPr>
            <a:r>
              <a:rPr lang="tr-TR" sz="2400" dirty="0" smtClean="0"/>
              <a:t>Oturuş </a:t>
            </a:r>
            <a:r>
              <a:rPr lang="tr-TR" sz="2400" dirty="0"/>
              <a:t>ve kalkışlarda dikkatli olunuz.</a:t>
            </a:r>
          </a:p>
        </p:txBody>
      </p:sp>
    </p:spTree>
    <p:extLst>
      <p:ext uri="{BB962C8B-B14F-4D97-AF65-F5344CB8AC3E}">
        <p14:creationId xmlns:p14="http://schemas.microsoft.com/office/powerpoint/2010/main" val="2988592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r>
              <a:rPr lang="en-US" sz="4000" b="1" dirty="0"/>
              <a:t> </a:t>
            </a:r>
            <a:r>
              <a:rPr lang="en-US" sz="4000" b="1" dirty="0" err="1"/>
              <a:t>Akoğlan</a:t>
            </a:r>
            <a:r>
              <a:rPr lang="en-US" sz="4000" b="1" dirty="0"/>
              <a:t>, K., M., </a:t>
            </a:r>
            <a:r>
              <a:rPr lang="en-US" sz="4000" b="1" dirty="0" err="1"/>
              <a:t>Yıldız</a:t>
            </a:r>
            <a:r>
              <a:rPr lang="en-US" sz="4000" b="1" dirty="0"/>
              <a:t>, E., (2006). </a:t>
            </a:r>
            <a:r>
              <a:rPr lang="en-US" sz="4000" b="1" dirty="0" err="1"/>
              <a:t>Temizlik</a:t>
            </a:r>
            <a:r>
              <a:rPr lang="en-US" sz="4000" b="1" dirty="0"/>
              <a:t> </a:t>
            </a:r>
            <a:r>
              <a:rPr lang="en-US" sz="4000" b="1" dirty="0" err="1"/>
              <a:t>Ürünlerinin</a:t>
            </a:r>
            <a:r>
              <a:rPr lang="en-US" sz="4000" b="1" dirty="0"/>
              <a:t> </a:t>
            </a:r>
            <a:r>
              <a:rPr lang="en-US" sz="4000" b="1" dirty="0" err="1"/>
              <a:t>Kullanımı</a:t>
            </a:r>
            <a:r>
              <a:rPr lang="en-US" sz="4000" b="1" dirty="0"/>
              <a:t> </a:t>
            </a:r>
            <a:r>
              <a:rPr lang="en-US" sz="4000" b="1" dirty="0" err="1"/>
              <a:t>ve</a:t>
            </a:r>
            <a:r>
              <a:rPr lang="en-US" sz="4000" b="1" dirty="0"/>
              <a:t> </a:t>
            </a:r>
            <a:r>
              <a:rPr lang="en-US" sz="4000" b="1" dirty="0" err="1"/>
              <a:t>Denetimi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Akoğlan</a:t>
            </a:r>
            <a:r>
              <a:rPr lang="en-US" sz="4000" b="1" dirty="0"/>
              <a:t>, K., M., </a:t>
            </a:r>
            <a:r>
              <a:rPr lang="en-US" sz="4000" b="1" dirty="0" err="1"/>
              <a:t>Yıldız</a:t>
            </a:r>
            <a:r>
              <a:rPr lang="en-US" sz="4000" b="1" dirty="0"/>
              <a:t>, K., E., (2007). </a:t>
            </a:r>
            <a:r>
              <a:rPr lang="en-US" sz="4000" b="1" dirty="0" err="1"/>
              <a:t>Temizlik</a:t>
            </a:r>
            <a:r>
              <a:rPr lang="en-US" sz="4000" b="1" dirty="0"/>
              <a:t> </a:t>
            </a:r>
            <a:r>
              <a:rPr lang="en-US" sz="4000" b="1" dirty="0" err="1"/>
              <a:t>Hizmetleri</a:t>
            </a:r>
            <a:r>
              <a:rPr lang="en-US" sz="4000" b="1" dirty="0"/>
              <a:t> </a:t>
            </a:r>
            <a:r>
              <a:rPr lang="en-US" sz="4000" b="1" dirty="0" err="1"/>
              <a:t>İşletmeciliği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Bulduk</a:t>
            </a:r>
            <a:r>
              <a:rPr lang="en-US" sz="4000" b="1" dirty="0"/>
              <a:t>, S., (2003).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Gül</a:t>
            </a:r>
            <a:r>
              <a:rPr lang="en-US" sz="4000" b="1" dirty="0"/>
              <a:t>, </a:t>
            </a:r>
            <a:r>
              <a:rPr lang="en-US" sz="4000" b="1" dirty="0" err="1"/>
              <a:t>Esra</a:t>
            </a:r>
            <a:r>
              <a:rPr lang="en-US" sz="4000" b="1" dirty="0"/>
              <a:t>. </a:t>
            </a:r>
            <a:r>
              <a:rPr lang="en-US" sz="4000" b="1" dirty="0" err="1"/>
              <a:t>Otel</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Departmanında</a:t>
            </a:r>
            <a:r>
              <a:rPr lang="en-US" sz="4000" b="1" dirty="0"/>
              <a:t> </a:t>
            </a:r>
            <a:r>
              <a:rPr lang="en-US" sz="4000" b="1" dirty="0" err="1"/>
              <a:t>Malzeme</a:t>
            </a:r>
            <a:r>
              <a:rPr lang="en-US" sz="4000" b="1" dirty="0"/>
              <a:t> </a:t>
            </a:r>
            <a:r>
              <a:rPr lang="en-US" sz="4000" b="1" dirty="0" err="1"/>
              <a:t>Yönetim</a:t>
            </a:r>
            <a:r>
              <a:rPr lang="en-US" sz="4000" b="1" dirty="0"/>
              <a:t> </a:t>
            </a:r>
            <a:r>
              <a:rPr lang="en-US" sz="4000" b="1" dirty="0" err="1"/>
              <a:t>Sürecinin</a:t>
            </a:r>
            <a:r>
              <a:rPr lang="en-US" sz="4000" b="1" dirty="0"/>
              <a:t> </a:t>
            </a:r>
            <a:r>
              <a:rPr lang="en-US" sz="4000" b="1" dirty="0" err="1"/>
              <a:t>Yerleştirilmesine</a:t>
            </a:r>
            <a:r>
              <a:rPr lang="en-US" sz="4000" b="1" dirty="0"/>
              <a:t> </a:t>
            </a:r>
            <a:r>
              <a:rPr lang="en-US" sz="4000" b="1" dirty="0" err="1"/>
              <a:t>Yönelik</a:t>
            </a:r>
            <a:r>
              <a:rPr lang="en-US" sz="4000" b="1" dirty="0"/>
              <a:t> </a:t>
            </a:r>
            <a:r>
              <a:rPr lang="en-US" sz="4000" b="1" dirty="0" err="1"/>
              <a:t>Bir</a:t>
            </a:r>
            <a:r>
              <a:rPr lang="en-US" sz="4000" b="1" dirty="0"/>
              <a:t> </a:t>
            </a:r>
            <a:r>
              <a:rPr lang="en-US" sz="4000" b="1" dirty="0" err="1"/>
              <a:t>Uygulama</a:t>
            </a:r>
            <a:r>
              <a:rPr lang="en-US" sz="4000" b="1" dirty="0"/>
              <a:t> </a:t>
            </a:r>
            <a:r>
              <a:rPr lang="en-US" sz="4000" b="1" dirty="0" err="1"/>
              <a:t>Çalışması</a:t>
            </a:r>
            <a:r>
              <a:rPr lang="en-US" sz="4000" b="1" dirty="0"/>
              <a:t>, </a:t>
            </a:r>
            <a:r>
              <a:rPr lang="en-US" sz="4000" b="1" dirty="0" err="1"/>
              <a:t>Anadolu</a:t>
            </a:r>
            <a:r>
              <a:rPr lang="en-US" sz="4000" b="1" dirty="0"/>
              <a:t> </a:t>
            </a:r>
            <a:r>
              <a:rPr lang="en-US" sz="4000" b="1" dirty="0" err="1"/>
              <a:t>Üniversitesi</a:t>
            </a:r>
            <a:r>
              <a:rPr lang="en-US" sz="4000" b="1" dirty="0"/>
              <a:t> </a:t>
            </a:r>
            <a:r>
              <a:rPr lang="en-US" sz="4000" b="1" dirty="0" err="1"/>
              <a:t>Sosyal</a:t>
            </a:r>
            <a:r>
              <a:rPr lang="en-US" sz="4000" b="1" dirty="0"/>
              <a:t> </a:t>
            </a:r>
            <a:r>
              <a:rPr lang="en-US" sz="4000" b="1" dirty="0" err="1"/>
              <a:t>Bilimler</a:t>
            </a:r>
            <a:r>
              <a:rPr lang="en-US" sz="4000" b="1" dirty="0"/>
              <a:t> </a:t>
            </a:r>
            <a:r>
              <a:rPr lang="en-US" sz="4000" b="1" dirty="0" err="1"/>
              <a:t>Enstitüsü</a:t>
            </a:r>
            <a:r>
              <a:rPr lang="en-US" sz="4000" b="1" dirty="0"/>
              <a:t>, </a:t>
            </a:r>
            <a:r>
              <a:rPr lang="en-US" sz="4000" b="1" dirty="0" err="1"/>
              <a:t>Yayınlanmamış</a:t>
            </a:r>
            <a:r>
              <a:rPr lang="en-US" sz="4000" b="1" dirty="0"/>
              <a:t> </a:t>
            </a:r>
            <a:r>
              <a:rPr lang="en-US" sz="4000" b="1" dirty="0" err="1"/>
              <a:t>Yüksek</a:t>
            </a:r>
            <a:r>
              <a:rPr lang="en-US" sz="4000" b="1" dirty="0"/>
              <a:t> </a:t>
            </a:r>
            <a:r>
              <a:rPr lang="en-US" sz="4000" b="1" dirty="0" err="1"/>
              <a:t>Lisans</a:t>
            </a:r>
            <a:r>
              <a:rPr lang="en-US" sz="4000" b="1" dirty="0"/>
              <a:t> </a:t>
            </a:r>
            <a:r>
              <a:rPr lang="en-US" sz="4000" b="1" dirty="0" err="1"/>
              <a:t>Tezi</a:t>
            </a:r>
            <a:r>
              <a:rPr lang="en-US" sz="4000" b="1" dirty="0"/>
              <a:t>, </a:t>
            </a:r>
            <a:r>
              <a:rPr lang="en-US" sz="4000" b="1" dirty="0" err="1"/>
              <a:t>Eskişehir</a:t>
            </a:r>
            <a:r>
              <a:rPr lang="en-US" sz="4000" b="1" dirty="0"/>
              <a:t>, 2007</a:t>
            </a:r>
          </a:p>
          <a:p>
            <a:pPr algn="just">
              <a:lnSpc>
                <a:spcPct val="150000"/>
              </a:lnSpc>
            </a:pPr>
            <a:endParaRPr lang="en-US" sz="4000" b="1" dirty="0"/>
          </a:p>
        </p:txBody>
      </p:sp>
    </p:spTree>
    <p:extLst>
      <p:ext uri="{BB962C8B-B14F-4D97-AF65-F5344CB8AC3E}">
        <p14:creationId xmlns:p14="http://schemas.microsoft.com/office/powerpoint/2010/main" val="2812817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endParaRPr lang="en-US" sz="4000" b="1" dirty="0"/>
          </a:p>
          <a:p>
            <a:pPr algn="just">
              <a:lnSpc>
                <a:spcPct val="150000"/>
              </a:lnSpc>
            </a:pPr>
            <a:r>
              <a:rPr lang="en-US" sz="4000" b="1" dirty="0" err="1"/>
              <a:t>Koçak</a:t>
            </a:r>
            <a:r>
              <a:rPr lang="en-US" sz="4000" b="1" dirty="0"/>
              <a:t>, N., (2007). </a:t>
            </a:r>
            <a:r>
              <a:rPr lang="en-US" sz="4000" b="1" dirty="0" err="1"/>
              <a:t>Yiyecek</a:t>
            </a:r>
            <a:r>
              <a:rPr lang="en-US" sz="4000" b="1" dirty="0"/>
              <a:t> </a:t>
            </a:r>
            <a:r>
              <a:rPr lang="en-US" sz="4000" b="1" dirty="0" err="1"/>
              <a:t>ve</a:t>
            </a:r>
            <a:r>
              <a:rPr lang="en-US" sz="4000" b="1" dirty="0"/>
              <a:t> </a:t>
            </a:r>
            <a:r>
              <a:rPr lang="en-US" sz="4000" b="1" dirty="0" err="1"/>
              <a:t>İçecek</a:t>
            </a:r>
            <a:r>
              <a:rPr lang="en-US" sz="4000" b="1" dirty="0"/>
              <a:t> </a:t>
            </a:r>
            <a:r>
              <a:rPr lang="en-US" sz="4000" b="1" dirty="0" err="1"/>
              <a:t>İşletmelerinde</a:t>
            </a:r>
            <a:r>
              <a:rPr lang="en-US" sz="4000" b="1" dirty="0"/>
              <a:t>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smtClean="0"/>
              <a:t>Yayıncılık</a:t>
            </a:r>
            <a:endParaRPr lang="en-US" sz="4000" b="1" dirty="0" smtClean="0"/>
          </a:p>
          <a:p>
            <a:pPr algn="just">
              <a:lnSpc>
                <a:spcPct val="150000"/>
              </a:lnSpc>
            </a:pPr>
            <a:endParaRPr lang="en-US" sz="4000" b="1" dirty="0"/>
          </a:p>
          <a:p>
            <a:pPr algn="just">
              <a:lnSpc>
                <a:spcPct val="150000"/>
              </a:lnSpc>
            </a:pPr>
            <a:r>
              <a:rPr lang="en-US" sz="4000" b="1" dirty="0" err="1" smtClean="0"/>
              <a:t>megep</a:t>
            </a:r>
            <a:endParaRPr lang="en-US" sz="4000" b="1" dirty="0"/>
          </a:p>
          <a:p>
            <a:pPr algn="just">
              <a:lnSpc>
                <a:spcPct val="150000"/>
              </a:lnSpc>
            </a:pPr>
            <a:endParaRPr lang="en-US" sz="4000" b="1" dirty="0"/>
          </a:p>
          <a:p>
            <a:pPr algn="just">
              <a:lnSpc>
                <a:spcPct val="150000"/>
              </a:lnSpc>
            </a:pPr>
            <a:r>
              <a:rPr lang="en-US" sz="4000" b="1" dirty="0" err="1"/>
              <a:t>Seymen</a:t>
            </a:r>
            <a:r>
              <a:rPr lang="en-US" sz="4000" b="1" dirty="0"/>
              <a:t>, O., A., (2004). </a:t>
            </a:r>
            <a:r>
              <a:rPr lang="en-US" sz="4000" b="1" dirty="0" err="1"/>
              <a:t>Konaklama</a:t>
            </a:r>
            <a:r>
              <a:rPr lang="en-US" sz="4000" b="1" dirty="0"/>
              <a:t> </a:t>
            </a:r>
            <a:r>
              <a:rPr lang="en-US" sz="4000" b="1" dirty="0" err="1"/>
              <a:t>İşletmelerinde</a:t>
            </a:r>
            <a:r>
              <a:rPr lang="en-US" sz="4000" b="1" dirty="0"/>
              <a:t> </a:t>
            </a:r>
            <a:r>
              <a:rPr lang="en-US" sz="4000" b="1" dirty="0" err="1"/>
              <a:t>Çağdaş</a:t>
            </a:r>
            <a:r>
              <a:rPr lang="en-US" sz="4000" b="1" dirty="0"/>
              <a:t> Kat </a:t>
            </a:r>
            <a:r>
              <a:rPr lang="en-US" sz="4000" b="1" dirty="0" err="1"/>
              <a:t>Hizmetleri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Sezgin</a:t>
            </a:r>
            <a:r>
              <a:rPr lang="en-US" sz="4000" b="1" dirty="0"/>
              <a:t>, O., S., (2000). </a:t>
            </a:r>
            <a:r>
              <a:rPr lang="en-US" sz="4000" b="1" dirty="0" err="1"/>
              <a:t>Konaklama</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Yönetimi</a:t>
            </a:r>
            <a:r>
              <a:rPr lang="en-US" sz="4000" b="1" dirty="0"/>
              <a:t>. Ankara: </a:t>
            </a:r>
            <a:r>
              <a:rPr lang="en-US" sz="4000" b="1" dirty="0" err="1"/>
              <a:t>Gazi</a:t>
            </a:r>
            <a:r>
              <a:rPr lang="en-US" sz="4000" b="1" dirty="0"/>
              <a:t> </a:t>
            </a:r>
            <a:r>
              <a:rPr lang="en-US" sz="4000" b="1" dirty="0" err="1"/>
              <a:t>Yayınevi</a:t>
            </a:r>
            <a:endParaRPr lang="en-US" sz="4000" b="1" dirty="0"/>
          </a:p>
        </p:txBody>
      </p:sp>
    </p:spTree>
    <p:extLst>
      <p:ext uri="{BB962C8B-B14F-4D97-AF65-F5344CB8AC3E}">
        <p14:creationId xmlns:p14="http://schemas.microsoft.com/office/powerpoint/2010/main" val="47492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NEDİR?</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endParaRPr lang="en-US" dirty="0" smtClean="0"/>
          </a:p>
          <a:p>
            <a:pPr algn="just">
              <a:lnSpc>
                <a:spcPct val="150000"/>
              </a:lnSpc>
            </a:pPr>
            <a:r>
              <a:rPr lang="tr-TR" sz="2400" dirty="0" smtClean="0"/>
              <a:t>Nezaket</a:t>
            </a:r>
            <a:r>
              <a:rPr lang="tr-TR" sz="2400" dirty="0"/>
              <a:t>, insanların birbirlerine zariflik, incelik ve ölçülü davranmaları veya birbirlerini incitmemek için gerekli özeni göstermeleri anlamına gelir.</a:t>
            </a:r>
          </a:p>
          <a:p>
            <a:pPr algn="just">
              <a:lnSpc>
                <a:spcPct val="150000"/>
              </a:lnSpc>
            </a:pPr>
            <a:r>
              <a:rPr lang="en-US" sz="2400" dirty="0" err="1" smtClean="0"/>
              <a:t>Nezaket</a:t>
            </a:r>
            <a:r>
              <a:rPr lang="en-US" sz="2400" dirty="0" smtClean="0"/>
              <a:t>, </a:t>
            </a:r>
            <a:r>
              <a:rPr lang="tr-TR" sz="2400" dirty="0" smtClean="0"/>
              <a:t>toplumda </a:t>
            </a:r>
            <a:r>
              <a:rPr lang="tr-TR" sz="2400" dirty="0"/>
              <a:t>bireylerin birbiriyle olan gündelik ilişkilerinde uymaları gereken ölçülü davranış kurallarıdır.</a:t>
            </a:r>
          </a:p>
        </p:txBody>
      </p:sp>
    </p:spTree>
    <p:extLst>
      <p:ext uri="{BB962C8B-B14F-4D97-AF65-F5344CB8AC3E}">
        <p14:creationId xmlns:p14="http://schemas.microsoft.com/office/powerpoint/2010/main" val="15307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 GÖRGÜ</a:t>
            </a:r>
            <a:endParaRPr lang="tr-TR" dirty="0"/>
          </a:p>
        </p:txBody>
      </p:sp>
      <p:sp>
        <p:nvSpPr>
          <p:cNvPr id="3" name="İçerik Yer Tutucusu 2"/>
          <p:cNvSpPr>
            <a:spLocks noGrp="1"/>
          </p:cNvSpPr>
          <p:nvPr>
            <p:ph idx="1"/>
          </p:nvPr>
        </p:nvSpPr>
        <p:spPr/>
        <p:txBody>
          <a:bodyPr/>
          <a:lstStyle/>
          <a:p>
            <a:pPr algn="just">
              <a:lnSpc>
                <a:spcPct val="150000"/>
              </a:lnSpc>
            </a:pPr>
            <a:endParaRPr lang="en-US" dirty="0" smtClean="0"/>
          </a:p>
          <a:p>
            <a:pPr algn="just">
              <a:lnSpc>
                <a:spcPct val="150000"/>
              </a:lnSpc>
            </a:pPr>
            <a:r>
              <a:rPr lang="tr-TR" sz="2800" dirty="0"/>
              <a:t>Nazik olmadan, görgü kurallarına uymak mümkün olmadığı gibi, görgü kurallarını çiğneyen birinin de nazik olması beklenemez.</a:t>
            </a:r>
          </a:p>
        </p:txBody>
      </p:sp>
    </p:spTree>
    <p:extLst>
      <p:ext uri="{BB962C8B-B14F-4D97-AF65-F5344CB8AC3E}">
        <p14:creationId xmlns:p14="http://schemas.microsoft.com/office/powerpoint/2010/main" val="219975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NEDEN ÖNEMLİDİR?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a:t>İnsanları</a:t>
            </a:r>
            <a:r>
              <a:rPr lang="en-US" sz="2400" dirty="0"/>
              <a:t> </a:t>
            </a:r>
            <a:r>
              <a:rPr lang="en-US" sz="2400" dirty="0" err="1"/>
              <a:t>gündelik</a:t>
            </a:r>
            <a:r>
              <a:rPr lang="en-US" sz="2400" dirty="0"/>
              <a:t> </a:t>
            </a:r>
            <a:r>
              <a:rPr lang="en-US" sz="2400" dirty="0" err="1"/>
              <a:t>hayatlarında</a:t>
            </a:r>
            <a:r>
              <a:rPr lang="en-US" sz="2400" dirty="0"/>
              <a:t> en </a:t>
            </a:r>
            <a:r>
              <a:rPr lang="en-US" sz="2400" dirty="0" err="1"/>
              <a:t>çok</a:t>
            </a:r>
            <a:r>
              <a:rPr lang="en-US" sz="2400" dirty="0"/>
              <a:t> </a:t>
            </a:r>
            <a:r>
              <a:rPr lang="en-US" sz="2400" dirty="0" err="1"/>
              <a:t>üzen</a:t>
            </a:r>
            <a:r>
              <a:rPr lang="en-US" sz="2400" dirty="0"/>
              <a:t>, </a:t>
            </a:r>
            <a:r>
              <a:rPr lang="en-US" sz="2400" dirty="0" err="1"/>
              <a:t>onları</a:t>
            </a:r>
            <a:r>
              <a:rPr lang="en-US" sz="2400" dirty="0"/>
              <a:t> </a:t>
            </a:r>
            <a:r>
              <a:rPr lang="en-US" sz="2400" dirty="0" err="1"/>
              <a:t>strese</a:t>
            </a:r>
            <a:r>
              <a:rPr lang="en-US" sz="2400" dirty="0"/>
              <a:t> </a:t>
            </a:r>
            <a:r>
              <a:rPr lang="en-US" sz="2400" dirty="0" err="1"/>
              <a:t>sokan</a:t>
            </a:r>
            <a:r>
              <a:rPr lang="en-US" sz="2400" dirty="0"/>
              <a:t> </a:t>
            </a:r>
            <a:r>
              <a:rPr lang="en-US" sz="2400" dirty="0" err="1"/>
              <a:t>faktörler</a:t>
            </a:r>
            <a:r>
              <a:rPr lang="en-US" sz="2400" dirty="0"/>
              <a:t>, </a:t>
            </a:r>
            <a:r>
              <a:rPr lang="en-US" sz="2400" dirty="0" err="1"/>
              <a:t>nezaket</a:t>
            </a:r>
            <a:r>
              <a:rPr lang="en-US" sz="2400" dirty="0"/>
              <a:t> </a:t>
            </a:r>
            <a:r>
              <a:rPr lang="en-US" sz="2400" dirty="0" err="1"/>
              <a:t>ve</a:t>
            </a:r>
            <a:r>
              <a:rPr lang="en-US" sz="2400" dirty="0"/>
              <a:t> </a:t>
            </a:r>
            <a:r>
              <a:rPr lang="en-US" sz="2400" dirty="0" err="1"/>
              <a:t>görgü</a:t>
            </a:r>
            <a:r>
              <a:rPr lang="en-US" sz="2400" dirty="0"/>
              <a:t> </a:t>
            </a:r>
            <a:r>
              <a:rPr lang="en-US" sz="2400" dirty="0" err="1"/>
              <a:t>dediğimiz</a:t>
            </a:r>
            <a:r>
              <a:rPr lang="en-US" sz="2400" dirty="0"/>
              <a:t> </a:t>
            </a:r>
            <a:r>
              <a:rPr lang="en-US" sz="2400" dirty="0" err="1"/>
              <a:t>toplumsal</a:t>
            </a:r>
            <a:r>
              <a:rPr lang="en-US" sz="2400" dirty="0"/>
              <a:t> </a:t>
            </a:r>
            <a:r>
              <a:rPr lang="en-US" sz="2400" dirty="0" err="1"/>
              <a:t>ve</a:t>
            </a:r>
            <a:r>
              <a:rPr lang="en-US" sz="2400" dirty="0"/>
              <a:t> </a:t>
            </a:r>
            <a:r>
              <a:rPr lang="en-US" sz="2400" dirty="0" err="1"/>
              <a:t>bireysel</a:t>
            </a:r>
            <a:r>
              <a:rPr lang="en-US" sz="2400" dirty="0"/>
              <a:t> </a:t>
            </a:r>
            <a:r>
              <a:rPr lang="en-US" sz="2400" dirty="0" err="1"/>
              <a:t>hayatın</a:t>
            </a:r>
            <a:r>
              <a:rPr lang="en-US" sz="2400" dirty="0"/>
              <a:t> </a:t>
            </a:r>
            <a:r>
              <a:rPr lang="en-US" sz="2400" dirty="0" err="1"/>
              <a:t>kurallarına</a:t>
            </a:r>
            <a:r>
              <a:rPr lang="en-US" sz="2400" dirty="0"/>
              <a:t> </a:t>
            </a:r>
            <a:r>
              <a:rPr lang="en-US" sz="2400" dirty="0" err="1"/>
              <a:t>uymamaktır</a:t>
            </a:r>
            <a:r>
              <a:rPr lang="en-US" sz="2400" dirty="0"/>
              <a:t>. </a:t>
            </a:r>
            <a:r>
              <a:rPr lang="en-US" sz="2400" dirty="0" err="1"/>
              <a:t>Bunlar</a:t>
            </a:r>
            <a:r>
              <a:rPr lang="en-US" sz="2400" dirty="0"/>
              <a:t> </a:t>
            </a:r>
            <a:r>
              <a:rPr lang="en-US" sz="2400" dirty="0" err="1"/>
              <a:t>önemsiz</a:t>
            </a:r>
            <a:r>
              <a:rPr lang="en-US" sz="2400" dirty="0"/>
              <a:t> </a:t>
            </a:r>
            <a:r>
              <a:rPr lang="en-US" sz="2400" dirty="0" err="1"/>
              <a:t>ayrıntılar</a:t>
            </a:r>
            <a:r>
              <a:rPr lang="en-US" sz="2400" dirty="0"/>
              <a:t> </a:t>
            </a:r>
            <a:r>
              <a:rPr lang="en-US" sz="2400" dirty="0" err="1"/>
              <a:t>olarak</a:t>
            </a:r>
            <a:r>
              <a:rPr lang="en-US" sz="2400" dirty="0"/>
              <a:t> </a:t>
            </a:r>
            <a:r>
              <a:rPr lang="en-US" sz="2400" dirty="0" err="1"/>
              <a:t>görülür</a:t>
            </a:r>
            <a:r>
              <a:rPr lang="en-US" sz="2400" dirty="0"/>
              <a:t>. </a:t>
            </a:r>
            <a:endParaRPr lang="tr-TR" sz="3200" dirty="0"/>
          </a:p>
        </p:txBody>
      </p:sp>
    </p:spTree>
    <p:extLst>
      <p:ext uri="{BB962C8B-B14F-4D97-AF65-F5344CB8AC3E}">
        <p14:creationId xmlns:p14="http://schemas.microsoft.com/office/powerpoint/2010/main" val="44297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NEDEN ÖNEMLİDİR?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smtClean="0"/>
              <a:t>Nezaket</a:t>
            </a:r>
            <a:r>
              <a:rPr lang="en-US" sz="2400" dirty="0"/>
              <a:t>, </a:t>
            </a:r>
            <a:r>
              <a:rPr lang="en-US" sz="2400" dirty="0" err="1"/>
              <a:t>olaylara</a:t>
            </a:r>
            <a:r>
              <a:rPr lang="en-US" sz="2400" dirty="0"/>
              <a:t> </a:t>
            </a:r>
            <a:r>
              <a:rPr lang="en-US" sz="2400" dirty="0" err="1"/>
              <a:t>empatik</a:t>
            </a:r>
            <a:r>
              <a:rPr lang="en-US" sz="2400" dirty="0"/>
              <a:t> </a:t>
            </a:r>
            <a:r>
              <a:rPr lang="en-US" sz="2400" dirty="0" err="1"/>
              <a:t>bir</a:t>
            </a:r>
            <a:r>
              <a:rPr lang="en-US" sz="2400" dirty="0"/>
              <a:t> </a:t>
            </a:r>
            <a:r>
              <a:rPr lang="en-US" sz="2400" dirty="0" err="1"/>
              <a:t>yaklaşımla</a:t>
            </a:r>
            <a:r>
              <a:rPr lang="en-US" sz="2400" dirty="0"/>
              <a:t> </a:t>
            </a:r>
            <a:r>
              <a:rPr lang="en-US" sz="2400" dirty="0" err="1"/>
              <a:t>kendimizi</a:t>
            </a:r>
            <a:r>
              <a:rPr lang="en-US" sz="2400" dirty="0"/>
              <a:t> </a:t>
            </a:r>
            <a:r>
              <a:rPr lang="en-US" sz="2400" dirty="0" err="1"/>
              <a:t>başkalarının</a:t>
            </a:r>
            <a:r>
              <a:rPr lang="en-US" sz="2400" dirty="0"/>
              <a:t> </a:t>
            </a:r>
            <a:r>
              <a:rPr lang="en-US" sz="2400" dirty="0" err="1"/>
              <a:t>yerine</a:t>
            </a:r>
            <a:r>
              <a:rPr lang="en-US" sz="2400" dirty="0"/>
              <a:t> </a:t>
            </a:r>
            <a:r>
              <a:rPr lang="en-US" sz="2400" dirty="0" err="1"/>
              <a:t>koyarak</a:t>
            </a:r>
            <a:r>
              <a:rPr lang="en-US" sz="2400" dirty="0"/>
              <a:t> </a:t>
            </a:r>
            <a:r>
              <a:rPr lang="en-US" sz="2400" dirty="0" err="1"/>
              <a:t>bakmakla</a:t>
            </a:r>
            <a:r>
              <a:rPr lang="en-US" sz="2400" dirty="0"/>
              <a:t> </a:t>
            </a:r>
            <a:r>
              <a:rPr lang="en-US" sz="2400" dirty="0" err="1"/>
              <a:t>sağlanır</a:t>
            </a:r>
            <a:r>
              <a:rPr lang="en-US" sz="2400" dirty="0"/>
              <a:t>. </a:t>
            </a:r>
            <a:r>
              <a:rPr lang="en-US" sz="2400" dirty="0" err="1"/>
              <a:t>Nezaket</a:t>
            </a:r>
            <a:r>
              <a:rPr lang="en-US" sz="2400" dirty="0"/>
              <a:t>, </a:t>
            </a:r>
            <a:r>
              <a:rPr lang="en-US" sz="2400" dirty="0" err="1"/>
              <a:t>toplum</a:t>
            </a:r>
            <a:r>
              <a:rPr lang="en-US" sz="2400" dirty="0"/>
              <a:t> </a:t>
            </a:r>
            <a:r>
              <a:rPr lang="en-US" sz="2400" dirty="0" err="1"/>
              <a:t>tarafından</a:t>
            </a:r>
            <a:r>
              <a:rPr lang="en-US" sz="2400" dirty="0"/>
              <a:t> </a:t>
            </a:r>
            <a:r>
              <a:rPr lang="en-US" sz="2400" dirty="0" err="1"/>
              <a:t>konulan</a:t>
            </a:r>
            <a:r>
              <a:rPr lang="en-US" sz="2400" dirty="0"/>
              <a:t> </a:t>
            </a:r>
            <a:r>
              <a:rPr lang="en-US" sz="2400" dirty="0" err="1"/>
              <a:t>sosyal</a:t>
            </a:r>
            <a:r>
              <a:rPr lang="en-US" sz="2400" dirty="0"/>
              <a:t> </a:t>
            </a:r>
            <a:r>
              <a:rPr lang="en-US" sz="2400" dirty="0" err="1"/>
              <a:t>ahlak</a:t>
            </a:r>
            <a:r>
              <a:rPr lang="en-US" sz="2400" dirty="0"/>
              <a:t> </a:t>
            </a:r>
            <a:r>
              <a:rPr lang="en-US" sz="2400" dirty="0" err="1"/>
              <a:t>kurallarına</a:t>
            </a:r>
            <a:r>
              <a:rPr lang="en-US" sz="2400" dirty="0"/>
              <a:t> </a:t>
            </a:r>
            <a:r>
              <a:rPr lang="en-US" sz="2400" dirty="0" err="1"/>
              <a:t>uyularak</a:t>
            </a:r>
            <a:r>
              <a:rPr lang="en-US" sz="2400" dirty="0"/>
              <a:t> </a:t>
            </a:r>
            <a:r>
              <a:rPr lang="en-US" sz="2400" dirty="0" err="1"/>
              <a:t>gösterilir</a:t>
            </a:r>
            <a:r>
              <a:rPr lang="en-US" sz="2400" dirty="0"/>
              <a:t>.</a:t>
            </a:r>
            <a:endParaRPr lang="tr-TR" sz="3200" dirty="0"/>
          </a:p>
        </p:txBody>
      </p:sp>
    </p:spTree>
    <p:extLst>
      <p:ext uri="{BB962C8B-B14F-4D97-AF65-F5344CB8AC3E}">
        <p14:creationId xmlns:p14="http://schemas.microsoft.com/office/powerpoint/2010/main" val="40088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NEDEN ÖNEMLİDİR?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a:t>İnsanların</a:t>
            </a:r>
            <a:r>
              <a:rPr lang="en-US" sz="2400" dirty="0"/>
              <a:t> </a:t>
            </a:r>
            <a:r>
              <a:rPr lang="en-US" sz="2400" dirty="0" err="1"/>
              <a:t>özel</a:t>
            </a:r>
            <a:r>
              <a:rPr lang="en-US" sz="2400" dirty="0"/>
              <a:t> </a:t>
            </a:r>
            <a:r>
              <a:rPr lang="en-US" sz="2400" dirty="0" err="1"/>
              <a:t>hayatlarında</a:t>
            </a:r>
            <a:r>
              <a:rPr lang="en-US" sz="2400" dirty="0"/>
              <a:t> </a:t>
            </a:r>
            <a:r>
              <a:rPr lang="en-US" sz="2400" dirty="0" err="1"/>
              <a:t>ve</a:t>
            </a:r>
            <a:r>
              <a:rPr lang="en-US" sz="2400" dirty="0"/>
              <a:t> </a:t>
            </a:r>
            <a:r>
              <a:rPr lang="en-US" sz="2400" dirty="0" err="1"/>
              <a:t>yaptıkları</a:t>
            </a:r>
            <a:r>
              <a:rPr lang="en-US" sz="2400" dirty="0"/>
              <a:t> </a:t>
            </a:r>
            <a:r>
              <a:rPr lang="en-US" sz="2400" dirty="0" err="1"/>
              <a:t>görevin</a:t>
            </a:r>
            <a:r>
              <a:rPr lang="en-US" sz="2400" dirty="0"/>
              <a:t> </a:t>
            </a:r>
            <a:r>
              <a:rPr lang="en-US" sz="2400" dirty="0" err="1"/>
              <a:t>özelliğinden</a:t>
            </a:r>
            <a:r>
              <a:rPr lang="en-US" sz="2400" dirty="0"/>
              <a:t> </a:t>
            </a:r>
            <a:r>
              <a:rPr lang="en-US" sz="2400" dirty="0" err="1"/>
              <a:t>dolayı</a:t>
            </a:r>
            <a:r>
              <a:rPr lang="en-US" sz="2400" dirty="0"/>
              <a:t> </a:t>
            </a:r>
            <a:r>
              <a:rPr lang="en-US" sz="2400" dirty="0" err="1"/>
              <a:t>nezaket</a:t>
            </a:r>
            <a:r>
              <a:rPr lang="en-US" sz="2400" dirty="0"/>
              <a:t> </a:t>
            </a:r>
            <a:r>
              <a:rPr lang="en-US" sz="2400" dirty="0" err="1"/>
              <a:t>ve</a:t>
            </a:r>
            <a:r>
              <a:rPr lang="en-US" sz="2400" dirty="0"/>
              <a:t> </a:t>
            </a:r>
            <a:r>
              <a:rPr lang="en-US" sz="2400" dirty="0" err="1"/>
              <a:t>görgü</a:t>
            </a:r>
            <a:r>
              <a:rPr lang="en-US" sz="2400" dirty="0"/>
              <a:t> </a:t>
            </a:r>
            <a:r>
              <a:rPr lang="en-US" sz="2400" dirty="0" err="1"/>
              <a:t>kurallarına</a:t>
            </a:r>
            <a:r>
              <a:rPr lang="en-US" sz="2400" dirty="0"/>
              <a:t> </a:t>
            </a:r>
            <a:r>
              <a:rPr lang="en-US" sz="2400" dirty="0" err="1"/>
              <a:t>önem</a:t>
            </a:r>
            <a:r>
              <a:rPr lang="en-US" sz="2400" dirty="0"/>
              <a:t> </a:t>
            </a:r>
            <a:r>
              <a:rPr lang="en-US" sz="2400" dirty="0" err="1"/>
              <a:t>vermeleri</a:t>
            </a:r>
            <a:r>
              <a:rPr lang="en-US" sz="2400" dirty="0"/>
              <a:t> </a:t>
            </a:r>
            <a:r>
              <a:rPr lang="en-US" sz="2400" dirty="0" err="1"/>
              <a:t>bireysel</a:t>
            </a:r>
            <a:r>
              <a:rPr lang="en-US" sz="2400" dirty="0"/>
              <a:t> </a:t>
            </a:r>
            <a:r>
              <a:rPr lang="en-US" sz="2400" dirty="0" err="1"/>
              <a:t>hayatın</a:t>
            </a:r>
            <a:r>
              <a:rPr lang="en-US" sz="2400" dirty="0"/>
              <a:t> </a:t>
            </a:r>
            <a:r>
              <a:rPr lang="en-US" sz="2400" dirty="0" err="1"/>
              <a:t>daha</a:t>
            </a:r>
            <a:r>
              <a:rPr lang="en-US" sz="2400" dirty="0"/>
              <a:t> </a:t>
            </a:r>
            <a:r>
              <a:rPr lang="en-US" sz="2400" dirty="0" err="1"/>
              <a:t>uyumlu</a:t>
            </a:r>
            <a:r>
              <a:rPr lang="en-US" sz="2400" dirty="0"/>
              <a:t> </a:t>
            </a:r>
            <a:r>
              <a:rPr lang="en-US" sz="2400" dirty="0" err="1"/>
              <a:t>ve</a:t>
            </a:r>
            <a:r>
              <a:rPr lang="en-US" sz="2400" dirty="0"/>
              <a:t> </a:t>
            </a:r>
            <a:r>
              <a:rPr lang="en-US" sz="2400" dirty="0" err="1"/>
              <a:t>düzenli</a:t>
            </a:r>
            <a:r>
              <a:rPr lang="en-US" sz="2400" dirty="0"/>
              <a:t> </a:t>
            </a:r>
            <a:r>
              <a:rPr lang="en-US" sz="2400" dirty="0" err="1"/>
              <a:t>olmasının</a:t>
            </a:r>
            <a:r>
              <a:rPr lang="en-US" sz="2400" dirty="0"/>
              <a:t> </a:t>
            </a:r>
            <a:r>
              <a:rPr lang="en-US" sz="2400" dirty="0" err="1"/>
              <a:t>yanında</a:t>
            </a:r>
            <a:r>
              <a:rPr lang="en-US" sz="2400" dirty="0"/>
              <a:t>, </a:t>
            </a:r>
            <a:r>
              <a:rPr lang="en-US" sz="2400" dirty="0" err="1"/>
              <a:t>iş</a:t>
            </a:r>
            <a:r>
              <a:rPr lang="en-US" sz="2400" dirty="0"/>
              <a:t> </a:t>
            </a:r>
            <a:r>
              <a:rPr lang="en-US" sz="2400" dirty="0" err="1"/>
              <a:t>ve</a:t>
            </a:r>
            <a:r>
              <a:rPr lang="en-US" sz="2400" dirty="0"/>
              <a:t> </a:t>
            </a:r>
            <a:r>
              <a:rPr lang="en-US" sz="2400" dirty="0" err="1"/>
              <a:t>halk</a:t>
            </a:r>
            <a:r>
              <a:rPr lang="en-US" sz="2400" dirty="0"/>
              <a:t> </a:t>
            </a:r>
            <a:r>
              <a:rPr lang="en-US" sz="2400" dirty="0" err="1"/>
              <a:t>arasında</a:t>
            </a:r>
            <a:r>
              <a:rPr lang="en-US" sz="2400" dirty="0"/>
              <a:t> </a:t>
            </a:r>
            <a:r>
              <a:rPr lang="en-US" sz="2400" dirty="0" err="1"/>
              <a:t>sağlıklı</a:t>
            </a:r>
            <a:r>
              <a:rPr lang="en-US" sz="2400" dirty="0"/>
              <a:t> </a:t>
            </a:r>
            <a:r>
              <a:rPr lang="en-US" sz="2400" dirty="0" err="1"/>
              <a:t>bir</a:t>
            </a:r>
            <a:r>
              <a:rPr lang="en-US" sz="2400" dirty="0"/>
              <a:t> </a:t>
            </a:r>
            <a:r>
              <a:rPr lang="en-US" sz="2400" dirty="0" err="1"/>
              <a:t>ilişkinin</a:t>
            </a:r>
            <a:r>
              <a:rPr lang="en-US" sz="2400" dirty="0"/>
              <a:t> </a:t>
            </a:r>
            <a:r>
              <a:rPr lang="en-US" sz="2400" dirty="0" err="1"/>
              <a:t>kurulmasına</a:t>
            </a:r>
            <a:r>
              <a:rPr lang="en-US" sz="2400" dirty="0"/>
              <a:t> </a:t>
            </a:r>
            <a:r>
              <a:rPr lang="en-US" sz="2400" dirty="0" err="1"/>
              <a:t>yardımcı</a:t>
            </a:r>
            <a:r>
              <a:rPr lang="en-US" sz="2400" dirty="0"/>
              <a:t> </a:t>
            </a:r>
            <a:r>
              <a:rPr lang="en-US" sz="2400" dirty="0" err="1"/>
              <a:t>olur</a:t>
            </a:r>
            <a:r>
              <a:rPr lang="en-US" sz="2400" dirty="0"/>
              <a:t>.</a:t>
            </a:r>
            <a:endParaRPr lang="tr-TR" sz="3200" dirty="0"/>
          </a:p>
        </p:txBody>
      </p:sp>
    </p:spTree>
    <p:extLst>
      <p:ext uri="{BB962C8B-B14F-4D97-AF65-F5344CB8AC3E}">
        <p14:creationId xmlns:p14="http://schemas.microsoft.com/office/powerpoint/2010/main" val="117928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NEDEN ÖNEMLİDİR?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a:t>İnsanlarla</a:t>
            </a:r>
            <a:r>
              <a:rPr lang="en-US" sz="2400" dirty="0"/>
              <a:t> </a:t>
            </a:r>
            <a:r>
              <a:rPr lang="en-US" sz="2400" dirty="0" err="1"/>
              <a:t>samimi</a:t>
            </a:r>
            <a:r>
              <a:rPr lang="en-US" sz="2400" dirty="0"/>
              <a:t> </a:t>
            </a:r>
            <a:r>
              <a:rPr lang="en-US" sz="2400" dirty="0" err="1"/>
              <a:t>ve</a:t>
            </a:r>
            <a:r>
              <a:rPr lang="en-US" sz="2400" dirty="0"/>
              <a:t> </a:t>
            </a:r>
            <a:r>
              <a:rPr lang="en-US" sz="2400" dirty="0" err="1"/>
              <a:t>içten</a:t>
            </a:r>
            <a:r>
              <a:rPr lang="en-US" sz="2400" dirty="0"/>
              <a:t> </a:t>
            </a:r>
            <a:r>
              <a:rPr lang="en-US" sz="2400" dirty="0" err="1"/>
              <a:t>ilişkiler</a:t>
            </a:r>
            <a:r>
              <a:rPr lang="en-US" sz="2400" dirty="0"/>
              <a:t> </a:t>
            </a:r>
            <a:r>
              <a:rPr lang="en-US" sz="2400" dirty="0" err="1"/>
              <a:t>kurmanın</a:t>
            </a:r>
            <a:r>
              <a:rPr lang="en-US" sz="2400" dirty="0"/>
              <a:t> </a:t>
            </a:r>
            <a:r>
              <a:rPr lang="en-US" sz="2400" dirty="0" err="1"/>
              <a:t>şartı</a:t>
            </a:r>
            <a:r>
              <a:rPr lang="en-US" sz="2400" dirty="0"/>
              <a:t> </a:t>
            </a:r>
            <a:r>
              <a:rPr lang="en-US" sz="2400" dirty="0" err="1"/>
              <a:t>nazik</a:t>
            </a:r>
            <a:r>
              <a:rPr lang="en-US" sz="2400" dirty="0"/>
              <a:t> </a:t>
            </a:r>
            <a:r>
              <a:rPr lang="en-US" sz="2400" dirty="0" err="1"/>
              <a:t>ve</a:t>
            </a:r>
            <a:r>
              <a:rPr lang="en-US" sz="2400" dirty="0"/>
              <a:t> </a:t>
            </a:r>
            <a:r>
              <a:rPr lang="en-US" sz="2400" dirty="0" err="1"/>
              <a:t>samimi</a:t>
            </a:r>
            <a:r>
              <a:rPr lang="en-US" sz="2400" dirty="0"/>
              <a:t> </a:t>
            </a:r>
            <a:r>
              <a:rPr lang="en-US" sz="2400" dirty="0" err="1"/>
              <a:t>davranışlar</a:t>
            </a:r>
            <a:r>
              <a:rPr lang="en-US" sz="2400" dirty="0"/>
              <a:t> </a:t>
            </a:r>
            <a:r>
              <a:rPr lang="en-US" sz="2400" dirty="0" err="1"/>
              <a:t>göstermektir</a:t>
            </a:r>
            <a:r>
              <a:rPr lang="en-US" sz="2400" dirty="0"/>
              <a:t>. </a:t>
            </a:r>
            <a:r>
              <a:rPr lang="en-US" sz="2400" dirty="0" err="1"/>
              <a:t>Kaba</a:t>
            </a:r>
            <a:r>
              <a:rPr lang="en-US" sz="2400" dirty="0"/>
              <a:t>, </a:t>
            </a:r>
            <a:r>
              <a:rPr lang="en-US" sz="2400" dirty="0" err="1"/>
              <a:t>kırıcı</a:t>
            </a:r>
            <a:r>
              <a:rPr lang="en-US" sz="2400" dirty="0"/>
              <a:t> </a:t>
            </a:r>
            <a:r>
              <a:rPr lang="en-US" sz="2400" dirty="0" err="1"/>
              <a:t>ve</a:t>
            </a:r>
            <a:r>
              <a:rPr lang="en-US" sz="2400" dirty="0"/>
              <a:t> </a:t>
            </a:r>
            <a:r>
              <a:rPr lang="en-US" sz="2400" dirty="0" err="1"/>
              <a:t>kaprisli</a:t>
            </a:r>
            <a:r>
              <a:rPr lang="en-US" sz="2400" dirty="0"/>
              <a:t> </a:t>
            </a:r>
            <a:r>
              <a:rPr lang="en-US" sz="2400" dirty="0" err="1"/>
              <a:t>bir</a:t>
            </a:r>
            <a:r>
              <a:rPr lang="en-US" sz="2400" dirty="0"/>
              <a:t> </a:t>
            </a:r>
            <a:r>
              <a:rPr lang="en-US" sz="2400" dirty="0" err="1"/>
              <a:t>insanın</a:t>
            </a:r>
            <a:r>
              <a:rPr lang="en-US" sz="2400" dirty="0"/>
              <a:t>, </a:t>
            </a:r>
            <a:r>
              <a:rPr lang="en-US" sz="2400" dirty="0" err="1"/>
              <a:t>nazik</a:t>
            </a:r>
            <a:r>
              <a:rPr lang="en-US" sz="2400" dirty="0"/>
              <a:t> </a:t>
            </a:r>
            <a:r>
              <a:rPr lang="en-US" sz="2400" dirty="0" err="1"/>
              <a:t>davranışlar</a:t>
            </a:r>
            <a:r>
              <a:rPr lang="en-US" sz="2400" dirty="0"/>
              <a:t> </a:t>
            </a:r>
            <a:r>
              <a:rPr lang="en-US" sz="2400" dirty="0" err="1"/>
              <a:t>gösterip</a:t>
            </a:r>
            <a:r>
              <a:rPr lang="en-US" sz="2400" dirty="0"/>
              <a:t> </a:t>
            </a:r>
            <a:r>
              <a:rPr lang="en-US" sz="2400" dirty="0" err="1"/>
              <a:t>insanlarla</a:t>
            </a:r>
            <a:r>
              <a:rPr lang="en-US" sz="2400" dirty="0"/>
              <a:t> </a:t>
            </a:r>
            <a:r>
              <a:rPr lang="en-US" sz="2400" dirty="0" err="1"/>
              <a:t>sağlıklı</a:t>
            </a:r>
            <a:r>
              <a:rPr lang="en-US" sz="2400" dirty="0"/>
              <a:t> </a:t>
            </a:r>
            <a:r>
              <a:rPr lang="en-US" sz="2400" dirty="0" err="1"/>
              <a:t>ilişkiler</a:t>
            </a:r>
            <a:r>
              <a:rPr lang="en-US" sz="2400" dirty="0"/>
              <a:t> </a:t>
            </a:r>
            <a:r>
              <a:rPr lang="en-US" sz="2400" dirty="0" err="1"/>
              <a:t>kurması</a:t>
            </a:r>
            <a:r>
              <a:rPr lang="en-US" sz="2400" dirty="0"/>
              <a:t> </a:t>
            </a:r>
            <a:r>
              <a:rPr lang="en-US" sz="2400" dirty="0" err="1"/>
              <a:t>olanaksızdır</a:t>
            </a:r>
            <a:r>
              <a:rPr lang="en-US" sz="2400" dirty="0"/>
              <a:t>. </a:t>
            </a:r>
            <a:r>
              <a:rPr lang="en-US" sz="2400" dirty="0" err="1"/>
              <a:t>Nezaket</a:t>
            </a:r>
            <a:r>
              <a:rPr lang="en-US" sz="2400" dirty="0"/>
              <a:t>, </a:t>
            </a:r>
            <a:r>
              <a:rPr lang="en-US" sz="2400" dirty="0" err="1"/>
              <a:t>geleneklere</a:t>
            </a:r>
            <a:r>
              <a:rPr lang="en-US" sz="2400" dirty="0"/>
              <a:t> </a:t>
            </a:r>
            <a:r>
              <a:rPr lang="en-US" sz="2400" dirty="0" err="1"/>
              <a:t>uygun</a:t>
            </a:r>
            <a:r>
              <a:rPr lang="en-US" sz="2400" dirty="0"/>
              <a:t>, </a:t>
            </a:r>
            <a:r>
              <a:rPr lang="en-US" sz="2400" dirty="0" err="1"/>
              <a:t>saygılı</a:t>
            </a:r>
            <a:r>
              <a:rPr lang="en-US" sz="2400" dirty="0"/>
              <a:t>, </a:t>
            </a:r>
            <a:r>
              <a:rPr lang="en-US" sz="2400" dirty="0" err="1"/>
              <a:t>barışçı</a:t>
            </a:r>
            <a:r>
              <a:rPr lang="en-US" sz="2400" dirty="0"/>
              <a:t> </a:t>
            </a:r>
            <a:r>
              <a:rPr lang="en-US" sz="2400" dirty="0" err="1"/>
              <a:t>ve</a:t>
            </a:r>
            <a:r>
              <a:rPr lang="en-US" sz="2400" dirty="0"/>
              <a:t> </a:t>
            </a:r>
            <a:r>
              <a:rPr lang="en-US" sz="2400" dirty="0" err="1"/>
              <a:t>dürüst</a:t>
            </a:r>
            <a:r>
              <a:rPr lang="en-US" sz="2400" dirty="0"/>
              <a:t> </a:t>
            </a:r>
            <a:r>
              <a:rPr lang="en-US" sz="2400" dirty="0" err="1"/>
              <a:t>bir</a:t>
            </a:r>
            <a:r>
              <a:rPr lang="en-US" sz="2400" dirty="0"/>
              <a:t> </a:t>
            </a:r>
            <a:r>
              <a:rPr lang="en-US" sz="2400" dirty="0" err="1"/>
              <a:t>davranışın</a:t>
            </a:r>
            <a:r>
              <a:rPr lang="en-US" sz="2400" dirty="0"/>
              <a:t> </a:t>
            </a:r>
            <a:r>
              <a:rPr lang="en-US" sz="2400" dirty="0" err="1"/>
              <a:t>ifadesidir</a:t>
            </a:r>
            <a:r>
              <a:rPr lang="en-US" sz="2400" dirty="0"/>
              <a:t>.</a:t>
            </a:r>
            <a:endParaRPr lang="tr-TR" sz="3200" dirty="0"/>
          </a:p>
        </p:txBody>
      </p:sp>
    </p:spTree>
    <p:extLst>
      <p:ext uri="{BB962C8B-B14F-4D97-AF65-F5344CB8AC3E}">
        <p14:creationId xmlns:p14="http://schemas.microsoft.com/office/powerpoint/2010/main" val="406748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en-US" dirty="0" smtClean="0"/>
              <a:t>NEZAKET NEDEN ÖNEMLİDİR?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400" dirty="0" err="1"/>
              <a:t>Zarafet</a:t>
            </a:r>
            <a:r>
              <a:rPr lang="en-US" sz="2400" dirty="0"/>
              <a:t> </a:t>
            </a:r>
            <a:r>
              <a:rPr lang="en-US" sz="2400" dirty="0" err="1"/>
              <a:t>ise</a:t>
            </a:r>
            <a:r>
              <a:rPr lang="en-US" sz="2400" dirty="0"/>
              <a:t> </a:t>
            </a:r>
            <a:r>
              <a:rPr lang="en-US" sz="2400" dirty="0" err="1"/>
              <a:t>sosyal</a:t>
            </a:r>
            <a:r>
              <a:rPr lang="en-US" sz="2400" dirty="0"/>
              <a:t> </a:t>
            </a:r>
            <a:r>
              <a:rPr lang="en-US" sz="2400" dirty="0" err="1"/>
              <a:t>hayatda</a:t>
            </a:r>
            <a:r>
              <a:rPr lang="en-US" sz="2400" dirty="0"/>
              <a:t> </a:t>
            </a:r>
            <a:r>
              <a:rPr lang="en-US" sz="2400" dirty="0" err="1"/>
              <a:t>insanların</a:t>
            </a:r>
            <a:r>
              <a:rPr lang="en-US" sz="2400" dirty="0"/>
              <a:t> </a:t>
            </a:r>
            <a:r>
              <a:rPr lang="en-US" sz="2400" dirty="0" err="1"/>
              <a:t>görünümlerinin</a:t>
            </a:r>
            <a:r>
              <a:rPr lang="en-US" sz="2400" dirty="0"/>
              <a:t> </a:t>
            </a:r>
            <a:r>
              <a:rPr lang="en-US" sz="2400" dirty="0" err="1"/>
              <a:t>söz</a:t>
            </a:r>
            <a:r>
              <a:rPr lang="en-US" sz="2400" dirty="0"/>
              <a:t>, </a:t>
            </a:r>
            <a:r>
              <a:rPr lang="en-US" sz="2400" dirty="0" err="1"/>
              <a:t>yazı</a:t>
            </a:r>
            <a:r>
              <a:rPr lang="en-US" sz="2400" dirty="0"/>
              <a:t> </a:t>
            </a:r>
            <a:r>
              <a:rPr lang="en-US" sz="2400" dirty="0" err="1"/>
              <a:t>ve</a:t>
            </a:r>
            <a:r>
              <a:rPr lang="en-US" sz="2400" dirty="0"/>
              <a:t> </a:t>
            </a:r>
            <a:r>
              <a:rPr lang="en-US" sz="2400" dirty="0" err="1"/>
              <a:t>hareketlerinin</a:t>
            </a:r>
            <a:r>
              <a:rPr lang="en-US" sz="2400" dirty="0"/>
              <a:t> </a:t>
            </a:r>
            <a:r>
              <a:rPr lang="en-US" sz="2400" dirty="0" err="1"/>
              <a:t>hoşa</a:t>
            </a:r>
            <a:r>
              <a:rPr lang="en-US" sz="2400" dirty="0"/>
              <a:t> </a:t>
            </a:r>
            <a:r>
              <a:rPr lang="en-US" sz="2400" dirty="0" err="1"/>
              <a:t>giden</a:t>
            </a:r>
            <a:r>
              <a:rPr lang="en-US" sz="2400" dirty="0"/>
              <a:t> </a:t>
            </a:r>
            <a:r>
              <a:rPr lang="en-US" sz="2400" dirty="0" err="1"/>
              <a:t>bir</a:t>
            </a:r>
            <a:r>
              <a:rPr lang="en-US" sz="2400" dirty="0"/>
              <a:t> </a:t>
            </a:r>
            <a:r>
              <a:rPr lang="en-US" sz="2400" dirty="0" err="1"/>
              <a:t>niteliğe</a:t>
            </a:r>
            <a:r>
              <a:rPr lang="en-US" sz="2400" dirty="0"/>
              <a:t> </a:t>
            </a:r>
            <a:r>
              <a:rPr lang="en-US" sz="2400" dirty="0" err="1"/>
              <a:t>ulaşmasıdır</a:t>
            </a:r>
            <a:r>
              <a:rPr lang="en-US" sz="2400" dirty="0"/>
              <a:t>. </a:t>
            </a:r>
            <a:r>
              <a:rPr lang="en-US" sz="2400" dirty="0" err="1"/>
              <a:t>Terbiye</a:t>
            </a:r>
            <a:r>
              <a:rPr lang="en-US" sz="2400" dirty="0"/>
              <a:t>, </a:t>
            </a:r>
            <a:r>
              <a:rPr lang="en-US" sz="2400" dirty="0" err="1"/>
              <a:t>nezaket</a:t>
            </a:r>
            <a:r>
              <a:rPr lang="en-US" sz="2400" dirty="0"/>
              <a:t>, </a:t>
            </a:r>
            <a:r>
              <a:rPr lang="en-US" sz="2400" dirty="0" err="1"/>
              <a:t>görgü</a:t>
            </a:r>
            <a:r>
              <a:rPr lang="en-US" sz="2400" dirty="0"/>
              <a:t> </a:t>
            </a:r>
            <a:r>
              <a:rPr lang="en-US" sz="2400" dirty="0" err="1"/>
              <a:t>ve</a:t>
            </a:r>
            <a:r>
              <a:rPr lang="en-US" sz="2400" dirty="0"/>
              <a:t> </a:t>
            </a:r>
            <a:r>
              <a:rPr lang="en-US" sz="2400" dirty="0" err="1"/>
              <a:t>zarafet</a:t>
            </a:r>
            <a:r>
              <a:rPr lang="en-US" sz="2400" dirty="0"/>
              <a:t> </a:t>
            </a:r>
            <a:r>
              <a:rPr lang="en-US" sz="2400" dirty="0" err="1"/>
              <a:t>kavramları</a:t>
            </a:r>
            <a:r>
              <a:rPr lang="en-US" sz="2400" dirty="0"/>
              <a:t> </a:t>
            </a:r>
            <a:r>
              <a:rPr lang="en-US" sz="2400" dirty="0" err="1"/>
              <a:t>birbirinden</a:t>
            </a:r>
            <a:r>
              <a:rPr lang="en-US" sz="2400" dirty="0"/>
              <a:t> </a:t>
            </a:r>
            <a:r>
              <a:rPr lang="en-US" sz="2400" dirty="0" err="1"/>
              <a:t>ayrı</a:t>
            </a:r>
            <a:r>
              <a:rPr lang="en-US" sz="2400" dirty="0"/>
              <a:t> </a:t>
            </a:r>
            <a:r>
              <a:rPr lang="en-US" sz="2400" dirty="0" err="1"/>
              <a:t>düşünülmesi</a:t>
            </a:r>
            <a:r>
              <a:rPr lang="en-US" sz="2400" dirty="0"/>
              <a:t> </a:t>
            </a:r>
            <a:r>
              <a:rPr lang="en-US" sz="2400" dirty="0" err="1"/>
              <a:t>mümkün</a:t>
            </a:r>
            <a:r>
              <a:rPr lang="en-US" sz="2400" dirty="0"/>
              <a:t> </a:t>
            </a:r>
            <a:r>
              <a:rPr lang="en-US" sz="2400" dirty="0" err="1"/>
              <a:t>olmayan</a:t>
            </a:r>
            <a:r>
              <a:rPr lang="en-US" sz="2400" dirty="0"/>
              <a:t> </a:t>
            </a:r>
            <a:r>
              <a:rPr lang="en-US" sz="2400" dirty="0" err="1"/>
              <a:t>bir</a:t>
            </a:r>
            <a:r>
              <a:rPr lang="en-US" sz="2400" dirty="0"/>
              <a:t> </a:t>
            </a:r>
            <a:r>
              <a:rPr lang="en-US" sz="2400" dirty="0" err="1"/>
              <a:t>davranışsal</a:t>
            </a:r>
            <a:r>
              <a:rPr lang="en-US" sz="2400" dirty="0"/>
              <a:t> </a:t>
            </a:r>
            <a:r>
              <a:rPr lang="en-US" sz="2400" dirty="0" err="1"/>
              <a:t>bütündür</a:t>
            </a:r>
            <a:r>
              <a:rPr lang="en-US" sz="2400" dirty="0"/>
              <a:t>.</a:t>
            </a:r>
            <a:endParaRPr lang="tr-TR" sz="3200" dirty="0"/>
          </a:p>
        </p:txBody>
      </p:sp>
    </p:spTree>
    <p:extLst>
      <p:ext uri="{BB962C8B-B14F-4D97-AF65-F5344CB8AC3E}">
        <p14:creationId xmlns:p14="http://schemas.microsoft.com/office/powerpoint/2010/main" val="209710080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756</TotalTime>
  <Words>1080</Words>
  <Application>Microsoft Office PowerPoint</Application>
  <PresentationFormat>Geniş ekran</PresentationFormat>
  <Paragraphs>113</Paragraphs>
  <Slides>29</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29</vt:i4>
      </vt:variant>
    </vt:vector>
  </HeadingPairs>
  <TitlesOfParts>
    <vt:vector size="31" baseType="lpstr">
      <vt:lpstr>Franklin Gothic Book</vt:lpstr>
      <vt:lpstr>Crop</vt:lpstr>
      <vt:lpstr>GÖRGÜ VE PROTOKOL KURALLARI</vt:lpstr>
      <vt:lpstr> TEMEL KAVRAMLAR</vt:lpstr>
      <vt:lpstr> NEZAKET NEDİR?</vt:lpstr>
      <vt:lpstr> NEZAKET - GÖRGÜ</vt:lpstr>
      <vt:lpstr> NEZAKET NEDEN ÖNEMLİDİR?</vt:lpstr>
      <vt:lpstr> NEZAKET NEDEN ÖNEMLİDİR?</vt:lpstr>
      <vt:lpstr> NEZAKET NEDEN ÖNEMLİDİR?</vt:lpstr>
      <vt:lpstr> NEZAKET NEDEN ÖNEMLİDİR?</vt:lpstr>
      <vt:lpstr> NEZAKET NEDEN ÖNEMLİDİR?</vt:lpstr>
      <vt:lpstr> TERBİYE NEDİR?</vt:lpstr>
      <vt:lpstr> GÖRGÜ NEDİR?</vt:lpstr>
      <vt:lpstr> GÖRGÜ NEDİR?</vt:lpstr>
      <vt:lpstr> GÖRGÜ NEDİR?</vt:lpstr>
      <vt:lpstr> NEZAKET - GÖRGÜ</vt:lpstr>
      <vt:lpstr> NEZAKET - GÖRGÜ</vt:lpstr>
      <vt:lpstr> GÖRGÜ KURALLARI </vt:lpstr>
      <vt:lpstr>NEZAKET VE GÖRGÜ KURALLARINI DESTEKLEYEN UNSURLAR</vt:lpstr>
      <vt:lpstr>NEZAKET VE GÖRGÜ KURALLARINI DESTEKLEYEN UNSURLAR</vt:lpstr>
      <vt:lpstr>NEZAKET VE GÖRGÜ KURALLARINI DESTEKLEYEN UNSURLAR</vt:lpstr>
      <vt:lpstr>NEZAKET VE GÖRGÜ KURALLARINI DESTEKLEYEN UNSURLAR</vt:lpstr>
      <vt:lpstr>NEZAKET VE GÖRGÜ KURALLARININ UYGULAMA ALANLARI</vt:lpstr>
      <vt:lpstr>NEZAKET VE GÖRGÜ KURALLARININ UYGULAMA ALANLARI</vt:lpstr>
      <vt:lpstr> ALTIN KURALLAR</vt:lpstr>
      <vt:lpstr> ALTIN KURALLAR</vt:lpstr>
      <vt:lpstr> ALTIN KURALLAR</vt:lpstr>
      <vt:lpstr> ALTIN KURALLAR</vt:lpstr>
      <vt:lpstr> ALTIN KURALLAR</vt:lpstr>
      <vt:lpstr>KAYNAK</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GÖRGÜ VE PROTOKOL KURALLARI</dc:title>
  <dc:creator>Sinan</dc:creator>
  <cp:lastModifiedBy>Sinan</cp:lastModifiedBy>
  <cp:revision>20</cp:revision>
  <dcterms:created xsi:type="dcterms:W3CDTF">2020-04-26T08:45:13Z</dcterms:created>
  <dcterms:modified xsi:type="dcterms:W3CDTF">2020-09-15T17:43:27Z</dcterms:modified>
</cp:coreProperties>
</file>