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60" r:id="rId4"/>
    <p:sldId id="261" r:id="rId5"/>
    <p:sldId id="262" r:id="rId6"/>
    <p:sldId id="263" r:id="rId7"/>
    <p:sldId id="264" r:id="rId8"/>
    <p:sldId id="265" r:id="rId9"/>
    <p:sldId id="267" r:id="rId10"/>
    <p:sldId id="27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72" y="7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CCAC18-804D-4067-8B2A-0945FBA3EAC7}" type="datetimeFigureOut">
              <a:rPr lang="tr-TR" smtClean="0"/>
              <a:t>20.06.2018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B11C45-82FF-4240-88E0-410199EB2242}" type="slidenum">
              <a:rPr lang="tr-TR" smtClean="0"/>
              <a:t>‹#›</a:t>
            </a:fld>
            <a:endParaRPr lang="tr-TR"/>
          </a:p>
        </p:txBody>
      </p:sp>
    </p:spTree>
    <p:extLst>
      <p:ext uri="{BB962C8B-B14F-4D97-AF65-F5344CB8AC3E}">
        <p14:creationId xmlns:p14="http://schemas.microsoft.com/office/powerpoint/2010/main" val="1521855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Ancak bunun bir çok istisnaları bulunmaktadır.</a:t>
            </a:r>
            <a:r>
              <a:rPr lang="tr-TR" baseline="0" dirty="0" smtClean="0"/>
              <a:t> Tropikal bölgelerin </a:t>
            </a:r>
            <a:r>
              <a:rPr lang="tr-TR" baseline="0" dirty="0" err="1" smtClean="0"/>
              <a:t>dışındada</a:t>
            </a:r>
            <a:r>
              <a:rPr lang="tr-TR" baseline="0" dirty="0" smtClean="0"/>
              <a:t> her dem yeşil bitkiler bulunmaktadır.</a:t>
            </a:r>
            <a:endParaRPr lang="tr-TR" dirty="0"/>
          </a:p>
        </p:txBody>
      </p:sp>
      <p:sp>
        <p:nvSpPr>
          <p:cNvPr id="4" name="Slayt Numarası Yer Tutucusu 3"/>
          <p:cNvSpPr>
            <a:spLocks noGrp="1"/>
          </p:cNvSpPr>
          <p:nvPr>
            <p:ph type="sldNum" sz="quarter" idx="10"/>
          </p:nvPr>
        </p:nvSpPr>
        <p:spPr/>
        <p:txBody>
          <a:bodyPr/>
          <a:lstStyle/>
          <a:p>
            <a:fld id="{AA13BB6A-6ADC-4C34-B6DA-707E9D3410CD}"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1403797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B94BE38-AC6C-4BEB-98A4-4E96DA4B9B53}" type="slidenum">
              <a:rPr lang="tr-TR" smtClean="0"/>
              <a:t>10</a:t>
            </a:fld>
            <a:endParaRPr lang="tr-TR"/>
          </a:p>
        </p:txBody>
      </p:sp>
    </p:spTree>
    <p:extLst>
      <p:ext uri="{BB962C8B-B14F-4D97-AF65-F5344CB8AC3E}">
        <p14:creationId xmlns:p14="http://schemas.microsoft.com/office/powerpoint/2010/main" val="4102602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6FAF15B-34BF-434C-AF81-15776E46D582}" type="datetimeFigureOut">
              <a:rPr lang="tr-TR" smtClean="0"/>
              <a:t>20.06.2018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A4A2F5-B454-4E00-9933-BDF5382D2F34}" type="slidenum">
              <a:rPr lang="tr-TR" smtClean="0"/>
              <a:t>‹#›</a:t>
            </a:fld>
            <a:endParaRPr lang="tr-TR"/>
          </a:p>
        </p:txBody>
      </p:sp>
    </p:spTree>
    <p:extLst>
      <p:ext uri="{BB962C8B-B14F-4D97-AF65-F5344CB8AC3E}">
        <p14:creationId xmlns:p14="http://schemas.microsoft.com/office/powerpoint/2010/main" val="4132499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6FAF15B-34BF-434C-AF81-15776E46D582}" type="datetimeFigureOut">
              <a:rPr lang="tr-TR" smtClean="0"/>
              <a:t>20.06.2018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A4A2F5-B454-4E00-9933-BDF5382D2F34}" type="slidenum">
              <a:rPr lang="tr-TR" smtClean="0"/>
              <a:t>‹#›</a:t>
            </a:fld>
            <a:endParaRPr lang="tr-TR"/>
          </a:p>
        </p:txBody>
      </p:sp>
    </p:spTree>
    <p:extLst>
      <p:ext uri="{BB962C8B-B14F-4D97-AF65-F5344CB8AC3E}">
        <p14:creationId xmlns:p14="http://schemas.microsoft.com/office/powerpoint/2010/main" val="1268171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6FAF15B-34BF-434C-AF81-15776E46D582}" type="datetimeFigureOut">
              <a:rPr lang="tr-TR" smtClean="0"/>
              <a:t>20.06.2018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A4A2F5-B454-4E00-9933-BDF5382D2F34}" type="slidenum">
              <a:rPr lang="tr-TR" smtClean="0"/>
              <a:t>‹#›</a:t>
            </a:fld>
            <a:endParaRPr lang="tr-TR"/>
          </a:p>
        </p:txBody>
      </p:sp>
    </p:spTree>
    <p:extLst>
      <p:ext uri="{BB962C8B-B14F-4D97-AF65-F5344CB8AC3E}">
        <p14:creationId xmlns:p14="http://schemas.microsoft.com/office/powerpoint/2010/main" val="2802728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제목 및 내용">
    <p:spTree>
      <p:nvGrpSpPr>
        <p:cNvPr id="1" name=""/>
        <p:cNvGrpSpPr/>
        <p:nvPr/>
      </p:nvGrpSpPr>
      <p:grpSpPr>
        <a:xfrm>
          <a:off x="0" y="0"/>
          <a:ext cx="0" cy="0"/>
          <a:chOff x="0" y="0"/>
          <a:chExt cx="0" cy="0"/>
        </a:xfrm>
      </p:grpSpPr>
    </p:spTree>
    <p:extLst>
      <p:ext uri="{BB962C8B-B14F-4D97-AF65-F5344CB8AC3E}">
        <p14:creationId xmlns:p14="http://schemas.microsoft.com/office/powerpoint/2010/main" val="560105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6FAF15B-34BF-434C-AF81-15776E46D582}" type="datetimeFigureOut">
              <a:rPr lang="tr-TR" smtClean="0"/>
              <a:t>20.06.2018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A4A2F5-B454-4E00-9933-BDF5382D2F34}" type="slidenum">
              <a:rPr lang="tr-TR" smtClean="0"/>
              <a:t>‹#›</a:t>
            </a:fld>
            <a:endParaRPr lang="tr-TR"/>
          </a:p>
        </p:txBody>
      </p:sp>
    </p:spTree>
    <p:extLst>
      <p:ext uri="{BB962C8B-B14F-4D97-AF65-F5344CB8AC3E}">
        <p14:creationId xmlns:p14="http://schemas.microsoft.com/office/powerpoint/2010/main" val="2615576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6FAF15B-34BF-434C-AF81-15776E46D582}" type="datetimeFigureOut">
              <a:rPr lang="tr-TR" smtClean="0"/>
              <a:t>20.06.2018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A4A2F5-B454-4E00-9933-BDF5382D2F34}" type="slidenum">
              <a:rPr lang="tr-TR" smtClean="0"/>
              <a:t>‹#›</a:t>
            </a:fld>
            <a:endParaRPr lang="tr-TR"/>
          </a:p>
        </p:txBody>
      </p:sp>
    </p:spTree>
    <p:extLst>
      <p:ext uri="{BB962C8B-B14F-4D97-AF65-F5344CB8AC3E}">
        <p14:creationId xmlns:p14="http://schemas.microsoft.com/office/powerpoint/2010/main" val="3844612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6FAF15B-34BF-434C-AF81-15776E46D582}" type="datetimeFigureOut">
              <a:rPr lang="tr-TR" smtClean="0"/>
              <a:t>20.06.2018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A4A2F5-B454-4E00-9933-BDF5382D2F34}" type="slidenum">
              <a:rPr lang="tr-TR" smtClean="0"/>
              <a:t>‹#›</a:t>
            </a:fld>
            <a:endParaRPr lang="tr-TR"/>
          </a:p>
        </p:txBody>
      </p:sp>
    </p:spTree>
    <p:extLst>
      <p:ext uri="{BB962C8B-B14F-4D97-AF65-F5344CB8AC3E}">
        <p14:creationId xmlns:p14="http://schemas.microsoft.com/office/powerpoint/2010/main" val="109348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6FAF15B-34BF-434C-AF81-15776E46D582}" type="datetimeFigureOut">
              <a:rPr lang="tr-TR" smtClean="0"/>
              <a:t>20.06.2018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9A4A2F5-B454-4E00-9933-BDF5382D2F34}" type="slidenum">
              <a:rPr lang="tr-TR" smtClean="0"/>
              <a:t>‹#›</a:t>
            </a:fld>
            <a:endParaRPr lang="tr-TR"/>
          </a:p>
        </p:txBody>
      </p:sp>
    </p:spTree>
    <p:extLst>
      <p:ext uri="{BB962C8B-B14F-4D97-AF65-F5344CB8AC3E}">
        <p14:creationId xmlns:p14="http://schemas.microsoft.com/office/powerpoint/2010/main" val="2691756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6FAF15B-34BF-434C-AF81-15776E46D582}" type="datetimeFigureOut">
              <a:rPr lang="tr-TR" smtClean="0"/>
              <a:t>20.06.2018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9A4A2F5-B454-4E00-9933-BDF5382D2F34}" type="slidenum">
              <a:rPr lang="tr-TR" smtClean="0"/>
              <a:t>‹#›</a:t>
            </a:fld>
            <a:endParaRPr lang="tr-TR"/>
          </a:p>
        </p:txBody>
      </p:sp>
    </p:spTree>
    <p:extLst>
      <p:ext uri="{BB962C8B-B14F-4D97-AF65-F5344CB8AC3E}">
        <p14:creationId xmlns:p14="http://schemas.microsoft.com/office/powerpoint/2010/main" val="354449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6FAF15B-34BF-434C-AF81-15776E46D582}" type="datetimeFigureOut">
              <a:rPr lang="tr-TR" smtClean="0"/>
              <a:t>20.06.2018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9A4A2F5-B454-4E00-9933-BDF5382D2F34}" type="slidenum">
              <a:rPr lang="tr-TR" smtClean="0"/>
              <a:t>‹#›</a:t>
            </a:fld>
            <a:endParaRPr lang="tr-TR"/>
          </a:p>
        </p:txBody>
      </p:sp>
    </p:spTree>
    <p:extLst>
      <p:ext uri="{BB962C8B-B14F-4D97-AF65-F5344CB8AC3E}">
        <p14:creationId xmlns:p14="http://schemas.microsoft.com/office/powerpoint/2010/main" val="248947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6FAF15B-34BF-434C-AF81-15776E46D582}" type="datetimeFigureOut">
              <a:rPr lang="tr-TR" smtClean="0"/>
              <a:t>20.06.2018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A4A2F5-B454-4E00-9933-BDF5382D2F34}" type="slidenum">
              <a:rPr lang="tr-TR" smtClean="0"/>
              <a:t>‹#›</a:t>
            </a:fld>
            <a:endParaRPr lang="tr-TR"/>
          </a:p>
        </p:txBody>
      </p:sp>
    </p:spTree>
    <p:extLst>
      <p:ext uri="{BB962C8B-B14F-4D97-AF65-F5344CB8AC3E}">
        <p14:creationId xmlns:p14="http://schemas.microsoft.com/office/powerpoint/2010/main" val="2515449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6FAF15B-34BF-434C-AF81-15776E46D582}" type="datetimeFigureOut">
              <a:rPr lang="tr-TR" smtClean="0"/>
              <a:t>20.06.2018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A4A2F5-B454-4E00-9933-BDF5382D2F34}" type="slidenum">
              <a:rPr lang="tr-TR" smtClean="0"/>
              <a:t>‹#›</a:t>
            </a:fld>
            <a:endParaRPr lang="tr-TR"/>
          </a:p>
        </p:txBody>
      </p:sp>
    </p:spTree>
    <p:extLst>
      <p:ext uri="{BB962C8B-B14F-4D97-AF65-F5344CB8AC3E}">
        <p14:creationId xmlns:p14="http://schemas.microsoft.com/office/powerpoint/2010/main" val="1663393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FAF15B-34BF-434C-AF81-15776E46D582}" type="datetimeFigureOut">
              <a:rPr lang="tr-TR" smtClean="0"/>
              <a:t>20.06.2018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A4A2F5-B454-4E00-9933-BDF5382D2F34}" type="slidenum">
              <a:rPr lang="tr-TR" smtClean="0"/>
              <a:t>‹#›</a:t>
            </a:fld>
            <a:endParaRPr lang="tr-TR"/>
          </a:p>
        </p:txBody>
      </p:sp>
    </p:spTree>
    <p:extLst>
      <p:ext uri="{BB962C8B-B14F-4D97-AF65-F5344CB8AC3E}">
        <p14:creationId xmlns:p14="http://schemas.microsoft.com/office/powerpoint/2010/main" val="3055929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856034" y="581778"/>
            <a:ext cx="10622603" cy="5909310"/>
          </a:xfrm>
          <a:prstGeom prst="rect">
            <a:avLst/>
          </a:prstGeom>
          <a:noFill/>
        </p:spPr>
        <p:txBody>
          <a:bodyPr wrap="square" rtlCol="0">
            <a:spAutoFit/>
          </a:bodyPr>
          <a:lstStyle/>
          <a:p>
            <a:pPr marL="342900" indent="-342900" algn="just" latinLnBrk="1">
              <a:lnSpc>
                <a:spcPct val="150000"/>
              </a:lnSpc>
              <a:buFontTx/>
              <a:buAutoNum type="arabicPeriod"/>
            </a:pPr>
            <a:r>
              <a:rPr lang="tr-TR" sz="2800" b="1" dirty="0">
                <a:solidFill>
                  <a:srgbClr val="386703"/>
                </a:solidFill>
              </a:rPr>
              <a:t>Sıcaklık</a:t>
            </a:r>
          </a:p>
          <a:p>
            <a:pPr algn="just" latinLnBrk="1">
              <a:lnSpc>
                <a:spcPct val="150000"/>
              </a:lnSpc>
            </a:pPr>
            <a:r>
              <a:rPr lang="tr-TR" sz="2800" dirty="0">
                <a:solidFill>
                  <a:prstClr val="black"/>
                </a:solidFill>
              </a:rPr>
              <a:t>Meyve ağaçlarının gelişmesi ve verimliliği sıcaklık ile yakından ilgilidir. Sıcaklığın yüksekliği veya düşüklüğü </a:t>
            </a:r>
            <a:r>
              <a:rPr lang="tr-TR" sz="2800" dirty="0" err="1">
                <a:solidFill>
                  <a:prstClr val="black"/>
                </a:solidFill>
              </a:rPr>
              <a:t>metabolik</a:t>
            </a:r>
            <a:r>
              <a:rPr lang="tr-TR" sz="2800" dirty="0">
                <a:solidFill>
                  <a:prstClr val="black"/>
                </a:solidFill>
              </a:rPr>
              <a:t> olayları farklı şekillerde etkilemektedir. Genellikle iyi bir büyüme için asimilasyon hızı solunum hızından fazla olması istenmektedir. Bu olaylar ise ortam sıcaklığının yükselmesine bağlı olarak hızlanmaktadır. Bu nedenle tüm diğer koşullar aynı kaldığında ve sıcaklık arttığında  bu artan sıcaklık büyümede hızlanmaya neden olmaktadır.</a:t>
            </a:r>
          </a:p>
          <a:p>
            <a:pPr algn="just" latinLnBrk="1">
              <a:lnSpc>
                <a:spcPct val="150000"/>
              </a:lnSpc>
            </a:pPr>
            <a:endParaRPr lang="tr-TR" sz="2800" b="1" dirty="0">
              <a:solidFill>
                <a:srgbClr val="386703"/>
              </a:solidFill>
            </a:endParaRPr>
          </a:p>
        </p:txBody>
      </p:sp>
    </p:spTree>
    <p:extLst>
      <p:ext uri="{BB962C8B-B14F-4D97-AF65-F5344CB8AC3E}">
        <p14:creationId xmlns:p14="http://schemas.microsoft.com/office/powerpoint/2010/main" val="14508107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45141" y="603115"/>
            <a:ext cx="3425857" cy="461665"/>
          </a:xfrm>
          <a:prstGeom prst="rect">
            <a:avLst/>
          </a:prstGeom>
          <a:noFill/>
        </p:spPr>
        <p:txBody>
          <a:bodyPr wrap="square" rtlCol="0">
            <a:spAutoFit/>
          </a:bodyPr>
          <a:lstStyle/>
          <a:p>
            <a:r>
              <a:rPr lang="tr-TR" sz="2400" smtClean="0">
                <a:solidFill>
                  <a:srgbClr val="FF0000"/>
                </a:solidFill>
              </a:rPr>
              <a:t>KAYNAK</a:t>
            </a:r>
            <a:endParaRPr lang="tr-TR" sz="2400" dirty="0">
              <a:solidFill>
                <a:srgbClr val="FF0000"/>
              </a:solidFill>
            </a:endParaRPr>
          </a:p>
        </p:txBody>
      </p:sp>
      <p:sp>
        <p:nvSpPr>
          <p:cNvPr id="5" name="Metin kutusu 4"/>
          <p:cNvSpPr txBox="1"/>
          <p:nvPr/>
        </p:nvSpPr>
        <p:spPr>
          <a:xfrm>
            <a:off x="1099457" y="1436914"/>
            <a:ext cx="9775372" cy="3693319"/>
          </a:xfrm>
          <a:prstGeom prst="rect">
            <a:avLst/>
          </a:prstGeom>
          <a:noFill/>
        </p:spPr>
        <p:txBody>
          <a:bodyPr wrap="square" rtlCol="0">
            <a:spAutoFit/>
          </a:bodyPr>
          <a:lstStyle/>
          <a:p>
            <a:pPr fontAlgn="t"/>
            <a:r>
              <a:rPr lang="tr-TR" dirty="0"/>
              <a:t>Ağaoğlu, S. ve ark. 1995. Genel Bahçe Bitkileri. Ankara Üniversitesi Ziraat Fakültesi Eğitim, Araştırma ve geliştirme Vakfı Yayınları No:4</a:t>
            </a:r>
            <a:r>
              <a:rPr lang="tr-TR" dirty="0" smtClean="0"/>
              <a:t>.</a:t>
            </a:r>
          </a:p>
          <a:p>
            <a:pPr fontAlgn="t"/>
            <a:endParaRPr lang="tr-TR" dirty="0"/>
          </a:p>
          <a:p>
            <a:pPr fontAlgn="t"/>
            <a:r>
              <a:rPr lang="tr-TR" dirty="0" err="1"/>
              <a:t>Dokuzoğuz</a:t>
            </a:r>
            <a:r>
              <a:rPr lang="tr-TR" dirty="0"/>
              <a:t>, M. 1974. Meyve Ağaçları ve Çevre İlişkileri. Ege Üniversitesi Ziraat Fakültesi yayınları, İzmir.</a:t>
            </a:r>
          </a:p>
          <a:p>
            <a:pPr fontAlgn="t"/>
            <a:endParaRPr lang="tr-TR" dirty="0" smtClean="0"/>
          </a:p>
          <a:p>
            <a:pPr fontAlgn="t"/>
            <a:r>
              <a:rPr lang="tr-TR" dirty="0" smtClean="0"/>
              <a:t>Top</a:t>
            </a:r>
            <a:r>
              <a:rPr lang="tr-TR" dirty="0"/>
              <a:t>, N. ve </a:t>
            </a:r>
            <a:r>
              <a:rPr lang="tr-TR" dirty="0" err="1"/>
              <a:t>Zincirlioğlu</a:t>
            </a:r>
            <a:r>
              <a:rPr lang="tr-TR" dirty="0"/>
              <a:t>, Ö. 1987. Bitkilerin Ekolojik Girdi İstekleri</a:t>
            </a:r>
            <a:r>
              <a:rPr lang="tr-TR" dirty="0" smtClean="0"/>
              <a:t>.</a:t>
            </a:r>
          </a:p>
          <a:p>
            <a:pPr fontAlgn="t"/>
            <a:endParaRPr lang="tr-TR" dirty="0"/>
          </a:p>
          <a:p>
            <a:pPr fontAlgn="t"/>
            <a:r>
              <a:rPr lang="tr-TR" dirty="0"/>
              <a:t>Eser, D. 1997. Tarımsal Ekoloji. Ankara </a:t>
            </a:r>
            <a:r>
              <a:rPr lang="tr-TR" dirty="0" err="1"/>
              <a:t>Üniv</a:t>
            </a:r>
            <a:r>
              <a:rPr lang="tr-TR" dirty="0"/>
              <a:t>. Ziraat Fak. Yayın No.1473, 176 s., Ankara</a:t>
            </a:r>
            <a:r>
              <a:rPr lang="tr-TR" dirty="0" smtClean="0"/>
              <a:t>.</a:t>
            </a:r>
          </a:p>
          <a:p>
            <a:pPr fontAlgn="t"/>
            <a:endParaRPr lang="tr-TR" dirty="0"/>
          </a:p>
          <a:p>
            <a:pPr fontAlgn="t"/>
            <a:r>
              <a:rPr lang="tr-TR" dirty="0" smtClean="0"/>
              <a:t>Akman, Y., Güney, K. 2006. Bitki Ekolojisi Botanik, </a:t>
            </a:r>
            <a:r>
              <a:rPr lang="tr-TR" dirty="0" err="1" smtClean="0"/>
              <a:t>Palme</a:t>
            </a:r>
            <a:r>
              <a:rPr lang="tr-TR" dirty="0" smtClean="0"/>
              <a:t> Yayınları No: 345.</a:t>
            </a:r>
          </a:p>
          <a:p>
            <a:pPr fontAlgn="t"/>
            <a:endParaRPr lang="tr-TR" dirty="0"/>
          </a:p>
          <a:p>
            <a:pPr fontAlgn="t"/>
            <a:r>
              <a:rPr lang="tr-TR" dirty="0" smtClean="0"/>
              <a:t>Akman, Y., </a:t>
            </a:r>
            <a:r>
              <a:rPr lang="tr-TR" dirty="0" err="1" smtClean="0"/>
              <a:t>Ketenoğlu</a:t>
            </a:r>
            <a:r>
              <a:rPr lang="tr-TR" dirty="0" smtClean="0"/>
              <a:t>, O.,</a:t>
            </a:r>
            <a:r>
              <a:rPr lang="tr-TR" dirty="0"/>
              <a:t> Kurt, L.,</a:t>
            </a:r>
            <a:r>
              <a:rPr lang="tr-TR" dirty="0" smtClean="0"/>
              <a:t> Güney, K., Tuğ, M., Bitki Ekolojisi, </a:t>
            </a:r>
            <a:r>
              <a:rPr lang="tr-TR" dirty="0" err="1" smtClean="0"/>
              <a:t>Palme</a:t>
            </a:r>
            <a:r>
              <a:rPr lang="tr-TR" dirty="0" smtClean="0"/>
              <a:t> Yayınları No: 300.</a:t>
            </a:r>
            <a:endParaRPr lang="tr-TR" dirty="0"/>
          </a:p>
          <a:p>
            <a:endParaRPr lang="tr-TR" dirty="0"/>
          </a:p>
        </p:txBody>
      </p:sp>
    </p:spTree>
    <p:extLst>
      <p:ext uri="{BB962C8B-B14F-4D97-AF65-F5344CB8AC3E}">
        <p14:creationId xmlns:p14="http://schemas.microsoft.com/office/powerpoint/2010/main" val="99188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83660" y="926161"/>
            <a:ext cx="11070076" cy="2677656"/>
          </a:xfrm>
          <a:prstGeom prst="rect">
            <a:avLst/>
          </a:prstGeom>
          <a:noFill/>
        </p:spPr>
        <p:txBody>
          <a:bodyPr wrap="square" rtlCol="0">
            <a:spAutoFit/>
          </a:bodyPr>
          <a:lstStyle/>
          <a:p>
            <a:pPr algn="just" latinLnBrk="1"/>
            <a:r>
              <a:rPr lang="tr-TR" sz="2800" dirty="0">
                <a:solidFill>
                  <a:prstClr val="black"/>
                </a:solidFill>
              </a:rPr>
              <a:t>Tropikal bölgelerde yetişen bitkiler ile kutup bölgelerinde </a:t>
            </a:r>
            <a:r>
              <a:rPr lang="tr-TR" sz="2800" dirty="0" smtClean="0">
                <a:solidFill>
                  <a:prstClr val="black"/>
                </a:solidFill>
              </a:rPr>
              <a:t>yetişen </a:t>
            </a:r>
            <a:r>
              <a:rPr lang="tr-TR" sz="2800" dirty="0">
                <a:solidFill>
                  <a:prstClr val="black"/>
                </a:solidFill>
              </a:rPr>
              <a:t>bitkileri </a:t>
            </a:r>
            <a:r>
              <a:rPr lang="tr-TR" sz="2800" dirty="0" smtClean="0">
                <a:solidFill>
                  <a:prstClr val="black"/>
                </a:solidFill>
              </a:rPr>
              <a:t>   karşılaştırdığımızda </a:t>
            </a:r>
            <a:r>
              <a:rPr lang="tr-TR" sz="2800" dirty="0">
                <a:solidFill>
                  <a:prstClr val="black"/>
                </a:solidFill>
              </a:rPr>
              <a:t>sıcaklığın etkilerini kolayca anlarız. Tropikal bölgelerin </a:t>
            </a:r>
            <a:r>
              <a:rPr lang="tr-TR" sz="2800" dirty="0" smtClean="0">
                <a:solidFill>
                  <a:prstClr val="black"/>
                </a:solidFill>
              </a:rPr>
              <a:t>  dışında </a:t>
            </a:r>
            <a:r>
              <a:rPr lang="tr-TR" sz="2800" dirty="0">
                <a:solidFill>
                  <a:prstClr val="black"/>
                </a:solidFill>
              </a:rPr>
              <a:t>diğer bitkiler kışı dinlenme halinde geçirir yaz döneminde </a:t>
            </a:r>
            <a:r>
              <a:rPr lang="tr-TR" sz="2800" dirty="0" smtClean="0">
                <a:solidFill>
                  <a:prstClr val="black"/>
                </a:solidFill>
              </a:rPr>
              <a:t>                 gelişmelerine devam etmektedir</a:t>
            </a:r>
            <a:r>
              <a:rPr lang="tr-TR" sz="2800" dirty="0">
                <a:solidFill>
                  <a:prstClr val="black"/>
                </a:solidFill>
              </a:rPr>
              <a:t>. Ekvator bölgelerinde ise bitkiler devamlı </a:t>
            </a:r>
            <a:r>
              <a:rPr lang="tr-TR" sz="2800" dirty="0" smtClean="0">
                <a:solidFill>
                  <a:prstClr val="black"/>
                </a:solidFill>
              </a:rPr>
              <a:t>  olarak </a:t>
            </a:r>
            <a:r>
              <a:rPr lang="tr-TR" sz="2800" dirty="0">
                <a:solidFill>
                  <a:prstClr val="black"/>
                </a:solidFill>
              </a:rPr>
              <a:t>fizyolojik gelişimlerine devam etmektedir.  </a:t>
            </a:r>
          </a:p>
          <a:p>
            <a:pPr algn="just" latinLnBrk="1"/>
            <a:endParaRPr lang="tr-TR" sz="2800" dirty="0">
              <a:solidFill>
                <a:prstClr val="black"/>
              </a:solidFill>
            </a:endParaRPr>
          </a:p>
        </p:txBody>
      </p:sp>
    </p:spTree>
    <p:extLst>
      <p:ext uri="{BB962C8B-B14F-4D97-AF65-F5344CB8AC3E}">
        <p14:creationId xmlns:p14="http://schemas.microsoft.com/office/powerpoint/2010/main" val="1449412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933855" y="333812"/>
            <a:ext cx="10875524" cy="5196166"/>
          </a:xfrm>
          <a:prstGeom prst="rect">
            <a:avLst/>
          </a:prstGeom>
          <a:noFill/>
        </p:spPr>
        <p:txBody>
          <a:bodyPr wrap="square" rtlCol="0">
            <a:spAutoFit/>
          </a:bodyPr>
          <a:lstStyle/>
          <a:p>
            <a:pPr latinLnBrk="1">
              <a:lnSpc>
                <a:spcPct val="150000"/>
              </a:lnSpc>
            </a:pPr>
            <a:r>
              <a:rPr lang="tr-TR" sz="2800" dirty="0">
                <a:solidFill>
                  <a:prstClr val="black"/>
                </a:solidFill>
              </a:rPr>
              <a:t>Sıcaklığın kaynağı güneştir. </a:t>
            </a:r>
          </a:p>
          <a:p>
            <a:pPr latinLnBrk="1">
              <a:lnSpc>
                <a:spcPct val="150000"/>
              </a:lnSpc>
            </a:pPr>
            <a:r>
              <a:rPr lang="tr-TR" sz="2800" dirty="0">
                <a:solidFill>
                  <a:prstClr val="black"/>
                </a:solidFill>
              </a:rPr>
              <a:t>Güneş enerjinin; </a:t>
            </a:r>
          </a:p>
          <a:p>
            <a:pPr marL="285750" indent="-285750" latinLnBrk="1">
              <a:lnSpc>
                <a:spcPct val="150000"/>
              </a:lnSpc>
              <a:buFont typeface="Arial" panose="020B0604020202020204" pitchFamily="34" charset="0"/>
              <a:buChar char="•"/>
            </a:pPr>
            <a:r>
              <a:rPr lang="tr-TR" sz="2800" dirty="0">
                <a:solidFill>
                  <a:prstClr val="black"/>
                </a:solidFill>
              </a:rPr>
              <a:t>%43 ü toprağa erişir,</a:t>
            </a:r>
          </a:p>
          <a:p>
            <a:pPr marL="285750" indent="-285750" latinLnBrk="1">
              <a:lnSpc>
                <a:spcPct val="150000"/>
              </a:lnSpc>
              <a:buFont typeface="Arial" panose="020B0604020202020204" pitchFamily="34" charset="0"/>
              <a:buChar char="•"/>
            </a:pPr>
            <a:r>
              <a:rPr lang="tr-TR" sz="2800" dirty="0">
                <a:solidFill>
                  <a:prstClr val="black"/>
                </a:solidFill>
              </a:rPr>
              <a:t>Geri kalanın %9 u difüzyona uğrar,</a:t>
            </a:r>
          </a:p>
          <a:p>
            <a:pPr marL="285750" indent="-285750" latinLnBrk="1">
              <a:lnSpc>
                <a:spcPct val="150000"/>
              </a:lnSpc>
              <a:buFont typeface="Arial" panose="020B0604020202020204" pitchFamily="34" charset="0"/>
              <a:buChar char="•"/>
            </a:pPr>
            <a:r>
              <a:rPr lang="tr-TR" sz="2800" dirty="0">
                <a:solidFill>
                  <a:prstClr val="black"/>
                </a:solidFill>
              </a:rPr>
              <a:t>%15’i </a:t>
            </a:r>
            <a:r>
              <a:rPr lang="tr-TR" sz="2800" dirty="0" err="1">
                <a:solidFill>
                  <a:prstClr val="black"/>
                </a:solidFill>
              </a:rPr>
              <a:t>absorbe</a:t>
            </a:r>
            <a:r>
              <a:rPr lang="tr-TR" sz="2800" dirty="0">
                <a:solidFill>
                  <a:prstClr val="black"/>
                </a:solidFill>
              </a:rPr>
              <a:t> edilir.</a:t>
            </a:r>
          </a:p>
          <a:p>
            <a:pPr marL="285750" indent="-285750" latinLnBrk="1">
              <a:lnSpc>
                <a:spcPct val="150000"/>
              </a:lnSpc>
              <a:buFont typeface="Arial" panose="020B0604020202020204" pitchFamily="34" charset="0"/>
              <a:buChar char="•"/>
            </a:pPr>
            <a:r>
              <a:rPr lang="tr-TR" sz="2800" dirty="0">
                <a:solidFill>
                  <a:prstClr val="black"/>
                </a:solidFill>
              </a:rPr>
              <a:t>%33 ü de bulutlar ile yansır. </a:t>
            </a:r>
          </a:p>
          <a:p>
            <a:pPr latinLnBrk="1">
              <a:lnSpc>
                <a:spcPct val="150000"/>
              </a:lnSpc>
            </a:pPr>
            <a:r>
              <a:rPr lang="tr-TR" sz="2800" dirty="0">
                <a:solidFill>
                  <a:prstClr val="black"/>
                </a:solidFill>
              </a:rPr>
              <a:t>Hava sıcaklığı doğrudan bitkinin toprak üstü kısımlarını etkiler ve dolaylı yoldan ise </a:t>
            </a:r>
            <a:r>
              <a:rPr lang="tr-TR" sz="2800" dirty="0" smtClean="0">
                <a:solidFill>
                  <a:prstClr val="black"/>
                </a:solidFill>
              </a:rPr>
              <a:t> atmosfer </a:t>
            </a:r>
            <a:r>
              <a:rPr lang="tr-TR" sz="2800" dirty="0">
                <a:solidFill>
                  <a:prstClr val="black"/>
                </a:solidFill>
              </a:rPr>
              <a:t>nemini değiştirmektedir</a:t>
            </a:r>
            <a:r>
              <a:rPr lang="tr-TR" sz="2800" dirty="0" smtClean="0">
                <a:solidFill>
                  <a:prstClr val="black"/>
                </a:solidFill>
              </a:rPr>
              <a:t>.</a:t>
            </a:r>
            <a:endParaRPr lang="tr-TR" sz="2800" dirty="0">
              <a:solidFill>
                <a:prstClr val="black"/>
              </a:solidFill>
            </a:endParaRPr>
          </a:p>
        </p:txBody>
      </p:sp>
    </p:spTree>
    <p:extLst>
      <p:ext uri="{BB962C8B-B14F-4D97-AF65-F5344CB8AC3E}">
        <p14:creationId xmlns:p14="http://schemas.microsoft.com/office/powerpoint/2010/main" val="7939550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64204" y="307387"/>
            <a:ext cx="11089532" cy="6370975"/>
          </a:xfrm>
          <a:prstGeom prst="rect">
            <a:avLst/>
          </a:prstGeom>
          <a:noFill/>
        </p:spPr>
        <p:txBody>
          <a:bodyPr wrap="square" rtlCol="0">
            <a:spAutoFit/>
          </a:bodyPr>
          <a:lstStyle/>
          <a:p>
            <a:pPr algn="just" latinLnBrk="1"/>
            <a:r>
              <a:rPr lang="tr-TR" sz="2400" dirty="0">
                <a:solidFill>
                  <a:srgbClr val="386703"/>
                </a:solidFill>
              </a:rPr>
              <a:t>Sıcaklık ve Isı</a:t>
            </a:r>
          </a:p>
          <a:p>
            <a:pPr algn="just" latinLnBrk="1"/>
            <a:endParaRPr lang="tr-TR" sz="2400" dirty="0">
              <a:solidFill>
                <a:prstClr val="black"/>
              </a:solidFill>
            </a:endParaRPr>
          </a:p>
          <a:p>
            <a:pPr algn="just" latinLnBrk="1"/>
            <a:r>
              <a:rPr lang="tr-TR" sz="2400" dirty="0">
                <a:solidFill>
                  <a:srgbClr val="386703"/>
                </a:solidFill>
              </a:rPr>
              <a:t>Isı: </a:t>
            </a:r>
            <a:r>
              <a:rPr lang="tr-TR" sz="2400" dirty="0">
                <a:solidFill>
                  <a:prstClr val="black"/>
                </a:solidFill>
              </a:rPr>
              <a:t>Bir cismin kütlesi içinde sahip olduğu potansiyel enerjidir. Bu enerji cisimlerin sahip olduğu ve molekülleri hareket </a:t>
            </a:r>
            <a:r>
              <a:rPr lang="tr-TR" sz="2400" dirty="0" smtClean="0">
                <a:solidFill>
                  <a:prstClr val="black"/>
                </a:solidFill>
              </a:rPr>
              <a:t>halinde </a:t>
            </a:r>
            <a:r>
              <a:rPr lang="tr-TR" sz="2400" dirty="0">
                <a:solidFill>
                  <a:prstClr val="black"/>
                </a:solidFill>
              </a:rPr>
              <a:t>tutan bu enerji bir iç enerjidir.  Isı kalori veya </a:t>
            </a:r>
            <a:r>
              <a:rPr lang="tr-TR" sz="2400" dirty="0" err="1">
                <a:solidFill>
                  <a:prstClr val="black"/>
                </a:solidFill>
              </a:rPr>
              <a:t>jül</a:t>
            </a:r>
            <a:r>
              <a:rPr lang="tr-TR" sz="2400" dirty="0">
                <a:solidFill>
                  <a:prstClr val="black"/>
                </a:solidFill>
              </a:rPr>
              <a:t> ile  ölçülür. </a:t>
            </a:r>
          </a:p>
          <a:p>
            <a:pPr algn="just" latinLnBrk="1"/>
            <a:endParaRPr lang="tr-TR" sz="2400" dirty="0">
              <a:solidFill>
                <a:prstClr val="black"/>
              </a:solidFill>
            </a:endParaRPr>
          </a:p>
          <a:p>
            <a:pPr algn="just" latinLnBrk="1"/>
            <a:r>
              <a:rPr lang="tr-TR" sz="2400" dirty="0">
                <a:solidFill>
                  <a:srgbClr val="386703"/>
                </a:solidFill>
              </a:rPr>
              <a:t>Sıcaklık: </a:t>
            </a:r>
            <a:r>
              <a:rPr lang="tr-TR" sz="2400" dirty="0">
                <a:solidFill>
                  <a:prstClr val="black"/>
                </a:solidFill>
              </a:rPr>
              <a:t>Bir cismin ısısı arttıkça o cismin moleküllerinin her   birine düşen enerji payı da </a:t>
            </a:r>
            <a:r>
              <a:rPr lang="tr-TR" sz="2400" dirty="0" err="1">
                <a:solidFill>
                  <a:prstClr val="black"/>
                </a:solidFill>
              </a:rPr>
              <a:t>artmakdır</a:t>
            </a:r>
            <a:r>
              <a:rPr lang="tr-TR" sz="2400" dirty="0">
                <a:solidFill>
                  <a:prstClr val="black"/>
                </a:solidFill>
              </a:rPr>
              <a:t>. Bu her moleküldeki    enerji artışı da moleküllerin titreşimini arttırmakta yani </a:t>
            </a:r>
            <a:r>
              <a:rPr lang="tr-TR" sz="2400" dirty="0" smtClean="0">
                <a:solidFill>
                  <a:prstClr val="black"/>
                </a:solidFill>
              </a:rPr>
              <a:t>kinetik </a:t>
            </a:r>
            <a:r>
              <a:rPr lang="tr-TR" sz="2400" dirty="0">
                <a:solidFill>
                  <a:prstClr val="black"/>
                </a:solidFill>
              </a:rPr>
              <a:t>enerjisini de arttırmaktadır. Bu artan </a:t>
            </a:r>
            <a:r>
              <a:rPr lang="tr-TR" sz="2400" dirty="0" smtClean="0">
                <a:solidFill>
                  <a:prstClr val="black"/>
                </a:solidFill>
              </a:rPr>
              <a:t>molekül titreşimleri </a:t>
            </a:r>
            <a:r>
              <a:rPr lang="tr-TR" sz="2400" dirty="0">
                <a:solidFill>
                  <a:prstClr val="black"/>
                </a:solidFill>
              </a:rPr>
              <a:t>ise elektromanyetik dalgalar halinde çevreye </a:t>
            </a:r>
            <a:r>
              <a:rPr lang="tr-TR" sz="2400" dirty="0" smtClean="0">
                <a:solidFill>
                  <a:prstClr val="black"/>
                </a:solidFill>
              </a:rPr>
              <a:t>etki </a:t>
            </a:r>
            <a:r>
              <a:rPr lang="tr-TR" sz="2400" dirty="0">
                <a:solidFill>
                  <a:prstClr val="black"/>
                </a:solidFill>
              </a:rPr>
              <a:t>yapmaktadır. Bu etkiye de sıcaklık denmektedir. </a:t>
            </a:r>
            <a:r>
              <a:rPr lang="tr-TR" sz="2400" dirty="0" smtClean="0">
                <a:solidFill>
                  <a:prstClr val="black"/>
                </a:solidFill>
              </a:rPr>
              <a:t>Termometre </a:t>
            </a:r>
            <a:r>
              <a:rPr lang="tr-TR" sz="2400" dirty="0">
                <a:solidFill>
                  <a:prstClr val="black"/>
                </a:solidFill>
              </a:rPr>
              <a:t>ile ölçülmektedir.</a:t>
            </a:r>
          </a:p>
          <a:p>
            <a:pPr algn="just" latinLnBrk="1"/>
            <a:endParaRPr lang="tr-TR" sz="2400" dirty="0">
              <a:solidFill>
                <a:srgbClr val="386703"/>
              </a:solidFill>
            </a:endParaRPr>
          </a:p>
          <a:p>
            <a:pPr marL="285750" indent="-285750" algn="just" latinLnBrk="1">
              <a:buFont typeface="Arial" panose="020B0604020202020204" pitchFamily="34" charset="0"/>
              <a:buChar char="•"/>
            </a:pPr>
            <a:r>
              <a:rPr lang="tr-TR" sz="2400" dirty="0">
                <a:solidFill>
                  <a:prstClr val="black"/>
                </a:solidFill>
              </a:rPr>
              <a:t>Yükseklik </a:t>
            </a:r>
          </a:p>
          <a:p>
            <a:pPr marL="285750" indent="-285750" algn="just" latinLnBrk="1">
              <a:buFont typeface="Arial" panose="020B0604020202020204" pitchFamily="34" charset="0"/>
              <a:buChar char="•"/>
            </a:pPr>
            <a:r>
              <a:rPr lang="tr-TR" sz="2400" dirty="0">
                <a:solidFill>
                  <a:prstClr val="black"/>
                </a:solidFill>
              </a:rPr>
              <a:t>Güneş radyasyonunun şiddeti ve süresi</a:t>
            </a:r>
          </a:p>
          <a:p>
            <a:pPr marL="285750" indent="-285750" algn="just" latinLnBrk="1">
              <a:buFont typeface="Arial" panose="020B0604020202020204" pitchFamily="34" charset="0"/>
              <a:buChar char="•"/>
            </a:pPr>
            <a:r>
              <a:rPr lang="tr-TR" sz="2400" dirty="0">
                <a:solidFill>
                  <a:prstClr val="black"/>
                </a:solidFill>
              </a:rPr>
              <a:t>Güneş enerjisinin atmosferden geçerken </a:t>
            </a:r>
          </a:p>
          <a:p>
            <a:pPr algn="just" latinLnBrk="1"/>
            <a:r>
              <a:rPr lang="tr-TR" sz="2400" dirty="0">
                <a:solidFill>
                  <a:prstClr val="black"/>
                </a:solidFill>
              </a:rPr>
              <a:t>Uğradığı kayıp derecesi </a:t>
            </a:r>
            <a:r>
              <a:rPr lang="tr-TR" sz="2400" dirty="0">
                <a:solidFill>
                  <a:srgbClr val="386703"/>
                </a:solidFill>
              </a:rPr>
              <a:t>sıcaklığı</a:t>
            </a:r>
            <a:r>
              <a:rPr lang="tr-TR" sz="2400" dirty="0">
                <a:solidFill>
                  <a:prstClr val="black"/>
                </a:solidFill>
              </a:rPr>
              <a:t> etkilemektedir.</a:t>
            </a:r>
          </a:p>
          <a:p>
            <a:pPr algn="just" latinLnBrk="1"/>
            <a:endParaRPr lang="tr-TR" sz="2400" dirty="0">
              <a:solidFill>
                <a:srgbClr val="386703"/>
              </a:solidFill>
            </a:endParaRPr>
          </a:p>
        </p:txBody>
      </p:sp>
    </p:spTree>
    <p:extLst>
      <p:ext uri="{BB962C8B-B14F-4D97-AF65-F5344CB8AC3E}">
        <p14:creationId xmlns:p14="http://schemas.microsoft.com/office/powerpoint/2010/main" val="39031128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64204" y="1282169"/>
            <a:ext cx="11361906" cy="2677656"/>
          </a:xfrm>
          <a:prstGeom prst="rect">
            <a:avLst/>
          </a:prstGeom>
          <a:noFill/>
        </p:spPr>
        <p:txBody>
          <a:bodyPr wrap="square" rtlCol="0">
            <a:spAutoFit/>
          </a:bodyPr>
          <a:lstStyle/>
          <a:p>
            <a:pPr algn="just" latinLnBrk="1"/>
            <a:r>
              <a:rPr lang="tr-TR" sz="2400" dirty="0">
                <a:solidFill>
                  <a:srgbClr val="386703"/>
                </a:solidFill>
              </a:rPr>
              <a:t>Sıcaklık </a:t>
            </a:r>
            <a:r>
              <a:rPr lang="tr-TR" sz="2400" dirty="0" err="1">
                <a:solidFill>
                  <a:srgbClr val="386703"/>
                </a:solidFill>
              </a:rPr>
              <a:t>Gradyanı</a:t>
            </a:r>
            <a:endParaRPr lang="tr-TR" sz="2400" dirty="0">
              <a:solidFill>
                <a:srgbClr val="386703"/>
              </a:solidFill>
            </a:endParaRPr>
          </a:p>
          <a:p>
            <a:pPr algn="just" latinLnBrk="1"/>
            <a:endParaRPr lang="tr-TR" sz="2400" dirty="0">
              <a:solidFill>
                <a:prstClr val="black"/>
              </a:solidFill>
            </a:endParaRPr>
          </a:p>
          <a:p>
            <a:pPr algn="just" latinLnBrk="1"/>
            <a:r>
              <a:rPr lang="tr-TR" sz="2400" dirty="0">
                <a:solidFill>
                  <a:prstClr val="black"/>
                </a:solidFill>
              </a:rPr>
              <a:t>Sıcaklığın dikey yönde, her 100 metre için gösterdiği değişme      miktarına </a:t>
            </a:r>
            <a:r>
              <a:rPr lang="tr-TR" sz="2400" dirty="0">
                <a:solidFill>
                  <a:srgbClr val="386703"/>
                </a:solidFill>
              </a:rPr>
              <a:t>sıcaklık </a:t>
            </a:r>
            <a:r>
              <a:rPr lang="tr-TR" sz="2400" dirty="0" err="1">
                <a:solidFill>
                  <a:srgbClr val="386703"/>
                </a:solidFill>
              </a:rPr>
              <a:t>gradyanı</a:t>
            </a:r>
            <a:r>
              <a:rPr lang="tr-TR" sz="2400" dirty="0">
                <a:solidFill>
                  <a:srgbClr val="386703"/>
                </a:solidFill>
              </a:rPr>
              <a:t> </a:t>
            </a:r>
            <a:r>
              <a:rPr lang="tr-TR" sz="2400" dirty="0">
                <a:solidFill>
                  <a:prstClr val="black"/>
                </a:solidFill>
              </a:rPr>
              <a:t>denmektedir. Sıcaklık </a:t>
            </a:r>
            <a:r>
              <a:rPr lang="tr-TR" sz="2400" dirty="0" err="1">
                <a:solidFill>
                  <a:prstClr val="black"/>
                </a:solidFill>
              </a:rPr>
              <a:t>gradyanı</a:t>
            </a:r>
            <a:r>
              <a:rPr lang="tr-TR" sz="2400" dirty="0">
                <a:solidFill>
                  <a:prstClr val="black"/>
                </a:solidFill>
              </a:rPr>
              <a:t> mevsimlere göre değişmekle birlikte genellikle her 100 </a:t>
            </a:r>
            <a:r>
              <a:rPr lang="tr-TR" sz="2400" dirty="0" smtClean="0">
                <a:solidFill>
                  <a:prstClr val="black"/>
                </a:solidFill>
              </a:rPr>
              <a:t>      metre </a:t>
            </a:r>
            <a:r>
              <a:rPr lang="tr-TR" sz="2400" dirty="0">
                <a:solidFill>
                  <a:prstClr val="black"/>
                </a:solidFill>
              </a:rPr>
              <a:t>için </a:t>
            </a:r>
            <a:r>
              <a:rPr lang="tr-TR" sz="2400" dirty="0" smtClean="0">
                <a:solidFill>
                  <a:prstClr val="black"/>
                </a:solidFill>
              </a:rPr>
              <a:t>0,5 </a:t>
            </a:r>
            <a:r>
              <a:rPr lang="tr-TR" sz="2400" dirty="0">
                <a:solidFill>
                  <a:prstClr val="black"/>
                </a:solidFill>
              </a:rPr>
              <a:t>– 0,6 </a:t>
            </a:r>
            <a:r>
              <a:rPr lang="tr-TR" sz="2400" baseline="30000" dirty="0" err="1">
                <a:solidFill>
                  <a:prstClr val="black"/>
                </a:solidFill>
              </a:rPr>
              <a:t>o</a:t>
            </a:r>
            <a:r>
              <a:rPr lang="tr-TR" sz="2400" dirty="0" err="1">
                <a:solidFill>
                  <a:prstClr val="black"/>
                </a:solidFill>
              </a:rPr>
              <a:t>C</a:t>
            </a:r>
            <a:r>
              <a:rPr lang="tr-TR" sz="2400" dirty="0">
                <a:solidFill>
                  <a:prstClr val="black"/>
                </a:solidFill>
              </a:rPr>
              <a:t> kadardır. </a:t>
            </a:r>
          </a:p>
          <a:p>
            <a:pPr algn="just" latinLnBrk="1"/>
            <a:r>
              <a:rPr lang="tr-TR" sz="2400" dirty="0">
                <a:solidFill>
                  <a:prstClr val="black"/>
                </a:solidFill>
              </a:rPr>
              <a:t>Yükseklik değiştikçe bitki örtüsü de değişmektedir.</a:t>
            </a:r>
          </a:p>
          <a:p>
            <a:pPr algn="just" latinLnBrk="1"/>
            <a:endParaRPr lang="tr-TR" sz="2400" dirty="0">
              <a:solidFill>
                <a:prstClr val="black"/>
              </a:solidFill>
            </a:endParaRPr>
          </a:p>
        </p:txBody>
      </p:sp>
      <p:sp>
        <p:nvSpPr>
          <p:cNvPr id="4" name="AutoShape 2" descr="Yeni belge 8_1.jpg görüntüleniyor"/>
          <p:cNvSpPr>
            <a:spLocks noChangeAspect="1" noChangeArrowheads="1"/>
          </p:cNvSpPr>
          <p:nvPr/>
        </p:nvSpPr>
        <p:spPr bwMode="auto">
          <a:xfrm>
            <a:off x="4511824" y="3068961"/>
            <a:ext cx="3888432" cy="388844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latinLnBrk="1"/>
            <a:endParaRPr lang="tr-TR">
              <a:solidFill>
                <a:prstClr val="black"/>
              </a:solidFill>
            </a:endParaRPr>
          </a:p>
        </p:txBody>
      </p:sp>
    </p:spTree>
    <p:extLst>
      <p:ext uri="{BB962C8B-B14F-4D97-AF65-F5344CB8AC3E}">
        <p14:creationId xmlns:p14="http://schemas.microsoft.com/office/powerpoint/2010/main" val="909425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25295" y="1209227"/>
            <a:ext cx="11498092" cy="1938992"/>
          </a:xfrm>
          <a:prstGeom prst="rect">
            <a:avLst/>
          </a:prstGeom>
          <a:noFill/>
        </p:spPr>
        <p:txBody>
          <a:bodyPr wrap="square" rtlCol="0">
            <a:spAutoFit/>
          </a:bodyPr>
          <a:lstStyle/>
          <a:p>
            <a:pPr algn="just" latinLnBrk="1"/>
            <a:r>
              <a:rPr lang="tr-TR" sz="2400" dirty="0" err="1">
                <a:solidFill>
                  <a:srgbClr val="386703"/>
                </a:solidFill>
              </a:rPr>
              <a:t>Termoperiyodizm</a:t>
            </a:r>
            <a:endParaRPr lang="tr-TR" sz="2400" dirty="0">
              <a:solidFill>
                <a:srgbClr val="386703"/>
              </a:solidFill>
            </a:endParaRPr>
          </a:p>
          <a:p>
            <a:pPr latinLnBrk="1"/>
            <a:endParaRPr lang="tr-TR" sz="2400" dirty="0">
              <a:solidFill>
                <a:prstClr val="black"/>
              </a:solidFill>
            </a:endParaRPr>
          </a:p>
          <a:p>
            <a:pPr algn="just" latinLnBrk="1"/>
            <a:r>
              <a:rPr lang="tr-TR" sz="2400" dirty="0">
                <a:solidFill>
                  <a:prstClr val="black"/>
                </a:solidFill>
              </a:rPr>
              <a:t>Sıcaklığın günlük değişimi önemli bir çevre faktörüdür. Bir çok bitki  bu günlük sıcaklık ritmine yani gündüz yüksek gece düşük sıcaklıklara kendilerini uydurmuşlardır. Böylece bitkilerin </a:t>
            </a:r>
            <a:r>
              <a:rPr lang="tr-TR" sz="2400" dirty="0" smtClean="0">
                <a:solidFill>
                  <a:prstClr val="black"/>
                </a:solidFill>
              </a:rPr>
              <a:t> günlük </a:t>
            </a:r>
            <a:r>
              <a:rPr lang="tr-TR" sz="2400" dirty="0">
                <a:solidFill>
                  <a:prstClr val="black"/>
                </a:solidFill>
              </a:rPr>
              <a:t>sıcaklık  rejimlerine adapte olmalarına </a:t>
            </a:r>
            <a:r>
              <a:rPr lang="tr-TR" sz="2400" dirty="0" err="1">
                <a:solidFill>
                  <a:prstClr val="black"/>
                </a:solidFill>
              </a:rPr>
              <a:t>termoperiyodizm</a:t>
            </a:r>
            <a:r>
              <a:rPr lang="tr-TR" sz="2400" dirty="0">
                <a:solidFill>
                  <a:prstClr val="black"/>
                </a:solidFill>
              </a:rPr>
              <a:t>   adı verilir. </a:t>
            </a:r>
          </a:p>
        </p:txBody>
      </p:sp>
    </p:spTree>
    <p:extLst>
      <p:ext uri="{BB962C8B-B14F-4D97-AF65-F5344CB8AC3E}">
        <p14:creationId xmlns:p14="http://schemas.microsoft.com/office/powerpoint/2010/main" val="42900192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30740" y="1552382"/>
            <a:ext cx="11498094" cy="2232021"/>
          </a:xfrm>
          <a:prstGeom prst="rect">
            <a:avLst/>
          </a:prstGeom>
        </p:spPr>
        <p:txBody>
          <a:bodyPr wrap="square">
            <a:spAutoFit/>
          </a:bodyPr>
          <a:lstStyle/>
          <a:p>
            <a:pPr algn="just" latinLnBrk="1">
              <a:lnSpc>
                <a:spcPct val="150000"/>
              </a:lnSpc>
            </a:pPr>
            <a:r>
              <a:rPr lang="tr-TR" sz="3200" dirty="0" err="1">
                <a:solidFill>
                  <a:prstClr val="black"/>
                </a:solidFill>
              </a:rPr>
              <a:t>Termoperiyodizmin</a:t>
            </a:r>
            <a:r>
              <a:rPr lang="tr-TR" sz="3200" dirty="0">
                <a:solidFill>
                  <a:prstClr val="black"/>
                </a:solidFill>
              </a:rPr>
              <a:t> bitkilerin fizyolojik </a:t>
            </a:r>
            <a:r>
              <a:rPr lang="tr-TR" sz="3200" dirty="0" smtClean="0">
                <a:solidFill>
                  <a:prstClr val="black"/>
                </a:solidFill>
              </a:rPr>
              <a:t>faaliyetlerinde </a:t>
            </a:r>
            <a:r>
              <a:rPr lang="tr-TR" sz="3200" dirty="0">
                <a:solidFill>
                  <a:prstClr val="black"/>
                </a:solidFill>
              </a:rPr>
              <a:t>önemli bir süreç olup büyüme ve  fotosentez üzerine, özellikle gece ve </a:t>
            </a:r>
            <a:r>
              <a:rPr lang="tr-TR" sz="3200" dirty="0" smtClean="0">
                <a:solidFill>
                  <a:prstClr val="black"/>
                </a:solidFill>
              </a:rPr>
              <a:t>gündüz sıcaklıkları </a:t>
            </a:r>
            <a:r>
              <a:rPr lang="tr-TR" sz="3200" dirty="0">
                <a:solidFill>
                  <a:prstClr val="black"/>
                </a:solidFill>
              </a:rPr>
              <a:t>bitkilerin fizyolojik faaliyetinde </a:t>
            </a:r>
            <a:r>
              <a:rPr lang="tr-TR" sz="3200" dirty="0" smtClean="0">
                <a:solidFill>
                  <a:prstClr val="black"/>
                </a:solidFill>
              </a:rPr>
              <a:t>önemlidir</a:t>
            </a:r>
            <a:r>
              <a:rPr lang="tr-TR" sz="3200" dirty="0">
                <a:solidFill>
                  <a:prstClr val="black"/>
                </a:solidFill>
              </a:rPr>
              <a:t>. </a:t>
            </a:r>
          </a:p>
        </p:txBody>
      </p:sp>
    </p:spTree>
    <p:extLst>
      <p:ext uri="{BB962C8B-B14F-4D97-AF65-F5344CB8AC3E}">
        <p14:creationId xmlns:p14="http://schemas.microsoft.com/office/powerpoint/2010/main" val="32112553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22571" y="1651984"/>
            <a:ext cx="10894977" cy="3108543"/>
          </a:xfrm>
          <a:prstGeom prst="rect">
            <a:avLst/>
          </a:prstGeom>
        </p:spPr>
        <p:txBody>
          <a:bodyPr wrap="square">
            <a:spAutoFit/>
          </a:bodyPr>
          <a:lstStyle/>
          <a:p>
            <a:pPr algn="just"/>
            <a:r>
              <a:rPr lang="tr-TR" sz="2800" dirty="0" err="1">
                <a:solidFill>
                  <a:prstClr val="black"/>
                </a:solidFill>
              </a:rPr>
              <a:t>Termoperiyodizm</a:t>
            </a:r>
            <a:r>
              <a:rPr lang="tr-TR" sz="2800" dirty="0">
                <a:solidFill>
                  <a:prstClr val="black"/>
                </a:solidFill>
              </a:rPr>
              <a:t> rejiminin tohumların çimlenmesindeki rolü oldukça fazladır. Örneğin </a:t>
            </a:r>
            <a:r>
              <a:rPr lang="tr-TR" sz="2800" dirty="0" err="1">
                <a:solidFill>
                  <a:prstClr val="black"/>
                </a:solidFill>
              </a:rPr>
              <a:t>Daucus</a:t>
            </a:r>
            <a:r>
              <a:rPr lang="tr-TR" sz="2800" dirty="0">
                <a:solidFill>
                  <a:prstClr val="black"/>
                </a:solidFill>
              </a:rPr>
              <a:t> </a:t>
            </a:r>
            <a:r>
              <a:rPr lang="tr-TR" sz="2800" dirty="0" err="1">
                <a:solidFill>
                  <a:prstClr val="black"/>
                </a:solidFill>
              </a:rPr>
              <a:t>carota</a:t>
            </a:r>
            <a:r>
              <a:rPr lang="tr-TR" sz="2800" dirty="0">
                <a:solidFill>
                  <a:prstClr val="black"/>
                </a:solidFill>
              </a:rPr>
              <a:t>, </a:t>
            </a:r>
            <a:r>
              <a:rPr lang="tr-TR" sz="2800" dirty="0" err="1">
                <a:solidFill>
                  <a:prstClr val="black"/>
                </a:solidFill>
              </a:rPr>
              <a:t>Lolium</a:t>
            </a:r>
            <a:r>
              <a:rPr lang="tr-TR" sz="2800" dirty="0">
                <a:solidFill>
                  <a:prstClr val="black"/>
                </a:solidFill>
              </a:rPr>
              <a:t> </a:t>
            </a:r>
            <a:r>
              <a:rPr lang="tr-TR" sz="2800" dirty="0" err="1">
                <a:solidFill>
                  <a:prstClr val="black"/>
                </a:solidFill>
              </a:rPr>
              <a:t>perenne</a:t>
            </a:r>
            <a:r>
              <a:rPr lang="tr-TR" sz="2800" dirty="0">
                <a:solidFill>
                  <a:prstClr val="black"/>
                </a:solidFill>
              </a:rPr>
              <a:t> gibi bitkiler sıcaklık değişiklerinden çok sabit sıcaklıklarda çimlenir. </a:t>
            </a:r>
            <a:endParaRPr lang="tr-TR" sz="2800" dirty="0" smtClean="0">
              <a:solidFill>
                <a:prstClr val="black"/>
              </a:solidFill>
            </a:endParaRPr>
          </a:p>
          <a:p>
            <a:pPr algn="just"/>
            <a:endParaRPr lang="tr-TR" sz="2800" dirty="0" smtClean="0">
              <a:solidFill>
                <a:prstClr val="black"/>
              </a:solidFill>
            </a:endParaRPr>
          </a:p>
          <a:p>
            <a:pPr algn="just"/>
            <a:r>
              <a:rPr lang="tr-TR" sz="2800" dirty="0">
                <a:solidFill>
                  <a:prstClr val="black"/>
                </a:solidFill>
              </a:rPr>
              <a:t>Bir çok bitki örneğin </a:t>
            </a:r>
            <a:r>
              <a:rPr lang="tr-TR" sz="2800" dirty="0" err="1">
                <a:solidFill>
                  <a:prstClr val="black"/>
                </a:solidFill>
              </a:rPr>
              <a:t>Apium</a:t>
            </a:r>
            <a:r>
              <a:rPr lang="tr-TR" sz="2800" dirty="0">
                <a:solidFill>
                  <a:prstClr val="black"/>
                </a:solidFill>
              </a:rPr>
              <a:t> </a:t>
            </a:r>
            <a:r>
              <a:rPr lang="tr-TR" sz="2800" dirty="0" err="1">
                <a:solidFill>
                  <a:prstClr val="black"/>
                </a:solidFill>
              </a:rPr>
              <a:t>graveolens</a:t>
            </a:r>
            <a:r>
              <a:rPr lang="tr-TR" sz="2800" dirty="0">
                <a:solidFill>
                  <a:prstClr val="black"/>
                </a:solidFill>
              </a:rPr>
              <a:t>, bitkisi bazı sıcaklık değişimlerinde daha iyi gelişir</a:t>
            </a:r>
            <a:endParaRPr lang="tr-TR" sz="2800" dirty="0" smtClean="0"/>
          </a:p>
          <a:p>
            <a:pPr algn="just"/>
            <a:endParaRPr lang="tr-TR" sz="2800" dirty="0"/>
          </a:p>
        </p:txBody>
      </p:sp>
    </p:spTree>
    <p:extLst>
      <p:ext uri="{BB962C8B-B14F-4D97-AF65-F5344CB8AC3E}">
        <p14:creationId xmlns:p14="http://schemas.microsoft.com/office/powerpoint/2010/main" val="6487038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64204" y="997047"/>
            <a:ext cx="11147898" cy="1815882"/>
          </a:xfrm>
          <a:prstGeom prst="rect">
            <a:avLst/>
          </a:prstGeom>
        </p:spPr>
        <p:txBody>
          <a:bodyPr wrap="square">
            <a:spAutoFit/>
          </a:bodyPr>
          <a:lstStyle/>
          <a:p>
            <a:pPr algn="just" latinLnBrk="1"/>
            <a:r>
              <a:rPr lang="tr-TR" sz="2800" dirty="0">
                <a:solidFill>
                  <a:prstClr val="black"/>
                </a:solidFill>
              </a:rPr>
              <a:t>Günlük sıcaklık değişimleri domates </a:t>
            </a:r>
            <a:r>
              <a:rPr lang="tr-TR" sz="2800" dirty="0" smtClean="0">
                <a:solidFill>
                  <a:prstClr val="black"/>
                </a:solidFill>
              </a:rPr>
              <a:t>bitkisinde </a:t>
            </a:r>
            <a:r>
              <a:rPr lang="tr-TR" sz="2800" dirty="0">
                <a:solidFill>
                  <a:prstClr val="black"/>
                </a:solidFill>
              </a:rPr>
              <a:t>gövdenin uzamasını ve </a:t>
            </a:r>
            <a:r>
              <a:rPr lang="tr-TR" sz="2800" dirty="0" smtClean="0">
                <a:solidFill>
                  <a:prstClr val="black"/>
                </a:solidFill>
              </a:rPr>
              <a:t>         </a:t>
            </a:r>
            <a:r>
              <a:rPr lang="tr-TR" sz="2800" dirty="0" err="1" smtClean="0">
                <a:solidFill>
                  <a:prstClr val="black"/>
                </a:solidFill>
              </a:rPr>
              <a:t>meyvelenmesini</a:t>
            </a:r>
            <a:r>
              <a:rPr lang="tr-TR" sz="2800" dirty="0" smtClean="0">
                <a:solidFill>
                  <a:prstClr val="black"/>
                </a:solidFill>
              </a:rPr>
              <a:t> </a:t>
            </a:r>
            <a:r>
              <a:rPr lang="tr-TR" sz="2800" dirty="0">
                <a:solidFill>
                  <a:prstClr val="black"/>
                </a:solidFill>
              </a:rPr>
              <a:t>sağlar.   </a:t>
            </a:r>
            <a:r>
              <a:rPr lang="tr-TR" sz="2800" dirty="0" err="1">
                <a:solidFill>
                  <a:prstClr val="black"/>
                </a:solidFill>
              </a:rPr>
              <a:t>Domates’in</a:t>
            </a:r>
            <a:r>
              <a:rPr lang="tr-TR" sz="2800" dirty="0">
                <a:solidFill>
                  <a:prstClr val="black"/>
                </a:solidFill>
              </a:rPr>
              <a:t> iyi gelişebilmesi için gündüz sıcaklığın </a:t>
            </a:r>
            <a:r>
              <a:rPr lang="tr-TR" sz="2800" dirty="0" smtClean="0">
                <a:solidFill>
                  <a:prstClr val="black"/>
                </a:solidFill>
              </a:rPr>
              <a:t> 27 </a:t>
            </a:r>
            <a:r>
              <a:rPr lang="tr-TR" sz="2800" baseline="30000" dirty="0" err="1">
                <a:solidFill>
                  <a:prstClr val="black"/>
                </a:solidFill>
              </a:rPr>
              <a:t>o</a:t>
            </a:r>
            <a:r>
              <a:rPr lang="tr-TR" sz="2800" dirty="0" err="1">
                <a:solidFill>
                  <a:prstClr val="black"/>
                </a:solidFill>
              </a:rPr>
              <a:t>C</a:t>
            </a:r>
            <a:r>
              <a:rPr lang="tr-TR" sz="2800" dirty="0">
                <a:solidFill>
                  <a:prstClr val="black"/>
                </a:solidFill>
              </a:rPr>
              <a:t> </a:t>
            </a:r>
            <a:r>
              <a:rPr lang="tr-TR" sz="2800" dirty="0" smtClean="0">
                <a:solidFill>
                  <a:prstClr val="black"/>
                </a:solidFill>
              </a:rPr>
              <a:t> ve </a:t>
            </a:r>
            <a:r>
              <a:rPr lang="tr-TR" sz="2800" dirty="0">
                <a:solidFill>
                  <a:prstClr val="black"/>
                </a:solidFill>
              </a:rPr>
              <a:t>gece sıcaklığının ise 17-19 </a:t>
            </a:r>
            <a:r>
              <a:rPr lang="tr-TR" sz="2800" baseline="30000" dirty="0" err="1" smtClean="0">
                <a:solidFill>
                  <a:prstClr val="black"/>
                </a:solidFill>
              </a:rPr>
              <a:t>o</a:t>
            </a:r>
            <a:r>
              <a:rPr lang="tr-TR" sz="2800" dirty="0" err="1" smtClean="0">
                <a:solidFill>
                  <a:prstClr val="black"/>
                </a:solidFill>
              </a:rPr>
              <a:t>C</a:t>
            </a:r>
            <a:r>
              <a:rPr lang="tr-TR" sz="2800" dirty="0" smtClean="0">
                <a:solidFill>
                  <a:prstClr val="black"/>
                </a:solidFill>
              </a:rPr>
              <a:t> </a:t>
            </a:r>
            <a:r>
              <a:rPr lang="tr-TR" sz="2800" dirty="0">
                <a:solidFill>
                  <a:prstClr val="black"/>
                </a:solidFill>
              </a:rPr>
              <a:t>olması    gerekir. Diğer taraftan bir çok çayır </a:t>
            </a:r>
            <a:r>
              <a:rPr lang="tr-TR" sz="2800" dirty="0" smtClean="0">
                <a:solidFill>
                  <a:prstClr val="black"/>
                </a:solidFill>
              </a:rPr>
              <a:t> bitkilerinde    </a:t>
            </a:r>
            <a:r>
              <a:rPr lang="tr-TR" sz="2800" dirty="0">
                <a:solidFill>
                  <a:prstClr val="black"/>
                </a:solidFill>
              </a:rPr>
              <a:t>çiçeklerin açması günlük sıcaklık rejimine göre    bağlıdır.</a:t>
            </a:r>
          </a:p>
        </p:txBody>
      </p:sp>
    </p:spTree>
    <p:extLst>
      <p:ext uri="{BB962C8B-B14F-4D97-AF65-F5344CB8AC3E}">
        <p14:creationId xmlns:p14="http://schemas.microsoft.com/office/powerpoint/2010/main" val="38863802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TotalTime>
  <Words>592</Words>
  <Application>Microsoft Office PowerPoint</Application>
  <PresentationFormat>Geniş ekran</PresentationFormat>
  <Paragraphs>47</Paragraphs>
  <Slides>10</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7</cp:revision>
  <dcterms:created xsi:type="dcterms:W3CDTF">2018-04-03T12:33:05Z</dcterms:created>
  <dcterms:modified xsi:type="dcterms:W3CDTF">2018-06-20T08:01:30Z</dcterms:modified>
</cp:coreProperties>
</file>