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9" r:id="rId3"/>
    <p:sldId id="465" r:id="rId4"/>
    <p:sldId id="464" r:id="rId5"/>
    <p:sldId id="473" r:id="rId6"/>
    <p:sldId id="463" r:id="rId7"/>
    <p:sldId id="468" r:id="rId8"/>
    <p:sldId id="467" r:id="rId9"/>
    <p:sldId id="469" r:id="rId10"/>
    <p:sldId id="470" r:id="rId11"/>
    <p:sldId id="471" r:id="rId12"/>
    <p:sldId id="47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Model Tartışmaları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u="sng" dirty="0" smtClean="0">
                <a:latin typeface="Book Antiqua" panose="02040602050305030304" pitchFamily="18" charset="0"/>
              </a:rPr>
              <a:t>1. Şablonlar (Templates)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Bu </a:t>
            </a:r>
            <a:r>
              <a:rPr lang="tr-TR" dirty="0">
                <a:latin typeface="Book Antiqua" panose="02040602050305030304" pitchFamily="18" charset="0"/>
              </a:rPr>
              <a:t>dildeki farklı sesbilimsel ve </a:t>
            </a:r>
            <a:r>
              <a:rPr lang="tr-TR" dirty="0" err="1">
                <a:latin typeface="Book Antiqua" panose="02040602050305030304" pitchFamily="18" charset="0"/>
              </a:rPr>
              <a:t>biçimbilimsel</a:t>
            </a:r>
            <a:r>
              <a:rPr lang="tr-TR" dirty="0">
                <a:latin typeface="Book Antiqua" panose="02040602050305030304" pitchFamily="18" charset="0"/>
              </a:rPr>
              <a:t> görünümler, </a:t>
            </a:r>
            <a:r>
              <a:rPr lang="tr-TR" dirty="0" err="1">
                <a:latin typeface="Book Antiqua" panose="02040602050305030304" pitchFamily="18" charset="0"/>
              </a:rPr>
              <a:t>Çatısal</a:t>
            </a:r>
            <a:r>
              <a:rPr lang="tr-TR" dirty="0">
                <a:latin typeface="Book Antiqua" panose="02040602050305030304" pitchFamily="18" charset="0"/>
              </a:rPr>
              <a:t> Model’deki dillere özgü seslem yapısı modellerini belirlemede </a:t>
            </a:r>
            <a:r>
              <a:rPr lang="tr-TR" b="1" dirty="0">
                <a:latin typeface="Book Antiqua" panose="02040602050305030304" pitchFamily="18" charset="0"/>
              </a:rPr>
              <a:t>genelleme </a:t>
            </a:r>
            <a:r>
              <a:rPr lang="tr-TR" dirty="0">
                <a:latin typeface="Book Antiqua" panose="02040602050305030304" pitchFamily="18" charset="0"/>
              </a:rPr>
              <a:t>olmasının doğru olmadığını kanıtlar niteliktedir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  <a:endParaRPr lang="tr-TR" sz="1600" b="1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791600"/>
              </p:ext>
            </p:extLst>
          </p:nvPr>
        </p:nvGraphicFramePr>
        <p:xfrm>
          <a:off x="2195736" y="2924944"/>
          <a:ext cx="4680519" cy="2880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0173">
                  <a:extLst>
                    <a:ext uri="{9D8B030D-6E8A-4147-A177-3AD203B41FA5}">
                      <a16:colId xmlns:a16="http://schemas.microsoft.com/office/drawing/2014/main" val="66831473"/>
                    </a:ext>
                  </a:extLst>
                </a:gridCol>
                <a:gridCol w="1560173">
                  <a:extLst>
                    <a:ext uri="{9D8B030D-6E8A-4147-A177-3AD203B41FA5}">
                      <a16:colId xmlns:a16="http://schemas.microsoft.com/office/drawing/2014/main" val="451820614"/>
                    </a:ext>
                  </a:extLst>
                </a:gridCol>
                <a:gridCol w="1560173">
                  <a:extLst>
                    <a:ext uri="{9D8B030D-6E8A-4147-A177-3AD203B41FA5}">
                      <a16:colId xmlns:a16="http://schemas.microsoft.com/office/drawing/2014/main" val="3266323175"/>
                    </a:ext>
                  </a:extLst>
                </a:gridCol>
              </a:tblGrid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Etken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Edilgen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320819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err="1">
                          <a:effectLst/>
                          <a:latin typeface="Book Antiqua" panose="02040602050305030304" pitchFamily="18" charset="0"/>
                        </a:rPr>
                        <a:t>Plain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err="1">
                          <a:effectLst/>
                          <a:latin typeface="Book Antiqua" panose="02040602050305030304" pitchFamily="18" charset="0"/>
                        </a:rPr>
                        <a:t>katab</a:t>
                      </a:r>
                      <a:r>
                        <a:rPr lang="tr-TR" sz="1800" dirty="0">
                          <a:effectLst/>
                          <a:latin typeface="Book Antiqua" panose="02040602050305030304" pitchFamily="18" charset="0"/>
                        </a:rPr>
                        <a:t>-a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err="1">
                          <a:effectLst/>
                          <a:latin typeface="Book Antiqua" panose="02040602050305030304" pitchFamily="18" charset="0"/>
                        </a:rPr>
                        <a:t>kutib</a:t>
                      </a:r>
                      <a:r>
                        <a:rPr lang="tr-TR" sz="1800" dirty="0">
                          <a:effectLst/>
                          <a:latin typeface="Book Antiqua" panose="02040602050305030304" pitchFamily="18" charset="0"/>
                        </a:rPr>
                        <a:t>-a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4140234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err="1">
                          <a:effectLst/>
                          <a:latin typeface="Book Antiqua" panose="02040602050305030304" pitchFamily="18" charset="0"/>
                        </a:rPr>
                        <a:t>Intensive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kattab-a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kuttib-a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2657776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Influencing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kaatab-a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kuutib-a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4122380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Plain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haqq-a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-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3964904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Intensive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haqqaq-a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huqqiq-a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6076440"/>
                  </a:ext>
                </a:extLst>
              </a:tr>
              <a:tr h="411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Book Antiqua" panose="02040602050305030304" pitchFamily="18" charset="0"/>
                        </a:rPr>
                        <a:t>Influencing</a:t>
                      </a:r>
                      <a:endParaRPr lang="en-US" sz="240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err="1">
                          <a:effectLst/>
                          <a:latin typeface="Book Antiqua" panose="02040602050305030304" pitchFamily="18" charset="0"/>
                        </a:rPr>
                        <a:t>haaqaq</a:t>
                      </a:r>
                      <a:r>
                        <a:rPr lang="tr-TR" sz="1800" dirty="0">
                          <a:effectLst/>
                          <a:latin typeface="Book Antiqua" panose="02040602050305030304" pitchFamily="18" charset="0"/>
                        </a:rPr>
                        <a:t>-a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err="1">
                          <a:effectLst/>
                          <a:latin typeface="Book Antiqua" panose="02040602050305030304" pitchFamily="18" charset="0"/>
                        </a:rPr>
                        <a:t>huuqiq</a:t>
                      </a:r>
                      <a:r>
                        <a:rPr lang="tr-TR" sz="1800" dirty="0">
                          <a:effectLst/>
                          <a:latin typeface="Book Antiqua" panose="02040602050305030304" pitchFamily="18" charset="0"/>
                        </a:rPr>
                        <a:t>-a</a:t>
                      </a:r>
                      <a:endParaRPr lang="en-US" sz="2400" dirty="0"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9852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66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780928"/>
            <a:ext cx="3744853" cy="3433504"/>
          </a:xfrm>
          <a:prstGeom prst="rect">
            <a:avLst/>
          </a:prstGeom>
        </p:spPr>
      </p:pic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Model Tartışmaları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u="sng" dirty="0">
                <a:latin typeface="Book Antiqua" panose="02040602050305030304" pitchFamily="18" charset="0"/>
              </a:rPr>
              <a:t>2</a:t>
            </a:r>
            <a:r>
              <a:rPr lang="tr-TR" sz="2000" b="1" u="sng" dirty="0" smtClean="0">
                <a:latin typeface="Book Antiqua" panose="02040602050305030304" pitchFamily="18" charset="0"/>
              </a:rPr>
              <a:t>. Bağlanmamış Parçalar (Templates)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err="1">
                <a:latin typeface="Book Antiqua" panose="02040602050305030304" pitchFamily="18" charset="0"/>
              </a:rPr>
              <a:t>Çatısal</a:t>
            </a:r>
            <a:r>
              <a:rPr lang="tr-TR" sz="1400" dirty="0">
                <a:latin typeface="Book Antiqua" panose="02040602050305030304" pitchFamily="18" charset="0"/>
              </a:rPr>
              <a:t> Model üzerinde yoğun araştırmaları bulunan </a:t>
            </a:r>
            <a:r>
              <a:rPr lang="tr-TR" sz="1400" dirty="0" err="1">
                <a:latin typeface="Book Antiqua" panose="02040602050305030304" pitchFamily="18" charset="0"/>
              </a:rPr>
              <a:t>Clements</a:t>
            </a:r>
            <a:r>
              <a:rPr lang="tr-TR" sz="1400" dirty="0">
                <a:latin typeface="Book Antiqua" panose="02040602050305030304" pitchFamily="18" charset="0"/>
              </a:rPr>
              <a:t> ve </a:t>
            </a:r>
            <a:r>
              <a:rPr lang="tr-TR" sz="1400" dirty="0" err="1">
                <a:latin typeface="Book Antiqua" panose="02040602050305030304" pitchFamily="18" charset="0"/>
              </a:rPr>
              <a:t>Keyser</a:t>
            </a:r>
            <a:r>
              <a:rPr lang="tr-TR" sz="1400" dirty="0">
                <a:latin typeface="Book Antiqua" panose="02040602050305030304" pitchFamily="18" charset="0"/>
              </a:rPr>
              <a:t> (1983), </a:t>
            </a:r>
            <a:r>
              <a:rPr lang="tr-TR" sz="1400" b="1" dirty="0">
                <a:latin typeface="Book Antiqua" panose="02040602050305030304" pitchFamily="18" charset="0"/>
              </a:rPr>
              <a:t>ulama</a:t>
            </a:r>
            <a:r>
              <a:rPr lang="tr-TR" sz="1400" dirty="0">
                <a:latin typeface="Book Antiqua" panose="02040602050305030304" pitchFamily="18" charset="0"/>
              </a:rPr>
              <a:t>nın (</a:t>
            </a:r>
            <a:r>
              <a:rPr lang="tr-TR" sz="1400" dirty="0" err="1">
                <a:latin typeface="Book Antiqua" panose="02040602050305030304" pitchFamily="18" charset="0"/>
              </a:rPr>
              <a:t>liaison</a:t>
            </a:r>
            <a:r>
              <a:rPr lang="tr-TR" sz="1400" dirty="0">
                <a:latin typeface="Book Antiqua" panose="02040602050305030304" pitchFamily="18" charset="0"/>
              </a:rPr>
              <a:t>) ve </a:t>
            </a:r>
            <a:r>
              <a:rPr lang="tr-TR" sz="1400" b="1" dirty="0">
                <a:latin typeface="Book Antiqua" panose="02040602050305030304" pitchFamily="18" charset="0"/>
              </a:rPr>
              <a:t>ses düşmesi</a:t>
            </a:r>
            <a:r>
              <a:rPr lang="tr-TR" sz="1400" dirty="0">
                <a:latin typeface="Book Antiqua" panose="02040602050305030304" pitchFamily="18" charset="0"/>
              </a:rPr>
              <a:t>nin (</a:t>
            </a:r>
            <a:r>
              <a:rPr lang="tr-TR" sz="1400" dirty="0" err="1">
                <a:latin typeface="Book Antiqua" panose="02040602050305030304" pitchFamily="18" charset="0"/>
              </a:rPr>
              <a:t>elision</a:t>
            </a:r>
            <a:r>
              <a:rPr lang="tr-TR" sz="1400" dirty="0">
                <a:latin typeface="Book Antiqua" panose="02040602050305030304" pitchFamily="18" charset="0"/>
              </a:rPr>
              <a:t>) önemli bir tartışma noktası oluşturduğunu, </a:t>
            </a:r>
            <a:r>
              <a:rPr lang="tr-TR" sz="1400" dirty="0" err="1">
                <a:latin typeface="Book Antiqua" panose="02040602050305030304" pitchFamily="18" charset="0"/>
              </a:rPr>
              <a:t>Fransızca’nın</a:t>
            </a:r>
            <a:r>
              <a:rPr lang="tr-TR" sz="1400" dirty="0">
                <a:latin typeface="Book Antiqua" panose="02040602050305030304" pitchFamily="18" charset="0"/>
              </a:rPr>
              <a:t> seslem yapısı genellemesini bozabileceğini ileri sürmektedir. </a:t>
            </a:r>
            <a:r>
              <a:rPr lang="tr-TR" sz="1400" dirty="0" smtClean="0">
                <a:latin typeface="Book Antiqua" panose="02040602050305030304" pitchFamily="18" charset="0"/>
              </a:rPr>
              <a:t>Önsesi </a:t>
            </a:r>
            <a:r>
              <a:rPr lang="tr-TR" sz="1400" dirty="0">
                <a:latin typeface="Book Antiqua" panose="02040602050305030304" pitchFamily="18" charset="0"/>
              </a:rPr>
              <a:t>olmayan bir seslem, ilgili ünlüden önce </a:t>
            </a:r>
            <a:r>
              <a:rPr lang="tr-TR" sz="1400" dirty="0" err="1">
                <a:latin typeface="Book Antiqua" panose="02040602050305030304" pitchFamily="18" charset="0"/>
              </a:rPr>
              <a:t>seslemleşmemiş</a:t>
            </a:r>
            <a:r>
              <a:rPr lang="tr-TR" sz="1400" dirty="0">
                <a:latin typeface="Book Antiqua" panose="02040602050305030304" pitchFamily="18" charset="0"/>
              </a:rPr>
              <a:t> herhangi bir konumdaki ünsüzü </a:t>
            </a:r>
            <a:r>
              <a:rPr lang="tr-TR" sz="1400" dirty="0" err="1">
                <a:latin typeface="Book Antiqua" panose="02040602050305030304" pitchFamily="18" charset="0"/>
              </a:rPr>
              <a:t>seslemleştirme</a:t>
            </a:r>
            <a:r>
              <a:rPr lang="tr-TR" sz="1400" dirty="0">
                <a:latin typeface="Book Antiqua" panose="02040602050305030304" pitchFamily="18" charset="0"/>
              </a:rPr>
              <a:t> özelliği taşımaktadır. 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07367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Model Tartışmaları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u="sng" dirty="0" smtClean="0">
                <a:latin typeface="Book Antiqua" panose="02040602050305030304" pitchFamily="18" charset="0"/>
              </a:rPr>
              <a:t>3. Karşılayıcı Uzama (</a:t>
            </a:r>
            <a:r>
              <a:rPr lang="tr-TR" sz="2000" b="1" u="sng" dirty="0" err="1" smtClean="0">
                <a:latin typeface="Book Antiqua" panose="02040602050305030304" pitchFamily="18" charset="0"/>
              </a:rPr>
              <a:t>Compensatory</a:t>
            </a:r>
            <a:r>
              <a:rPr lang="tr-TR" sz="2000" b="1" u="sng" dirty="0" smtClean="0">
                <a:latin typeface="Book Antiqua" panose="02040602050305030304" pitchFamily="18" charset="0"/>
              </a:rPr>
              <a:t> </a:t>
            </a:r>
            <a:r>
              <a:rPr lang="tr-TR" sz="2000" b="1" u="sng" dirty="0" err="1" smtClean="0">
                <a:latin typeface="Book Antiqua" panose="02040602050305030304" pitchFamily="18" charset="0"/>
              </a:rPr>
              <a:t>Lengthening</a:t>
            </a:r>
            <a:r>
              <a:rPr lang="tr-TR" sz="2000" b="1" u="sng" dirty="0" smtClean="0">
                <a:latin typeface="Book Antiqua" panose="02040602050305030304" pitchFamily="18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Diğer seslem sorunlarıyla benzer bir görünüm taşıyan bu tartışmada ise, Batı </a:t>
            </a:r>
            <a:r>
              <a:rPr lang="tr-TR" dirty="0" err="1">
                <a:latin typeface="Book Antiqua" panose="02040602050305030304" pitchFamily="18" charset="0"/>
              </a:rPr>
              <a:t>Germanik</a:t>
            </a:r>
            <a:r>
              <a:rPr lang="tr-TR" dirty="0">
                <a:latin typeface="Book Antiqua" panose="02040602050305030304" pitchFamily="18" charset="0"/>
              </a:rPr>
              <a:t> dilleri örnek gösterilmekte ve </a:t>
            </a:r>
            <a:r>
              <a:rPr lang="tr-TR" dirty="0" err="1">
                <a:latin typeface="Book Antiqua" panose="02040602050305030304" pitchFamily="18" charset="0"/>
              </a:rPr>
              <a:t>sesdizimindeki</a:t>
            </a:r>
            <a:r>
              <a:rPr lang="tr-TR" dirty="0">
                <a:latin typeface="Book Antiqua" panose="02040602050305030304" pitchFamily="18" charset="0"/>
              </a:rPr>
              <a:t> etkileşimin farklılığı vurgulanmaktadır. </a:t>
            </a:r>
            <a:endParaRPr lang="en-US" dirty="0">
              <a:latin typeface="Book Antiqua" panose="02040602050305030304" pitchFamily="18" charset="0"/>
            </a:endParaRPr>
          </a:p>
          <a:p>
            <a:pPr algn="just"/>
            <a:r>
              <a:rPr lang="tr-TR" dirty="0">
                <a:latin typeface="Book Antiqua" panose="02040602050305030304" pitchFamily="18" charset="0"/>
              </a:rPr>
              <a:t> </a:t>
            </a:r>
            <a:endParaRPr lang="en-US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Buna göre, örneğin </a:t>
            </a:r>
            <a:r>
              <a:rPr lang="tr-TR" dirty="0" err="1">
                <a:latin typeface="Book Antiqua" panose="02040602050305030304" pitchFamily="18" charset="0"/>
              </a:rPr>
              <a:t>Ingwaeonic</a:t>
            </a:r>
            <a:r>
              <a:rPr lang="tr-TR" dirty="0">
                <a:latin typeface="Book Antiqua" panose="02040602050305030304" pitchFamily="18" charset="0"/>
              </a:rPr>
              <a:t> adlı bir Batı </a:t>
            </a:r>
            <a:r>
              <a:rPr lang="tr-TR" dirty="0" err="1">
                <a:latin typeface="Book Antiqua" panose="02040602050305030304" pitchFamily="18" charset="0"/>
              </a:rPr>
              <a:t>Germanik</a:t>
            </a:r>
            <a:r>
              <a:rPr lang="tr-TR" dirty="0">
                <a:latin typeface="Book Antiqua" panose="02040602050305030304" pitchFamily="18" charset="0"/>
              </a:rPr>
              <a:t> dilinde, sürtünücü ünsüzlerden önce </a:t>
            </a:r>
            <a:r>
              <a:rPr lang="tr-TR" dirty="0" err="1">
                <a:latin typeface="Book Antiqua" panose="02040602050305030304" pitchFamily="18" charset="0"/>
              </a:rPr>
              <a:t>genizsil</a:t>
            </a:r>
            <a:r>
              <a:rPr lang="tr-TR" dirty="0">
                <a:latin typeface="Book Antiqua" panose="02040602050305030304" pitchFamily="18" charset="0"/>
              </a:rPr>
              <a:t> ünsüzlerin yitirildiği örnek gösterilmektedir. </a:t>
            </a:r>
            <a:endParaRPr lang="en-US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5" name="Yuvarlatılmış Dikdörtgen 4"/>
          <p:cNvSpPr/>
          <p:nvPr/>
        </p:nvSpPr>
        <p:spPr>
          <a:xfrm>
            <a:off x="5652120" y="3941420"/>
            <a:ext cx="1872208" cy="192181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gans</a:t>
            </a:r>
            <a:r>
              <a:rPr lang="tr-TR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ga:s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fimf</a:t>
            </a:r>
            <a:r>
              <a:rPr lang="tr-TR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fi:f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tanƟ</a:t>
            </a:r>
            <a:r>
              <a:rPr lang="tr-TR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ta:Ɵ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munƟ</a:t>
            </a:r>
            <a:r>
              <a:rPr lang="tr-TR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tr-TR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mu:Ɵ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27584" y="4537611"/>
            <a:ext cx="3888432" cy="7294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Batı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Germanik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dilinde günümüze doğru 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evrimleşen sesdizimsel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etkileşim;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ağ Ok 2"/>
          <p:cNvSpPr/>
          <p:nvPr/>
        </p:nvSpPr>
        <p:spPr>
          <a:xfrm>
            <a:off x="4932040" y="4815150"/>
            <a:ext cx="504056" cy="254866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0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 err="1" smtClean="0"/>
              <a:t>Titreşimlilik</a:t>
            </a:r>
            <a:r>
              <a:rPr lang="tr-TR" sz="2800" b="1" dirty="0" smtClean="0"/>
              <a:t> Hiyerarşisi (</a:t>
            </a:r>
            <a:r>
              <a:rPr lang="tr-TR" sz="2800" dirty="0" err="1" smtClean="0"/>
              <a:t>Sonority</a:t>
            </a:r>
            <a:r>
              <a:rPr lang="tr-TR" sz="2800" dirty="0" smtClean="0"/>
              <a:t> </a:t>
            </a:r>
            <a:r>
              <a:rPr lang="tr-TR" sz="2800" dirty="0" err="1" smtClean="0"/>
              <a:t>Hierarchy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sp>
        <p:nvSpPr>
          <p:cNvPr id="2" name="Yuvarlatılmış Dikdörtgen 1"/>
          <p:cNvSpPr/>
          <p:nvPr/>
        </p:nvSpPr>
        <p:spPr>
          <a:xfrm>
            <a:off x="644648" y="4815594"/>
            <a:ext cx="4320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varlatılmış Dikdörtgen 6"/>
          <p:cNvSpPr/>
          <p:nvPr/>
        </p:nvSpPr>
        <p:spPr>
          <a:xfrm>
            <a:off x="2250281" y="4221088"/>
            <a:ext cx="432048" cy="1114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Yuvarlatılmış Dikdörtgen 7"/>
          <p:cNvSpPr/>
          <p:nvPr/>
        </p:nvSpPr>
        <p:spPr>
          <a:xfrm>
            <a:off x="3855914" y="3489842"/>
            <a:ext cx="432048" cy="1805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varlatılmış Dikdörtgen 8"/>
          <p:cNvSpPr/>
          <p:nvPr/>
        </p:nvSpPr>
        <p:spPr>
          <a:xfrm>
            <a:off x="5580882" y="2821994"/>
            <a:ext cx="432048" cy="2473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Yuvarlatılmış Dikdörtgen 9"/>
          <p:cNvSpPr/>
          <p:nvPr/>
        </p:nvSpPr>
        <p:spPr>
          <a:xfrm>
            <a:off x="7236296" y="2033277"/>
            <a:ext cx="432048" cy="32730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876256" y="5517232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Ünlüler</a:t>
            </a: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vowels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04818" y="5507845"/>
            <a:ext cx="1727422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Yarı Ünlüler</a:t>
            </a: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glides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277011" y="5498973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Akıcılar</a:t>
            </a: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liquids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1691680" y="5502266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  <a:latin typeface="+mj-lt"/>
              </a:rPr>
              <a:t>Genizsiller</a:t>
            </a:r>
            <a:endParaRPr lang="tr-TR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tr-TR" i="1" dirty="0" smtClean="0">
                <a:solidFill>
                  <a:schemeClr val="tx1"/>
                </a:solidFill>
              </a:rPr>
              <a:t>(</a:t>
            </a:r>
            <a:r>
              <a:rPr lang="tr-TR" i="1" dirty="0" err="1" smtClean="0">
                <a:solidFill>
                  <a:schemeClr val="tx1"/>
                </a:solidFill>
              </a:rPr>
              <a:t>nasals</a:t>
            </a:r>
            <a:r>
              <a:rPr lang="tr-TR" i="1" dirty="0" smtClean="0">
                <a:solidFill>
                  <a:schemeClr val="tx1"/>
                </a:solidFill>
              </a:rPr>
              <a:t>)</a:t>
            </a:r>
            <a:endParaRPr lang="tr-TR" i="1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0" y="5502266"/>
            <a:ext cx="1767140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Patlamalılar</a:t>
            </a:r>
          </a:p>
          <a:p>
            <a:pPr algn="ctr"/>
            <a:r>
              <a:rPr lang="tr-TR" i="1" dirty="0">
                <a:solidFill>
                  <a:schemeClr val="tx1"/>
                </a:solidFill>
              </a:rPr>
              <a:t>(</a:t>
            </a:r>
            <a:r>
              <a:rPr lang="tr-TR" i="1" dirty="0" err="1">
                <a:solidFill>
                  <a:schemeClr val="tx1"/>
                </a:solidFill>
              </a:rPr>
              <a:t>obstruents</a:t>
            </a:r>
            <a:r>
              <a:rPr lang="tr-TR" i="1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755576" y="1772816"/>
            <a:ext cx="6905400" cy="2910482"/>
          </a:xfrm>
          <a:prstGeom prst="straightConnector1">
            <a:avLst/>
          </a:prstGeom>
          <a:ln w="25400" cap="flat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Resim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50" y="1196752"/>
            <a:ext cx="2751179" cy="1761452"/>
          </a:xfrm>
          <a:prstGeom prst="rect">
            <a:avLst/>
          </a:prstGeom>
        </p:spPr>
      </p:pic>
      <p:sp>
        <p:nvSpPr>
          <p:cNvPr id="19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18" name="Oval 17"/>
          <p:cNvSpPr/>
          <p:nvPr/>
        </p:nvSpPr>
        <p:spPr>
          <a:xfrm>
            <a:off x="755576" y="3975104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1</a:t>
            </a:r>
            <a:endParaRPr lang="en-US" sz="2800" b="1" dirty="0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140313" y="3327043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2</a:t>
            </a:r>
            <a:endParaRPr lang="en-US" sz="2800" b="1" dirty="0">
              <a:latin typeface="+mj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675450" y="2644005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3</a:t>
            </a:r>
            <a:endParaRPr lang="en-US" sz="2800" b="1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346487" y="1888639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4</a:t>
            </a:r>
            <a:endParaRPr lang="en-US" sz="2800" b="1" dirty="0"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7092280" y="1268760"/>
            <a:ext cx="542016" cy="534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+mj-lt"/>
              </a:rPr>
              <a:t>5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19632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Titreşimlilik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Hiyerarşisi</a:t>
            </a:r>
            <a:r>
              <a:rPr lang="tr-TR" altLang="tr-TR" sz="2800" dirty="0">
                <a:latin typeface="Gill Sans MT" panose="020B0502020104020203" pitchFamily="34" charset="0"/>
              </a:rPr>
              <a:t>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Sonority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Hierarchy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255261"/>
            <a:ext cx="87484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1600" dirty="0" smtClean="0">
                <a:latin typeface="Book Antiqua" panose="02040602050305030304" pitchFamily="18" charset="0"/>
              </a:rPr>
              <a:t>Titreşim her zaman düzenli bir biçimde yükselip alçalmaz: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722799" y="1655994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‘</a:t>
            </a:r>
            <a:r>
              <a:rPr lang="tr-TR" sz="2000" dirty="0" err="1" smtClean="0">
                <a:solidFill>
                  <a:srgbClr val="FF0000"/>
                </a:solidFill>
              </a:rPr>
              <a:t>snake</a:t>
            </a:r>
            <a:r>
              <a:rPr lang="tr-TR" sz="2000" dirty="0" smtClean="0"/>
              <a:t>’  = [</a:t>
            </a:r>
            <a:r>
              <a:rPr lang="tr-TR" sz="2000" dirty="0" err="1" smtClean="0"/>
              <a:t>sn</a:t>
            </a:r>
            <a:r>
              <a:rPr lang="el-GR" sz="2000" dirty="0" smtClean="0">
                <a:latin typeface="Book Antiqua" panose="02040602050305030304" pitchFamily="18" charset="0"/>
              </a:rPr>
              <a:t>ε</a:t>
            </a:r>
            <a:r>
              <a:rPr lang="tr-TR" sz="2000" dirty="0" err="1" smtClean="0">
                <a:latin typeface="Book Antiqua" panose="02040602050305030304" pitchFamily="18" charset="0"/>
              </a:rPr>
              <a:t>Ik</a:t>
            </a:r>
            <a:r>
              <a:rPr lang="tr-TR" sz="2000" dirty="0" smtClean="0"/>
              <a:t>]</a:t>
            </a:r>
            <a:endParaRPr lang="en-US" sz="2000" dirty="0"/>
          </a:p>
        </p:txBody>
      </p:sp>
      <p:sp>
        <p:nvSpPr>
          <p:cNvPr id="10" name="Yuvarlatılmış Dikdörtgen 9"/>
          <p:cNvSpPr/>
          <p:nvPr/>
        </p:nvSpPr>
        <p:spPr>
          <a:xfrm>
            <a:off x="7927127" y="3190167"/>
            <a:ext cx="222049" cy="15597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Grup 2"/>
          <p:cNvGrpSpPr/>
          <p:nvPr/>
        </p:nvGrpSpPr>
        <p:grpSpPr>
          <a:xfrm>
            <a:off x="1115431" y="2486026"/>
            <a:ext cx="1800571" cy="2380743"/>
            <a:chOff x="6012160" y="1979209"/>
            <a:chExt cx="1800571" cy="2380743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6012160" y="3830527"/>
              <a:ext cx="248448" cy="4795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6542615" y="3251599"/>
              <a:ext cx="226991" cy="108527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2" name="Yuvarlatılmış Dikdörtgen 11"/>
            <p:cNvSpPr/>
            <p:nvPr/>
          </p:nvSpPr>
          <p:spPr>
            <a:xfrm>
              <a:off x="7079205" y="1979209"/>
              <a:ext cx="226991" cy="238074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3" name="Yuvarlatılmış Dikdörtgen 12"/>
            <p:cNvSpPr/>
            <p:nvPr/>
          </p:nvSpPr>
          <p:spPr>
            <a:xfrm>
              <a:off x="7564283" y="3869510"/>
              <a:ext cx="248448" cy="4795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4" name="Dikdörtgen 3"/>
          <p:cNvSpPr/>
          <p:nvPr/>
        </p:nvSpPr>
        <p:spPr>
          <a:xfrm>
            <a:off x="939540" y="484956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 [s]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528969" y="4859868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tr-TR" dirty="0"/>
              <a:t>n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2044097" y="4869160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el-GR" dirty="0">
                <a:latin typeface="Book Antiqua" panose="02040602050305030304" pitchFamily="18" charset="0"/>
              </a:rPr>
              <a:t>ε</a:t>
            </a:r>
            <a:r>
              <a:rPr lang="tr-TR" dirty="0" smtClean="0">
                <a:latin typeface="Book Antiqua" panose="02040602050305030304" pitchFamily="18" charset="0"/>
              </a:rPr>
              <a:t>I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2577331" y="4849561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[k]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1112324" y="4042156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626786" y="3472546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2</a:t>
            </a:r>
            <a:endParaRPr lang="en-US" sz="1400" b="1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171747" y="2192835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5</a:t>
            </a:r>
            <a:endParaRPr lang="en-US" sz="1400" b="1" dirty="0"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2657033" y="4083897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24" name="Metin kutusu 23"/>
          <p:cNvSpPr txBox="1"/>
          <p:nvPr/>
        </p:nvSpPr>
        <p:spPr>
          <a:xfrm>
            <a:off x="5508104" y="163926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‘</a:t>
            </a:r>
            <a:r>
              <a:rPr lang="tr-TR" sz="2000" dirty="0" smtClean="0">
                <a:solidFill>
                  <a:srgbClr val="FF0000"/>
                </a:solidFill>
              </a:rPr>
              <a:t>defter</a:t>
            </a:r>
            <a:r>
              <a:rPr lang="tr-TR" sz="2000" dirty="0" smtClean="0"/>
              <a:t>’  = [</a:t>
            </a:r>
            <a:r>
              <a:rPr lang="tr-TR" sz="2000" dirty="0" err="1" smtClean="0"/>
              <a:t>de</a:t>
            </a:r>
            <a:r>
              <a:rPr lang="tr-TR" sz="2000" dirty="0" err="1" smtClean="0">
                <a:latin typeface="Book Antiqua" panose="02040602050305030304" pitchFamily="18" charset="0"/>
              </a:rPr>
              <a:t>ft</a:t>
            </a:r>
            <a:r>
              <a:rPr lang="el-GR" sz="2000" dirty="0" smtClean="0">
                <a:latin typeface="Book Antiqua" panose="02040602050305030304" pitchFamily="18" charset="0"/>
              </a:rPr>
              <a:t>εγ</a:t>
            </a:r>
            <a:r>
              <a:rPr lang="tr-TR" sz="2000" dirty="0" smtClean="0"/>
              <a:t>]</a:t>
            </a:r>
            <a:endParaRPr lang="en-US" sz="2000" dirty="0"/>
          </a:p>
        </p:txBody>
      </p:sp>
      <p:sp>
        <p:nvSpPr>
          <p:cNvPr id="26" name="Yuvarlatılmış Dikdörtgen 25"/>
          <p:cNvSpPr/>
          <p:nvPr/>
        </p:nvSpPr>
        <p:spPr>
          <a:xfrm>
            <a:off x="5292080" y="4288396"/>
            <a:ext cx="248448" cy="4795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Yuvarlatılmış Dikdörtgen 27"/>
          <p:cNvSpPr/>
          <p:nvPr/>
        </p:nvSpPr>
        <p:spPr>
          <a:xfrm>
            <a:off x="5796136" y="2416474"/>
            <a:ext cx="226991" cy="238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Dikdörtgen 29"/>
          <p:cNvSpPr/>
          <p:nvPr/>
        </p:nvSpPr>
        <p:spPr>
          <a:xfrm>
            <a:off x="5076056" y="4820691"/>
            <a:ext cx="519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 [d]</a:t>
            </a:r>
            <a:endParaRPr lang="en-US" dirty="0"/>
          </a:p>
        </p:txBody>
      </p:sp>
      <p:sp>
        <p:nvSpPr>
          <p:cNvPr id="31" name="Dikdörtgen 30"/>
          <p:cNvSpPr/>
          <p:nvPr/>
        </p:nvSpPr>
        <p:spPr>
          <a:xfrm>
            <a:off x="5679912" y="4830998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tr-TR" dirty="0" smtClean="0">
                <a:latin typeface="Book Antiqua" panose="02040602050305030304" pitchFamily="18" charset="0"/>
              </a:rPr>
              <a:t>e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2" name="Dikdörtgen 31"/>
          <p:cNvSpPr/>
          <p:nvPr/>
        </p:nvSpPr>
        <p:spPr>
          <a:xfrm>
            <a:off x="6195040" y="48402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tr-TR" dirty="0" smtClean="0">
                <a:latin typeface="Book Antiqua" panose="02040602050305030304" pitchFamily="18" charset="0"/>
              </a:rPr>
              <a:t>f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3" name="Dikdörtgen 32"/>
          <p:cNvSpPr/>
          <p:nvPr/>
        </p:nvSpPr>
        <p:spPr>
          <a:xfrm>
            <a:off x="6745106" y="482069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/>
              <a:t>[t]</a:t>
            </a:r>
            <a:endParaRPr lang="en-US" dirty="0"/>
          </a:p>
        </p:txBody>
      </p:sp>
      <p:sp>
        <p:nvSpPr>
          <p:cNvPr id="34" name="Dikdörtgen 33"/>
          <p:cNvSpPr/>
          <p:nvPr/>
        </p:nvSpPr>
        <p:spPr>
          <a:xfrm>
            <a:off x="7267420" y="4827615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el-GR" dirty="0">
                <a:latin typeface="Book Antiqua" panose="02040602050305030304" pitchFamily="18" charset="0"/>
              </a:rPr>
              <a:t>ε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5" name="Dikdörtgen 34"/>
          <p:cNvSpPr/>
          <p:nvPr/>
        </p:nvSpPr>
        <p:spPr>
          <a:xfrm>
            <a:off x="7812360" y="4792738"/>
            <a:ext cx="461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[</a:t>
            </a:r>
            <a:r>
              <a:rPr lang="el-GR" dirty="0">
                <a:latin typeface="Book Antiqua" panose="02040602050305030304" pitchFamily="18" charset="0"/>
              </a:rPr>
              <a:t>γ</a:t>
            </a:r>
            <a:r>
              <a:rPr lang="tr-TR" dirty="0" smtClean="0"/>
              <a:t>]</a:t>
            </a:r>
            <a:endParaRPr lang="en-US" dirty="0"/>
          </a:p>
        </p:txBody>
      </p:sp>
      <p:sp>
        <p:nvSpPr>
          <p:cNvPr id="36" name="Yuvarlatılmış Dikdörtgen 35"/>
          <p:cNvSpPr/>
          <p:nvPr/>
        </p:nvSpPr>
        <p:spPr>
          <a:xfrm>
            <a:off x="6248199" y="4295507"/>
            <a:ext cx="248448" cy="4795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Yuvarlatılmış Dikdörtgen 36"/>
          <p:cNvSpPr/>
          <p:nvPr/>
        </p:nvSpPr>
        <p:spPr>
          <a:xfrm>
            <a:off x="6815293" y="4288682"/>
            <a:ext cx="248448" cy="4795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Yuvarlatılmış Dikdörtgen 37"/>
          <p:cNvSpPr/>
          <p:nvPr/>
        </p:nvSpPr>
        <p:spPr>
          <a:xfrm>
            <a:off x="7348271" y="2375002"/>
            <a:ext cx="226991" cy="238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Oval 38"/>
          <p:cNvSpPr/>
          <p:nvPr/>
        </p:nvSpPr>
        <p:spPr>
          <a:xfrm>
            <a:off x="5270858" y="3971092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5772254" y="2098884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5</a:t>
            </a:r>
            <a:endParaRPr lang="en-US" sz="1400" b="1" dirty="0">
              <a:latin typeface="+mj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359762" y="2056104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5</a:t>
            </a:r>
            <a:endParaRPr lang="en-US" sz="1400" b="1" dirty="0">
              <a:latin typeface="+mj-lt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815567" y="3971092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247507" y="3983061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1</a:t>
            </a:r>
            <a:endParaRPr lang="en-US" sz="1400" b="1" dirty="0">
              <a:latin typeface="+mj-lt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913927" y="2893289"/>
            <a:ext cx="248448" cy="24999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dirty="0" smtClean="0">
                <a:latin typeface="+mj-lt"/>
              </a:rPr>
              <a:t>3</a:t>
            </a:r>
            <a:endParaRPr lang="en-US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167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>
                <a:latin typeface="Gill Sans MT" panose="020B0502020104020203" pitchFamily="34" charset="0"/>
              </a:rPr>
              <a:t>Titreşimlilik</a:t>
            </a:r>
            <a:r>
              <a:rPr lang="tr-TR" altLang="tr-TR" sz="2800" b="1" dirty="0">
                <a:latin typeface="Gill Sans MT" panose="020B0502020104020203" pitchFamily="34" charset="0"/>
              </a:rPr>
              <a:t> Hiyerarşisi</a:t>
            </a:r>
            <a:r>
              <a:rPr lang="tr-TR" altLang="tr-TR" sz="2800" dirty="0">
                <a:latin typeface="Gill Sans MT" panose="020B0502020104020203" pitchFamily="34" charset="0"/>
              </a:rPr>
              <a:t> </a:t>
            </a:r>
            <a:r>
              <a:rPr lang="tr-TR" altLang="tr-TR" sz="2800" b="1" dirty="0">
                <a:latin typeface="Gill Sans MT" panose="020B0502020104020203" pitchFamily="34" charset="0"/>
              </a:rPr>
              <a:t>(</a:t>
            </a:r>
            <a:r>
              <a:rPr lang="tr-TR" altLang="tr-TR" sz="2800" dirty="0" err="1">
                <a:latin typeface="Gill Sans MT" panose="020B0502020104020203" pitchFamily="34" charset="0"/>
              </a:rPr>
              <a:t>Sonority</a:t>
            </a:r>
            <a:r>
              <a:rPr lang="tr-TR" altLang="tr-TR" sz="2800" dirty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>
                <a:latin typeface="Gill Sans MT" panose="020B0502020104020203" pitchFamily="34" charset="0"/>
              </a:rPr>
              <a:t>Hierarchy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2089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buAutoNum type="alphaLcPeriod"/>
            </a:pPr>
            <a:r>
              <a:rPr lang="tr-TR" dirty="0" smtClean="0">
                <a:latin typeface="Book Antiqua" panose="02040602050305030304" pitchFamily="18" charset="0"/>
              </a:rPr>
              <a:t>Titreşim hiyerarşisinde, titreşim sırası ve seslemler arasındaki yakından ilişki bulunmaktadır. </a:t>
            </a:r>
          </a:p>
          <a:p>
            <a:pPr marL="457200" indent="-457200" algn="just">
              <a:buAutoNum type="alphaLcPeriod"/>
            </a:pPr>
            <a:r>
              <a:rPr lang="tr-TR" dirty="0" smtClean="0">
                <a:latin typeface="Book Antiqua" panose="02040602050305030304" pitchFamily="18" charset="0"/>
              </a:rPr>
              <a:t>Bazı dillerde titreşim hiyerarşisinin evrensel düzlemi farklı sınıflandırma içerebilmektedir. Örneğin, ‘defter’ örneğindeki gibi, /d/ ve /f/ ünsüzlerinin aynı sınıflamaya girmediği durumlarda titreşim hiyerarşisini genişletmek gerekmektedir. 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grpSp>
        <p:nvGrpSpPr>
          <p:cNvPr id="3" name="Grup 2"/>
          <p:cNvGrpSpPr/>
          <p:nvPr/>
        </p:nvGrpSpPr>
        <p:grpSpPr>
          <a:xfrm>
            <a:off x="1475656" y="3717032"/>
            <a:ext cx="1485489" cy="1464738"/>
            <a:chOff x="2222415" y="3429000"/>
            <a:chExt cx="1485489" cy="1464738"/>
          </a:xfrm>
        </p:grpSpPr>
        <p:sp>
          <p:nvSpPr>
            <p:cNvPr id="5" name="Oval 4"/>
            <p:cNvSpPr/>
            <p:nvPr/>
          </p:nvSpPr>
          <p:spPr>
            <a:xfrm>
              <a:off x="2235320" y="3500494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1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2411761" y="3429000"/>
              <a:ext cx="9550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ünlüler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2411759" y="3792018"/>
              <a:ext cx="1296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yarı ünlüler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2418567" y="4188984"/>
              <a:ext cx="9486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akıcılar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18" name="Metin kutusu 17"/>
            <p:cNvSpPr txBox="1"/>
            <p:nvPr/>
          </p:nvSpPr>
          <p:spPr>
            <a:xfrm>
              <a:off x="2394937" y="4555184"/>
              <a:ext cx="970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err="1" smtClean="0">
                  <a:latin typeface="Book Antiqua" panose="02040602050305030304" pitchFamily="18" charset="0"/>
                </a:rPr>
                <a:t>genizsil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242127" y="3894399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2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2234680" y="4265539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3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2222415" y="4616186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4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</p:grpSp>
      <p:grpSp>
        <p:nvGrpSpPr>
          <p:cNvPr id="2" name="Grup 1"/>
          <p:cNvGrpSpPr/>
          <p:nvPr/>
        </p:nvGrpSpPr>
        <p:grpSpPr>
          <a:xfrm>
            <a:off x="4134992" y="3789040"/>
            <a:ext cx="2525240" cy="1296144"/>
            <a:chOff x="2222415" y="5013176"/>
            <a:chExt cx="2286864" cy="1296144"/>
          </a:xfrm>
        </p:grpSpPr>
        <p:sp>
          <p:nvSpPr>
            <p:cNvPr id="19" name="Metin kutusu 18"/>
            <p:cNvSpPr txBox="1"/>
            <p:nvPr/>
          </p:nvSpPr>
          <p:spPr>
            <a:xfrm>
              <a:off x="2490575" y="5013176"/>
              <a:ext cx="193740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ötümlü sürtünücüler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0" name="Metin kutusu 19"/>
            <p:cNvSpPr txBox="1"/>
            <p:nvPr/>
          </p:nvSpPr>
          <p:spPr>
            <a:xfrm>
              <a:off x="2483768" y="5322694"/>
              <a:ext cx="20255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ötümsüz sürtünücüler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2483769" y="5613987"/>
              <a:ext cx="9361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err="1" smtClean="0">
                  <a:latin typeface="Book Antiqua" panose="02040602050305030304" pitchFamily="18" charset="0"/>
                </a:rPr>
                <a:t>afrikeler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483769" y="5970766"/>
              <a:ext cx="9361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dirty="0" err="1" smtClean="0">
                  <a:latin typeface="Book Antiqua" panose="02040602050305030304" pitchFamily="18" charset="0"/>
                </a:rPr>
                <a:t>kapantılı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222415" y="5057361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5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235320" y="5373216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6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2242127" y="5705213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7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2267744" y="6036959"/>
              <a:ext cx="248448" cy="24999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8</a:t>
              </a:r>
              <a:endParaRPr lang="en-US" sz="1400" b="1" dirty="0">
                <a:latin typeface="Book Antiqua" panose="020406020503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659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Modelleri: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Model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buAutoNum type="alphaUcPeriod"/>
            </a:pPr>
            <a:r>
              <a:rPr lang="tr-TR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Çatısal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 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Skeletal</a:t>
            </a:r>
            <a:r>
              <a:rPr lang="tr-TR" i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endParaRPr lang="tr-TR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err="1" smtClean="0">
                <a:latin typeface="Book Antiqua" panose="02040602050305030304" pitchFamily="18" charset="0"/>
              </a:rPr>
              <a:t>Çatısal</a:t>
            </a:r>
            <a:r>
              <a:rPr lang="tr-TR" sz="1600" dirty="0" smtClean="0">
                <a:latin typeface="Book Antiqua" panose="02040602050305030304" pitchFamily="18" charset="0"/>
              </a:rPr>
              <a:t> </a:t>
            </a:r>
            <a:r>
              <a:rPr lang="tr-TR" sz="1600" dirty="0">
                <a:latin typeface="Book Antiqua" panose="02040602050305030304" pitchFamily="18" charset="0"/>
              </a:rPr>
              <a:t>Seslem Modeli, seslemi </a:t>
            </a:r>
            <a:r>
              <a:rPr lang="tr-TR" sz="1600" b="1" dirty="0">
                <a:latin typeface="Book Antiqua" panose="02040602050305030304" pitchFamily="18" charset="0"/>
              </a:rPr>
              <a:t>yapısal bir birim </a:t>
            </a:r>
            <a:r>
              <a:rPr lang="tr-TR" sz="1600" dirty="0">
                <a:latin typeface="Book Antiqua" panose="02040602050305030304" pitchFamily="18" charset="0"/>
              </a:rPr>
              <a:t>olarak ele almaktadır. </a:t>
            </a:r>
            <a:r>
              <a:rPr lang="tr-TR" sz="1600" dirty="0" err="1" smtClean="0">
                <a:latin typeface="Book Antiqua" panose="02040602050305030304" pitchFamily="18" charset="0"/>
              </a:rPr>
              <a:t>Clements</a:t>
            </a:r>
            <a:r>
              <a:rPr lang="tr-TR" sz="1600" dirty="0" smtClean="0">
                <a:latin typeface="Book Antiqua" panose="02040602050305030304" pitchFamily="18" charset="0"/>
              </a:rPr>
              <a:t> </a:t>
            </a:r>
            <a:r>
              <a:rPr lang="tr-TR" sz="1600" dirty="0">
                <a:latin typeface="Book Antiqua" panose="02040602050305030304" pitchFamily="18" charset="0"/>
              </a:rPr>
              <a:t>ve </a:t>
            </a:r>
            <a:r>
              <a:rPr lang="tr-TR" sz="1600" dirty="0" err="1">
                <a:latin typeface="Book Antiqua" panose="02040602050305030304" pitchFamily="18" charset="0"/>
              </a:rPr>
              <a:t>Keyser</a:t>
            </a:r>
            <a:r>
              <a:rPr lang="tr-TR" sz="1600" dirty="0">
                <a:latin typeface="Book Antiqua" panose="02040602050305030304" pitchFamily="18" charset="0"/>
              </a:rPr>
              <a:t> (1983), </a:t>
            </a:r>
            <a:r>
              <a:rPr lang="tr-TR" sz="1600" dirty="0" err="1">
                <a:latin typeface="Book Antiqua" panose="02040602050305030304" pitchFamily="18" charset="0"/>
              </a:rPr>
              <a:t>Levin</a:t>
            </a:r>
            <a:r>
              <a:rPr lang="tr-TR" sz="1600" dirty="0">
                <a:latin typeface="Book Antiqua" panose="02040602050305030304" pitchFamily="18" charset="0"/>
              </a:rPr>
              <a:t> (1985), </a:t>
            </a:r>
            <a:r>
              <a:rPr lang="tr-TR" sz="1600" dirty="0" err="1">
                <a:latin typeface="Book Antiqua" panose="02040602050305030304" pitchFamily="18" charset="0"/>
              </a:rPr>
              <a:t>Clements</a:t>
            </a:r>
            <a:r>
              <a:rPr lang="tr-TR" sz="1600" dirty="0">
                <a:latin typeface="Book Antiqua" panose="02040602050305030304" pitchFamily="18" charset="0"/>
              </a:rPr>
              <a:t> (1986) </a:t>
            </a:r>
            <a:r>
              <a:rPr lang="tr-TR" sz="1600" dirty="0" smtClean="0">
                <a:latin typeface="Book Antiqua" panose="02040602050305030304" pitchFamily="18" charset="0"/>
              </a:rPr>
              <a:t>tarafından </a:t>
            </a:r>
            <a:r>
              <a:rPr lang="tr-TR" sz="1600" dirty="0">
                <a:latin typeface="Book Antiqua" panose="02040602050305030304" pitchFamily="18" charset="0"/>
              </a:rPr>
              <a:t>incelenen bu </a:t>
            </a:r>
            <a:r>
              <a:rPr lang="tr-TR" sz="1600" dirty="0" smtClean="0">
                <a:latin typeface="Book Antiqua" panose="02040602050305030304" pitchFamily="18" charset="0"/>
              </a:rPr>
              <a:t>modelde</a:t>
            </a:r>
            <a:r>
              <a:rPr lang="tr-TR" sz="1600" dirty="0">
                <a:latin typeface="Book Antiqua" panose="02040602050305030304" pitchFamily="18" charset="0"/>
              </a:rPr>
              <a:t>, yapısal özellikleri açısından incelenen seslem yapısı (N''), uyak yapı (N') ve çekirdek yapıdan (N) oluşan temel bir sesbilimsel bir sistem olarak kabul </a:t>
            </a:r>
            <a:r>
              <a:rPr lang="tr-TR" sz="1600" dirty="0" smtClean="0">
                <a:latin typeface="Book Antiqua" panose="02040602050305030304" pitchFamily="18" charset="0"/>
              </a:rPr>
              <a:t>edilmektedir.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err="1" smtClean="0">
                <a:latin typeface="Book Antiqua" panose="02040602050305030304" pitchFamily="18" charset="0"/>
              </a:rPr>
              <a:t>Levin’in</a:t>
            </a:r>
            <a:r>
              <a:rPr lang="tr-TR" sz="1600" dirty="0" smtClean="0">
                <a:latin typeface="Book Antiqua" panose="02040602050305030304" pitchFamily="18" charset="0"/>
              </a:rPr>
              <a:t> </a:t>
            </a:r>
            <a:r>
              <a:rPr lang="tr-TR" sz="1600" dirty="0">
                <a:latin typeface="Book Antiqua" panose="02040602050305030304" pitchFamily="18" charset="0"/>
              </a:rPr>
              <a:t>temellerini attığı </a:t>
            </a:r>
            <a:r>
              <a:rPr lang="tr-TR" sz="1600" dirty="0" smtClean="0">
                <a:latin typeface="Book Antiqua" panose="02040602050305030304" pitchFamily="18" charset="0"/>
              </a:rPr>
              <a:t>bu seslem modelinde</a:t>
            </a:r>
            <a:r>
              <a:rPr lang="tr-TR" sz="1600" dirty="0">
                <a:latin typeface="Book Antiqua" panose="02040602050305030304" pitchFamily="18" charset="0"/>
              </a:rPr>
              <a:t>, </a:t>
            </a:r>
            <a:r>
              <a:rPr lang="tr-TR" sz="1600" dirty="0" smtClean="0">
                <a:latin typeface="Book Antiqua" panose="02040602050305030304" pitchFamily="18" charset="0"/>
              </a:rPr>
              <a:t>parçalı </a:t>
            </a:r>
            <a:r>
              <a:rPr lang="tr-TR" sz="1600" dirty="0">
                <a:latin typeface="Book Antiqua" panose="02040602050305030304" pitchFamily="18" charset="0"/>
              </a:rPr>
              <a:t>boşluk (X) özelliği taşıyan ünlüler, çekirdek yapıya ve uyak yapıya dallanırken, ünsüzler doğrudan seslem yapısına dallanmaktadır. </a:t>
            </a:r>
            <a:endParaRPr lang="en-US" sz="1600" dirty="0">
              <a:latin typeface="Book Antiqua" panose="02040602050305030304" pitchFamily="18" charset="0"/>
            </a:endParaRPr>
          </a:p>
          <a:p>
            <a:pPr algn="just"/>
            <a:endParaRPr lang="en-US" sz="1600" dirty="0">
              <a:latin typeface="Book Antiqua" panose="02040602050305030304" pitchFamily="18" charset="0"/>
            </a:endParaRPr>
          </a:p>
          <a:p>
            <a:pPr algn="just"/>
            <a:endParaRPr lang="tr-TR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pic>
        <p:nvPicPr>
          <p:cNvPr id="5" name="Resi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652" y="3933056"/>
            <a:ext cx="6552728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1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buAutoNum type="alphaUcPeriod"/>
            </a:pPr>
            <a:r>
              <a:rPr lang="tr-TR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Çatısal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 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Skeletal</a:t>
            </a:r>
            <a:r>
              <a:rPr lang="tr-TR" i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endParaRPr lang="tr-TR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Modelin </a:t>
            </a:r>
            <a:r>
              <a:rPr lang="tr-TR" sz="1600" dirty="0">
                <a:latin typeface="Book Antiqua" panose="02040602050305030304" pitchFamily="18" charset="0"/>
              </a:rPr>
              <a:t>en temel sorunu; tüm dillerde evrensel bir görünüm ortaya konmaya çalışılmasına karşın, kimi dillerde özelleşmiş sesbilimsel sorunlarla </a:t>
            </a:r>
            <a:r>
              <a:rPr lang="tr-TR" sz="1600" dirty="0" smtClean="0">
                <a:latin typeface="Book Antiqua" panose="02040602050305030304" pitchFamily="18" charset="0"/>
              </a:rPr>
              <a:t>karşılaşılması.</a:t>
            </a:r>
            <a:r>
              <a:rPr lang="tr-TR" sz="1600" dirty="0">
                <a:latin typeface="Book Antiqua" panose="02040602050305030304" pitchFamily="18" charset="0"/>
              </a:rPr>
              <a:t> </a:t>
            </a: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 smtClean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CV </a:t>
            </a:r>
            <a:r>
              <a:rPr lang="tr-TR" b="1" dirty="0" err="1" smtClean="0">
                <a:solidFill>
                  <a:srgbClr val="00B0F0"/>
                </a:solidFill>
                <a:latin typeface="Book Antiqua" panose="02040602050305030304" pitchFamily="18" charset="0"/>
              </a:rPr>
              <a:t>Tier</a:t>
            </a:r>
            <a:r>
              <a:rPr lang="tr-TR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 = Ünsüz + Ünlü Dizilişi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 smtClean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err="1">
                <a:latin typeface="Book Antiqua" panose="02040602050305030304" pitchFamily="18" charset="0"/>
              </a:rPr>
              <a:t>Clements</a:t>
            </a:r>
            <a:r>
              <a:rPr lang="tr-TR" sz="1600" dirty="0">
                <a:latin typeface="Book Antiqua" panose="02040602050305030304" pitchFamily="18" charset="0"/>
              </a:rPr>
              <a:t> ve </a:t>
            </a:r>
            <a:r>
              <a:rPr lang="tr-TR" sz="1600" dirty="0" err="1">
                <a:latin typeface="Book Antiqua" panose="02040602050305030304" pitchFamily="18" charset="0"/>
              </a:rPr>
              <a:t>Keyser</a:t>
            </a:r>
            <a:r>
              <a:rPr lang="tr-TR" sz="1600" dirty="0">
                <a:latin typeface="Book Antiqua" panose="02040602050305030304" pitchFamily="18" charset="0"/>
              </a:rPr>
              <a:t> (</a:t>
            </a:r>
            <a:r>
              <a:rPr lang="tr-TR" sz="1600" dirty="0" smtClean="0">
                <a:latin typeface="Book Antiqua" panose="02040602050305030304" pitchFamily="18" charset="0"/>
              </a:rPr>
              <a:t>1983)’e göre, iki </a:t>
            </a:r>
            <a:r>
              <a:rPr lang="tr-TR" sz="1600" dirty="0">
                <a:latin typeface="Book Antiqua" panose="02040602050305030304" pitchFamily="18" charset="0"/>
              </a:rPr>
              <a:t>tür seslem oluşum noktası </a:t>
            </a:r>
            <a:r>
              <a:rPr lang="tr-TR" sz="1600" dirty="0" smtClean="0">
                <a:latin typeface="Book Antiqua" panose="02040602050305030304" pitchFamily="18" charset="0"/>
              </a:rPr>
              <a:t>bulunmakta; </a:t>
            </a:r>
            <a:r>
              <a:rPr lang="tr-TR" sz="1600" dirty="0">
                <a:latin typeface="Book Antiqua" panose="02040602050305030304" pitchFamily="18" charset="0"/>
              </a:rPr>
              <a:t>bunlardan </a:t>
            </a:r>
            <a:r>
              <a:rPr lang="tr-TR" sz="1600" b="1" dirty="0">
                <a:latin typeface="Book Antiqua" panose="02040602050305030304" pitchFamily="18" charset="0"/>
              </a:rPr>
              <a:t>C </a:t>
            </a:r>
            <a:r>
              <a:rPr lang="tr-TR" sz="1600" dirty="0">
                <a:latin typeface="Book Antiqua" panose="02040602050305030304" pitchFamily="18" charset="0"/>
              </a:rPr>
              <a:t>(ünsüz) noktasının ya önses </a:t>
            </a:r>
            <a:r>
              <a:rPr lang="tr-TR" sz="1600" dirty="0" smtClean="0">
                <a:latin typeface="Book Antiqua" panose="02040602050305030304" pitchFamily="18" charset="0"/>
              </a:rPr>
              <a:t>ya </a:t>
            </a:r>
            <a:r>
              <a:rPr lang="tr-TR" sz="1600" dirty="0">
                <a:latin typeface="Book Antiqua" panose="02040602050305030304" pitchFamily="18" charset="0"/>
              </a:rPr>
              <a:t>da </a:t>
            </a:r>
            <a:r>
              <a:rPr lang="tr-TR" sz="1600" dirty="0" smtClean="0">
                <a:latin typeface="Book Antiqua" panose="02040602050305030304" pitchFamily="18" charset="0"/>
              </a:rPr>
              <a:t>sonsesle </a:t>
            </a:r>
            <a:r>
              <a:rPr lang="tr-TR" sz="1600" dirty="0">
                <a:latin typeface="Book Antiqua" panose="02040602050305030304" pitchFamily="18" charset="0"/>
              </a:rPr>
              <a:t>seslem kenarlarını, </a:t>
            </a:r>
            <a:r>
              <a:rPr lang="tr-TR" sz="1600" b="1" dirty="0">
                <a:latin typeface="Book Antiqua" panose="02040602050305030304" pitchFamily="18" charset="0"/>
              </a:rPr>
              <a:t>V </a:t>
            </a:r>
            <a:r>
              <a:rPr lang="tr-TR" sz="1600" dirty="0">
                <a:latin typeface="Book Antiqua" panose="02040602050305030304" pitchFamily="18" charset="0"/>
              </a:rPr>
              <a:t>(ünlü) noktasının ise seslemin tepe noktasını </a:t>
            </a:r>
            <a:r>
              <a:rPr lang="tr-TR" sz="1600" dirty="0" smtClean="0">
                <a:latin typeface="Book Antiqua" panose="02040602050305030304" pitchFamily="18" charset="0"/>
              </a:rPr>
              <a:t>gösterdiği </a:t>
            </a:r>
            <a:r>
              <a:rPr lang="tr-TR" sz="1600" dirty="0">
                <a:latin typeface="Book Antiqua" panose="02040602050305030304" pitchFamily="18" charset="0"/>
              </a:rPr>
              <a:t>ileri </a:t>
            </a:r>
            <a:r>
              <a:rPr lang="tr-TR" sz="1600" dirty="0" smtClean="0">
                <a:latin typeface="Book Antiqua" panose="02040602050305030304" pitchFamily="18" charset="0"/>
              </a:rPr>
              <a:t>sürülmektedir.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CV parçalı boşlukları (CV </a:t>
            </a:r>
            <a:r>
              <a:rPr lang="tr-TR" sz="1600" dirty="0" err="1">
                <a:latin typeface="Book Antiqua" panose="02040602050305030304" pitchFamily="18" charset="0"/>
              </a:rPr>
              <a:t>slots</a:t>
            </a:r>
            <a:r>
              <a:rPr lang="tr-TR" sz="1600" dirty="0">
                <a:latin typeface="Book Antiqua" panose="02040602050305030304" pitchFamily="18" charset="0"/>
              </a:rPr>
              <a:t>), seslem noktalarını belirlemesi açısından </a:t>
            </a:r>
            <a:r>
              <a:rPr lang="tr-TR" sz="1600" dirty="0" smtClean="0">
                <a:latin typeface="Book Antiqua" panose="02040602050305030304" pitchFamily="18" charset="0"/>
              </a:rPr>
              <a:t>önemlidir.</a:t>
            </a:r>
          </a:p>
          <a:p>
            <a:pPr algn="just"/>
            <a:endParaRPr lang="tr-TR" sz="1600" b="1" dirty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Modelleri: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Model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5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buAutoNum type="alphaUcPeriod"/>
            </a:pPr>
            <a:r>
              <a:rPr lang="tr-TR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Çatısal</a:t>
            </a:r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 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(</a:t>
            </a:r>
            <a:r>
              <a:rPr lang="tr-TR" i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Skeletal</a:t>
            </a:r>
            <a:r>
              <a:rPr lang="tr-TR" i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Model</a:t>
            </a:r>
            <a:r>
              <a:rPr lang="tr-TR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  <a:endParaRPr lang="tr-TR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>
                <a:latin typeface="Book Antiqua" panose="02040602050305030304" pitchFamily="18" charset="0"/>
              </a:rPr>
              <a:t>Seslemleri yapısal bir birim olarak inceleyen </a:t>
            </a:r>
            <a:r>
              <a:rPr lang="tr-TR" sz="1600" dirty="0" err="1">
                <a:latin typeface="Book Antiqua" panose="02040602050305030304" pitchFamily="18" charset="0"/>
              </a:rPr>
              <a:t>Çatısal</a:t>
            </a:r>
            <a:r>
              <a:rPr lang="tr-TR" sz="1600" dirty="0">
                <a:latin typeface="Book Antiqua" panose="02040602050305030304" pitchFamily="18" charset="0"/>
              </a:rPr>
              <a:t> Model’in işleyişinde kimi dillerde sorun oluştuğu gözlenmektedir. Örneğin, </a:t>
            </a:r>
            <a:r>
              <a:rPr lang="tr-TR" sz="1600" dirty="0" err="1">
                <a:latin typeface="Book Antiqua" panose="02040602050305030304" pitchFamily="18" charset="0"/>
              </a:rPr>
              <a:t>Dravid</a:t>
            </a:r>
            <a:r>
              <a:rPr lang="tr-TR" sz="1600" dirty="0">
                <a:latin typeface="Book Antiqua" panose="02040602050305030304" pitchFamily="18" charset="0"/>
              </a:rPr>
              <a:t> dil ailesine ait Tamil dilinde, aynı ses </a:t>
            </a:r>
            <a:r>
              <a:rPr lang="tr-TR" sz="1600" dirty="0" err="1">
                <a:latin typeface="Book Antiqua" panose="02040602050305030304" pitchFamily="18" charset="0"/>
              </a:rPr>
              <a:t>dizimine</a:t>
            </a:r>
            <a:r>
              <a:rPr lang="tr-TR" sz="1600" dirty="0">
                <a:latin typeface="Book Antiqua" panose="02040602050305030304" pitchFamily="18" charset="0"/>
              </a:rPr>
              <a:t> ve seslem sayısına sahip olmasına rağmen, farklı süre değerlerine sahip sözcüklerin gösteriminde </a:t>
            </a:r>
            <a:r>
              <a:rPr lang="tr-TR" sz="1600" dirty="0" err="1">
                <a:latin typeface="Book Antiqua" panose="02040602050305030304" pitchFamily="18" charset="0"/>
              </a:rPr>
              <a:t>Çatısal</a:t>
            </a:r>
            <a:r>
              <a:rPr lang="tr-TR" sz="1600" dirty="0">
                <a:latin typeface="Book Antiqua" panose="02040602050305030304" pitchFamily="18" charset="0"/>
              </a:rPr>
              <a:t> Modelin seslem tanımlaması yeterli görünmemektedir:  </a:t>
            </a:r>
            <a:endParaRPr lang="en-US" sz="16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5364088" y="3140968"/>
            <a:ext cx="2520280" cy="28155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Tamil </a:t>
            </a:r>
            <a:r>
              <a:rPr lang="tr-TR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Dili: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patu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(CVCV)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</a:t>
            </a:r>
            <a:r>
              <a:rPr lang="tr-TR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t:</a:t>
            </a: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(CV</a:t>
            </a:r>
            <a:r>
              <a:rPr lang="tr-T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V)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tr-TR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a:</a:t>
            </a: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</a:t>
            </a:r>
            <a:r>
              <a:rPr lang="tr-T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VV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CV)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tr-TR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a:t:</a:t>
            </a:r>
            <a:r>
              <a:rPr lang="tr-TR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</a:t>
            </a:r>
            <a:r>
              <a:rPr lang="tr-T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VVCC</a:t>
            </a:r>
            <a:r>
              <a:rPr lang="tr-T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tr-TR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Seslem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Modelleri: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Model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Çatısal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Model Tartışmaları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1. Şablonlar (Templates)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b="1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Book Antiqua" panose="02040602050305030304" pitchFamily="18" charset="0"/>
              </a:rPr>
              <a:t>Bu tartışmanın başlangıcı </a:t>
            </a:r>
            <a:r>
              <a:rPr lang="tr-TR" dirty="0" err="1">
                <a:latin typeface="Book Antiqua" panose="02040602050305030304" pitchFamily="18" charset="0"/>
              </a:rPr>
              <a:t>McCarthy</a:t>
            </a:r>
            <a:r>
              <a:rPr lang="tr-TR" dirty="0">
                <a:latin typeface="Book Antiqua" panose="02040602050305030304" pitchFamily="18" charset="0"/>
              </a:rPr>
              <a:t> (1985)’e dayanmaktadır. </a:t>
            </a:r>
            <a:r>
              <a:rPr lang="tr-TR" dirty="0" err="1">
                <a:latin typeface="Book Antiqua" panose="02040602050305030304" pitchFamily="18" charset="0"/>
              </a:rPr>
              <a:t>McCarthy</a:t>
            </a:r>
            <a:r>
              <a:rPr lang="tr-TR" dirty="0">
                <a:latin typeface="Book Antiqua" panose="02040602050305030304" pitchFamily="18" charset="0"/>
              </a:rPr>
              <a:t>, seslemlerin CV sırasının bağımsız bir işleyişini olduğunu ileri sürmektedir. Bükümlü bir dil olan </a:t>
            </a:r>
            <a:r>
              <a:rPr lang="tr-TR" b="1" dirty="0" err="1">
                <a:latin typeface="Book Antiqua" panose="02040602050305030304" pitchFamily="18" charset="0"/>
              </a:rPr>
              <a:t>Arapça</a:t>
            </a:r>
            <a:r>
              <a:rPr lang="tr-TR" dirty="0" err="1">
                <a:latin typeface="Book Antiqua" panose="02040602050305030304" pitchFamily="18" charset="0"/>
              </a:rPr>
              <a:t>’yı</a:t>
            </a:r>
            <a:r>
              <a:rPr lang="tr-TR" dirty="0">
                <a:latin typeface="Book Antiqua" panose="02040602050305030304" pitchFamily="18" charset="0"/>
              </a:rPr>
              <a:t> örnek gösteren araştırmacı, </a:t>
            </a:r>
            <a:r>
              <a:rPr lang="tr-TR" dirty="0" err="1">
                <a:latin typeface="Book Antiqua" panose="02040602050305030304" pitchFamily="18" charset="0"/>
              </a:rPr>
              <a:t>Arapça’daki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çatısal</a:t>
            </a:r>
            <a:r>
              <a:rPr lang="tr-TR" dirty="0">
                <a:latin typeface="Book Antiqua" panose="02040602050305030304" pitchFamily="18" charset="0"/>
              </a:rPr>
              <a:t> parçaların evrensel işleyişi bozduğunu belirtmektedir.</a:t>
            </a:r>
            <a:endParaRPr lang="en-US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b="1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Arapçada </a:t>
            </a:r>
            <a:r>
              <a:rPr lang="tr-TR" dirty="0">
                <a:latin typeface="Book Antiqua" panose="02040602050305030304" pitchFamily="18" charset="0"/>
              </a:rPr>
              <a:t>eylem üzerinde pek çok </a:t>
            </a:r>
            <a:r>
              <a:rPr lang="tr-TR" dirty="0" err="1">
                <a:latin typeface="Book Antiqua" panose="02040602050305030304" pitchFamily="18" charset="0"/>
              </a:rPr>
              <a:t>türetimsel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smtClean="0">
                <a:latin typeface="Book Antiqua" panose="02040602050305030304" pitchFamily="18" charset="0"/>
              </a:rPr>
              <a:t>ekin bulunmakta, ancak bu dil </a:t>
            </a:r>
            <a:r>
              <a:rPr lang="tr-TR" dirty="0">
                <a:latin typeface="Book Antiqua" panose="02040602050305030304" pitchFamily="18" charset="0"/>
              </a:rPr>
              <a:t>önek ya da sonek sistemini pek fazla barındırmayan bir dildir. Bu nedenle dil,</a:t>
            </a:r>
            <a:r>
              <a:rPr lang="tr-TR" b="1" dirty="0">
                <a:latin typeface="Book Antiqua" panose="02040602050305030304" pitchFamily="18" charset="0"/>
              </a:rPr>
              <a:t> CV </a:t>
            </a:r>
            <a:r>
              <a:rPr lang="tr-TR" b="1" dirty="0" err="1">
                <a:latin typeface="Book Antiqua" panose="02040602050305030304" pitchFamily="18" charset="0"/>
              </a:rPr>
              <a:t>template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yapısına göre biçimlenmektedir. Eylem kökünde yalnızca ünsüzlerin ve genellikle de 3 ünsüzün bulunduğu bu dilde </a:t>
            </a:r>
            <a:r>
              <a:rPr lang="tr-TR" dirty="0" err="1">
                <a:latin typeface="Book Antiqua" panose="02040602050305030304" pitchFamily="18" charset="0"/>
              </a:rPr>
              <a:t>seslemsel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işlemleme</a:t>
            </a:r>
            <a:r>
              <a:rPr lang="tr-TR" dirty="0">
                <a:latin typeface="Book Antiqua" panose="02040602050305030304" pitchFamily="18" charset="0"/>
              </a:rPr>
              <a:t> şu şekildedir: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FF0000"/>
                </a:solidFill>
                <a:latin typeface="Book Antiqua" panose="02040602050305030304" pitchFamily="18" charset="0"/>
              </a:rPr>
              <a:t>En az 2 ya da daha fazla ünsüzden oluşan eylem yapısı,</a:t>
            </a:r>
            <a:endParaRPr lang="en-US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FF0000"/>
                </a:solidFill>
                <a:latin typeface="Book Antiqua" panose="02040602050305030304" pitchFamily="18" charset="0"/>
              </a:rPr>
              <a:t>CV eylem çekimi</a:t>
            </a:r>
            <a:endParaRPr lang="en-US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Bir </a:t>
            </a:r>
            <a:r>
              <a:rPr lang="tr-TR" dirty="0">
                <a:solidFill>
                  <a:srgbClr val="FF0000"/>
                </a:solidFill>
                <a:latin typeface="Book Antiqua" panose="02040602050305030304" pitchFamily="18" charset="0"/>
              </a:rPr>
              <a:t>ya da daha fazla </a:t>
            </a:r>
            <a:r>
              <a:rPr lang="tr-TR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ünlü</a:t>
            </a:r>
            <a:endParaRPr lang="tr-TR" b="1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92521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10777</TotalTime>
  <Words>1154</Words>
  <Application>Microsoft Office PowerPoint</Application>
  <PresentationFormat>Ekran Gösterisi (4:3)</PresentationFormat>
  <Paragraphs>170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1022</cp:revision>
  <dcterms:created xsi:type="dcterms:W3CDTF">2015-09-22T13:45:05Z</dcterms:created>
  <dcterms:modified xsi:type="dcterms:W3CDTF">2019-10-14T10:35:30Z</dcterms:modified>
</cp:coreProperties>
</file>