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1CFC9-C51D-41C9-B603-C81B16A18266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2A25C-294C-4585-8440-C153752E0D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5452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1CFC9-C51D-41C9-B603-C81B16A18266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2A25C-294C-4585-8440-C153752E0D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1535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1CFC9-C51D-41C9-B603-C81B16A18266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2A25C-294C-4585-8440-C153752E0D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6718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1CFC9-C51D-41C9-B603-C81B16A18266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2A25C-294C-4585-8440-C153752E0D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5891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1CFC9-C51D-41C9-B603-C81B16A18266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2A25C-294C-4585-8440-C153752E0D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7015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1CFC9-C51D-41C9-B603-C81B16A18266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2A25C-294C-4585-8440-C153752E0D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6189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1CFC9-C51D-41C9-B603-C81B16A18266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2A25C-294C-4585-8440-C153752E0D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6262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1CFC9-C51D-41C9-B603-C81B16A18266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2A25C-294C-4585-8440-C153752E0D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9131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1CFC9-C51D-41C9-B603-C81B16A18266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2A25C-294C-4585-8440-C153752E0D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44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1CFC9-C51D-41C9-B603-C81B16A18266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2A25C-294C-4585-8440-C153752E0D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0609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1CFC9-C51D-41C9-B603-C81B16A18266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2A25C-294C-4585-8440-C153752E0D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2200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01CFC9-C51D-41C9-B603-C81B16A18266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72A25C-294C-4585-8440-C153752E0D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4754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Araştırma Modeli: Tarama Araştırmaları/Deneme Araştırmaları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5141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altLang="tr-T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b. Tek </a:t>
            </a:r>
            <a:r>
              <a:rPr lang="tr-TR" altLang="tr-TR" b="1" dirty="0">
                <a:latin typeface="Calibri" panose="020F0502020204030204" pitchFamily="34" charset="0"/>
                <a:cs typeface="Calibri" panose="020F0502020204030204" pitchFamily="34" charset="0"/>
              </a:rPr>
              <a:t>Grup </a:t>
            </a:r>
            <a:r>
              <a:rPr lang="tr-TR" altLang="tr-TR" b="1" dirty="0" err="1">
                <a:latin typeface="Calibri" panose="020F0502020204030204" pitchFamily="34" charset="0"/>
                <a:cs typeface="Calibri" panose="020F0502020204030204" pitchFamily="34" charset="0"/>
              </a:rPr>
              <a:t>Öntest</a:t>
            </a:r>
            <a:r>
              <a:rPr lang="tr-TR" altLang="tr-TR" b="1" dirty="0">
                <a:latin typeface="Calibri" panose="020F0502020204030204" pitchFamily="34" charset="0"/>
                <a:cs typeface="Calibri" panose="020F0502020204030204" pitchFamily="34" charset="0"/>
              </a:rPr>
              <a:t>-Son Test Modeli: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Yine gelişigüzel bir gruba bağımsız değişken uygulanır. Ancak diğer desenden farklı olarak bu kez hem işlem öncesinde, hem de sonrasında ölçüm alınır.  </a:t>
            </a: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alt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tr-TR" altLang="tr-T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c. Karşılaştırmalı </a:t>
            </a:r>
            <a:r>
              <a:rPr lang="tr-TR" altLang="tr-TR" b="1" dirty="0">
                <a:latin typeface="Calibri" panose="020F0502020204030204" pitchFamily="34" charset="0"/>
                <a:cs typeface="Calibri" panose="020F0502020204030204" pitchFamily="34" charset="0"/>
              </a:rPr>
              <a:t>Eşitlenmemiş Grup Son-Test Modeli: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Gelişigüzel seçilmiş ve başlangıçta benzerlikleri bilinmeyen iki grup bulunur. Gruplardan biri deney, diğeri kontrol grubu olarak kullanılır. Sadece deneysel işlem tamamlandıktan sonra tek bir son ölçüm alınır. </a:t>
            </a:r>
          </a:p>
          <a:p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94758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25625"/>
            <a:ext cx="10824411" cy="4655386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tr-TR" b="1" dirty="0" smtClean="0"/>
              <a:t>2. Gerçek Deneme Modelleri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tr-TR" altLang="tr-TR" dirty="0"/>
              <a:t>Bilimsel değeri en yüksek araştırmalar, gerçek deneme modelleri ile yapılan araştırmalardır. </a:t>
            </a:r>
            <a:endParaRPr lang="tr-TR" altLang="tr-TR" dirty="0" smtClean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tr-TR" altLang="tr-TR" dirty="0"/>
          </a:p>
          <a:p>
            <a:pPr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altLang="tr-TR" dirty="0"/>
              <a:t>	Gerçek deneme modellerinin ortak özellikleri: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tr-TR" altLang="tr-TR" dirty="0"/>
              <a:t>Birden çok grup kullanılması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tr-TR" altLang="tr-TR" dirty="0"/>
              <a:t>Grupların yansız </a:t>
            </a:r>
            <a:r>
              <a:rPr lang="tr-TR" altLang="tr-TR" dirty="0" smtClean="0"/>
              <a:t>atanmasıdır</a:t>
            </a:r>
            <a:r>
              <a:rPr lang="tr-TR" altLang="tr-TR" dirty="0"/>
              <a:t>. 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altLang="tr-TR" dirty="0"/>
              <a:t>Bundan dolayı da her deneme modelinde en az bir deney, bir de kontrol grubu bulunur</a:t>
            </a:r>
            <a:r>
              <a:rPr lang="tr-TR" altLang="tr-TR" dirty="0" smtClean="0"/>
              <a:t>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tr-TR" altLang="tr-TR" dirty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tr-TR" altLang="tr-TR" dirty="0" smtClean="0"/>
              <a:t>Kendi içerisinde 3’e ayrılır;</a:t>
            </a:r>
            <a:endParaRPr lang="tr-TR" altLang="tr-TR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b="1" dirty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13994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43091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  <a:buNone/>
            </a:pPr>
            <a:r>
              <a:rPr lang="tr-TR" altLang="tr-T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a. </a:t>
            </a:r>
            <a:r>
              <a:rPr lang="tr-TR" altLang="tr-TR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Öntest-Sontest</a:t>
            </a:r>
            <a:r>
              <a:rPr lang="tr-TR" altLang="tr-T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altLang="tr-TR" b="1" dirty="0">
                <a:latin typeface="Calibri" panose="020F0502020204030204" pitchFamily="34" charset="0"/>
                <a:cs typeface="Calibri" panose="020F0502020204030204" pitchFamily="34" charset="0"/>
              </a:rPr>
              <a:t>Kontrol Gruplu Model</a:t>
            </a:r>
            <a:r>
              <a:rPr lang="tr-TR" altLang="tr-T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algn="just">
              <a:lnSpc>
                <a:spcPct val="80000"/>
              </a:lnSpc>
              <a:buNone/>
            </a:pP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just">
              <a:lnSpc>
                <a:spcPct val="80000"/>
              </a:lnSpc>
            </a:pP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Bu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modelde yansız atama ile oluşturulmuş iki grup bulunur. Bunlardan biri deney, diğeri kontrol grubu olarak kullanılır. </a:t>
            </a: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80000"/>
              </a:lnSpc>
            </a:pPr>
            <a:endParaRPr lang="tr-TR" alt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80000"/>
              </a:lnSpc>
            </a:pP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Her iki gruptan da hem deney öncesinde, hem de sonrasında ölçüm alınır. </a:t>
            </a: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80000"/>
              </a:lnSpc>
            </a:pPr>
            <a:endParaRPr lang="tr-TR" alt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80000"/>
              </a:lnSpc>
            </a:pP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Bu desende en önemli nokta, deney öncesi ölçümler arasında anlamlı farklar bulunması durumunda önlemler alınması gerekliliğidir.</a:t>
            </a:r>
          </a:p>
          <a:p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13629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tr-TR" altLang="tr-T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b. Son </a:t>
            </a:r>
            <a:r>
              <a:rPr lang="tr-TR" altLang="tr-TR" b="1" dirty="0">
                <a:latin typeface="Calibri" panose="020F0502020204030204" pitchFamily="34" charset="0"/>
                <a:cs typeface="Calibri" panose="020F0502020204030204" pitchFamily="34" charset="0"/>
              </a:rPr>
              <a:t>Test Kontrol Gruplu Model: </a:t>
            </a:r>
            <a:endParaRPr lang="tr-TR" altLang="tr-TR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tr-TR" altLang="tr-TR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Yine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yansız atama ile oluşturulmuş iki grup bulunur. Bunlardan biri deney, diğeri kontrol grubu olarak kullanılır</a:t>
            </a: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Gruplara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sadece son test uygulanır. </a:t>
            </a: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Burada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grupların yansız atama ile oluşturulmasının, deney öncesi </a:t>
            </a:r>
            <a:r>
              <a:rPr lang="tr-TR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gruplararası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 benzerliği sağladığı kabul edilir. Böylece deney öncesi ölçmenin iç ve dış geçerlik üzerindeki etkileri azaltılmış olur.  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98384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4"/>
            <a:ext cx="10712116" cy="4863933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altLang="tr-T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c. Solomon </a:t>
            </a:r>
            <a:r>
              <a:rPr lang="tr-TR" altLang="tr-TR" b="1" dirty="0">
                <a:latin typeface="Calibri" panose="020F0502020204030204" pitchFamily="34" charset="0"/>
                <a:cs typeface="Calibri" panose="020F0502020204030204" pitchFamily="34" charset="0"/>
              </a:rPr>
              <a:t>Dört Grup Modeli: </a:t>
            </a:r>
            <a:endParaRPr lang="tr-TR" altLang="tr-TR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Yansız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atama ile oluşturulmuş dört grup bulunur. Bunlardan ikisi kontrol, ikisi deney grubu olarak kullanılır</a:t>
            </a: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Deney öncesi ölçümler yani ön testler sadece bir deney, bir kontrol olmak üzere iki grupta yapılırken, son testler tüm gruplarda yapılır. </a:t>
            </a: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Bu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model iç ve dış geçerliği birlikte koruyan en güçlü deneme modelidir.</a:t>
            </a:r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60042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b="1" dirty="0" smtClean="0"/>
              <a:t>3. Yarı Deneme Modelleri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altLang="tr-TR" dirty="0"/>
              <a:t>Bu modeller bilimsel değer açısından gerçek deneme modellerinden sonra gelir. </a:t>
            </a:r>
            <a:endParaRPr lang="tr-TR" altLang="tr-TR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altLang="tr-TR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altLang="tr-TR" dirty="0" smtClean="0"/>
              <a:t>Gerçek </a:t>
            </a:r>
            <a:r>
              <a:rPr lang="tr-TR" altLang="tr-TR" dirty="0"/>
              <a:t>deneme modellerinin gerektirdiği kontrollerin sağlanamadığı ya da yeterli olmadığı durumlarda yarı deneme modellerinden yararlanılır.  </a:t>
            </a:r>
            <a:endParaRPr lang="tr-TR" altLang="tr-TR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altLang="tr-TR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altLang="tr-TR" dirty="0" smtClean="0"/>
              <a:t>Kendi içerisinde 5’e ayrılır;</a:t>
            </a:r>
            <a:endParaRPr lang="tr-TR" altLang="tr-TR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dirty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25116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tr-TR" altLang="tr-T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a. Zaman </a:t>
            </a:r>
            <a:r>
              <a:rPr lang="tr-TR" altLang="tr-TR" b="1" dirty="0">
                <a:latin typeface="Calibri" panose="020F0502020204030204" pitchFamily="34" charset="0"/>
                <a:cs typeface="Calibri" panose="020F0502020204030204" pitchFamily="34" charset="0"/>
              </a:rPr>
              <a:t>Dizisi Modeli: </a:t>
            </a:r>
            <a:endParaRPr lang="tr-TR" altLang="tr-TR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Bu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modelde gelişigüzel seçilmiş bir grup bulunur. İzleme yöntemi ile bağımlı değişken periyodik olarak ölçülür ve ölçümlerin ilk yarısında, örneğin 5 ölçümden sonra bağımsız değişken uygulanır. </a:t>
            </a: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Sonraki ölçümler de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periyodik olarak yapılır. Eğer sonraki ölçümlerde bir değişim gözleniyorsa, bunun uygulanan bağımsız değişkenden kaynaklandığı kabul edilir. </a:t>
            </a: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alt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Bu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modelle yapılan araştırmalarda grafik kullanımına çok sık rastlanır. 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79878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25625"/>
            <a:ext cx="10856495" cy="4751638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tr-TR" altLang="tr-TR" b="1" dirty="0" smtClean="0">
                <a:cs typeface="Calibri" panose="020F0502020204030204" pitchFamily="34" charset="0"/>
              </a:rPr>
              <a:t>b. Eşit </a:t>
            </a:r>
            <a:r>
              <a:rPr lang="tr-TR" altLang="tr-TR" b="1" dirty="0">
                <a:cs typeface="Calibri" panose="020F0502020204030204" pitchFamily="34" charset="0"/>
              </a:rPr>
              <a:t>Zaman </a:t>
            </a:r>
            <a:r>
              <a:rPr lang="tr-TR" altLang="tr-TR" b="1" dirty="0" err="1">
                <a:cs typeface="Calibri" panose="020F0502020204030204" pitchFamily="34" charset="0"/>
              </a:rPr>
              <a:t>Örneklemli</a:t>
            </a:r>
            <a:r>
              <a:rPr lang="tr-TR" altLang="tr-TR" b="1" dirty="0">
                <a:cs typeface="Calibri" panose="020F0502020204030204" pitchFamily="34" charset="0"/>
              </a:rPr>
              <a:t> Model: </a:t>
            </a:r>
            <a:endParaRPr lang="tr-TR" altLang="tr-TR" b="1" dirty="0" smtClean="0">
              <a:cs typeface="Calibri" panose="020F0502020204030204" pitchFamily="34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tr-TR" altLang="tr-TR" b="1" dirty="0">
              <a:cs typeface="Calibri" panose="020F0502020204030204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tr-TR" altLang="tr-TR" dirty="0" smtClean="0">
                <a:cs typeface="Calibri" panose="020F0502020204030204" pitchFamily="34" charset="0"/>
              </a:rPr>
              <a:t>Gelişigüzel </a:t>
            </a:r>
            <a:r>
              <a:rPr lang="tr-TR" altLang="tr-TR" dirty="0">
                <a:cs typeface="Calibri" panose="020F0502020204030204" pitchFamily="34" charset="0"/>
              </a:rPr>
              <a:t>oluşturulmuş tek bir grup üzerinde çalışılır</a:t>
            </a:r>
            <a:r>
              <a:rPr lang="tr-TR" altLang="tr-TR" dirty="0" smtClean="0">
                <a:cs typeface="Calibri" panose="020F0502020204030204" pitchFamily="34" charset="0"/>
              </a:rPr>
              <a:t>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altLang="tr-TR" dirty="0">
              <a:cs typeface="Calibri" panose="020F0502020204030204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tr-TR" altLang="tr-TR" dirty="0" smtClean="0">
                <a:cs typeface="Calibri" panose="020F0502020204030204" pitchFamily="34" charset="0"/>
              </a:rPr>
              <a:t>Ancak </a:t>
            </a:r>
            <a:r>
              <a:rPr lang="tr-TR" altLang="tr-TR" dirty="0">
                <a:cs typeface="Calibri" panose="020F0502020204030204" pitchFamily="34" charset="0"/>
              </a:rPr>
              <a:t>bu desende aynı grup eşit zaman aralıkları ve yansız seçimle belirlenen bir sırada, deney ve kontrol grubu olarak kullanılır ve her uygulamadan sonra, bağımlı değişken değeri ölçülür. </a:t>
            </a:r>
            <a:endParaRPr lang="tr-TR" altLang="tr-TR" dirty="0" smtClean="0">
              <a:cs typeface="Calibri" panose="020F0502020204030204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altLang="tr-TR" dirty="0">
              <a:cs typeface="Calibri" panose="020F0502020204030204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tr-TR" altLang="tr-TR" dirty="0"/>
              <a:t>Sonra bağımsız değişkenin farklı düzeylerini yansıtan ölçümler bir araya getirilerek ölçüm grupları (deney ve kontrol grupları) oluşturulur. Anlamlı bir istatistiksel karşılaştırma yapabilmek için yeterli sayıda deney ve kontrol </a:t>
            </a:r>
            <a:r>
              <a:rPr lang="tr-TR" altLang="tr-TR" dirty="0" err="1"/>
              <a:t>X’lerinin</a:t>
            </a:r>
            <a:r>
              <a:rPr lang="tr-TR" altLang="tr-TR" dirty="0"/>
              <a:t> uygulanmış ve ölçmelerin yapılmış olması gerekir. 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altLang="tr-TR" dirty="0">
              <a:cs typeface="Calibri" panose="020F0502020204030204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dirty="0">
              <a:cs typeface="Calibri" panose="020F050202020403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75091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altLang="tr-T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c. Eşitlenmemiş </a:t>
            </a:r>
            <a:r>
              <a:rPr lang="tr-TR" altLang="tr-TR" b="1" dirty="0">
                <a:latin typeface="Calibri" panose="020F0502020204030204" pitchFamily="34" charset="0"/>
                <a:cs typeface="Calibri" panose="020F0502020204030204" pitchFamily="34" charset="0"/>
              </a:rPr>
              <a:t>Kontrol Gruplu Model: </a:t>
            </a:r>
            <a:endParaRPr lang="tr-TR" altLang="tr-TR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alt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tr-TR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Öntest-Sontest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 Kontrol Gruplu </a:t>
            </a:r>
            <a:r>
              <a:rPr lang="tr-TR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Model”e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 benzer. Aralarındaki tek ve en önemli </a:t>
            </a: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fark,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burada grupların yansız atama ile değil, gelişigüzel oluşturulmuş olmasıdır</a:t>
            </a: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Yansız atama için çaba harcanmamakla birlikte, grupların mümkün olduğunca benzer olmasına özen gösterilir. Ayrıca hangi grubun deney, hangisinin kontrol olacağı yansız atama ile belirlenir.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48496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68950"/>
            <a:ext cx="10792326" cy="4831849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altLang="tr-TR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d. </a:t>
            </a:r>
            <a:r>
              <a:rPr lang="tr-TR" altLang="tr-TR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Öntest-Sontest</a:t>
            </a:r>
            <a:r>
              <a:rPr lang="tr-TR" altLang="tr-TR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altLang="tr-TR" sz="2400" b="1" dirty="0">
                <a:latin typeface="Calibri" panose="020F0502020204030204" pitchFamily="34" charset="0"/>
                <a:cs typeface="Calibri" panose="020F0502020204030204" pitchFamily="34" charset="0"/>
              </a:rPr>
              <a:t>Ayrı Örnek Grup Modeli: </a:t>
            </a:r>
            <a:endParaRPr lang="tr-TR" altLang="tr-TR" sz="24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altLang="tr-TR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alt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Yansız </a:t>
            </a:r>
            <a:r>
              <a:rPr lang="tr-TR" altLang="tr-TR" sz="2400" dirty="0">
                <a:latin typeface="Calibri" panose="020F0502020204030204" pitchFamily="34" charset="0"/>
                <a:cs typeface="Calibri" panose="020F0502020204030204" pitchFamily="34" charset="0"/>
              </a:rPr>
              <a:t>atama ile iki grup oluşturulur. Gruplardan birisi </a:t>
            </a:r>
            <a:r>
              <a:rPr lang="tr-TR" altLang="tr-T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öntest</a:t>
            </a:r>
            <a:r>
              <a:rPr lang="tr-TR" altLang="tr-TR" sz="2400" dirty="0">
                <a:latin typeface="Calibri" panose="020F0502020204030204" pitchFamily="34" charset="0"/>
                <a:cs typeface="Calibri" panose="020F0502020204030204" pitchFamily="34" charset="0"/>
              </a:rPr>
              <a:t>, diğeri </a:t>
            </a:r>
            <a:r>
              <a:rPr lang="tr-TR" altLang="tr-T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sontest</a:t>
            </a:r>
            <a:r>
              <a:rPr lang="tr-TR" altLang="tr-TR" sz="2400" dirty="0">
                <a:latin typeface="Calibri" panose="020F0502020204030204" pitchFamily="34" charset="0"/>
                <a:cs typeface="Calibri" panose="020F0502020204030204" pitchFamily="34" charset="0"/>
              </a:rPr>
              <a:t> için kullanılır. </a:t>
            </a:r>
            <a:endParaRPr lang="tr-TR" altLang="tr-TR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altLang="tr-T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alt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Her </a:t>
            </a:r>
            <a:r>
              <a:rPr lang="tr-TR" altLang="tr-TR" sz="2400" dirty="0">
                <a:latin typeface="Calibri" panose="020F0502020204030204" pitchFamily="34" charset="0"/>
                <a:cs typeface="Calibri" panose="020F0502020204030204" pitchFamily="34" charset="0"/>
              </a:rPr>
              <a:t>iki gruba da aynı bağımsız değişken düzeyi uygulanır. Burada gruplar yansız atama ile oluşturulduğundan, ayrı gruplar üzerinde yapılan </a:t>
            </a:r>
            <a:r>
              <a:rPr lang="tr-TR" altLang="tr-T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öntest</a:t>
            </a:r>
            <a:r>
              <a:rPr lang="tr-TR" altLang="tr-TR" sz="2400" dirty="0">
                <a:latin typeface="Calibri" panose="020F0502020204030204" pitchFamily="34" charset="0"/>
                <a:cs typeface="Calibri" panose="020F0502020204030204" pitchFamily="34" charset="0"/>
              </a:rPr>
              <a:t> ile </a:t>
            </a:r>
            <a:r>
              <a:rPr lang="tr-TR" altLang="tr-T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sontestin</a:t>
            </a:r>
            <a:r>
              <a:rPr lang="tr-TR" altLang="tr-TR" sz="2400" dirty="0">
                <a:latin typeface="Calibri" panose="020F0502020204030204" pitchFamily="34" charset="0"/>
                <a:cs typeface="Calibri" panose="020F0502020204030204" pitchFamily="34" charset="0"/>
              </a:rPr>
              <a:t> sanki aynı grupta yapılmış gibi işlem göreceği düşünülür. </a:t>
            </a:r>
            <a:endParaRPr lang="tr-TR" altLang="tr-TR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altLang="tr-T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altLang="tr-TR" sz="2400" dirty="0">
                <a:latin typeface="Calibri" panose="020F0502020204030204" pitchFamily="34" charset="0"/>
                <a:cs typeface="Calibri" panose="020F0502020204030204" pitchFamily="34" charset="0"/>
              </a:rPr>
              <a:t>Böylece de deney öncesi ölçmenin bağımlı değişkeni etkileme olasılığı ortadan kalkmış olur. Sonuçta, </a:t>
            </a:r>
            <a:r>
              <a:rPr lang="tr-TR" altLang="tr-T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öntestten</a:t>
            </a:r>
            <a:r>
              <a:rPr lang="tr-TR" altLang="tr-TR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altLang="tr-T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sonteste</a:t>
            </a:r>
            <a:r>
              <a:rPr lang="tr-TR" altLang="tr-TR" sz="2400" dirty="0">
                <a:latin typeface="Calibri" panose="020F0502020204030204" pitchFamily="34" charset="0"/>
                <a:cs typeface="Calibri" panose="020F0502020204030204" pitchFamily="34" charset="0"/>
              </a:rPr>
              <a:t> olan değişimin, deneysel işleme bağlı olduğu kabul edilir.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9912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434683"/>
            <a:ext cx="10515600" cy="474228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b="1" dirty="0" smtClean="0"/>
              <a:t>Araştırma Modeli ve Türleri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2400" b="1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/>
              <a:t>Araştırma deseni (modeli), araştırmanın sorularını cevaplamak ya da hipotezlerini test etmek amacıyla araştırmacı tarafından geliştirilen bir </a:t>
            </a:r>
            <a:r>
              <a:rPr lang="tr-TR" sz="2400" dirty="0" smtClean="0"/>
              <a:t>plandır. </a:t>
            </a:r>
            <a:endParaRPr lang="tr-TR" altLang="tr-TR" sz="24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400" b="1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nl-NL" altLang="tr-TR" sz="2400" dirty="0"/>
              <a:t>Araştırma ama</a:t>
            </a:r>
            <a:r>
              <a:rPr lang="tr-TR" altLang="tr-TR" sz="2400" dirty="0" err="1"/>
              <a:t>cı</a:t>
            </a:r>
            <a:r>
              <a:rPr lang="nl-NL" altLang="tr-TR" sz="2400" dirty="0"/>
              <a:t>na uygun ve ekonomik olanak, verilerin toplanması ve çözümlenmesi için gerekli koşulların </a:t>
            </a:r>
            <a:r>
              <a:rPr lang="nl-NL" altLang="tr-TR" sz="2400" dirty="0" smtClean="0"/>
              <a:t>düzenlenmesidi</a:t>
            </a:r>
            <a:r>
              <a:rPr lang="tr-TR" altLang="tr-TR" sz="2400" dirty="0" smtClean="0"/>
              <a:t>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altLang="tr-TR" sz="2400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altLang="tr-TR" sz="2400" b="1" dirty="0" smtClean="0"/>
              <a:t>1. </a:t>
            </a:r>
            <a:r>
              <a:rPr lang="nl-NL" altLang="tr-TR" sz="2400" b="1" dirty="0" smtClean="0"/>
              <a:t>Tarama </a:t>
            </a:r>
            <a:r>
              <a:rPr lang="tr-TR" altLang="tr-TR" sz="2400" b="1" dirty="0" smtClean="0"/>
              <a:t>Modelleri </a:t>
            </a:r>
            <a:endParaRPr lang="tr-TR" altLang="tr-TR" sz="2400" b="1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altLang="tr-TR" sz="2400" b="1" dirty="0" smtClean="0"/>
              <a:t>2. D</a:t>
            </a:r>
            <a:r>
              <a:rPr lang="nl-NL" altLang="tr-TR" sz="2400" b="1" dirty="0" smtClean="0"/>
              <a:t>eneme</a:t>
            </a:r>
            <a:r>
              <a:rPr lang="tr-TR" altLang="tr-TR" sz="2400" b="1" dirty="0" smtClean="0"/>
              <a:t> Modelleri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altLang="tr-TR" sz="240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 smtClean="0"/>
              <a:t>(Büyüköztürk vd., 2013; </a:t>
            </a:r>
            <a:r>
              <a:rPr lang="tr-TR" sz="2400" dirty="0" err="1" smtClean="0"/>
              <a:t>Karasar</a:t>
            </a:r>
            <a:r>
              <a:rPr lang="tr-TR" sz="2400" dirty="0" smtClean="0"/>
              <a:t>, 2012)</a:t>
            </a:r>
            <a:endParaRPr lang="tr-TR" altLang="tr-TR" sz="240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altLang="tr-TR" sz="2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altLang="tr-TR" sz="2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1602822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tr-TR" altLang="tr-T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e. Rotasyon </a:t>
            </a:r>
            <a:r>
              <a:rPr lang="tr-TR" altLang="tr-TR" b="1" dirty="0">
                <a:latin typeface="Calibri" panose="020F0502020204030204" pitchFamily="34" charset="0"/>
                <a:cs typeface="Calibri" panose="020F0502020204030204" pitchFamily="34" charset="0"/>
              </a:rPr>
              <a:t>Modeli</a:t>
            </a:r>
            <a:r>
              <a:rPr lang="tr-TR" altLang="tr-T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tr-TR" altLang="tr-TR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Birden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çok grup, zaman ve deney değişkenlerinin, eşit sıra, zaman ve yansızlık ilkesine göre etkileştirilmelerinden oluşur. </a:t>
            </a: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alt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Buna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göre her grup, eşit sürelerle ve yansız bir sıra içinde X bağımsız değişkenlerinin etkisi altında bırakılır. Her </a:t>
            </a:r>
            <a:r>
              <a:rPr lang="tr-TR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X’den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 sonra ölçme yapılır. </a:t>
            </a: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alt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Yani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bir grupta </a:t>
            </a:r>
            <a:r>
              <a:rPr lang="tr-TR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X’ler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 1, 2, 3, 4 diğer grupta 2,3,1,4 vb. </a:t>
            </a: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uygulanır ve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daha sonra 1,2,3,4 </a:t>
            </a:r>
            <a:r>
              <a:rPr lang="tr-TR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ler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biraraya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 getirilerek </a:t>
            </a: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değerlendirilir. Böylece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uygulama sırasından doğacak yanılgılar önlenmeye çalışılır.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12719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sz="2200" dirty="0"/>
              <a:t>Büyüköztürk, Ş., Akgün, Ö. E., Karadeniz, Ş., Demirel, F. ve Kılıç, E. (2013). </a:t>
            </a:r>
            <a:r>
              <a:rPr lang="tr-TR" sz="2200" i="1" dirty="0"/>
              <a:t>Bilimsel araştırma 	yöntemleri.</a:t>
            </a:r>
            <a:r>
              <a:rPr lang="tr-TR" sz="2200" dirty="0"/>
              <a:t> Ankara: </a:t>
            </a:r>
            <a:r>
              <a:rPr lang="tr-TR" sz="2200" dirty="0" err="1"/>
              <a:t>Pegem</a:t>
            </a:r>
            <a:r>
              <a:rPr lang="tr-TR" sz="2200" dirty="0"/>
              <a:t> Akademi</a:t>
            </a:r>
          </a:p>
          <a:p>
            <a:pPr marL="0" indent="0">
              <a:buNone/>
            </a:pPr>
            <a:endParaRPr lang="tr-TR" sz="2200" dirty="0"/>
          </a:p>
          <a:p>
            <a:pPr marL="0" indent="0">
              <a:buNone/>
            </a:pPr>
            <a:r>
              <a:rPr lang="tr-TR" sz="2200" dirty="0" err="1"/>
              <a:t>Karasar</a:t>
            </a:r>
            <a:r>
              <a:rPr lang="tr-TR" sz="2200" dirty="0"/>
              <a:t>, N. (2012). </a:t>
            </a:r>
            <a:r>
              <a:rPr lang="tr-TR" sz="2200" i="1" dirty="0"/>
              <a:t>Bilimsel araştırma yöntemleri (24. baskı). </a:t>
            </a:r>
            <a:r>
              <a:rPr lang="tr-TR" sz="2200" dirty="0"/>
              <a:t>Ankara: Nobel Yayınevi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66059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79521" y="1584660"/>
            <a:ext cx="11032958" cy="5032375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 err="1" smtClean="0"/>
              <a:t>Karasar</a:t>
            </a:r>
            <a:r>
              <a:rPr lang="tr-TR" dirty="0" smtClean="0"/>
              <a:t> (2012)’a göre araştırma modelleri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b="1" dirty="0" smtClean="0"/>
              <a:t>1. Tarama Modelleri: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nl-NL" altLang="tr-TR" dirty="0" smtClean="0"/>
              <a:t>Geçmişte </a:t>
            </a:r>
            <a:r>
              <a:rPr lang="nl-NL" altLang="tr-TR" dirty="0"/>
              <a:t>ya da halen varolan bir durumu, varolduğu şekliyle betimlemeyi amaçlayan araştırma yaklaşımlarıdır</a:t>
            </a:r>
            <a:r>
              <a:rPr lang="nl-NL" altLang="tr-TR" dirty="0" smtClean="0"/>
              <a:t>.</a:t>
            </a:r>
            <a:endParaRPr lang="tr-TR" altLang="tr-TR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nl-NL" altLang="tr-TR" dirty="0"/>
              <a:t>Araştırmaya konu olan birey ya da nesne, kendi koşulları içinde ve olduğu gibi tanımlanmaya çalışılır. </a:t>
            </a:r>
            <a:endParaRPr lang="tr-TR" altLang="tr-TR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altLang="tr-TR" dirty="0" smtClean="0"/>
              <a:t>Değişkenleri </a:t>
            </a:r>
            <a:r>
              <a:rPr lang="nl-NL" altLang="tr-TR" dirty="0"/>
              <a:t>herhangi bir şekilde değiştirme veya etkileme çabası gösterilmez. </a:t>
            </a:r>
            <a:endParaRPr lang="tr-TR" altLang="tr-TR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altLang="tr-TR" dirty="0" smtClean="0"/>
              <a:t>Örnek: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altLang="tr-TR" dirty="0" smtClean="0"/>
              <a:t>B</a:t>
            </a:r>
            <a:r>
              <a:rPr lang="nl-NL" altLang="tr-TR" dirty="0" smtClean="0"/>
              <a:t>ir </a:t>
            </a:r>
            <a:r>
              <a:rPr lang="nl-NL" altLang="tr-TR" dirty="0"/>
              <a:t>kamuoyu yoklamasında halkın siyasal eğilimleri n</a:t>
            </a:r>
            <a:r>
              <a:rPr lang="tr-TR" altLang="tr-TR" dirty="0"/>
              <a:t>e</a:t>
            </a:r>
            <a:r>
              <a:rPr lang="nl-NL" altLang="tr-TR" dirty="0"/>
              <a:t>dir</a:t>
            </a:r>
            <a:r>
              <a:rPr lang="tr-TR" altLang="tr-TR" dirty="0" smtClean="0"/>
              <a:t>?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altLang="tr-TR" dirty="0" smtClean="0"/>
              <a:t>B</a:t>
            </a:r>
            <a:r>
              <a:rPr lang="nl-NL" altLang="tr-TR" dirty="0" smtClean="0"/>
              <a:t>ir </a:t>
            </a:r>
            <a:r>
              <a:rPr lang="nl-NL" altLang="tr-TR" dirty="0"/>
              <a:t>maddenin hangi bileşenleri vardır</a:t>
            </a:r>
            <a:r>
              <a:rPr lang="tr-TR" altLang="tr-TR" dirty="0"/>
              <a:t>?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09586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b="1" dirty="0"/>
              <a:t>1.</a:t>
            </a:r>
            <a:r>
              <a:rPr lang="tr-TR" dirty="0"/>
              <a:t> </a:t>
            </a:r>
            <a:r>
              <a:rPr lang="tr-TR" b="1" dirty="0"/>
              <a:t>Tarama Modelleri: </a:t>
            </a:r>
            <a:endParaRPr lang="tr-TR" altLang="tr-TR" b="1" dirty="0" smtClean="0"/>
          </a:p>
          <a:p>
            <a:pPr algn="just"/>
            <a:r>
              <a:rPr lang="nl-NL" altLang="tr-TR" dirty="0" smtClean="0"/>
              <a:t>Tarama </a:t>
            </a:r>
            <a:r>
              <a:rPr lang="nl-NL" altLang="tr-TR" dirty="0"/>
              <a:t>modellerinin iki temel </a:t>
            </a:r>
            <a:r>
              <a:rPr lang="nl-NL" altLang="tr-TR" dirty="0" smtClean="0"/>
              <a:t>sınırlılığı</a:t>
            </a:r>
            <a:r>
              <a:rPr lang="tr-TR" altLang="tr-TR" dirty="0" smtClean="0"/>
              <a:t>; </a:t>
            </a:r>
            <a:r>
              <a:rPr lang="nl-NL" altLang="tr-TR" dirty="0" smtClean="0"/>
              <a:t>veri bulma </a:t>
            </a:r>
            <a:r>
              <a:rPr lang="nl-NL" altLang="tr-TR" dirty="0"/>
              <a:t>ve </a:t>
            </a:r>
            <a:r>
              <a:rPr lang="nl-NL" altLang="tr-TR" dirty="0" smtClean="0"/>
              <a:t>kontrol güçlükleridir</a:t>
            </a:r>
            <a:r>
              <a:rPr lang="nl-NL" altLang="tr-TR" dirty="0"/>
              <a:t>. </a:t>
            </a:r>
            <a:endParaRPr lang="tr-TR" altLang="tr-TR" dirty="0" smtClean="0"/>
          </a:p>
          <a:p>
            <a:pPr algn="just"/>
            <a:r>
              <a:rPr lang="tr-TR" altLang="tr-TR" dirty="0" smtClean="0"/>
              <a:t>Tarama modellerinin türleri</a:t>
            </a:r>
          </a:p>
          <a:p>
            <a:pPr marL="514350" indent="-514350" algn="just">
              <a:buAutoNum type="alphaLcPeriod"/>
            </a:pPr>
            <a:r>
              <a:rPr lang="tr-TR" altLang="tr-TR" b="1" dirty="0" smtClean="0"/>
              <a:t>Genel tarama modelleri:</a:t>
            </a:r>
          </a:p>
          <a:p>
            <a:pPr algn="just"/>
            <a:r>
              <a:rPr lang="tr-TR" altLang="tr-TR" dirty="0" smtClean="0"/>
              <a:t>Çok sayıda elemandan oluşan bir evrende, evren hakkında genel yargıya varmak amacıyla, evrenin tümü ya da ondan alınacak bir grup örnek ya da örneklem üzerinden yapılan tarama düzenlemeleridir. </a:t>
            </a:r>
          </a:p>
          <a:p>
            <a:pPr algn="just"/>
            <a:r>
              <a:rPr lang="nl-NL" altLang="tr-TR" dirty="0"/>
              <a:t>Genel tarama türleri ile tekil ya da ilişkisel taramalar yapılabilir.</a:t>
            </a:r>
            <a:endParaRPr lang="tr-TR" altLang="tr-TR" dirty="0" smtClean="0"/>
          </a:p>
          <a:p>
            <a:pPr algn="just"/>
            <a:endParaRPr lang="tr-TR" altLang="tr-TR" b="1" dirty="0">
              <a:latin typeface="Comic Sans MS" panose="030F0702030302020204" pitchFamily="66" charset="0"/>
            </a:endParaRP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82343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25624"/>
            <a:ext cx="10840453" cy="4575175"/>
          </a:xfrm>
        </p:spPr>
        <p:txBody>
          <a:bodyPr>
            <a:normAutofit/>
          </a:bodyPr>
          <a:lstStyle/>
          <a:p>
            <a:r>
              <a:rPr lang="nl-NL" altLang="tr-TR" dirty="0">
                <a:latin typeface="Calibri" panose="020F0502020204030204" pitchFamily="34" charset="0"/>
                <a:cs typeface="Calibri" panose="020F0502020204030204" pitchFamily="34" charset="0"/>
              </a:rPr>
              <a:t>Değişkenlerin tek tek tür ya da miktar olarak oluşumlarının belirlenmesi amacıyla yapılan araştırma modellerine </a:t>
            </a:r>
            <a:r>
              <a:rPr lang="tr-TR" altLang="tr-TR" b="1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nl-NL" altLang="tr-TR" b="1" dirty="0">
                <a:latin typeface="Calibri" panose="020F0502020204030204" pitchFamily="34" charset="0"/>
                <a:cs typeface="Calibri" panose="020F0502020204030204" pitchFamily="34" charset="0"/>
              </a:rPr>
              <a:t>tekil tarama modelleri</a:t>
            </a:r>
            <a:r>
              <a:rPr lang="tr-TR" altLang="tr-TR" b="1" dirty="0"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r>
              <a:rPr lang="nl-NL" altLang="tr-TR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l-NL" altLang="tr-TR" dirty="0">
                <a:latin typeface="Calibri" panose="020F0502020204030204" pitchFamily="34" charset="0"/>
                <a:cs typeface="Calibri" panose="020F0502020204030204" pitchFamily="34" charset="0"/>
              </a:rPr>
              <a:t>denir. </a:t>
            </a: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alt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nl-NL" altLang="tr-TR" dirty="0">
                <a:latin typeface="Calibri" panose="020F0502020204030204" pitchFamily="34" charset="0"/>
                <a:cs typeface="Calibri" panose="020F0502020204030204" pitchFamily="34" charset="0"/>
              </a:rPr>
              <a:t>Tekil tarama modelleri ile anlık durum saptamaları yanında zamansal gelişimler ve değişimler de belirlenebilmektedir</a:t>
            </a:r>
            <a:r>
              <a:rPr lang="nl-NL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nl-NL" altLang="tr-TR" dirty="0">
                <a:latin typeface="Calibri" panose="020F0502020204030204" pitchFamily="34" charset="0"/>
                <a:cs typeface="Calibri" panose="020F0502020204030204" pitchFamily="34" charset="0"/>
              </a:rPr>
              <a:t>Zamansal gelişim ve değişimleri belirlemeyi amaçlayan tarama modelleri ile yapılan araştırmalara “gelişim araştırmaları” denilmektedir.</a:t>
            </a:r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32400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nl-NL" altLang="tr-TR" dirty="0">
                <a:latin typeface="Calibri" panose="020F0502020204030204" pitchFamily="34" charset="0"/>
                <a:cs typeface="Calibri" panose="020F0502020204030204" pitchFamily="34" charset="0"/>
              </a:rPr>
              <a:t>Zamansal taramalar iki temel yaklaşımdan biri ile gerçekleştirilmektedir. </a:t>
            </a:r>
            <a:r>
              <a:rPr lang="nl-NL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Bunlar:</a:t>
            </a: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nl-NL" alt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None/>
            </a:pPr>
            <a:r>
              <a:rPr lang="tr-TR" altLang="tr-TR" i="1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tr-TR" altLang="tr-TR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nl-NL" altLang="tr-TR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İzleme </a:t>
            </a:r>
            <a:r>
              <a:rPr lang="nl-NL" altLang="tr-TR" i="1" dirty="0">
                <a:latin typeface="Calibri" panose="020F0502020204030204" pitchFamily="34" charset="0"/>
                <a:cs typeface="Calibri" panose="020F0502020204030204" pitchFamily="34" charset="0"/>
              </a:rPr>
              <a:t>(boylamsal</a:t>
            </a:r>
            <a:r>
              <a:rPr lang="nl-NL" altLang="tr-TR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tr-TR" altLang="tr-TR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Ç</a:t>
            </a:r>
            <a:r>
              <a:rPr lang="nl-NL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ocukların </a:t>
            </a:r>
            <a:r>
              <a:rPr lang="nl-NL" altLang="tr-TR" dirty="0">
                <a:latin typeface="Calibri" panose="020F0502020204030204" pitchFamily="34" charset="0"/>
                <a:cs typeface="Calibri" panose="020F0502020204030204" pitchFamily="34" charset="0"/>
              </a:rPr>
              <a:t>gelişimlerini incelemek üzere 5-10 çocuğun doğuştan başlanarak 7 yaşına kadar belli aralıklarla </a:t>
            </a:r>
            <a:r>
              <a:rPr lang="nl-NL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gözlenmesi</a:t>
            </a: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None/>
            </a:pPr>
            <a:endParaRPr lang="nl-NL" alt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None/>
            </a:pP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tr-TR" altLang="tr-TR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nl-NL" altLang="tr-TR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Kesit </a:t>
            </a:r>
            <a:r>
              <a:rPr lang="nl-NL" altLang="tr-TR" i="1" dirty="0">
                <a:latin typeface="Calibri" panose="020F0502020204030204" pitchFamily="34" charset="0"/>
                <a:cs typeface="Calibri" panose="020F0502020204030204" pitchFamily="34" charset="0"/>
              </a:rPr>
              <a:t>Alma (kesitsel</a:t>
            </a:r>
            <a:r>
              <a:rPr lang="nl-NL" altLang="tr-TR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tr-TR" altLang="tr-TR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nl-NL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il </a:t>
            </a:r>
            <a:r>
              <a:rPr lang="nl-NL" altLang="tr-TR" dirty="0">
                <a:latin typeface="Calibri" panose="020F0502020204030204" pitchFamily="34" charset="0"/>
                <a:cs typeface="Calibri" panose="020F0502020204030204" pitchFamily="34" charset="0"/>
              </a:rPr>
              <a:t>gelişiminin belirlenmesinde kesit alma yaklaşımı izlendiği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l-NL" altLang="tr-TR" dirty="0">
                <a:latin typeface="Calibri" panose="020F0502020204030204" pitchFamily="34" charset="0"/>
                <a:cs typeface="Calibri" panose="020F0502020204030204" pitchFamily="34" charset="0"/>
              </a:rPr>
              <a:t>taktirde, dil gelişimi bakımından önemli görülen her yaş diliminden, o yaş dilimindekileri temsil edebilecek yeterlilikte çocuk seçilir.</a:t>
            </a:r>
          </a:p>
          <a:p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9308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tr-TR" b="1" dirty="0" smtClean="0"/>
              <a:t>Büyüköztürk ve diğerleri (2013)’e göre deneysel desen türleri;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514350" indent="-514350">
              <a:lnSpc>
                <a:spcPct val="110000"/>
              </a:lnSpc>
              <a:spcBef>
                <a:spcPts val="0"/>
              </a:spcBef>
              <a:buAutoNum type="arabicPeriod"/>
            </a:pPr>
            <a:r>
              <a:rPr lang="tr-TR" dirty="0" smtClean="0"/>
              <a:t>Zayıf deneysel desenler</a:t>
            </a:r>
          </a:p>
          <a:p>
            <a:pPr marL="514350" indent="-514350">
              <a:lnSpc>
                <a:spcPct val="110000"/>
              </a:lnSpc>
              <a:spcBef>
                <a:spcPts val="0"/>
              </a:spcBef>
              <a:buAutoNum type="arabicPeriod"/>
            </a:pPr>
            <a:r>
              <a:rPr lang="tr-TR" dirty="0" smtClean="0"/>
              <a:t>Gerçek deneysel desenler</a:t>
            </a:r>
          </a:p>
          <a:p>
            <a:pPr marL="514350" indent="-514350">
              <a:lnSpc>
                <a:spcPct val="110000"/>
              </a:lnSpc>
              <a:spcBef>
                <a:spcPts val="0"/>
              </a:spcBef>
              <a:buAutoNum type="arabicPeriod"/>
            </a:pPr>
            <a:r>
              <a:rPr lang="tr-TR" dirty="0" smtClean="0"/>
              <a:t>Yarı deneysel desenler</a:t>
            </a:r>
          </a:p>
          <a:p>
            <a:pPr marL="514350" indent="-514350">
              <a:lnSpc>
                <a:spcPct val="110000"/>
              </a:lnSpc>
              <a:spcBef>
                <a:spcPts val="0"/>
              </a:spcBef>
              <a:buAutoNum type="arabicPeriod"/>
            </a:pPr>
            <a:r>
              <a:rPr lang="tr-TR" dirty="0" err="1" smtClean="0"/>
              <a:t>Faktöryel</a:t>
            </a:r>
            <a:r>
              <a:rPr lang="tr-TR" dirty="0" smtClean="0"/>
              <a:t> desenler</a:t>
            </a: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12069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b="1" dirty="0" err="1" smtClean="0"/>
              <a:t>Karasar</a:t>
            </a:r>
            <a:r>
              <a:rPr lang="tr-TR" b="1" dirty="0" smtClean="0"/>
              <a:t> (2013)’e göre deneme modelleri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tr-TR" altLang="tr-TR" dirty="0"/>
              <a:t>1. Deneme Öncesi Modeller 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tr-TR" altLang="tr-TR" dirty="0" smtClean="0"/>
              <a:t>2</a:t>
            </a:r>
            <a:r>
              <a:rPr lang="tr-TR" altLang="tr-TR" dirty="0"/>
              <a:t>. Gerçek Deneme Modelleri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tr-TR" altLang="tr-TR" dirty="0" smtClean="0"/>
              <a:t>3</a:t>
            </a:r>
            <a:r>
              <a:rPr lang="tr-TR" altLang="tr-TR" dirty="0"/>
              <a:t>. Yarı Deneme Modelleri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dirty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01013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07958"/>
            <a:ext cx="10515600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 smtClean="0"/>
              <a:t>Karasar</a:t>
            </a:r>
            <a:r>
              <a:rPr lang="tr-TR" dirty="0" smtClean="0"/>
              <a:t> (2013)’e göre deneme modelleri;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b="1" dirty="0" smtClean="0"/>
              <a:t>1. Deneme Öncesi Modeller</a:t>
            </a:r>
          </a:p>
          <a:p>
            <a:r>
              <a:rPr lang="tr-TR" altLang="tr-TR" dirty="0"/>
              <a:t>Gerçek bir deneme modeli niteliği taşımazlar. </a:t>
            </a:r>
            <a:endParaRPr lang="tr-TR" altLang="tr-TR" dirty="0" smtClean="0"/>
          </a:p>
          <a:p>
            <a:r>
              <a:rPr lang="tr-TR" altLang="tr-TR" dirty="0" smtClean="0"/>
              <a:t>Bilimsel </a:t>
            </a:r>
            <a:r>
              <a:rPr lang="tr-TR" altLang="tr-TR" dirty="0"/>
              <a:t>değerleri </a:t>
            </a:r>
            <a:r>
              <a:rPr lang="tr-TR" altLang="tr-TR" dirty="0" smtClean="0"/>
              <a:t>düşüktür</a:t>
            </a:r>
          </a:p>
          <a:p>
            <a:r>
              <a:rPr lang="tr-TR" altLang="tr-TR" dirty="0" smtClean="0"/>
              <a:t>Kendi içerisinde 3’e ayrılır;</a:t>
            </a:r>
          </a:p>
          <a:p>
            <a:endParaRPr lang="tr-TR" altLang="tr-TR" dirty="0" smtClean="0"/>
          </a:p>
          <a:p>
            <a:pPr marL="0" indent="0">
              <a:buNone/>
            </a:pPr>
            <a:r>
              <a:rPr lang="tr-TR" altLang="tr-TR" b="1" dirty="0" smtClean="0"/>
              <a:t>a. Tek </a:t>
            </a:r>
            <a:r>
              <a:rPr lang="tr-TR" altLang="tr-TR" b="1" dirty="0"/>
              <a:t>Grup Son Test Modeli: </a:t>
            </a:r>
            <a:r>
              <a:rPr lang="tr-TR" altLang="tr-TR" dirty="0"/>
              <a:t>Gelişigüzel seçilmiş tek bir gruba bağımsız değişkenin uygulanması ve bağımlı değişken üzerindeki etkisinin gözlendiği modellerdir. </a:t>
            </a:r>
          </a:p>
          <a:p>
            <a:endParaRPr lang="tr-TR" dirty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26704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1152</Words>
  <Application>Microsoft Office PowerPoint</Application>
  <PresentationFormat>Geniş ekran</PresentationFormat>
  <Paragraphs>134</Paragraphs>
  <Slides>21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Comic Sans MS</vt:lpstr>
      <vt:lpstr>Office Teması</vt:lpstr>
      <vt:lpstr>Araştırma Modeli: Tarama Araştırmaları/Deneme Araştırmaları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Araştırma Modeli: Tarama Araştırmaları/Deneme Araştırmaları </dc:title>
  <dc:creator>TUGCE</dc:creator>
  <cp:lastModifiedBy>TUGCE</cp:lastModifiedBy>
  <cp:revision>2</cp:revision>
  <dcterms:created xsi:type="dcterms:W3CDTF">2018-02-01T12:20:05Z</dcterms:created>
  <dcterms:modified xsi:type="dcterms:W3CDTF">2018-02-01T13:14:42Z</dcterms:modified>
</cp:coreProperties>
</file>