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4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8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5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85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0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7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3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434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9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6E8ED6D-9C65-4412-9A6B-6A0C4F54293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8DD7BE-AB28-4527-9067-D8644B4B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4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Theodor </a:t>
            </a:r>
            <a:r>
              <a:rPr lang="en-US" dirty="0" err="1"/>
              <a:t>Aman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(20 Mart 1831, </a:t>
            </a:r>
            <a:r>
              <a:rPr lang="en-US" dirty="0" err="1"/>
              <a:t>Câmpulung-Muscel</a:t>
            </a:r>
            <a:r>
              <a:rPr lang="en-US" dirty="0"/>
              <a:t> - 19 </a:t>
            </a:r>
            <a:r>
              <a:rPr lang="en-US" dirty="0" err="1"/>
              <a:t>Ağustos</a:t>
            </a:r>
            <a:r>
              <a:rPr lang="en-US" dirty="0"/>
              <a:t> 1891, </a:t>
            </a:r>
            <a:r>
              <a:rPr lang="en-US" dirty="0" err="1"/>
              <a:t>Bükreş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16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611579"/>
          </a:xfrm>
        </p:spPr>
        <p:txBody>
          <a:bodyPr>
            <a:normAutofit fontScale="92500" lnSpcReduction="10000"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pPr algn="r"/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algn="r"/>
            <a:r>
              <a:rPr lang="es-ES" dirty="0" smtClean="0"/>
              <a:t>Theodor </a:t>
            </a:r>
            <a:r>
              <a:rPr lang="es-ES" dirty="0"/>
              <a:t>Aman – Hora de la </a:t>
            </a:r>
            <a:r>
              <a:rPr lang="es-ES" dirty="0" err="1" smtClean="0"/>
              <a:t>Aninoasa</a:t>
            </a:r>
            <a:r>
              <a:rPr lang="es-ES" dirty="0"/>
              <a:t>, 1890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292837"/>
            <a:ext cx="8991087" cy="593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638874"/>
          </a:xfrm>
        </p:spPr>
        <p:txBody>
          <a:bodyPr>
            <a:normAutofit fontScale="92500" lnSpcReduction="10000"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pPr algn="r"/>
            <a:r>
              <a:rPr lang="de-DE" dirty="0" smtClean="0"/>
              <a:t>Theodor </a:t>
            </a:r>
            <a:r>
              <a:rPr lang="de-DE" dirty="0"/>
              <a:t>Aman – In atelierul artistului / Sanatçının atölyesinde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74" y="252930"/>
            <a:ext cx="7564706" cy="58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625226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Portret</a:t>
            </a:r>
            <a:r>
              <a:rPr lang="en-US" dirty="0"/>
              <a:t> de </a:t>
            </a:r>
            <a:r>
              <a:rPr lang="en-US" dirty="0" err="1"/>
              <a:t>femeie</a:t>
            </a:r>
            <a:r>
              <a:rPr lang="en-US" dirty="0"/>
              <a:t> /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kadının</a:t>
            </a:r>
            <a:r>
              <a:rPr lang="en-US" dirty="0"/>
              <a:t> </a:t>
            </a:r>
            <a:r>
              <a:rPr lang="en-US" dirty="0" err="1"/>
              <a:t>portresi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2" y="292920"/>
            <a:ext cx="3829393" cy="59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65252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Vlad</a:t>
            </a:r>
            <a:r>
              <a:rPr lang="en-US" dirty="0"/>
              <a:t> </a:t>
            </a:r>
            <a:r>
              <a:rPr lang="en-US" dirty="0" err="1"/>
              <a:t>Ţepeş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solii</a:t>
            </a:r>
            <a:r>
              <a:rPr lang="en-US" dirty="0"/>
              <a:t> </a:t>
            </a:r>
            <a:r>
              <a:rPr lang="en-US" dirty="0" err="1"/>
              <a:t>turci</a:t>
            </a:r>
            <a:r>
              <a:rPr lang="en-US" dirty="0"/>
              <a:t> / </a:t>
            </a:r>
            <a:r>
              <a:rPr lang="en-US" dirty="0" err="1"/>
              <a:t>Kazıklı</a:t>
            </a:r>
            <a:r>
              <a:rPr lang="en-US" dirty="0"/>
              <a:t> </a:t>
            </a:r>
            <a:r>
              <a:rPr lang="en-US" dirty="0" err="1"/>
              <a:t>Vlad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Türk</a:t>
            </a:r>
            <a:r>
              <a:rPr lang="en-US" dirty="0"/>
              <a:t> </a:t>
            </a:r>
            <a:r>
              <a:rPr lang="en-US" dirty="0" err="1" smtClean="0"/>
              <a:t>Askerleri</a:t>
            </a:r>
            <a:r>
              <a:rPr lang="en-US" dirty="0"/>
              <a:t>, 1861-1864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17" y="373836"/>
            <a:ext cx="7806519" cy="586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638874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Slujba</a:t>
            </a:r>
            <a:r>
              <a:rPr lang="en-US" dirty="0"/>
              <a:t> </a:t>
            </a:r>
            <a:r>
              <a:rPr lang="en-US" dirty="0" err="1"/>
              <a:t>Învierii</a:t>
            </a:r>
            <a:r>
              <a:rPr lang="en-US" dirty="0"/>
              <a:t> la </a:t>
            </a:r>
            <a:r>
              <a:rPr lang="en-US" dirty="0" err="1"/>
              <a:t>Stavropoleos</a:t>
            </a:r>
            <a:r>
              <a:rPr lang="en-US" dirty="0"/>
              <a:t> / </a:t>
            </a:r>
            <a:r>
              <a:rPr lang="en-US" dirty="0" err="1"/>
              <a:t>Stavropoleos'daki</a:t>
            </a:r>
            <a:r>
              <a:rPr lang="en-US" dirty="0"/>
              <a:t> </a:t>
            </a:r>
            <a:r>
              <a:rPr lang="ro-RO" dirty="0" err="1" smtClean="0"/>
              <a:t>Diriliși</a:t>
            </a:r>
            <a:r>
              <a:rPr lang="ro-RO" dirty="0" smtClean="0"/>
              <a:t> </a:t>
            </a:r>
            <a:r>
              <a:rPr lang="en-US" dirty="0" err="1" smtClean="0"/>
              <a:t>Servisi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24" y="340242"/>
            <a:ext cx="8215951" cy="58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611579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Hora</a:t>
            </a:r>
            <a:r>
              <a:rPr lang="en-US" dirty="0"/>
              <a:t> </a:t>
            </a:r>
            <a:r>
              <a:rPr lang="en-US" dirty="0" err="1"/>
              <a:t>Unirii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89" y="380856"/>
            <a:ext cx="8373022" cy="58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611579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In </a:t>
            </a:r>
            <a:r>
              <a:rPr lang="en-US" dirty="0" err="1" smtClean="0"/>
              <a:t>fa</a:t>
            </a:r>
            <a:r>
              <a:rPr lang="ro-RO" dirty="0" smtClean="0"/>
              <a:t>ț</a:t>
            </a:r>
            <a:r>
              <a:rPr lang="en-US" dirty="0" smtClean="0"/>
              <a:t>a </a:t>
            </a:r>
            <a:r>
              <a:rPr lang="en-US" dirty="0" err="1"/>
              <a:t>sevaletului</a:t>
            </a:r>
            <a:r>
              <a:rPr lang="en-US" dirty="0"/>
              <a:t> / </a:t>
            </a:r>
            <a:r>
              <a:rPr lang="en-US" dirty="0" err="1"/>
              <a:t>Şövale</a:t>
            </a:r>
            <a:r>
              <a:rPr lang="en-US" dirty="0"/>
              <a:t> </a:t>
            </a:r>
            <a:r>
              <a:rPr lang="en-US" dirty="0" err="1"/>
              <a:t>önünde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73" y="253262"/>
            <a:ext cx="3566324" cy="59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638874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Coş</a:t>
            </a:r>
            <a:r>
              <a:rPr lang="en-US" dirty="0" smtClean="0"/>
              <a:t> </a:t>
            </a:r>
            <a:r>
              <a:rPr lang="en-US" dirty="0"/>
              <a:t>cu </a:t>
            </a:r>
            <a:r>
              <a:rPr lang="en-US" dirty="0" err="1" smtClean="0"/>
              <a:t>fructe</a:t>
            </a:r>
            <a:r>
              <a:rPr lang="en-US" dirty="0" smtClean="0"/>
              <a:t> </a:t>
            </a:r>
            <a:r>
              <a:rPr lang="ro-RO" dirty="0" smtClean="0"/>
              <a:t>/ </a:t>
            </a:r>
            <a:r>
              <a:rPr lang="ro-RO" dirty="0" err="1" smtClean="0"/>
              <a:t>meyve</a:t>
            </a:r>
            <a:r>
              <a:rPr lang="ro-RO" dirty="0" smtClean="0"/>
              <a:t> </a:t>
            </a:r>
            <a:r>
              <a:rPr lang="ro-RO" dirty="0" err="1" smtClean="0"/>
              <a:t>sepeti</a:t>
            </a:r>
            <a:r>
              <a:rPr lang="ro-RO" dirty="0" smtClean="0"/>
              <a:t>              </a:t>
            </a:r>
            <a:r>
              <a:rPr lang="en-US" dirty="0" smtClean="0"/>
              <a:t>Vas </a:t>
            </a:r>
            <a:r>
              <a:rPr lang="en-US" dirty="0"/>
              <a:t>cu </a:t>
            </a:r>
            <a:r>
              <a:rPr lang="en-US" dirty="0" err="1" smtClean="0"/>
              <a:t>flori</a:t>
            </a:r>
            <a:r>
              <a:rPr lang="ro-RO" dirty="0" smtClean="0"/>
              <a:t> / </a:t>
            </a:r>
            <a:r>
              <a:rPr lang="en-US" dirty="0" err="1" smtClean="0"/>
              <a:t>çiçek</a:t>
            </a:r>
            <a:r>
              <a:rPr lang="en-US" dirty="0" smtClean="0"/>
              <a:t> </a:t>
            </a:r>
            <a:r>
              <a:rPr lang="en-US" dirty="0" err="1" smtClean="0"/>
              <a:t>vazo</a:t>
            </a:r>
            <a:r>
              <a:rPr lang="ro-RO" dirty="0"/>
              <a:t> </a:t>
            </a:r>
            <a:r>
              <a:rPr lang="ro-RO" dirty="0" smtClean="0"/>
              <a:t>                  </a:t>
            </a:r>
            <a:r>
              <a:rPr lang="en-US" dirty="0" err="1" smtClean="0"/>
              <a:t>Flori</a:t>
            </a:r>
            <a:r>
              <a:rPr lang="ro-RO" dirty="0"/>
              <a:t> / </a:t>
            </a:r>
            <a:r>
              <a:rPr lang="ro-RO" smtClean="0"/>
              <a:t>çiçekler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72" y="1467134"/>
            <a:ext cx="3053483" cy="3703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75" y="1467134"/>
            <a:ext cx="2233849" cy="3852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600" y="1466306"/>
            <a:ext cx="2336819" cy="385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Theodor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Sanat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insanı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vahşi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doğadan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çıkarır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medeniyet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yoluna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yönlendirir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6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KAYNAKLAR:</a:t>
            </a:r>
          </a:p>
          <a:p>
            <a:pPr algn="just"/>
            <a:r>
              <a:rPr lang="en-US" i="1" dirty="0" err="1" smtClean="0"/>
              <a:t>Aman</a:t>
            </a:r>
            <a:r>
              <a:rPr lang="en-US" i="1" dirty="0"/>
              <a:t>, </a:t>
            </a:r>
            <a:r>
              <a:rPr lang="en-US" i="1" dirty="0" err="1"/>
              <a:t>între</a:t>
            </a:r>
            <a:r>
              <a:rPr lang="en-US" i="1" dirty="0"/>
              <a:t> </a:t>
            </a:r>
            <a:r>
              <a:rPr lang="en-US" i="1" dirty="0" err="1"/>
              <a:t>conştiinţa</a:t>
            </a:r>
            <a:r>
              <a:rPr lang="en-US" i="1" dirty="0"/>
              <a:t> </a:t>
            </a:r>
            <a:r>
              <a:rPr lang="en-US" i="1" dirty="0" err="1"/>
              <a:t>istorică</a:t>
            </a:r>
            <a:r>
              <a:rPr lang="en-US" i="1" dirty="0"/>
              <a:t> </a:t>
            </a:r>
            <a:r>
              <a:rPr lang="en-US" i="1" dirty="0" err="1"/>
              <a:t>şi</a:t>
            </a:r>
            <a:r>
              <a:rPr lang="en-US" i="1" dirty="0"/>
              <a:t> hedonism</a:t>
            </a:r>
            <a:r>
              <a:rPr lang="en-US" dirty="0"/>
              <a:t>/ de dr. </a:t>
            </a:r>
            <a:r>
              <a:rPr lang="en-US" dirty="0" smtClean="0"/>
              <a:t>Adrian-</a:t>
            </a:r>
            <a:r>
              <a:rPr lang="en-US" dirty="0" err="1" smtClean="0"/>
              <a:t>Silvan</a:t>
            </a:r>
            <a:r>
              <a:rPr lang="en-US" dirty="0" smtClean="0"/>
              <a:t> </a:t>
            </a:r>
            <a:r>
              <a:rPr lang="en-US" dirty="0" err="1" smtClean="0"/>
              <a:t>Ionescu</a:t>
            </a:r>
            <a:r>
              <a:rPr lang="en-US" dirty="0" smtClean="0"/>
              <a:t>: </a:t>
            </a:r>
            <a:r>
              <a:rPr lang="en-US" dirty="0"/>
              <a:t>https://www.zf.ro/ziarul-de-duminica/aman-intre-constiinta-istorica-si-hedonism-de-dr-adrian-silvan-ionescu-8135111/</a:t>
            </a:r>
            <a:endParaRPr lang="en-US" dirty="0" smtClean="0"/>
          </a:p>
          <a:p>
            <a:pPr algn="just"/>
            <a:r>
              <a:rPr lang="en-US" dirty="0"/>
              <a:t>https://muzeulbucurestiului.ro/muzeul-theodor-aman.html</a:t>
            </a:r>
          </a:p>
          <a:p>
            <a:pPr algn="just"/>
            <a:r>
              <a:rPr lang="en-US" dirty="0" smtClean="0"/>
              <a:t>https</a:t>
            </a:r>
            <a:r>
              <a:rPr lang="en-US" dirty="0"/>
              <a:t>://www.youtube.com/watch?reload=9&amp;v=dNxFLdW88dg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8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Theodor </a:t>
            </a:r>
            <a:r>
              <a:rPr lang="en-US" dirty="0" err="1"/>
              <a:t>Aman</a:t>
            </a:r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5183875" cy="3931920"/>
          </a:xfrm>
        </p:spPr>
        <p:txBody>
          <a:bodyPr/>
          <a:lstStyle/>
          <a:p>
            <a:pPr algn="just"/>
            <a:r>
              <a:rPr lang="tr-TR" b="1" dirty="0" smtClean="0"/>
              <a:t>Theodor Aman </a:t>
            </a:r>
            <a:r>
              <a:rPr lang="tr-TR" dirty="0" smtClean="0"/>
              <a:t>(20 Mart 1831, Câmpulung-Muscel - 19 Ağustos 1891, Bükreş), </a:t>
            </a:r>
            <a:r>
              <a:rPr lang="tr-TR" b="1" dirty="0" smtClean="0"/>
              <a:t>Ia</a:t>
            </a:r>
            <a:r>
              <a:rPr lang="ro-RO" b="1" dirty="0" smtClean="0"/>
              <a:t>ș</a:t>
            </a:r>
            <a:r>
              <a:rPr lang="tr-TR" b="1" dirty="0" smtClean="0"/>
              <a:t>i ve Bükreş'teki ilk Romanya </a:t>
            </a:r>
            <a:r>
              <a:rPr lang="en-US" b="1" dirty="0" smtClean="0"/>
              <a:t>G</a:t>
            </a:r>
            <a:r>
              <a:rPr lang="tr-TR" b="1" dirty="0" smtClean="0"/>
              <a:t>üzel </a:t>
            </a:r>
            <a:r>
              <a:rPr lang="en-US" b="1" dirty="0"/>
              <a:t>S</a:t>
            </a:r>
            <a:r>
              <a:rPr lang="tr-TR" b="1" dirty="0" smtClean="0"/>
              <a:t>anatlar </a:t>
            </a:r>
            <a:r>
              <a:rPr lang="en-US" b="1" dirty="0"/>
              <a:t>O</a:t>
            </a:r>
            <a:r>
              <a:rPr lang="tr-TR" b="1" dirty="0" smtClean="0"/>
              <a:t>kulları</a:t>
            </a:r>
            <a:r>
              <a:rPr lang="en-US" b="1" dirty="0" smtClean="0"/>
              <a:t>’</a:t>
            </a:r>
            <a:r>
              <a:rPr lang="tr-TR" b="1" dirty="0" smtClean="0"/>
              <a:t>nın kurucusu</a:t>
            </a:r>
            <a:r>
              <a:rPr lang="en-US" b="1" dirty="0" err="1" smtClean="0"/>
              <a:t>dur</a:t>
            </a:r>
            <a:r>
              <a:rPr lang="en-US" b="1" dirty="0" smtClean="0"/>
              <a:t>. </a:t>
            </a:r>
            <a:r>
              <a:rPr lang="en-US" dirty="0"/>
              <a:t>R</a:t>
            </a:r>
            <a:r>
              <a:rPr lang="tr-TR" dirty="0" smtClean="0"/>
              <a:t>essam ve grafik tasarımcısı</a:t>
            </a:r>
            <a:r>
              <a:rPr lang="en-US" dirty="0" err="1" smtClean="0"/>
              <a:t>d</a:t>
            </a:r>
            <a:r>
              <a:rPr lang="en-US" dirty="0" err="1" smtClean="0">
                <a:cs typeface="Times New Roman" panose="02020603050405020304" pitchFamily="18" charset="0"/>
              </a:rPr>
              <a:t>ır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aynı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zamanda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tr-TR" dirty="0" smtClean="0"/>
              <a:t>akademisyen</a:t>
            </a:r>
            <a:r>
              <a:rPr lang="en-US" dirty="0" err="1" smtClean="0"/>
              <a:t>dir</a:t>
            </a:r>
            <a:r>
              <a:rPr lang="tr-TR" dirty="0" smtClean="0"/>
              <a:t>.</a:t>
            </a:r>
          </a:p>
          <a:p>
            <a:pPr algn="just"/>
            <a:r>
              <a:rPr lang="tr-TR" dirty="0" smtClean="0"/>
              <a:t>Theodor Aman, R</a:t>
            </a:r>
            <a:r>
              <a:rPr lang="en-US" dirty="0" smtClean="0"/>
              <a:t>u</a:t>
            </a:r>
            <a:r>
              <a:rPr lang="tr-TR" dirty="0" smtClean="0"/>
              <a:t>men plastisizm tarihini </a:t>
            </a:r>
            <a:r>
              <a:rPr lang="tr-TR" b="1" dirty="0" smtClean="0"/>
              <a:t>ilk modern sanatçı </a:t>
            </a:r>
            <a:r>
              <a:rPr lang="tr-TR" dirty="0" smtClean="0"/>
              <a:t>olarak temsil e</a:t>
            </a:r>
            <a:r>
              <a:rPr lang="en-US" dirty="0" err="1" smtClean="0"/>
              <a:t>tti</a:t>
            </a:r>
            <a:r>
              <a:rPr lang="tr-TR" dirty="0" smtClean="0"/>
              <a:t>.</a:t>
            </a:r>
          </a:p>
          <a:p>
            <a:pPr algn="just"/>
            <a:r>
              <a:rPr lang="tr-TR" dirty="0" smtClean="0"/>
              <a:t>Theodor Aman ve Gheorghe Tat</a:t>
            </a:r>
            <a:r>
              <a:rPr lang="ro-RO" dirty="0" smtClean="0"/>
              <a:t>ta</a:t>
            </a:r>
            <a:r>
              <a:rPr lang="tr-TR" dirty="0" smtClean="0"/>
              <a:t>rescu, </a:t>
            </a:r>
            <a:r>
              <a:rPr lang="tr-TR" b="1" dirty="0" smtClean="0"/>
              <a:t>5 Ekim 1864</a:t>
            </a:r>
            <a:r>
              <a:rPr lang="en-US" b="1" dirty="0" smtClean="0"/>
              <a:t> </a:t>
            </a:r>
            <a:r>
              <a:rPr lang="en-US" b="1" dirty="0" err="1" smtClean="0"/>
              <a:t>tarihinde</a:t>
            </a:r>
            <a:r>
              <a:rPr lang="tr-TR" b="1" dirty="0" smtClean="0"/>
              <a:t> Bükreş'teki Güzel Sanatlar Okulu'nun kurucularıydılar.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463" y="241711"/>
            <a:ext cx="4554531" cy="635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Biyografi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Theodor </a:t>
            </a:r>
            <a:r>
              <a:rPr lang="en-US" dirty="0" err="1"/>
              <a:t>Aman</a:t>
            </a:r>
            <a:r>
              <a:rPr lang="en-US" dirty="0"/>
              <a:t>, 20 Mart </a:t>
            </a:r>
            <a:r>
              <a:rPr lang="en-US" dirty="0" smtClean="0"/>
              <a:t>1831 </a:t>
            </a:r>
            <a:r>
              <a:rPr lang="en-US" dirty="0" err="1" smtClean="0"/>
              <a:t>tarihinde</a:t>
            </a:r>
            <a:r>
              <a:rPr lang="en-US" dirty="0" smtClean="0"/>
              <a:t> </a:t>
            </a:r>
            <a:r>
              <a:rPr lang="en-US" dirty="0" err="1"/>
              <a:t>Makedon</a:t>
            </a:r>
            <a:r>
              <a:rPr lang="en-US" dirty="0"/>
              <a:t> </a:t>
            </a:r>
            <a:r>
              <a:rPr lang="en-US" dirty="0" err="1"/>
              <a:t>kökenli</a:t>
            </a:r>
            <a:r>
              <a:rPr lang="en-US" dirty="0"/>
              <a:t> </a:t>
            </a:r>
            <a:r>
              <a:rPr lang="en-US" dirty="0" err="1"/>
              <a:t>varlıklı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tüccar</a:t>
            </a:r>
            <a:r>
              <a:rPr lang="en-US" dirty="0"/>
              <a:t> </a:t>
            </a:r>
            <a:r>
              <a:rPr lang="en-US" dirty="0" err="1"/>
              <a:t>Dimitrie</a:t>
            </a:r>
            <a:r>
              <a:rPr lang="en-US" dirty="0"/>
              <a:t> </a:t>
            </a:r>
            <a:r>
              <a:rPr lang="en-US" dirty="0" err="1" smtClean="0"/>
              <a:t>Dimo’nun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Aman</a:t>
            </a:r>
            <a:r>
              <a:rPr lang="en-US" dirty="0"/>
              <a:t> </a:t>
            </a:r>
            <a:r>
              <a:rPr lang="en-US" dirty="0" err="1"/>
              <a:t>adında</a:t>
            </a:r>
            <a:r>
              <a:rPr lang="en-US" dirty="0" smtClean="0"/>
              <a:t>) </a:t>
            </a:r>
            <a:r>
              <a:rPr lang="en-US" dirty="0" err="1"/>
              <a:t>oǧlu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 smtClean="0"/>
              <a:t>Romanya’da</a:t>
            </a:r>
            <a:r>
              <a:rPr lang="en-US" dirty="0" smtClean="0"/>
              <a:t> </a:t>
            </a:r>
            <a:r>
              <a:rPr lang="en-US" dirty="0" err="1" smtClean="0"/>
              <a:t>doğdu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Annesi</a:t>
            </a:r>
            <a:r>
              <a:rPr lang="en-US" dirty="0"/>
              <a:t> </a:t>
            </a:r>
            <a:r>
              <a:rPr lang="en-US" dirty="0" err="1"/>
              <a:t>Yunan</a:t>
            </a:r>
            <a:r>
              <a:rPr lang="en-US" dirty="0"/>
              <a:t> </a:t>
            </a:r>
            <a:r>
              <a:rPr lang="en-US" dirty="0" err="1"/>
              <a:t>kökenliydi</a:t>
            </a:r>
            <a:r>
              <a:rPr lang="en-US" dirty="0"/>
              <a:t>, </a:t>
            </a:r>
            <a:r>
              <a:rPr lang="en-US" dirty="0" err="1"/>
              <a:t>Despina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 smtClean="0"/>
              <a:t>adlandırıldı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 err="1"/>
              <a:t>Aman</a:t>
            </a:r>
            <a:r>
              <a:rPr lang="en-US" dirty="0"/>
              <a:t> </a:t>
            </a:r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muhafazakar</a:t>
            </a:r>
            <a:r>
              <a:rPr lang="en-US" dirty="0"/>
              <a:t> </a:t>
            </a:r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gerçek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devrimciydi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Servetini</a:t>
            </a:r>
            <a:r>
              <a:rPr lang="en-US" dirty="0"/>
              <a:t>, </a:t>
            </a:r>
            <a:r>
              <a:rPr lang="en-US" dirty="0" err="1"/>
              <a:t>unvanını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kökenlerini</a:t>
            </a:r>
            <a:r>
              <a:rPr lang="en-US" dirty="0" smtClean="0"/>
              <a:t> </a:t>
            </a:r>
            <a:r>
              <a:rPr lang="en-US" dirty="0" err="1"/>
              <a:t>reddetmeden</a:t>
            </a:r>
            <a:r>
              <a:rPr lang="en-US" dirty="0"/>
              <a:t>, Theodor </a:t>
            </a:r>
            <a:r>
              <a:rPr lang="en-US" dirty="0" err="1"/>
              <a:t>Aman</a:t>
            </a:r>
            <a:r>
              <a:rPr lang="en-US" dirty="0"/>
              <a:t> </a:t>
            </a:r>
            <a:r>
              <a:rPr lang="en-US" dirty="0" err="1"/>
              <a:t>hayatı</a:t>
            </a:r>
            <a:r>
              <a:rPr lang="en-US" dirty="0"/>
              <a:t> </a:t>
            </a:r>
            <a:r>
              <a:rPr lang="en-US" dirty="0" err="1"/>
              <a:t>boyunca</a:t>
            </a:r>
            <a:r>
              <a:rPr lang="en-US" dirty="0"/>
              <a:t> </a:t>
            </a:r>
            <a:r>
              <a:rPr lang="en-US" dirty="0" err="1"/>
              <a:t>sanatın</a:t>
            </a:r>
            <a:r>
              <a:rPr lang="en-US" dirty="0"/>
              <a:t> </a:t>
            </a:r>
            <a:r>
              <a:rPr lang="en-US" dirty="0" err="1"/>
              <a:t>kıdemli</a:t>
            </a:r>
            <a:r>
              <a:rPr lang="en-US" dirty="0"/>
              <a:t> </a:t>
            </a:r>
            <a:r>
              <a:rPr lang="en-US" dirty="0" err="1"/>
              <a:t>biri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davranmayı</a:t>
            </a:r>
            <a:r>
              <a:rPr lang="en-US" dirty="0"/>
              <a:t> </a:t>
            </a:r>
            <a:r>
              <a:rPr lang="en-US" dirty="0" err="1"/>
              <a:t>başardı</a:t>
            </a:r>
            <a:r>
              <a:rPr lang="en-US" dirty="0"/>
              <a:t>.</a:t>
            </a:r>
          </a:p>
          <a:p>
            <a:pPr algn="just"/>
            <a:r>
              <a:rPr lang="en-US" dirty="0" smtClean="0"/>
              <a:t>1869 </a:t>
            </a:r>
            <a:r>
              <a:rPr lang="en-US" dirty="0" err="1" smtClean="0"/>
              <a:t>y</a:t>
            </a:r>
            <a:r>
              <a:rPr lang="en-US" dirty="0" err="1" smtClean="0">
                <a:cs typeface="Times New Roman" panose="02020603050405020304" pitchFamily="18" charset="0"/>
              </a:rPr>
              <a:t>ılın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/>
              <a:t>Pompe</a:t>
            </a:r>
            <a:r>
              <a:rPr lang="en-US" dirty="0"/>
              <a:t> </a:t>
            </a:r>
            <a:r>
              <a:rPr lang="en-US" dirty="0" err="1"/>
              <a:t>tarzında</a:t>
            </a:r>
            <a:r>
              <a:rPr lang="en-US" dirty="0"/>
              <a:t> </a:t>
            </a:r>
            <a:r>
              <a:rPr lang="en-US" dirty="0" err="1"/>
              <a:t>inşa</a:t>
            </a:r>
            <a:r>
              <a:rPr lang="en-US" dirty="0"/>
              <a:t> </a:t>
            </a:r>
            <a:r>
              <a:rPr lang="en-US" dirty="0" err="1"/>
              <a:t>edilen</a:t>
            </a:r>
            <a:r>
              <a:rPr lang="en-US" dirty="0"/>
              <a:t> </a:t>
            </a:r>
            <a:r>
              <a:rPr lang="en-US" dirty="0" err="1"/>
              <a:t>atölye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yaşadığı</a:t>
            </a:r>
            <a:r>
              <a:rPr lang="en-US" dirty="0"/>
              <a:t> </a:t>
            </a:r>
            <a:r>
              <a:rPr lang="en-US" dirty="0" err="1"/>
              <a:t>ev</a:t>
            </a:r>
            <a:r>
              <a:rPr lang="en-US" dirty="0"/>
              <a:t>, o </a:t>
            </a:r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Bükreş</a:t>
            </a:r>
            <a:r>
              <a:rPr lang="en-US" dirty="0"/>
              <a:t> </a:t>
            </a:r>
            <a:r>
              <a:rPr lang="en-US" dirty="0" err="1"/>
              <a:t>mevkidaşının</a:t>
            </a:r>
            <a:r>
              <a:rPr lang="en-US" dirty="0"/>
              <a:t> </a:t>
            </a:r>
            <a:r>
              <a:rPr lang="en-US" dirty="0" err="1"/>
              <a:t>buluştuğu</a:t>
            </a:r>
            <a:r>
              <a:rPr lang="en-US" dirty="0"/>
              <a:t> </a:t>
            </a:r>
            <a:r>
              <a:rPr lang="en-US" dirty="0" err="1"/>
              <a:t>anıtsal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yerdi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ǧitim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/>
              <a:t>Theodor </a:t>
            </a:r>
            <a:r>
              <a:rPr lang="en-US" dirty="0" err="1"/>
              <a:t>Aman</a:t>
            </a:r>
            <a:r>
              <a:rPr lang="en-US" dirty="0"/>
              <a:t>, </a:t>
            </a:r>
            <a:r>
              <a:rPr lang="en-US" b="1" dirty="0" err="1" smtClean="0"/>
              <a:t>Craiova’daki</a:t>
            </a:r>
            <a:r>
              <a:rPr lang="en-US" b="1" dirty="0" smtClean="0"/>
              <a:t> </a:t>
            </a:r>
            <a:r>
              <a:rPr lang="en-US" b="1" dirty="0" err="1"/>
              <a:t>Merkez</a:t>
            </a:r>
            <a:r>
              <a:rPr lang="en-US" b="1" dirty="0"/>
              <a:t> </a:t>
            </a:r>
            <a:r>
              <a:rPr lang="en-US" b="1" dirty="0" err="1" smtClean="0"/>
              <a:t>Okulu’nun</a:t>
            </a:r>
            <a:r>
              <a:rPr lang="en-US" b="1" dirty="0" smtClean="0"/>
              <a:t> </a:t>
            </a:r>
            <a:r>
              <a:rPr lang="en-US" dirty="0" err="1"/>
              <a:t>kurslarını</a:t>
            </a:r>
            <a:r>
              <a:rPr lang="en-US" dirty="0"/>
              <a:t> </a:t>
            </a:r>
            <a:r>
              <a:rPr lang="en-US" dirty="0" err="1"/>
              <a:t>takip</a:t>
            </a:r>
            <a:r>
              <a:rPr lang="en-US" dirty="0"/>
              <a:t> </a:t>
            </a:r>
            <a:r>
              <a:rPr lang="en-US" dirty="0" err="1"/>
              <a:t>etti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burada</a:t>
            </a:r>
            <a:r>
              <a:rPr lang="en-US" dirty="0"/>
              <a:t> </a:t>
            </a:r>
            <a:r>
              <a:rPr lang="en-US" b="1" dirty="0" err="1"/>
              <a:t>Profesör</a:t>
            </a:r>
            <a:r>
              <a:rPr lang="en-US" dirty="0"/>
              <a:t> </a:t>
            </a:r>
            <a:r>
              <a:rPr lang="en-US" b="1" dirty="0" err="1"/>
              <a:t>Constantin</a:t>
            </a:r>
            <a:r>
              <a:rPr lang="en-US" b="1" dirty="0"/>
              <a:t> </a:t>
            </a:r>
            <a:r>
              <a:rPr lang="en-US" b="1" dirty="0" err="1"/>
              <a:t>Lecca</a:t>
            </a:r>
            <a:r>
              <a:rPr lang="en-US" b="1" dirty="0"/>
              <a:t> </a:t>
            </a:r>
            <a:r>
              <a:rPr lang="en-US" dirty="0" err="1"/>
              <a:t>sınıfında</a:t>
            </a:r>
            <a:r>
              <a:rPr lang="en-US" dirty="0"/>
              <a:t> </a:t>
            </a:r>
            <a:r>
              <a:rPr lang="en-US" dirty="0" err="1"/>
              <a:t>dersler</a:t>
            </a:r>
            <a:r>
              <a:rPr lang="en-US" dirty="0"/>
              <a:t> </a:t>
            </a:r>
            <a:r>
              <a:rPr lang="en-US" dirty="0" err="1"/>
              <a:t>aldı</a:t>
            </a:r>
            <a:r>
              <a:rPr lang="en-US" dirty="0"/>
              <a:t>.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b="1" dirty="0" err="1" smtClean="0"/>
              <a:t>Bükreş’teki</a:t>
            </a:r>
            <a:r>
              <a:rPr lang="en-US" b="1" dirty="0" smtClean="0"/>
              <a:t> S</a:t>
            </a:r>
            <a:r>
              <a:rPr lang="ro-RO" b="1" dirty="0" err="1" smtClean="0"/>
              <a:t>fântul</a:t>
            </a:r>
            <a:r>
              <a:rPr lang="en-US" b="1" dirty="0" smtClean="0"/>
              <a:t> </a:t>
            </a:r>
            <a:r>
              <a:rPr lang="en-US" b="1" dirty="0"/>
              <a:t>Sava </a:t>
            </a:r>
            <a:r>
              <a:rPr lang="en-US" b="1" dirty="0" err="1" smtClean="0"/>
              <a:t>College</a:t>
            </a:r>
            <a:r>
              <a:rPr lang="en-US" dirty="0" err="1" smtClean="0"/>
              <a:t>’in</a:t>
            </a:r>
            <a:r>
              <a:rPr lang="en-US" dirty="0" smtClean="0"/>
              <a:t> </a:t>
            </a:r>
            <a:r>
              <a:rPr lang="en-US" b="1" dirty="0" err="1"/>
              <a:t>Profesör</a:t>
            </a:r>
            <a:r>
              <a:rPr lang="en-US" b="1" dirty="0"/>
              <a:t> Carol Wallenstein </a:t>
            </a:r>
            <a:r>
              <a:rPr lang="en-US" dirty="0" err="1"/>
              <a:t>sınıfındaki</a:t>
            </a:r>
            <a:r>
              <a:rPr lang="en-US" dirty="0"/>
              <a:t> </a:t>
            </a:r>
            <a:r>
              <a:rPr lang="en-US" dirty="0" err="1"/>
              <a:t>kurslarına</a:t>
            </a:r>
            <a:r>
              <a:rPr lang="en-US" dirty="0"/>
              <a:t> </a:t>
            </a:r>
            <a:r>
              <a:rPr lang="en-US" dirty="0" err="1" smtClean="0"/>
              <a:t>katıldı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b="1" dirty="0" smtClean="0"/>
              <a:t>1850 - 1857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err="1" smtClean="0">
                <a:cs typeface="Times New Roman" panose="02020603050405020304" pitchFamily="18" charset="0"/>
              </a:rPr>
              <a:t>ılları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/>
              <a:t>arasında</a:t>
            </a:r>
            <a:r>
              <a:rPr lang="en-US" dirty="0" smtClean="0"/>
              <a:t> </a:t>
            </a:r>
            <a:r>
              <a:rPr lang="en-US" b="1" dirty="0" err="1" smtClean="0"/>
              <a:t>Paris’e</a:t>
            </a:r>
            <a:r>
              <a:rPr lang="en-US" dirty="0" smtClean="0"/>
              <a:t> </a:t>
            </a:r>
            <a:r>
              <a:rPr lang="en-US" dirty="0" err="1"/>
              <a:t>yerleşti</a:t>
            </a:r>
            <a:r>
              <a:rPr lang="en-US" dirty="0"/>
              <a:t>, </a:t>
            </a:r>
            <a:r>
              <a:rPr lang="en-US" b="1" dirty="0" smtClean="0"/>
              <a:t>1850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err="1" smtClean="0">
                <a:cs typeface="Times New Roman" panose="02020603050405020304" pitchFamily="18" charset="0"/>
              </a:rPr>
              <a:t>ılında</a:t>
            </a:r>
            <a:r>
              <a:rPr lang="en-US" dirty="0" smtClean="0"/>
              <a:t> </a:t>
            </a:r>
            <a:r>
              <a:rPr lang="en-US" b="1" dirty="0"/>
              <a:t>Michel Martin </a:t>
            </a:r>
            <a:r>
              <a:rPr lang="en-US" b="1" dirty="0" err="1"/>
              <a:t>Drolling</a:t>
            </a:r>
            <a:r>
              <a:rPr lang="en-US" b="1" dirty="0"/>
              <a:t> </a:t>
            </a:r>
            <a:r>
              <a:rPr lang="en-US" dirty="0" err="1"/>
              <a:t>ile</a:t>
            </a:r>
            <a:r>
              <a:rPr lang="en-US" dirty="0"/>
              <a:t>,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b="1" dirty="0" smtClean="0"/>
              <a:t>1851 </a:t>
            </a:r>
            <a:r>
              <a:rPr lang="en-US" dirty="0" err="1" smtClean="0"/>
              <a:t>y</a:t>
            </a:r>
            <a:r>
              <a:rPr lang="en-US" dirty="0" err="1" smtClean="0">
                <a:cs typeface="Times New Roman" panose="02020603050405020304" pitchFamily="18" charset="0"/>
              </a:rPr>
              <a:t>ılında</a:t>
            </a:r>
            <a:r>
              <a:rPr lang="en-US" b="1" dirty="0" smtClean="0"/>
              <a:t> </a:t>
            </a:r>
            <a:r>
              <a:rPr lang="en-US" b="1" dirty="0"/>
              <a:t>François-</a:t>
            </a:r>
            <a:r>
              <a:rPr lang="en-US" b="1" dirty="0" err="1"/>
              <a:t>Édouard</a:t>
            </a:r>
            <a:r>
              <a:rPr lang="en-US" b="1" dirty="0"/>
              <a:t> Picot </a:t>
            </a:r>
            <a:r>
              <a:rPr lang="en-US" dirty="0" err="1" smtClean="0"/>
              <a:t>ile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burada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resim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yaptı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 err="1"/>
              <a:t>Profesör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b="1" dirty="0" err="1" smtClean="0"/>
              <a:t>kurucu</a:t>
            </a:r>
            <a:r>
              <a:rPr lang="ro-RO" b="1" dirty="0" smtClean="0"/>
              <a:t> </a:t>
            </a:r>
            <a:r>
              <a:rPr lang="en-US" b="1" dirty="0" err="1" smtClean="0"/>
              <a:t>olan</a:t>
            </a:r>
            <a:r>
              <a:rPr lang="en-US" b="1" dirty="0" smtClean="0"/>
              <a:t> </a:t>
            </a:r>
            <a:r>
              <a:rPr lang="en-US" b="1" dirty="0" err="1" smtClean="0"/>
              <a:t>Aman</a:t>
            </a:r>
            <a:r>
              <a:rPr lang="en-US" b="1" dirty="0" smtClean="0"/>
              <a:t>, </a:t>
            </a:r>
            <a:r>
              <a:rPr lang="en-US" b="1" dirty="0" err="1" smtClean="0"/>
              <a:t>Bükreş’teki</a:t>
            </a:r>
            <a:r>
              <a:rPr lang="en-US" b="1" dirty="0" smtClean="0"/>
              <a:t> </a:t>
            </a:r>
            <a:r>
              <a:rPr lang="en-US" b="1" dirty="0" err="1"/>
              <a:t>Güzel</a:t>
            </a:r>
            <a:r>
              <a:rPr lang="en-US" b="1" dirty="0"/>
              <a:t> </a:t>
            </a:r>
            <a:r>
              <a:rPr lang="en-US" b="1" dirty="0" err="1"/>
              <a:t>Sanatlar</a:t>
            </a:r>
            <a:r>
              <a:rPr lang="en-US" b="1" dirty="0"/>
              <a:t> </a:t>
            </a:r>
            <a:r>
              <a:rPr lang="en-US" b="1" dirty="0" err="1" smtClean="0"/>
              <a:t>Okulu’ndan</a:t>
            </a:r>
            <a:r>
              <a:rPr lang="en-US" b="1" dirty="0" smtClean="0"/>
              <a:t> </a:t>
            </a:r>
            <a:r>
              <a:rPr lang="en-US" b="1" dirty="0"/>
              <a:t>Gheorghe </a:t>
            </a:r>
            <a:r>
              <a:rPr lang="en-US" b="1" dirty="0" err="1"/>
              <a:t>Tattarescu</a:t>
            </a:r>
            <a:r>
              <a:rPr lang="en-US" b="1" dirty="0"/>
              <a:t> </a:t>
            </a:r>
            <a:r>
              <a:rPr lang="en-US" b="1" dirty="0" err="1"/>
              <a:t>ile</a:t>
            </a:r>
            <a:r>
              <a:rPr lang="en-US" b="1" dirty="0"/>
              <a:t> </a:t>
            </a:r>
            <a:r>
              <a:rPr lang="ro-RO" dirty="0" err="1" smtClean="0"/>
              <a:t>bu</a:t>
            </a:r>
            <a:r>
              <a:rPr lang="ro-RO" dirty="0" smtClean="0"/>
              <a:t> </a:t>
            </a:r>
            <a:r>
              <a:rPr lang="ro-RO" dirty="0" err="1" smtClean="0"/>
              <a:t>iși</a:t>
            </a:r>
            <a:r>
              <a:rPr lang="ro-RO" dirty="0" smtClean="0"/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çalı</a:t>
            </a:r>
            <a:r>
              <a:rPr lang="ro-RO" dirty="0" smtClean="0">
                <a:cs typeface="Times New Roman" panose="02020603050405020304" pitchFamily="18" charset="0"/>
              </a:rPr>
              <a:t>șt</a:t>
            </a:r>
            <a:r>
              <a:rPr lang="en-US" dirty="0" err="1" smtClean="0">
                <a:cs typeface="Times New Roman" panose="02020603050405020304" pitchFamily="18" charset="0"/>
              </a:rPr>
              <a:t>ı</a:t>
            </a:r>
            <a:r>
              <a:rPr lang="en-US" dirty="0" smtClean="0"/>
              <a:t>. </a:t>
            </a:r>
          </a:p>
          <a:p>
            <a:pPr algn="just"/>
            <a:r>
              <a:rPr lang="en-US" b="1" dirty="0" err="1" smtClean="0"/>
              <a:t>İtalyan</a:t>
            </a:r>
            <a:r>
              <a:rPr lang="en-US" b="1" dirty="0" smtClean="0"/>
              <a:t> </a:t>
            </a:r>
            <a:r>
              <a:rPr lang="en-US" b="1" dirty="0" err="1" smtClean="0"/>
              <a:t>Rönesans</a:t>
            </a:r>
            <a:r>
              <a:rPr lang="en-US" b="1" dirty="0" smtClean="0"/>
              <a:t> </a:t>
            </a:r>
            <a:r>
              <a:rPr lang="en-US" dirty="0" err="1"/>
              <a:t>ustalarının</a:t>
            </a:r>
            <a:r>
              <a:rPr lang="en-US" dirty="0"/>
              <a:t> </a:t>
            </a:r>
            <a:r>
              <a:rPr lang="en-US" dirty="0" err="1"/>
              <a:t>etkisinde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resme</a:t>
            </a:r>
            <a:r>
              <a:rPr lang="en-US" dirty="0"/>
              <a:t> </a:t>
            </a:r>
            <a:r>
              <a:rPr lang="en-US" dirty="0" err="1"/>
              <a:t>kendini</a:t>
            </a:r>
            <a:r>
              <a:rPr lang="en-US" dirty="0"/>
              <a:t> </a:t>
            </a:r>
            <a:r>
              <a:rPr lang="en-US" dirty="0" err="1"/>
              <a:t>adadı</a:t>
            </a:r>
            <a:r>
              <a:rPr lang="en-US" dirty="0"/>
              <a:t>.</a:t>
            </a:r>
          </a:p>
          <a:p>
            <a:pPr algn="just"/>
            <a:r>
              <a:rPr lang="en-US" dirty="0" err="1" smtClean="0"/>
              <a:t>Romanya’ya</a:t>
            </a:r>
            <a:r>
              <a:rPr lang="en-US" dirty="0" smtClean="0"/>
              <a:t> </a:t>
            </a:r>
            <a:r>
              <a:rPr lang="en-US" dirty="0" err="1"/>
              <a:t>döndüğünde</a:t>
            </a:r>
            <a:r>
              <a:rPr lang="en-US" dirty="0"/>
              <a:t>, </a:t>
            </a:r>
            <a:r>
              <a:rPr lang="en-US" dirty="0" err="1" smtClean="0"/>
              <a:t>Muscel</a:t>
            </a:r>
            <a:r>
              <a:rPr lang="en-US" dirty="0" smtClean="0"/>
              <a:t> </a:t>
            </a:r>
            <a:r>
              <a:rPr lang="en-US" dirty="0" err="1"/>
              <a:t>halkının</a:t>
            </a:r>
            <a:r>
              <a:rPr lang="en-US" dirty="0"/>
              <a:t> </a:t>
            </a:r>
            <a:r>
              <a:rPr lang="en-US" dirty="0" err="1"/>
              <a:t>yaşamından</a:t>
            </a:r>
            <a:r>
              <a:rPr lang="en-US" dirty="0"/>
              <a:t> </a:t>
            </a:r>
            <a:r>
              <a:rPr lang="en-US" dirty="0" err="1"/>
              <a:t>ilham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 </a:t>
            </a:r>
            <a:r>
              <a:rPr lang="en-US" dirty="0" err="1"/>
              <a:t>Câmpulung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çevresinde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manzara</a:t>
            </a:r>
            <a:r>
              <a:rPr lang="en-US" dirty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tablo</a:t>
            </a:r>
            <a:r>
              <a:rPr lang="en-US" dirty="0" smtClean="0"/>
              <a:t> </a:t>
            </a:r>
            <a:r>
              <a:rPr lang="en-US" dirty="0" err="1" smtClean="0"/>
              <a:t>bıraktı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Adı</a:t>
            </a:r>
            <a:r>
              <a:rPr lang="en-US" dirty="0"/>
              <a:t>, </a:t>
            </a:r>
            <a:r>
              <a:rPr lang="en-US" dirty="0" err="1"/>
              <a:t>yalnızca</a:t>
            </a:r>
            <a:r>
              <a:rPr lang="en-US" dirty="0"/>
              <a:t> </a:t>
            </a:r>
            <a:r>
              <a:rPr lang="en-US" dirty="0" err="1"/>
              <a:t>imzalanan</a:t>
            </a:r>
            <a:r>
              <a:rPr lang="en-US" dirty="0"/>
              <a:t> </a:t>
            </a:r>
            <a:r>
              <a:rPr lang="en-US" dirty="0" err="1"/>
              <a:t>eserlerin</a:t>
            </a:r>
            <a:r>
              <a:rPr lang="en-US" dirty="0"/>
              <a:t> </a:t>
            </a:r>
            <a:r>
              <a:rPr lang="en-US" dirty="0" err="1"/>
              <a:t>değeriyle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zamanda</a:t>
            </a:r>
            <a:r>
              <a:rPr lang="en-US" dirty="0"/>
              <a:t> </a:t>
            </a:r>
            <a:r>
              <a:rPr lang="en-US" dirty="0" smtClean="0"/>
              <a:t>1864 </a:t>
            </a:r>
            <a:r>
              <a:rPr lang="en-US" dirty="0" err="1" smtClean="0"/>
              <a:t>y</a:t>
            </a:r>
            <a:r>
              <a:rPr lang="en-US" dirty="0" err="1" smtClean="0">
                <a:cs typeface="Times New Roman" panose="02020603050405020304" pitchFamily="18" charset="0"/>
              </a:rPr>
              <a:t>ılında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/>
              <a:t>Bükreş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Ia</a:t>
            </a:r>
            <a:r>
              <a:rPr lang="ro-RO" dirty="0" smtClean="0"/>
              <a:t>ș</a:t>
            </a:r>
            <a:r>
              <a:rPr lang="en-US" dirty="0" err="1" smtClean="0"/>
              <a:t>i'deki</a:t>
            </a:r>
            <a:r>
              <a:rPr lang="en-US" dirty="0" smtClean="0"/>
              <a:t> </a:t>
            </a:r>
            <a:r>
              <a:rPr lang="en-US" dirty="0"/>
              <a:t>ilk </a:t>
            </a:r>
            <a:r>
              <a:rPr lang="en-US" dirty="0" err="1"/>
              <a:t>Güzel</a:t>
            </a:r>
            <a:r>
              <a:rPr lang="en-US" dirty="0"/>
              <a:t> </a:t>
            </a:r>
            <a:r>
              <a:rPr lang="en-US" dirty="0" err="1"/>
              <a:t>Sanatlar</a:t>
            </a:r>
            <a:r>
              <a:rPr lang="en-US" dirty="0"/>
              <a:t> </a:t>
            </a:r>
            <a:r>
              <a:rPr lang="en-US" dirty="0" err="1" smtClean="0"/>
              <a:t>Okulları’nın</a:t>
            </a:r>
            <a:r>
              <a:rPr lang="en-US" dirty="0" smtClean="0"/>
              <a:t> </a:t>
            </a:r>
            <a:r>
              <a:rPr lang="en-US" dirty="0" err="1"/>
              <a:t>kuruluşuna</a:t>
            </a:r>
            <a:r>
              <a:rPr lang="en-US" dirty="0"/>
              <a:t> </a:t>
            </a:r>
            <a:r>
              <a:rPr lang="en-US" dirty="0" err="1" smtClean="0"/>
              <a:t>katkısıyla</a:t>
            </a:r>
            <a:r>
              <a:rPr lang="en-US" dirty="0"/>
              <a:t> </a:t>
            </a:r>
            <a:r>
              <a:rPr lang="en-US" dirty="0" smtClean="0"/>
              <a:t>da, Rumen </a:t>
            </a:r>
            <a:r>
              <a:rPr lang="en-US" dirty="0" err="1"/>
              <a:t>sanat</a:t>
            </a:r>
            <a:r>
              <a:rPr lang="en-US" dirty="0"/>
              <a:t> </a:t>
            </a:r>
            <a:r>
              <a:rPr lang="en-US" dirty="0" err="1"/>
              <a:t>tarihinde</a:t>
            </a:r>
            <a:r>
              <a:rPr lang="en-US" dirty="0"/>
              <a:t> </a:t>
            </a:r>
            <a:r>
              <a:rPr lang="en-US" dirty="0" err="1"/>
              <a:t>kalmıştır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5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Theodor </a:t>
            </a:r>
            <a:r>
              <a:rPr lang="en-US" dirty="0" err="1"/>
              <a:t>Aman'ın</a:t>
            </a:r>
            <a:r>
              <a:rPr lang="en-US" dirty="0"/>
              <a:t> </a:t>
            </a:r>
            <a:r>
              <a:rPr lang="en-US" dirty="0" err="1"/>
              <a:t>Şerefi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6316639" cy="4174850"/>
          </a:xfrm>
        </p:spPr>
        <p:txBody>
          <a:bodyPr/>
          <a:lstStyle/>
          <a:p>
            <a:pPr algn="just"/>
            <a:r>
              <a:rPr lang="en-US" dirty="0"/>
              <a:t>• Theodor </a:t>
            </a:r>
            <a:r>
              <a:rPr lang="en-US" dirty="0" err="1"/>
              <a:t>Aman</a:t>
            </a:r>
            <a:r>
              <a:rPr lang="en-US" dirty="0"/>
              <a:t> </a:t>
            </a:r>
            <a:r>
              <a:rPr lang="en-US" dirty="0" err="1"/>
              <a:t>Müzesi</a:t>
            </a:r>
            <a:r>
              <a:rPr lang="en-US" dirty="0"/>
              <a:t>, </a:t>
            </a:r>
            <a:r>
              <a:rPr lang="en-US" dirty="0" err="1"/>
              <a:t>ressamın</a:t>
            </a:r>
            <a:r>
              <a:rPr lang="en-US" dirty="0"/>
              <a:t> </a:t>
            </a:r>
            <a:r>
              <a:rPr lang="en-US" dirty="0" err="1"/>
              <a:t>yaşadığı</a:t>
            </a:r>
            <a:r>
              <a:rPr lang="en-US" dirty="0"/>
              <a:t> </a:t>
            </a:r>
            <a:r>
              <a:rPr lang="en-US" dirty="0" err="1" smtClean="0"/>
              <a:t>Bükreş’te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err="1" smtClean="0">
                <a:cs typeface="Times New Roman" panose="02020603050405020304" pitchFamily="18" charset="0"/>
              </a:rPr>
              <a:t>çılmı</a:t>
            </a:r>
            <a:r>
              <a:rPr lang="ro-RO" dirty="0" smtClean="0">
                <a:cs typeface="Times New Roman" panose="02020603050405020304" pitchFamily="18" charset="0"/>
              </a:rPr>
              <a:t>ștır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/>
              <a:t>• </a:t>
            </a:r>
            <a:r>
              <a:rPr lang="en-US" dirty="0" err="1"/>
              <a:t>Bükreş</a:t>
            </a:r>
            <a:r>
              <a:rPr lang="en-US" dirty="0"/>
              <a:t>, </a:t>
            </a:r>
            <a:r>
              <a:rPr lang="en-US" dirty="0" err="1" smtClean="0"/>
              <a:t>Bac</a:t>
            </a:r>
            <a:r>
              <a:rPr lang="ro-RO" dirty="0" smtClean="0"/>
              <a:t>ă</a:t>
            </a:r>
            <a:r>
              <a:rPr lang="en-US" dirty="0" smtClean="0"/>
              <a:t>u</a:t>
            </a:r>
            <a:r>
              <a:rPr lang="en-US" dirty="0"/>
              <a:t>, </a:t>
            </a:r>
            <a:r>
              <a:rPr lang="en-US" dirty="0" err="1"/>
              <a:t>Baia</a:t>
            </a:r>
            <a:r>
              <a:rPr lang="en-US" dirty="0"/>
              <a:t> Mare, Craiova, </a:t>
            </a:r>
            <a:r>
              <a:rPr lang="en-US" dirty="0" err="1" smtClean="0"/>
              <a:t>Ploie</a:t>
            </a:r>
            <a:r>
              <a:rPr lang="ro-RO" dirty="0" smtClean="0"/>
              <a:t>ș</a:t>
            </a:r>
            <a:r>
              <a:rPr lang="en-US" dirty="0" err="1" smtClean="0"/>
              <a:t>ti</a:t>
            </a:r>
            <a:r>
              <a:rPr lang="en-US" dirty="0"/>
              <a:t>, </a:t>
            </a:r>
            <a:r>
              <a:rPr lang="en-US" dirty="0" err="1" smtClean="0"/>
              <a:t>Timi</a:t>
            </a:r>
            <a:r>
              <a:rPr lang="ro-RO" dirty="0" smtClean="0"/>
              <a:t>ș</a:t>
            </a:r>
            <a:r>
              <a:rPr lang="en-US" dirty="0" err="1" smtClean="0"/>
              <a:t>oara’daki</a:t>
            </a:r>
            <a:r>
              <a:rPr lang="en-US" dirty="0" smtClean="0"/>
              <a:t> </a:t>
            </a:r>
            <a:r>
              <a:rPr lang="en-US" dirty="0" err="1"/>
              <a:t>bazı</a:t>
            </a:r>
            <a:r>
              <a:rPr lang="en-US" dirty="0"/>
              <a:t> </a:t>
            </a:r>
            <a:r>
              <a:rPr lang="en-US" dirty="0" err="1"/>
              <a:t>caddeleri</a:t>
            </a:r>
            <a:r>
              <a:rPr lang="en-US" dirty="0"/>
              <a:t> </a:t>
            </a:r>
            <a:r>
              <a:rPr lang="en-US" dirty="0" err="1"/>
              <a:t>ressamın</a:t>
            </a:r>
            <a:r>
              <a:rPr lang="en-US" dirty="0"/>
              <a:t> </a:t>
            </a:r>
            <a:r>
              <a:rPr lang="en-US" dirty="0" err="1"/>
              <a:t>adını</a:t>
            </a:r>
            <a:r>
              <a:rPr lang="en-US" dirty="0"/>
              <a:t> </a:t>
            </a:r>
            <a:r>
              <a:rPr lang="en-US" dirty="0" err="1"/>
              <a:t>taşır</a:t>
            </a:r>
            <a:r>
              <a:rPr lang="en-US" dirty="0"/>
              <a:t>.</a:t>
            </a:r>
          </a:p>
          <a:p>
            <a:pPr algn="just"/>
            <a:r>
              <a:rPr lang="en-US" b="1" dirty="0"/>
              <a:t>• </a:t>
            </a:r>
            <a:r>
              <a:rPr lang="en-US" b="1" dirty="0" err="1"/>
              <a:t>Filateli</a:t>
            </a:r>
            <a:endParaRPr lang="en-US" b="1" dirty="0"/>
          </a:p>
          <a:p>
            <a:pPr lvl="1" algn="just"/>
            <a:r>
              <a:rPr lang="en-US" dirty="0"/>
              <a:t>2014 </a:t>
            </a:r>
            <a:r>
              <a:rPr lang="en-US" dirty="0" err="1"/>
              <a:t>yılında</a:t>
            </a:r>
            <a:r>
              <a:rPr lang="en-US" dirty="0"/>
              <a:t> </a:t>
            </a:r>
            <a:r>
              <a:rPr lang="en-US" dirty="0" err="1" smtClean="0"/>
              <a:t>Bükreş’te</a:t>
            </a:r>
            <a:r>
              <a:rPr lang="en-US" dirty="0" smtClean="0"/>
              <a:t> </a:t>
            </a:r>
            <a:r>
              <a:rPr lang="en-US" dirty="0" err="1"/>
              <a:t>Ulusal</a:t>
            </a:r>
            <a:r>
              <a:rPr lang="en-US" dirty="0"/>
              <a:t> </a:t>
            </a:r>
            <a:r>
              <a:rPr lang="en-US" dirty="0" err="1"/>
              <a:t>Güzel</a:t>
            </a:r>
            <a:r>
              <a:rPr lang="en-US" dirty="0"/>
              <a:t> </a:t>
            </a:r>
            <a:r>
              <a:rPr lang="en-US" dirty="0" err="1"/>
              <a:t>Sanatlar</a:t>
            </a:r>
            <a:r>
              <a:rPr lang="en-US" dirty="0"/>
              <a:t> </a:t>
            </a:r>
            <a:r>
              <a:rPr lang="en-US" dirty="0" err="1" smtClean="0"/>
              <a:t>Okulu’nun</a:t>
            </a:r>
            <a:r>
              <a:rPr lang="en-US" dirty="0" smtClean="0"/>
              <a:t> </a:t>
            </a:r>
            <a:r>
              <a:rPr lang="en-US" dirty="0" err="1"/>
              <a:t>kuruluşunun</a:t>
            </a:r>
            <a:r>
              <a:rPr lang="en-US" dirty="0"/>
              <a:t> 150. </a:t>
            </a:r>
            <a:r>
              <a:rPr lang="en-US" dirty="0" err="1"/>
              <a:t>yıldönümü</a:t>
            </a:r>
            <a:r>
              <a:rPr lang="en-US" dirty="0"/>
              <a:t> </a:t>
            </a:r>
            <a:r>
              <a:rPr lang="en-US" dirty="0" err="1"/>
              <a:t>vesilesiyle</a:t>
            </a:r>
            <a:r>
              <a:rPr lang="en-US" dirty="0"/>
              <a:t> </a:t>
            </a:r>
            <a:r>
              <a:rPr lang="en-US" dirty="0" err="1"/>
              <a:t>yayınlanan</a:t>
            </a:r>
            <a:r>
              <a:rPr lang="en-US" dirty="0"/>
              <a:t> </a:t>
            </a:r>
            <a:r>
              <a:rPr lang="en-US" dirty="0" err="1"/>
              <a:t>posta</a:t>
            </a:r>
            <a:r>
              <a:rPr lang="en-US" dirty="0"/>
              <a:t> </a:t>
            </a:r>
            <a:r>
              <a:rPr lang="en-US" dirty="0" err="1" smtClean="0"/>
              <a:t>damgasıd</a:t>
            </a:r>
            <a:r>
              <a:rPr lang="en-US" dirty="0" err="1" smtClean="0">
                <a:cs typeface="Times New Roman" panose="02020603050405020304" pitchFamily="18" charset="0"/>
              </a:rPr>
              <a:t>ır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pPr lvl="1" algn="just"/>
            <a:r>
              <a:rPr lang="en-US" dirty="0" err="1"/>
              <a:t>Ulusal</a:t>
            </a:r>
            <a:r>
              <a:rPr lang="en-US" dirty="0"/>
              <a:t> </a:t>
            </a:r>
            <a:r>
              <a:rPr lang="en-US" dirty="0" err="1"/>
              <a:t>Güzel</a:t>
            </a:r>
            <a:r>
              <a:rPr lang="en-US" dirty="0"/>
              <a:t> </a:t>
            </a:r>
            <a:r>
              <a:rPr lang="en-US" dirty="0" err="1"/>
              <a:t>Sanatlar</a:t>
            </a:r>
            <a:r>
              <a:rPr lang="en-US" dirty="0"/>
              <a:t> </a:t>
            </a:r>
            <a:r>
              <a:rPr lang="en-US" dirty="0" err="1" smtClean="0"/>
              <a:t>Okulu’nun</a:t>
            </a:r>
            <a:r>
              <a:rPr lang="en-US" dirty="0" smtClean="0"/>
              <a:t> </a:t>
            </a:r>
            <a:r>
              <a:rPr lang="en-US" dirty="0" err="1"/>
              <a:t>kuruluşunun</a:t>
            </a:r>
            <a:r>
              <a:rPr lang="en-US" dirty="0"/>
              <a:t> 150. </a:t>
            </a:r>
            <a:r>
              <a:rPr lang="en-US" dirty="0" err="1"/>
              <a:t>yıldönümünde</a:t>
            </a:r>
            <a:r>
              <a:rPr lang="en-US" dirty="0"/>
              <a:t>, </a:t>
            </a:r>
            <a:r>
              <a:rPr lang="en-US" dirty="0" err="1" smtClean="0"/>
              <a:t>Romanya’n</a:t>
            </a:r>
            <a:r>
              <a:rPr lang="en-US" dirty="0" err="1" smtClean="0">
                <a:cs typeface="Times New Roman" panose="02020603050405020304" pitchFamily="18" charset="0"/>
              </a:rPr>
              <a:t>ın</a:t>
            </a:r>
            <a:r>
              <a:rPr lang="en-US" dirty="0" smtClean="0"/>
              <a:t> </a:t>
            </a:r>
            <a:r>
              <a:rPr lang="en-US" dirty="0" err="1" smtClean="0"/>
              <a:t>Postanesi</a:t>
            </a:r>
            <a:r>
              <a:rPr lang="en-US" dirty="0" smtClean="0"/>
              <a:t>, </a:t>
            </a:r>
            <a:r>
              <a:rPr lang="en-US" dirty="0"/>
              <a:t>Theodor </a:t>
            </a:r>
            <a:r>
              <a:rPr lang="en-US" dirty="0" err="1"/>
              <a:t>Aman'ı</a:t>
            </a:r>
            <a:r>
              <a:rPr lang="en-US" dirty="0"/>
              <a:t> </a:t>
            </a:r>
            <a:r>
              <a:rPr lang="en-US" dirty="0" err="1"/>
              <a:t>temsil</a:t>
            </a:r>
            <a:r>
              <a:rPr lang="en-US" dirty="0"/>
              <a:t> </a:t>
            </a:r>
            <a:r>
              <a:rPr lang="en-US" dirty="0" err="1"/>
              <a:t>eden</a:t>
            </a:r>
            <a:r>
              <a:rPr lang="en-US" dirty="0"/>
              <a:t> 8,10 lei nominal </a:t>
            </a:r>
            <a:r>
              <a:rPr lang="en-US" dirty="0" err="1"/>
              <a:t>değerinde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posta</a:t>
            </a:r>
            <a:r>
              <a:rPr lang="en-US" dirty="0"/>
              <a:t> </a:t>
            </a:r>
            <a:r>
              <a:rPr lang="en-US" dirty="0" err="1"/>
              <a:t>pulu</a:t>
            </a:r>
            <a:r>
              <a:rPr lang="en-US" dirty="0"/>
              <a:t> </a:t>
            </a:r>
            <a:r>
              <a:rPr lang="en-US" dirty="0" err="1" smtClean="0"/>
              <a:t>yaptı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818" y="1871108"/>
            <a:ext cx="2772382" cy="40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Çalışmalar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59832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Cu </a:t>
            </a:r>
            <a:r>
              <a:rPr lang="en-US" dirty="0" err="1"/>
              <a:t>barca</a:t>
            </a:r>
            <a:r>
              <a:rPr lang="en-US" dirty="0"/>
              <a:t> / </a:t>
            </a:r>
            <a:r>
              <a:rPr lang="en-US" dirty="0" err="1"/>
              <a:t>Tekne</a:t>
            </a:r>
            <a:r>
              <a:rPr lang="en-US" dirty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98" y="1697083"/>
            <a:ext cx="7918105" cy="45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8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597931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Peisaj</a:t>
            </a:r>
            <a:r>
              <a:rPr lang="en-US" dirty="0"/>
              <a:t> cu </a:t>
            </a:r>
            <a:r>
              <a:rPr lang="en-US" dirty="0" err="1"/>
              <a:t>râu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copaci</a:t>
            </a:r>
            <a:r>
              <a:rPr lang="en-US" dirty="0"/>
              <a:t> / </a:t>
            </a:r>
            <a:r>
              <a:rPr lang="en-US" dirty="0" err="1"/>
              <a:t>Nehir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ağaçlarla</a:t>
            </a:r>
            <a:r>
              <a:rPr lang="en-US" dirty="0"/>
              <a:t> </a:t>
            </a:r>
            <a:r>
              <a:rPr lang="en-US" dirty="0" err="1"/>
              <a:t>peyzaj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721" y="404100"/>
            <a:ext cx="9740557" cy="58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597931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Jardin</a:t>
            </a:r>
            <a:r>
              <a:rPr lang="en-US" dirty="0"/>
              <a:t> du Luxembourg / Luxembourg </a:t>
            </a:r>
            <a:r>
              <a:rPr lang="en-US" dirty="0" err="1" smtClean="0"/>
              <a:t>Bahçesi</a:t>
            </a:r>
            <a:endParaRPr lang="en-US" dirty="0" smtClean="0"/>
          </a:p>
          <a:p>
            <a:pPr algn="r"/>
            <a:r>
              <a:rPr lang="en-US" dirty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Femeie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parc</a:t>
            </a:r>
            <a:r>
              <a:rPr lang="en-US" dirty="0"/>
              <a:t> / Kadın </a:t>
            </a:r>
            <a:r>
              <a:rPr lang="en-US" dirty="0" err="1"/>
              <a:t>parkta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4" y="231715"/>
            <a:ext cx="3357349" cy="5694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949" y="260103"/>
            <a:ext cx="3998794" cy="56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611579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/>
              <a:t>Unirea</a:t>
            </a:r>
            <a:r>
              <a:rPr lang="en-US" dirty="0"/>
              <a:t> </a:t>
            </a:r>
            <a:r>
              <a:rPr lang="en-US" dirty="0" err="1"/>
              <a:t>Principatelor</a:t>
            </a:r>
            <a:r>
              <a:rPr lang="en-US" dirty="0"/>
              <a:t> / </a:t>
            </a:r>
            <a:r>
              <a:rPr lang="en-US" dirty="0" err="1"/>
              <a:t>Beylikler</a:t>
            </a:r>
            <a:r>
              <a:rPr lang="en-US" dirty="0"/>
              <a:t> </a:t>
            </a:r>
            <a:r>
              <a:rPr lang="en-US" dirty="0" err="1" smtClean="0"/>
              <a:t>Birliği</a:t>
            </a:r>
            <a:r>
              <a:rPr lang="en-US" dirty="0"/>
              <a:t>, 1859</a:t>
            </a:r>
            <a:endParaRPr lang="en-US" dirty="0" smtClean="0"/>
          </a:p>
          <a:p>
            <a:pPr algn="r"/>
            <a:r>
              <a:rPr lang="en-US" dirty="0" smtClean="0"/>
              <a:t>Theodor </a:t>
            </a:r>
            <a:r>
              <a:rPr lang="en-US" dirty="0" err="1"/>
              <a:t>Aman</a:t>
            </a:r>
            <a:r>
              <a:rPr lang="en-US" dirty="0"/>
              <a:t> – </a:t>
            </a:r>
            <a:r>
              <a:rPr lang="en-US" dirty="0" err="1" smtClean="0"/>
              <a:t>Tig</a:t>
            </a:r>
            <a:r>
              <a:rPr lang="ro-RO" dirty="0"/>
              <a:t>ă</a:t>
            </a:r>
            <a:r>
              <a:rPr lang="en-US" dirty="0" err="1" smtClean="0"/>
              <a:t>ncu</a:t>
            </a:r>
            <a:r>
              <a:rPr lang="ro-RO" smtClean="0"/>
              <a:t>ș</a:t>
            </a:r>
            <a:r>
              <a:rPr lang="en-US" smtClean="0"/>
              <a:t>a </a:t>
            </a:r>
            <a:r>
              <a:rPr lang="en-US" dirty="0"/>
              <a:t>/ </a:t>
            </a:r>
            <a:r>
              <a:rPr lang="en-US" dirty="0" err="1"/>
              <a:t>Genç</a:t>
            </a:r>
            <a:r>
              <a:rPr lang="en-US" dirty="0"/>
              <a:t> </a:t>
            </a:r>
            <a:r>
              <a:rPr lang="en-US" dirty="0" err="1"/>
              <a:t>çingene</a:t>
            </a:r>
            <a:r>
              <a:rPr lang="en-US" dirty="0"/>
              <a:t> </a:t>
            </a:r>
            <a:r>
              <a:rPr lang="en-US" dirty="0" err="1"/>
              <a:t>kadın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6" y="277258"/>
            <a:ext cx="4195977" cy="5639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671" y="277259"/>
            <a:ext cx="3655991" cy="56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156</TotalTime>
  <Words>578</Words>
  <Application>Microsoft Office PowerPoint</Application>
  <PresentationFormat>Widescreen</PresentationFormat>
  <Paragraphs>188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Garamond</vt:lpstr>
      <vt:lpstr>Times New Roman</vt:lpstr>
      <vt:lpstr>Savon</vt:lpstr>
      <vt:lpstr>Theodor Aman </vt:lpstr>
      <vt:lpstr>Theodor Aman </vt:lpstr>
      <vt:lpstr>Biyografi</vt:lpstr>
      <vt:lpstr>Eǧitim</vt:lpstr>
      <vt:lpstr>Theodor Aman'ın Şerefi</vt:lpstr>
      <vt:lpstr>Çalışmalar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Theodor Aman </dc:title>
  <dc:creator>Alina</dc:creator>
  <cp:lastModifiedBy>Alina</cp:lastModifiedBy>
  <cp:revision>41</cp:revision>
  <dcterms:created xsi:type="dcterms:W3CDTF">2019-04-01T15:55:16Z</dcterms:created>
  <dcterms:modified xsi:type="dcterms:W3CDTF">2020-05-03T07:30:10Z</dcterms:modified>
</cp:coreProperties>
</file>