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64"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37420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01691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6098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10858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57676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12381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22490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51679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21183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91582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46113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31956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8421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6971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5904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874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53667427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11073" y="424554"/>
            <a:ext cx="8596668" cy="5744333"/>
          </a:xfrm>
        </p:spPr>
        <p:txBody>
          <a:bodyPr>
            <a:normAutofit/>
          </a:bodyPr>
          <a:lstStyle/>
          <a:p>
            <a:pPr marL="0" indent="0">
              <a:buNone/>
            </a:pPr>
            <a:r>
              <a:rPr lang="tr-TR" sz="3200" dirty="0"/>
              <a:t>	Hasta Hakları</a:t>
            </a:r>
          </a:p>
          <a:p>
            <a:pPr marL="0" indent="0">
              <a:buNone/>
            </a:pPr>
            <a:r>
              <a:rPr lang="tr-TR" sz="3200" dirty="0"/>
              <a:t>	Hastanın kaybettiği sağlığını en kısa zamanda, mümkün olabildiğince en yüksek seviyede, en konforlu ve saygın bir biçimde geri alabilmesi; bu mümkün olmadığında ise hastalığına karşın yaşam kalitesini koruyabilmesi ve insan onuruna yakışır biçimde ölebilmesi için gereksinim duyacağı her türlü destek ve hizmete kolayca ulaşabilmesidir.</a:t>
            </a:r>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50C8D1-7143-476A-B521-D1CD8E46972F}"/>
              </a:ext>
            </a:extLst>
          </p:cNvPr>
          <p:cNvSpPr>
            <a:spLocks noGrp="1"/>
          </p:cNvSpPr>
          <p:nvPr>
            <p:ph idx="1"/>
          </p:nvPr>
        </p:nvSpPr>
        <p:spPr>
          <a:xfrm>
            <a:off x="677334" y="569843"/>
            <a:ext cx="8596668" cy="5471519"/>
          </a:xfrm>
        </p:spPr>
        <p:txBody>
          <a:bodyPr/>
          <a:lstStyle/>
          <a:p>
            <a:pPr marL="0" indent="0">
              <a:buNone/>
            </a:pPr>
            <a:r>
              <a:rPr lang="tr-TR" dirty="0"/>
              <a:t>	</a:t>
            </a:r>
            <a:r>
              <a:rPr lang="tr-TR" sz="4800" dirty="0"/>
              <a:t>Hasta Hakları Kanunu Taslağı’na göre hasta hakları:</a:t>
            </a:r>
          </a:p>
          <a:p>
            <a:pPr marL="0" indent="0">
              <a:buNone/>
            </a:pPr>
            <a:r>
              <a:rPr lang="tr-TR" sz="4800" dirty="0"/>
              <a:t>	«Türkiye Büyük Millet Meclisi tarafından kabul edilen uluslararası sözleşmelerde ve ulusal mevzuatta belirlenen haklar» </a:t>
            </a:r>
            <a:r>
              <a:rPr lang="tr-TR" sz="4800" dirty="0" err="1"/>
              <a:t>dır</a:t>
            </a:r>
            <a:r>
              <a:rPr lang="tr-TR" sz="4800" dirty="0"/>
              <a:t>.</a:t>
            </a:r>
          </a:p>
        </p:txBody>
      </p:sp>
    </p:spTree>
    <p:extLst>
      <p:ext uri="{BB962C8B-B14F-4D97-AF65-F5344CB8AC3E}">
        <p14:creationId xmlns:p14="http://schemas.microsoft.com/office/powerpoint/2010/main" val="30723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62609"/>
            <a:ext cx="8596668" cy="5378753"/>
          </a:xfrm>
        </p:spPr>
        <p:txBody>
          <a:bodyPr>
            <a:normAutofit fontScale="92500" lnSpcReduction="10000"/>
          </a:bodyPr>
          <a:lstStyle/>
          <a:p>
            <a:pPr marL="0" indent="0">
              <a:buNone/>
            </a:pPr>
            <a:r>
              <a:rPr lang="tr-TR" sz="4400" dirty="0"/>
              <a:t>Hasta Hakları Yönetmeliği’nin 4. maddesinde hasta hakları:</a:t>
            </a:r>
          </a:p>
          <a:p>
            <a:pPr marL="0" indent="0">
              <a:buNone/>
            </a:pPr>
            <a:r>
              <a:rPr lang="tr-TR" sz="4400" dirty="0"/>
              <a:t>«Sağlık hizmetlerinden faydalanma ihtiyacı bulunan fertlerin, sırf insan olmaları sebebiyle sahip bulundukları ve T. C. Anayasası, milletler arası anlaşmalar, kanunlar ve diğer mevzuat ile teminat altına alınmış bulunan hakları ifade eder.»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662609"/>
            <a:ext cx="8596668" cy="5378753"/>
          </a:xfrm>
        </p:spPr>
        <p:txBody>
          <a:bodyPr>
            <a:normAutofit lnSpcReduction="10000"/>
          </a:bodyPr>
          <a:lstStyle/>
          <a:p>
            <a:pPr marL="0" indent="0">
              <a:buNone/>
            </a:pPr>
            <a:r>
              <a:rPr lang="tr-TR" sz="3600" dirty="0"/>
              <a:t>1998 tarihli Hasta Hakları Yönetmeliği’ne göre hasta hakları 24 başlık altında toplanabilir. Bunlar: </a:t>
            </a:r>
          </a:p>
          <a:p>
            <a:pPr>
              <a:buFont typeface="+mj-lt"/>
              <a:buAutoNum type="arabicParenR"/>
            </a:pPr>
            <a:r>
              <a:rPr lang="tr-TR" sz="3600" dirty="0"/>
              <a:t>Adalet ve hakkaniyete uygun olarak faydalanma</a:t>
            </a:r>
          </a:p>
          <a:p>
            <a:pPr>
              <a:buFont typeface="+mj-lt"/>
              <a:buAutoNum type="arabicParenR"/>
            </a:pPr>
            <a:r>
              <a:rPr lang="tr-TR" sz="3600" dirty="0"/>
              <a:t>Bilgi isteme</a:t>
            </a:r>
          </a:p>
          <a:p>
            <a:pPr>
              <a:buFont typeface="+mj-lt"/>
              <a:buAutoNum type="arabicParenR"/>
            </a:pPr>
            <a:r>
              <a:rPr lang="tr-TR" sz="3600" dirty="0"/>
              <a:t>Sağlık kuruluşunu seçme ve değiştirme</a:t>
            </a:r>
          </a:p>
          <a:p>
            <a:pPr>
              <a:buFont typeface="+mj-lt"/>
              <a:buAutoNum type="arabicParenR"/>
            </a:pPr>
            <a:r>
              <a:rPr lang="tr-TR" sz="3600" dirty="0"/>
              <a:t>Personeli tanıma, seçme ve değiştirme</a:t>
            </a:r>
          </a:p>
          <a:p>
            <a:pPr>
              <a:buFont typeface="+mj-lt"/>
              <a:buAutoNum type="arabicParenR"/>
            </a:pPr>
            <a:r>
              <a:rPr lang="tr-TR" sz="3600" dirty="0"/>
              <a:t>Öncelik sırasının belirlenmesini isteme</a:t>
            </a:r>
          </a:p>
          <a:p>
            <a:pPr marL="0" indent="0">
              <a:buNone/>
            </a:pPr>
            <a:endParaRPr lang="tr-TR"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516835"/>
            <a:ext cx="8596668" cy="5524527"/>
          </a:xfrm>
        </p:spPr>
        <p:txBody>
          <a:bodyPr/>
          <a:lstStyle/>
          <a:p>
            <a:pPr>
              <a:buFont typeface="+mj-lt"/>
              <a:buAutoNum type="arabicParenR" startAt="6"/>
            </a:pPr>
            <a:r>
              <a:rPr lang="tr-TR" sz="3600" dirty="0"/>
              <a:t>Tıbbi gereklere uygun teşhis, tedavi ve bakım</a:t>
            </a:r>
          </a:p>
          <a:p>
            <a:pPr>
              <a:buFont typeface="+mj-lt"/>
              <a:buAutoNum type="arabicParenR" startAt="6"/>
            </a:pPr>
            <a:r>
              <a:rPr lang="tr-TR" sz="3600" dirty="0"/>
              <a:t>Tıbbi gereklilikler dışında müdahale yasağı</a:t>
            </a:r>
          </a:p>
          <a:p>
            <a:pPr>
              <a:buFont typeface="+mj-lt"/>
              <a:buAutoNum type="arabicParenR" startAt="6"/>
            </a:pPr>
            <a:r>
              <a:rPr lang="tr-TR" sz="3600" dirty="0"/>
              <a:t>Ötenazi yasağı</a:t>
            </a:r>
          </a:p>
          <a:p>
            <a:pPr>
              <a:buFont typeface="+mj-lt"/>
              <a:buAutoNum type="arabicParenR" startAt="6"/>
            </a:pPr>
            <a:r>
              <a:rPr lang="tr-TR" sz="3600" dirty="0"/>
              <a:t>Tıbbi özen gösterilmesi</a:t>
            </a:r>
          </a:p>
          <a:p>
            <a:pPr>
              <a:buFont typeface="+mj-lt"/>
              <a:buAutoNum type="arabicParenR" startAt="6"/>
            </a:pPr>
            <a:r>
              <a:rPr lang="tr-TR" sz="3600" dirty="0"/>
              <a:t>Genel olarak bilgi isteme</a:t>
            </a:r>
          </a:p>
          <a:p>
            <a:pPr>
              <a:buFont typeface="+mj-lt"/>
              <a:buAutoNum type="arabicParenR" startAt="6"/>
            </a:pPr>
            <a:r>
              <a:rPr lang="tr-TR" sz="3600" dirty="0"/>
              <a:t>Kayıtları inceleme</a:t>
            </a:r>
          </a:p>
          <a:p>
            <a:pPr marL="0" indent="0">
              <a:buNone/>
            </a:pPr>
            <a:endParaRPr lang="tr-TR"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834887"/>
            <a:ext cx="8596668" cy="5206475"/>
          </a:xfrm>
        </p:spPr>
        <p:txBody>
          <a:bodyPr>
            <a:normAutofit/>
          </a:bodyPr>
          <a:lstStyle/>
          <a:p>
            <a:pPr>
              <a:buFont typeface="+mj-lt"/>
              <a:buAutoNum type="arabicParenR" startAt="12"/>
            </a:pPr>
            <a:r>
              <a:rPr lang="tr-TR" sz="4000" dirty="0"/>
              <a:t>Mahremiyete saygı gösterilmesi</a:t>
            </a:r>
          </a:p>
          <a:p>
            <a:pPr>
              <a:buFont typeface="+mj-lt"/>
              <a:buAutoNum type="arabicParenR" startAt="12"/>
            </a:pPr>
            <a:r>
              <a:rPr lang="tr-TR" sz="4000" dirty="0"/>
              <a:t>Bilgilerin gizli tutulması</a:t>
            </a:r>
          </a:p>
          <a:p>
            <a:pPr>
              <a:buFont typeface="+mj-lt"/>
              <a:buAutoNum type="arabicParenR" startAt="12"/>
            </a:pPr>
            <a:r>
              <a:rPr lang="tr-TR" sz="4000" dirty="0"/>
              <a:t>Tıbbi müdahalede hastanın rızası</a:t>
            </a:r>
          </a:p>
          <a:p>
            <a:pPr>
              <a:buFont typeface="+mj-lt"/>
              <a:buAutoNum type="arabicParenR" startAt="12"/>
            </a:pPr>
            <a:r>
              <a:rPr lang="tr-TR" sz="4000" dirty="0"/>
              <a:t>Alışılmış olmayan tedavi usullerinin uygulanması</a:t>
            </a:r>
          </a:p>
          <a:p>
            <a:pPr>
              <a:buFont typeface="+mj-lt"/>
              <a:buAutoNum type="arabicParenR" startAt="12"/>
            </a:pPr>
            <a:r>
              <a:rPr lang="tr-TR" sz="4000" dirty="0"/>
              <a:t>Aile planlaması hizmetleri ve gebeliğin sona erdirilmesi</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834887"/>
            <a:ext cx="8596668" cy="5206475"/>
          </a:xfrm>
        </p:spPr>
        <p:txBody>
          <a:bodyPr/>
          <a:lstStyle/>
          <a:p>
            <a:pPr>
              <a:buFont typeface="+mj-lt"/>
              <a:buAutoNum type="arabicParenR" startAt="17"/>
            </a:pPr>
            <a:r>
              <a:rPr lang="tr-TR" sz="4000" dirty="0"/>
              <a:t>Tıbbi araştırmalarda hasta hakları</a:t>
            </a:r>
          </a:p>
          <a:p>
            <a:pPr>
              <a:buFont typeface="+mj-lt"/>
              <a:buAutoNum type="arabicParenR" startAt="17"/>
            </a:pPr>
            <a:r>
              <a:rPr lang="tr-TR" sz="4000" dirty="0"/>
              <a:t>Güvenliğin sağlanması</a:t>
            </a:r>
          </a:p>
          <a:p>
            <a:pPr>
              <a:buFont typeface="+mj-lt"/>
              <a:buAutoNum type="arabicParenR" startAt="17"/>
            </a:pPr>
            <a:r>
              <a:rPr lang="tr-TR" sz="4000" dirty="0"/>
              <a:t>Dini vecibeleri yerine getirebilme ve dini hizmetlerden faydalanma</a:t>
            </a:r>
          </a:p>
          <a:p>
            <a:pPr>
              <a:buFont typeface="+mj-lt"/>
              <a:buAutoNum type="arabicParenR" startAt="17"/>
            </a:pPr>
            <a:r>
              <a:rPr lang="tr-TR" sz="4000" dirty="0"/>
              <a:t>İnsani değerlere saygı gösterilmesi ve ziyaret</a:t>
            </a:r>
          </a:p>
          <a:p>
            <a:pPr>
              <a:buFont typeface="+mj-lt"/>
              <a:buAutoNum type="arabicParenR" startAt="17"/>
            </a:pPr>
            <a:r>
              <a:rPr lang="tr-TR" sz="4000" dirty="0"/>
              <a:t>Refakatçi bulundurma</a:t>
            </a:r>
          </a:p>
          <a:p>
            <a:pPr>
              <a:buFont typeface="+mj-lt"/>
              <a:buAutoNum type="arabicParenR" startAt="17"/>
            </a:pPr>
            <a:endParaRPr lang="tr-TR"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622853"/>
            <a:ext cx="8596668" cy="5418510"/>
          </a:xfrm>
        </p:spPr>
        <p:txBody>
          <a:bodyPr>
            <a:normAutofit lnSpcReduction="10000"/>
          </a:bodyPr>
          <a:lstStyle/>
          <a:p>
            <a:pPr>
              <a:buFont typeface="+mj-lt"/>
              <a:buAutoNum type="arabicParenR" startAt="22"/>
            </a:pPr>
            <a:r>
              <a:rPr lang="tr-TR" sz="4800" dirty="0"/>
              <a:t>Hizmetin sağlık kurum ve kuruluşu dışında verilmesi</a:t>
            </a:r>
          </a:p>
          <a:p>
            <a:pPr>
              <a:buFont typeface="+mj-lt"/>
              <a:buAutoNum type="arabicParenR" startAt="22"/>
            </a:pPr>
            <a:r>
              <a:rPr lang="tr-TR" sz="4800" dirty="0"/>
              <a:t>Hastaya yeterli vakit ayrılması ve hastanın vaktine riayet edilmesi</a:t>
            </a:r>
          </a:p>
          <a:p>
            <a:pPr>
              <a:buFont typeface="+mj-lt"/>
              <a:buAutoNum type="arabicParenR" startAt="22"/>
            </a:pPr>
            <a:r>
              <a:rPr lang="tr-TR" sz="4800" dirty="0"/>
              <a:t>Müracaat, şikayet ve dava hakkı</a:t>
            </a:r>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175</TotalTime>
  <Words>255</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13</cp:revision>
  <dcterms:created xsi:type="dcterms:W3CDTF">2020-05-12T10:57:22Z</dcterms:created>
  <dcterms:modified xsi:type="dcterms:W3CDTF">2020-05-13T11:22:35Z</dcterms:modified>
</cp:coreProperties>
</file>