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72" r:id="rId2"/>
    <p:sldMasterId id="2147483684" r:id="rId3"/>
  </p:sldMasterIdLst>
  <p:notesMasterIdLst>
    <p:notesMasterId r:id="rId14"/>
  </p:notesMasterIdLst>
  <p:sldIdLst>
    <p:sldId id="381" r:id="rId4"/>
    <p:sldId id="345" r:id="rId5"/>
    <p:sldId id="350" r:id="rId6"/>
    <p:sldId id="282" r:id="rId7"/>
    <p:sldId id="354" r:id="rId8"/>
    <p:sldId id="357" r:id="rId9"/>
    <p:sldId id="375" r:id="rId10"/>
    <p:sldId id="376" r:id="rId11"/>
    <p:sldId id="377" r:id="rId12"/>
    <p:sldId id="38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766C5D"/>
    <a:srgbClr val="DCA437"/>
    <a:srgbClr val="D58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fld id="{F17962DD-90BB-49B7-9B65-58726FA6F3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245599-85E4-4EBC-AB8E-6784CA3460B8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CA0F2CB-5826-435D-A749-0003BD53D369}" type="slidenum">
              <a:rPr lang="en-US" sz="1200" b="0">
                <a:latin typeface="Times" charset="0"/>
              </a:rPr>
              <a:pPr algn="r"/>
              <a:t>2</a:t>
            </a:fld>
            <a:endParaRPr lang="en-US" sz="1200" b="0">
              <a:latin typeface="Times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F4C58-C280-4276-9F80-4C8A783CDF37}" type="slidenum">
              <a:rPr lang="en-US"/>
              <a:pPr/>
              <a:t>3</a:t>
            </a:fld>
            <a:endParaRPr lang="en-US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352DA1-DBB9-44B0-8E2B-62319F288323}" type="slidenum">
              <a:rPr lang="en-US" sz="1200" b="0">
                <a:latin typeface="Times" charset="0"/>
              </a:rPr>
              <a:pPr algn="r"/>
              <a:t>3</a:t>
            </a:fld>
            <a:endParaRPr lang="en-US" sz="1200" b="0">
              <a:latin typeface="Times" charset="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D82268-1902-4BC9-A6A7-DE1AFB8E8AE1}" type="slidenum">
              <a:rPr lang="en-US"/>
              <a:pPr/>
              <a:t>5</a:t>
            </a:fld>
            <a:endParaRPr lang="en-US"/>
          </a:p>
        </p:txBody>
      </p:sp>
      <p:sp>
        <p:nvSpPr>
          <p:cNvPr id="7373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C24597-AF09-4EDF-B588-F686865176C2}" type="slidenum">
              <a:rPr lang="en-US" sz="1200" b="0">
                <a:latin typeface="Times" charset="0"/>
              </a:rPr>
              <a:pPr algn="r"/>
              <a:t>5</a:t>
            </a:fld>
            <a:endParaRPr lang="en-US" sz="1200" b="0">
              <a:latin typeface="Times" charset="0"/>
            </a:endParaRPr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7DCF7-1BAE-482E-B0D7-F11D72B0AEE8}" type="slidenum">
              <a:rPr lang="en-US"/>
              <a:pPr/>
              <a:t>6</a:t>
            </a:fld>
            <a:endParaRPr lang="en-US"/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DDA5116-5E52-46E2-890C-2AD206E77333}" type="slidenum">
              <a:rPr lang="en-US" sz="1200" b="0">
                <a:latin typeface="Times" charset="0"/>
              </a:rPr>
              <a:pPr algn="r"/>
              <a:t>6</a:t>
            </a:fld>
            <a:endParaRPr lang="en-US" sz="1200" b="0">
              <a:latin typeface="Times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7DCF7-1BAE-482E-B0D7-F11D72B0AEE8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DDA5116-5E52-46E2-890C-2AD206E7733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7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7DCF7-1BAE-482E-B0D7-F11D72B0AEE8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DDA5116-5E52-46E2-890C-2AD206E7733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8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7DCF7-1BAE-482E-B0D7-F11D72B0AEE8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DDA5116-5E52-46E2-890C-2AD206E7733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9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37DCF7-1BAE-482E-B0D7-F11D72B0AEE8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DDA5116-5E52-46E2-890C-2AD206E7733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10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Fundamentals of </a:t>
            </a:r>
            <a:r>
              <a:rPr lang="tr-TR" dirty="0" err="1" smtClean="0"/>
              <a:t>Biological</a:t>
            </a:r>
            <a:r>
              <a:rPr lang="tr-TR" dirty="0" smtClean="0"/>
              <a:t> </a:t>
            </a:r>
            <a:r>
              <a:rPr lang="tr-TR" dirty="0" err="1" smtClean="0"/>
              <a:t>Sciences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Lecture1</a:t>
            </a:r>
          </a:p>
          <a:p>
            <a:endParaRPr lang="tr-TR" dirty="0" smtClean="0"/>
          </a:p>
          <a:p>
            <a:r>
              <a:rPr lang="tr-TR" dirty="0" smtClean="0"/>
              <a:t>Dr. Açelya </a:t>
            </a:r>
            <a:r>
              <a:rPr lang="tr-TR" dirty="0" err="1" smtClean="0"/>
              <a:t>Yılmazer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/>
        </p:nvSpPr>
        <p:spPr bwMode="auto">
          <a:xfrm>
            <a:off x="685800" y="127376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tr-TR" sz="2800" dirty="0" err="1">
                <a:solidFill>
                  <a:srgbClr val="DDBB73"/>
                </a:solidFill>
              </a:rPr>
              <a:t>Chemical</a:t>
            </a:r>
            <a:r>
              <a:rPr lang="tr-TR" sz="2800" dirty="0">
                <a:solidFill>
                  <a:srgbClr val="DDBB73"/>
                </a:solidFill>
              </a:rPr>
              <a:t> </a:t>
            </a:r>
            <a:r>
              <a:rPr lang="tr-TR" sz="2800" dirty="0" err="1">
                <a:solidFill>
                  <a:srgbClr val="DDBB73"/>
                </a:solidFill>
              </a:rPr>
              <a:t>components</a:t>
            </a:r>
            <a:r>
              <a:rPr lang="tr-TR" sz="2800" dirty="0">
                <a:solidFill>
                  <a:srgbClr val="DDBB73"/>
                </a:solidFill>
              </a:rPr>
              <a:t> of </a:t>
            </a:r>
            <a:r>
              <a:rPr lang="tr-TR" sz="2800" dirty="0" err="1">
                <a:solidFill>
                  <a:srgbClr val="DDBB73"/>
                </a:solidFill>
              </a:rPr>
              <a:t>cells</a:t>
            </a:r>
            <a:endParaRPr lang="en-US" sz="2800" dirty="0">
              <a:solidFill>
                <a:srgbClr val="DDBB73"/>
              </a:solidFill>
            </a:endParaRPr>
          </a:p>
        </p:txBody>
      </p:sp>
      <p:sp>
        <p:nvSpPr>
          <p:cNvPr id="84995" name="Line 8"/>
          <p:cNvSpPr>
            <a:spLocks noChangeShapeType="1"/>
          </p:cNvSpPr>
          <p:nvPr/>
        </p:nvSpPr>
        <p:spPr bwMode="auto">
          <a:xfrm>
            <a:off x="723900" y="813176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" y="819902"/>
            <a:ext cx="9048458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Living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obey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the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same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chemical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physical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laws</a:t>
            </a:r>
            <a:r>
              <a:rPr lang="tr-TR" b="0" dirty="0">
                <a:solidFill>
                  <a:srgbClr val="FFFFFF"/>
                </a:solidFill>
              </a:rPr>
              <a:t> of </a:t>
            </a:r>
            <a:r>
              <a:rPr lang="tr-TR" b="0" dirty="0" err="1">
                <a:solidFill>
                  <a:srgbClr val="FFFFFF"/>
                </a:solidFill>
              </a:rPr>
              <a:t>nonliving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things</a:t>
            </a:r>
            <a:r>
              <a:rPr lang="tr-TR" b="0" dirty="0">
                <a:solidFill>
                  <a:srgbClr val="FFFFFF"/>
                </a:solidFill>
              </a:rPr>
              <a:t>.</a:t>
            </a: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are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made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up</a:t>
            </a:r>
            <a:r>
              <a:rPr lang="tr-TR" b="0" dirty="0">
                <a:solidFill>
                  <a:srgbClr val="FFFFFF"/>
                </a:solidFill>
              </a:rPr>
              <a:t> of a </a:t>
            </a:r>
            <a:r>
              <a:rPr lang="tr-TR" b="0" dirty="0" err="1">
                <a:solidFill>
                  <a:srgbClr val="FFFFFF"/>
                </a:solidFill>
              </a:rPr>
              <a:t>limited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number</a:t>
            </a:r>
            <a:r>
              <a:rPr lang="tr-TR" b="0" dirty="0">
                <a:solidFill>
                  <a:srgbClr val="FFFFFF"/>
                </a:solidFill>
              </a:rPr>
              <a:t> of </a:t>
            </a:r>
            <a:r>
              <a:rPr lang="tr-TR" b="0" dirty="0" err="1">
                <a:solidFill>
                  <a:srgbClr val="FFFFFF"/>
                </a:solidFill>
              </a:rPr>
              <a:t>elements</a:t>
            </a:r>
            <a:endParaRPr lang="tr-TR" b="0" dirty="0">
              <a:solidFill>
                <a:srgbClr val="FFFFFF"/>
              </a:solidFill>
            </a:endParaRPr>
          </a:p>
          <a:p>
            <a:pPr marL="800100" lvl="1" indent="-342900">
              <a:buFontTx/>
              <a:buChar char="•"/>
            </a:pPr>
            <a:r>
              <a:rPr lang="tr-TR" b="0" dirty="0">
                <a:solidFill>
                  <a:srgbClr val="FFFFFF"/>
                </a:solidFill>
              </a:rPr>
              <a:t>C, N, O, H : </a:t>
            </a:r>
            <a:r>
              <a:rPr lang="tr-TR" b="0" dirty="0" err="1">
                <a:solidFill>
                  <a:srgbClr val="FFFFFF"/>
                </a:solidFill>
              </a:rPr>
              <a:t>make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up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about</a:t>
            </a:r>
            <a:r>
              <a:rPr lang="tr-TR" b="0" dirty="0">
                <a:solidFill>
                  <a:srgbClr val="FFFFFF"/>
                </a:solidFill>
              </a:rPr>
              <a:t> 90% of a </a:t>
            </a:r>
            <a:r>
              <a:rPr lang="tr-TR" b="0" dirty="0" err="1">
                <a:solidFill>
                  <a:srgbClr val="FFFFFF"/>
                </a:solidFill>
              </a:rPr>
              <a:t>cell’s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mass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Covalent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bonds</a:t>
            </a:r>
            <a:r>
              <a:rPr lang="tr-TR" b="0" dirty="0">
                <a:solidFill>
                  <a:srgbClr val="FFFFFF"/>
                </a:solidFill>
              </a:rPr>
              <a:t> (e- </a:t>
            </a:r>
            <a:r>
              <a:rPr lang="tr-TR" b="0" dirty="0" err="1">
                <a:solidFill>
                  <a:srgbClr val="FFFFFF"/>
                </a:solidFill>
              </a:rPr>
              <a:t>are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shared</a:t>
            </a:r>
            <a:r>
              <a:rPr lang="tr-TR" b="0" dirty="0">
                <a:solidFill>
                  <a:srgbClr val="FFFFFF"/>
                </a:solidFill>
              </a:rPr>
              <a:t>) vs </a:t>
            </a:r>
            <a:r>
              <a:rPr lang="tr-TR" b="0" dirty="0" err="1">
                <a:solidFill>
                  <a:srgbClr val="FFFFFF"/>
                </a:solidFill>
              </a:rPr>
              <a:t>non</a:t>
            </a:r>
            <a:r>
              <a:rPr lang="tr-TR" b="0" dirty="0">
                <a:solidFill>
                  <a:srgbClr val="FFFFFF"/>
                </a:solidFill>
              </a:rPr>
              <a:t>-</a:t>
            </a:r>
            <a:r>
              <a:rPr lang="tr-TR" b="0" dirty="0" err="1">
                <a:solidFill>
                  <a:srgbClr val="FFFFFF"/>
                </a:solidFill>
              </a:rPr>
              <a:t>covalent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bonds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Living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organisms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contain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carbon</a:t>
            </a:r>
            <a:r>
              <a:rPr lang="tr-TR" b="0" dirty="0">
                <a:solidFill>
                  <a:srgbClr val="FFFFFF"/>
                </a:solidFill>
              </a:rPr>
              <a:t>-</a:t>
            </a:r>
            <a:r>
              <a:rPr lang="tr-TR" b="0" dirty="0" err="1">
                <a:solidFill>
                  <a:srgbClr val="FFFFFF"/>
                </a:solidFill>
              </a:rPr>
              <a:t>based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macromolecules</a:t>
            </a:r>
            <a:r>
              <a:rPr lang="tr-TR" b="0" dirty="0">
                <a:solidFill>
                  <a:srgbClr val="FFFFFF"/>
                </a:solidFill>
              </a:rPr>
              <a:t>: </a:t>
            </a:r>
            <a:r>
              <a:rPr lang="tr-TR" b="0" dirty="0" err="1">
                <a:solidFill>
                  <a:srgbClr val="FFFFFF"/>
                </a:solidFill>
              </a:rPr>
              <a:t>sugars</a:t>
            </a:r>
            <a:r>
              <a:rPr lang="tr-TR" b="0" dirty="0">
                <a:solidFill>
                  <a:srgbClr val="FFFFFF"/>
                </a:solidFill>
              </a:rPr>
              <a:t>, </a:t>
            </a:r>
            <a:r>
              <a:rPr lang="tr-TR" b="0" dirty="0" err="1">
                <a:solidFill>
                  <a:srgbClr val="FFFFFF"/>
                </a:solidFill>
              </a:rPr>
              <a:t>fatty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acids</a:t>
            </a:r>
            <a:r>
              <a:rPr lang="tr-TR" b="0" dirty="0">
                <a:solidFill>
                  <a:srgbClr val="FFFFFF"/>
                </a:solidFill>
              </a:rPr>
              <a:t>, amino </a:t>
            </a:r>
            <a:r>
              <a:rPr lang="tr-TR" b="0" dirty="0" err="1">
                <a:solidFill>
                  <a:srgbClr val="FFFFFF"/>
                </a:solidFill>
              </a:rPr>
              <a:t>acids</a:t>
            </a:r>
            <a:r>
              <a:rPr lang="tr-TR" b="0" dirty="0">
                <a:solidFill>
                  <a:srgbClr val="FFFFFF"/>
                </a:solidFill>
              </a:rPr>
              <a:t>, </a:t>
            </a:r>
            <a:r>
              <a:rPr lang="tr-TR" b="0" dirty="0" err="1">
                <a:solidFill>
                  <a:srgbClr val="FFFFFF"/>
                </a:solidFill>
              </a:rPr>
              <a:t>nucleotides</a:t>
            </a:r>
            <a:r>
              <a:rPr lang="tr-TR" b="0" dirty="0" smtClean="0">
                <a:solidFill>
                  <a:srgbClr val="FFFFFF"/>
                </a:solidFill>
              </a:rPr>
              <a:t>.</a:t>
            </a: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 err="1">
                <a:solidFill>
                  <a:srgbClr val="FFFFFF"/>
                </a:solidFill>
              </a:rPr>
              <a:t>Noncovalent</a:t>
            </a:r>
            <a:r>
              <a:rPr lang="en-US" b="0" dirty="0">
                <a:solidFill>
                  <a:srgbClr val="FFFFFF"/>
                </a:solidFill>
              </a:rPr>
              <a:t> Bonds Help Bring Molecules Together in </a:t>
            </a:r>
            <a:r>
              <a:rPr lang="en-US" b="0" dirty="0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 (</a:t>
            </a:r>
            <a:r>
              <a:rPr lang="tr-TR" b="0" dirty="0" err="1" smtClean="0">
                <a:solidFill>
                  <a:srgbClr val="FFFFFF"/>
                </a:solidFill>
              </a:rPr>
              <a:t>What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the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types</a:t>
            </a:r>
            <a:r>
              <a:rPr lang="tr-TR" b="0" dirty="0" smtClean="0">
                <a:solidFill>
                  <a:srgbClr val="FFFFFF"/>
                </a:solidFill>
              </a:rPr>
              <a:t> of </a:t>
            </a:r>
            <a:r>
              <a:rPr lang="tr-TR" b="0" dirty="0" err="1" smtClean="0">
                <a:solidFill>
                  <a:srgbClr val="FFFFFF"/>
                </a:solidFill>
              </a:rPr>
              <a:t>noncovalent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bonds</a:t>
            </a:r>
            <a:r>
              <a:rPr lang="tr-TR" b="0" dirty="0" smtClean="0">
                <a:solidFill>
                  <a:srgbClr val="FFFFFF"/>
                </a:solidFill>
              </a:rPr>
              <a:t>?)</a:t>
            </a:r>
          </a:p>
          <a:p>
            <a:pPr marL="800100" lvl="1" indent="-342900"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Hydrogen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bonds</a:t>
            </a:r>
            <a:r>
              <a:rPr lang="tr-TR" b="0" dirty="0" smtClean="0">
                <a:solidFill>
                  <a:srgbClr val="FFFFFF"/>
                </a:solidFill>
              </a:rPr>
              <a:t>, </a:t>
            </a:r>
            <a:r>
              <a:rPr lang="tr-TR" b="0" dirty="0" err="1" smtClean="0">
                <a:solidFill>
                  <a:srgbClr val="FFFFFF"/>
                </a:solidFill>
              </a:rPr>
              <a:t>electrostatic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attractions</a:t>
            </a:r>
            <a:r>
              <a:rPr lang="tr-TR" b="0" dirty="0" smtClean="0">
                <a:solidFill>
                  <a:srgbClr val="FFFFFF"/>
                </a:solidFill>
              </a:rPr>
              <a:t>, </a:t>
            </a:r>
            <a:r>
              <a:rPr lang="tr-TR" b="0" dirty="0" err="1" smtClean="0">
                <a:solidFill>
                  <a:srgbClr val="FFFFFF"/>
                </a:solidFill>
              </a:rPr>
              <a:t>van</a:t>
            </a:r>
            <a:r>
              <a:rPr lang="tr-TR" b="0" dirty="0" smtClean="0">
                <a:solidFill>
                  <a:srgbClr val="FFFFFF"/>
                </a:solidFill>
              </a:rPr>
              <a:t> der </a:t>
            </a:r>
            <a:r>
              <a:rPr lang="tr-TR" b="0" dirty="0" err="1" smtClean="0">
                <a:solidFill>
                  <a:srgbClr val="FFFFFF"/>
                </a:solidFill>
              </a:rPr>
              <a:t>Waals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attractions</a:t>
            </a:r>
            <a:r>
              <a:rPr lang="tr-TR" b="0" dirty="0" smtClean="0">
                <a:solidFill>
                  <a:srgbClr val="FFFFFF"/>
                </a:solidFill>
              </a:rPr>
              <a:t>, </a:t>
            </a:r>
            <a:r>
              <a:rPr lang="tr-TR" b="0" dirty="0" err="1" smtClean="0">
                <a:solidFill>
                  <a:srgbClr val="FFFFFF"/>
                </a:solidFill>
              </a:rPr>
              <a:t>hydrophobic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interactions</a:t>
            </a:r>
            <a:r>
              <a:rPr lang="tr-TR" b="0" dirty="0" smtClean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800100" lvl="1" indent="-342900">
              <a:buFontTx/>
              <a:buChar char="•"/>
            </a:pPr>
            <a:endParaRPr lang="en-US" b="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/>
        </p:nvSpPr>
        <p:spPr bwMode="auto">
          <a:xfrm>
            <a:off x="685800" y="3048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UNITY AND DIVERSITY OF CELLS</a:t>
            </a:r>
          </a:p>
        </p:txBody>
      </p:sp>
      <p:sp>
        <p:nvSpPr>
          <p:cNvPr id="18435" name="Line 8"/>
          <p:cNvSpPr>
            <a:spLocks noChangeShapeType="1"/>
          </p:cNvSpPr>
          <p:nvPr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46124" y="1146412"/>
            <a:ext cx="8179511" cy="54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the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fundamental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units</a:t>
            </a:r>
            <a:r>
              <a:rPr lang="tr-TR" b="0" dirty="0" smtClean="0">
                <a:solidFill>
                  <a:srgbClr val="FFFFFF"/>
                </a:solidFill>
              </a:rPr>
              <a:t> of life.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GB" b="0" dirty="0" smtClean="0">
                <a:solidFill>
                  <a:srgbClr val="FFFFFF"/>
                </a:solidFill>
              </a:rPr>
              <a:t>Cells </a:t>
            </a:r>
            <a:r>
              <a:rPr lang="en-GB" b="0" dirty="0">
                <a:solidFill>
                  <a:srgbClr val="FFFFFF"/>
                </a:solidFill>
              </a:rPr>
              <a:t>Vary Enormously in Appearance and Function</a:t>
            </a: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GB" b="0" dirty="0">
                <a:solidFill>
                  <a:srgbClr val="FFFFFF"/>
                </a:solidFill>
              </a:rPr>
              <a:t>Living Cells All Have a Similar Basic </a:t>
            </a:r>
            <a:r>
              <a:rPr lang="en-GB" b="0" dirty="0" smtClean="0">
                <a:solidFill>
                  <a:srgbClr val="FFFFFF"/>
                </a:solidFill>
              </a:rPr>
              <a:t>Chemistry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All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enclosed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by</a:t>
            </a:r>
            <a:r>
              <a:rPr lang="tr-TR" b="0" dirty="0" smtClean="0">
                <a:solidFill>
                  <a:srgbClr val="FFFFFF"/>
                </a:solidFill>
              </a:rPr>
              <a:t> a </a:t>
            </a:r>
            <a:r>
              <a:rPr lang="tr-TR" b="0" dirty="0" err="1" smtClean="0">
                <a:solidFill>
                  <a:srgbClr val="FFFFFF"/>
                </a:solidFill>
              </a:rPr>
              <a:t>plasma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membrane</a:t>
            </a:r>
            <a:endParaRPr lang="tr-TR" b="0" dirty="0">
              <a:solidFill>
                <a:srgbClr val="FFFFFF"/>
              </a:solidFill>
            </a:endParaRP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All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contain</a:t>
            </a:r>
            <a:r>
              <a:rPr lang="tr-TR" b="0" dirty="0" smtClean="0">
                <a:solidFill>
                  <a:srgbClr val="FFFFFF"/>
                </a:solidFill>
              </a:rPr>
              <a:t> DNA as a </a:t>
            </a:r>
            <a:r>
              <a:rPr lang="tr-TR" b="0" dirty="0" err="1" smtClean="0">
                <a:solidFill>
                  <a:srgbClr val="FFFFFF"/>
                </a:solidFill>
              </a:rPr>
              <a:t>store</a:t>
            </a:r>
            <a:r>
              <a:rPr lang="tr-TR" b="0" dirty="0" smtClean="0">
                <a:solidFill>
                  <a:srgbClr val="FFFFFF"/>
                </a:solidFill>
              </a:rPr>
              <a:t> of </a:t>
            </a:r>
            <a:r>
              <a:rPr lang="tr-TR" b="0" dirty="0" err="1" smtClean="0">
                <a:solidFill>
                  <a:srgbClr val="FFFFFF"/>
                </a:solidFill>
              </a:rPr>
              <a:t>genetic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info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and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use</a:t>
            </a:r>
            <a:r>
              <a:rPr lang="tr-TR" b="0" dirty="0" smtClean="0">
                <a:solidFill>
                  <a:srgbClr val="FFFFFF"/>
                </a:solidFill>
              </a:rPr>
              <a:t> it </a:t>
            </a:r>
            <a:r>
              <a:rPr lang="tr-TR" b="0" dirty="0" err="1" smtClean="0">
                <a:solidFill>
                  <a:srgbClr val="FFFFFF"/>
                </a:solidFill>
              </a:rPr>
              <a:t>to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synthesize</a:t>
            </a:r>
            <a:r>
              <a:rPr lang="tr-TR" b="0" dirty="0" smtClean="0">
                <a:solidFill>
                  <a:srgbClr val="FFFFFF"/>
                </a:solidFill>
              </a:rPr>
              <a:t> RNA </a:t>
            </a:r>
            <a:r>
              <a:rPr lang="tr-TR" b="0" dirty="0" err="1" smtClean="0">
                <a:solidFill>
                  <a:srgbClr val="FFFFFF"/>
                </a:solidFill>
              </a:rPr>
              <a:t>and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proteins</a:t>
            </a:r>
            <a:endParaRPr lang="en-GB" b="0" dirty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 smtClean="0">
                <a:solidFill>
                  <a:srgbClr val="FFFFFF"/>
                </a:solidFill>
              </a:rPr>
              <a:t>Genes </a:t>
            </a:r>
            <a:r>
              <a:rPr lang="en-US" b="0" dirty="0">
                <a:solidFill>
                  <a:srgbClr val="FFFFFF"/>
                </a:solidFill>
              </a:rPr>
              <a:t>Provide the Instructions for Cell Form, Function, and Complex </a:t>
            </a:r>
            <a:r>
              <a:rPr lang="en-US" b="0" dirty="0" smtClean="0">
                <a:solidFill>
                  <a:srgbClr val="FFFFFF"/>
                </a:solidFill>
              </a:rPr>
              <a:t>Behavior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 smtClean="0">
                <a:solidFill>
                  <a:srgbClr val="FFFFFF"/>
                </a:solidFill>
              </a:rPr>
              <a:t>All Present-Day Cells Have Apparently Evolved from the Same Ancestral Cell</a:t>
            </a:r>
          </a:p>
          <a:p>
            <a:pPr marL="342900" indent="-342900">
              <a:lnSpc>
                <a:spcPct val="120000"/>
              </a:lnSpc>
              <a:buFontTx/>
              <a:buChar char="•"/>
            </a:pPr>
            <a:endParaRPr lang="en-US" b="0" dirty="0">
              <a:solidFill>
                <a:srgbClr val="FFFFFF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23900" y="1642288"/>
            <a:ext cx="7696200" cy="914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b="0">
              <a:latin typeface="Times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/>
        </p:nvSpPr>
        <p:spPr bwMode="auto">
          <a:xfrm>
            <a:off x="685800" y="3048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CELLS UNDER THE MICROSCOPE</a:t>
            </a:r>
          </a:p>
        </p:txBody>
      </p:sp>
      <p:sp>
        <p:nvSpPr>
          <p:cNvPr id="38915" name="Line 8"/>
          <p:cNvSpPr>
            <a:spLocks noChangeShapeType="1"/>
          </p:cNvSpPr>
          <p:nvPr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46125" y="1174750"/>
            <a:ext cx="7856538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Invention of the Light Microscope Led to the Discovery of </a:t>
            </a:r>
            <a:r>
              <a:rPr lang="en-US" b="0" dirty="0" smtClean="0">
                <a:solidFill>
                  <a:srgbClr val="FFFFFF"/>
                </a:solidFill>
              </a:rPr>
              <a:t>Cells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800100" lvl="1" indent="-342900">
              <a:lnSpc>
                <a:spcPct val="120000"/>
              </a:lnSpc>
              <a:buFontTx/>
              <a:buChar char="•"/>
            </a:pPr>
            <a:r>
              <a:rPr lang="tr-TR" b="0" dirty="0" smtClean="0">
                <a:solidFill>
                  <a:srgbClr val="FFFFFF"/>
                </a:solidFill>
              </a:rPr>
              <a:t>Robert </a:t>
            </a:r>
            <a:r>
              <a:rPr lang="tr-TR" b="0" dirty="0" err="1" smtClean="0">
                <a:solidFill>
                  <a:srgbClr val="FFFFFF"/>
                </a:solidFill>
              </a:rPr>
              <a:t>Hooke</a:t>
            </a:r>
            <a:r>
              <a:rPr lang="tr-TR" b="0" dirty="0" smtClean="0">
                <a:solidFill>
                  <a:srgbClr val="FFFFFF"/>
                </a:solidFill>
              </a:rPr>
              <a:t>, 1665, </a:t>
            </a:r>
            <a:r>
              <a:rPr lang="tr-TR" b="0" dirty="0" err="1" smtClean="0">
                <a:solidFill>
                  <a:srgbClr val="FFFFFF"/>
                </a:solidFill>
              </a:rPr>
              <a:t>examination</a:t>
            </a:r>
            <a:r>
              <a:rPr lang="tr-TR" b="0" dirty="0" smtClean="0">
                <a:solidFill>
                  <a:srgbClr val="FFFFFF"/>
                </a:solidFill>
              </a:rPr>
              <a:t> of </a:t>
            </a:r>
            <a:r>
              <a:rPr lang="tr-TR" b="0" dirty="0" err="1" smtClean="0">
                <a:solidFill>
                  <a:srgbClr val="FFFFFF"/>
                </a:solidFill>
              </a:rPr>
              <a:t>cork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Light Microscopes Allow Examination of Cells and Some of Their Components</a:t>
            </a: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Fine Structure of a Cell Is Revealed by Electron Microscopy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710252" y="2585896"/>
            <a:ext cx="7696200" cy="914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tr-TR" b="0">
              <a:latin typeface="Times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figure_01_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79400"/>
            <a:ext cx="8531225" cy="631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4817660" y="2511188"/>
            <a:ext cx="155584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dirty="0" err="1" smtClean="0">
                <a:solidFill>
                  <a:srgbClr val="FF0000"/>
                </a:solidFill>
              </a:rPr>
              <a:t>mitochondiron</a:t>
            </a:r>
            <a:endParaRPr lang="tr-TR" sz="1200" dirty="0">
              <a:solidFill>
                <a:srgbClr val="FF000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6730652" y="2527108"/>
            <a:ext cx="118504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dirty="0" err="1" smtClean="0">
                <a:solidFill>
                  <a:srgbClr val="FF0000"/>
                </a:solidFill>
              </a:rPr>
              <a:t>ribosomes</a:t>
            </a:r>
            <a:endParaRPr lang="tr-TR" sz="1200" dirty="0">
              <a:solidFill>
                <a:srgbClr val="FF0000"/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827362" y="4546979"/>
            <a:ext cx="980363" cy="284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dirty="0" err="1" smtClean="0">
                <a:solidFill>
                  <a:srgbClr val="FF0000"/>
                </a:solidFill>
              </a:rPr>
              <a:t>proteins</a:t>
            </a:r>
            <a:endParaRPr lang="tr-TR" sz="1200" dirty="0">
              <a:solidFill>
                <a:srgbClr val="FF0000"/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985983" y="4494661"/>
            <a:ext cx="130563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dirty="0" err="1" smtClean="0">
                <a:solidFill>
                  <a:srgbClr val="FF0000"/>
                </a:solidFill>
              </a:rPr>
              <a:t>molecules</a:t>
            </a:r>
            <a:endParaRPr lang="tr-TR" sz="1200" dirty="0">
              <a:solidFill>
                <a:srgbClr val="FF0000"/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019499" y="4521958"/>
            <a:ext cx="980363" cy="284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200" dirty="0" err="1" smtClean="0">
                <a:solidFill>
                  <a:srgbClr val="FF0000"/>
                </a:solidFill>
              </a:rPr>
              <a:t>atoms</a:t>
            </a:r>
            <a:endParaRPr lang="tr-TR" sz="1200" dirty="0">
              <a:solidFill>
                <a:srgbClr val="FF0000"/>
              </a:solidFill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1173706" y="6346209"/>
            <a:ext cx="762909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big</a:t>
            </a:r>
            <a:r>
              <a:rPr lang="tr-TR" dirty="0" smtClean="0"/>
              <a:t> is a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compartment</a:t>
            </a:r>
            <a:r>
              <a:rPr lang="tr-TR" dirty="0" smtClean="0"/>
              <a:t>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/>
        </p:nvSpPr>
        <p:spPr bwMode="auto">
          <a:xfrm>
            <a:off x="685800" y="3048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THE PROKARYOTIC CELL</a:t>
            </a:r>
          </a:p>
        </p:txBody>
      </p:sp>
      <p:sp>
        <p:nvSpPr>
          <p:cNvPr id="72707" name="Line 8"/>
          <p:cNvSpPr>
            <a:spLocks noChangeShapeType="1"/>
          </p:cNvSpPr>
          <p:nvPr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746125" y="1174750"/>
            <a:ext cx="7635875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Prokaryotes Are the Most Diverse and Numerous Cells on </a:t>
            </a:r>
            <a:r>
              <a:rPr lang="en-US" b="0" dirty="0" smtClean="0">
                <a:solidFill>
                  <a:srgbClr val="FFFFFF"/>
                </a:solidFill>
              </a:rPr>
              <a:t>Earth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Single</a:t>
            </a:r>
            <a:r>
              <a:rPr lang="tr-TR" b="0" dirty="0" smtClean="0">
                <a:solidFill>
                  <a:srgbClr val="FFFFFF"/>
                </a:solidFill>
              </a:rPr>
              <a:t>-</a:t>
            </a:r>
            <a:r>
              <a:rPr lang="tr-TR" b="0" dirty="0" err="1" smtClean="0">
                <a:solidFill>
                  <a:srgbClr val="FFFFFF"/>
                </a:solidFill>
              </a:rPr>
              <a:t>celled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organisms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smtClean="0">
                <a:solidFill>
                  <a:srgbClr val="FFFFFF"/>
                </a:solidFill>
              </a:rPr>
              <a:t>No </a:t>
            </a:r>
            <a:r>
              <a:rPr lang="tr-TR" b="0" dirty="0" err="1" smtClean="0">
                <a:solidFill>
                  <a:srgbClr val="FFFFFF"/>
                </a:solidFill>
              </a:rPr>
              <a:t>nucleus</a:t>
            </a:r>
            <a:r>
              <a:rPr lang="tr-TR" b="0" dirty="0" smtClean="0">
                <a:solidFill>
                  <a:srgbClr val="FFFFFF"/>
                </a:solidFill>
              </a:rPr>
              <a:t>, no </a:t>
            </a:r>
            <a:r>
              <a:rPr lang="tr-TR" b="0" dirty="0" err="1" smtClean="0">
                <a:solidFill>
                  <a:srgbClr val="FFFFFF"/>
                </a:solidFill>
              </a:rPr>
              <a:t>organelles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World of Prokaryotes Is Divided into Two Domains: Bacteria and </a:t>
            </a:r>
            <a:r>
              <a:rPr lang="en-US" b="0" dirty="0" err="1">
                <a:solidFill>
                  <a:srgbClr val="FFFFFF"/>
                </a:solidFill>
              </a:rPr>
              <a:t>Archaea</a:t>
            </a:r>
            <a:endParaRPr lang="en-US" b="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/>
        </p:nvSpPr>
        <p:spPr bwMode="auto">
          <a:xfrm>
            <a:off x="685800" y="127376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THE EUKARYOTIC CELL</a:t>
            </a:r>
          </a:p>
        </p:txBody>
      </p:sp>
      <p:sp>
        <p:nvSpPr>
          <p:cNvPr id="84995" name="Line 8"/>
          <p:cNvSpPr>
            <a:spLocks noChangeShapeType="1"/>
          </p:cNvSpPr>
          <p:nvPr/>
        </p:nvSpPr>
        <p:spPr bwMode="auto">
          <a:xfrm>
            <a:off x="723900" y="813176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" y="819902"/>
            <a:ext cx="90484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Nucleus Is the Information Store of the </a:t>
            </a:r>
            <a:r>
              <a:rPr lang="en-US" b="0" dirty="0" smtClean="0">
                <a:solidFill>
                  <a:srgbClr val="FFFFFF"/>
                </a:solidFill>
              </a:rPr>
              <a:t>Cell</a:t>
            </a:r>
            <a:endParaRPr lang="tr-TR" b="0" dirty="0" smtClean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/>
        </p:nvSpPr>
        <p:spPr bwMode="auto">
          <a:xfrm>
            <a:off x="685800" y="127376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THE EUKARYOTIC CELL</a:t>
            </a:r>
          </a:p>
        </p:txBody>
      </p:sp>
      <p:sp>
        <p:nvSpPr>
          <p:cNvPr id="84995" name="Line 8"/>
          <p:cNvSpPr>
            <a:spLocks noChangeShapeType="1"/>
          </p:cNvSpPr>
          <p:nvPr/>
        </p:nvSpPr>
        <p:spPr bwMode="auto">
          <a:xfrm>
            <a:off x="723900" y="813176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" y="819902"/>
            <a:ext cx="904845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Nucleus Is the Information Store of the Cell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Animal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plant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are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typically</a:t>
            </a:r>
            <a:r>
              <a:rPr lang="tr-TR" b="0" dirty="0">
                <a:solidFill>
                  <a:srgbClr val="FFFFFF"/>
                </a:solidFill>
              </a:rPr>
              <a:t> 5-20um in </a:t>
            </a:r>
            <a:r>
              <a:rPr lang="tr-TR" b="0" dirty="0" err="1">
                <a:solidFill>
                  <a:srgbClr val="FFFFFF"/>
                </a:solidFill>
              </a:rPr>
              <a:t>diameter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can be </a:t>
            </a:r>
            <a:r>
              <a:rPr lang="tr-TR" b="0" dirty="0" err="1">
                <a:solidFill>
                  <a:srgbClr val="FFFFFF"/>
                </a:solidFill>
              </a:rPr>
              <a:t>seen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with</a:t>
            </a:r>
            <a:r>
              <a:rPr lang="tr-TR" b="0" dirty="0">
                <a:solidFill>
                  <a:srgbClr val="FFFFFF"/>
                </a:solidFill>
              </a:rPr>
              <a:t> a </a:t>
            </a:r>
            <a:r>
              <a:rPr lang="tr-TR" b="0" dirty="0" err="1">
                <a:solidFill>
                  <a:srgbClr val="FFFFFF"/>
                </a:solidFill>
              </a:rPr>
              <a:t>light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microscope</a:t>
            </a:r>
            <a:r>
              <a:rPr lang="tr-TR" b="0" dirty="0">
                <a:solidFill>
                  <a:srgbClr val="FFFFFF"/>
                </a:solidFill>
              </a:rPr>
              <a:t>. </a:t>
            </a:r>
          </a:p>
          <a:p>
            <a:pPr marL="342900" indent="-342900">
              <a:buFontTx/>
              <a:buChar char="•"/>
            </a:pPr>
            <a:r>
              <a:rPr lang="tr-TR" b="0" dirty="0">
                <a:solidFill>
                  <a:srgbClr val="FFFFFF"/>
                </a:solidFill>
              </a:rPr>
              <a:t>Presence of </a:t>
            </a:r>
            <a:r>
              <a:rPr lang="tr-TR" b="0" dirty="0" err="1">
                <a:solidFill>
                  <a:srgbClr val="FFFFFF"/>
                </a:solidFill>
              </a:rPr>
              <a:t>organelles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Cytoplasm</a:t>
            </a:r>
            <a:r>
              <a:rPr lang="tr-TR" b="0" dirty="0">
                <a:solidFill>
                  <a:srgbClr val="FFFFFF"/>
                </a:solidFill>
              </a:rPr>
              <a:t>: </a:t>
            </a:r>
            <a:r>
              <a:rPr lang="tr-TR" b="0" dirty="0" err="1">
                <a:solidFill>
                  <a:srgbClr val="FFFFFF"/>
                </a:solidFill>
              </a:rPr>
              <a:t>contains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all</a:t>
            </a:r>
            <a:r>
              <a:rPr lang="tr-TR" b="0" dirty="0">
                <a:solidFill>
                  <a:srgbClr val="FFFFFF"/>
                </a:solidFill>
              </a:rPr>
              <a:t> of </a:t>
            </a:r>
            <a:r>
              <a:rPr lang="tr-TR" b="0" dirty="0" err="1">
                <a:solidFill>
                  <a:srgbClr val="FFFFFF"/>
                </a:solidFill>
              </a:rPr>
              <a:t>the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cell’s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contents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outside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the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nucleus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including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organlles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cytosol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Organelles</a:t>
            </a:r>
            <a:r>
              <a:rPr lang="tr-TR" b="0" dirty="0">
                <a:solidFill>
                  <a:srgbClr val="FFFFFF"/>
                </a:solidFill>
              </a:rPr>
              <a:t>: </a:t>
            </a:r>
            <a:r>
              <a:rPr lang="tr-TR" b="0" dirty="0" err="1">
                <a:solidFill>
                  <a:srgbClr val="FFFFFF"/>
                </a:solidFill>
              </a:rPr>
              <a:t>ribosomes</a:t>
            </a:r>
            <a:r>
              <a:rPr lang="tr-TR" b="0" dirty="0">
                <a:solidFill>
                  <a:srgbClr val="FFFFFF"/>
                </a:solidFill>
              </a:rPr>
              <a:t>, </a:t>
            </a:r>
            <a:r>
              <a:rPr lang="tr-TR" b="0" dirty="0" err="1">
                <a:solidFill>
                  <a:srgbClr val="FFFFFF"/>
                </a:solidFill>
              </a:rPr>
              <a:t>golgi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apparatus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Mitochondria Generate Usable Energy from Food to Power the Cell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animal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Chloroplasts Capture Energy from Sunlight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plant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Internal Membranes Create Intracellular Compartments with Different Functions</a:t>
            </a: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</a:t>
            </a:r>
            <a:r>
              <a:rPr lang="en-US" b="0" dirty="0" err="1">
                <a:solidFill>
                  <a:srgbClr val="FFFFFF"/>
                </a:solidFill>
              </a:rPr>
              <a:t>Cytosol</a:t>
            </a:r>
            <a:r>
              <a:rPr lang="en-US" b="0" dirty="0">
                <a:solidFill>
                  <a:srgbClr val="FFFFFF"/>
                </a:solidFill>
              </a:rPr>
              <a:t> Is a Concentrated Aqueous Gel of Large and Small </a:t>
            </a:r>
            <a:r>
              <a:rPr lang="en-US" b="0" dirty="0" smtClean="0">
                <a:solidFill>
                  <a:srgbClr val="FFFFFF"/>
                </a:solidFill>
              </a:rPr>
              <a:t>Molecules</a:t>
            </a:r>
            <a:endParaRPr lang="en-US" b="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/>
        </p:nvSpPr>
        <p:spPr bwMode="auto">
          <a:xfrm>
            <a:off x="685800" y="127376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DDBB73"/>
                </a:solidFill>
              </a:rPr>
              <a:t>THE EUKARYOTIC CELL</a:t>
            </a:r>
          </a:p>
        </p:txBody>
      </p:sp>
      <p:sp>
        <p:nvSpPr>
          <p:cNvPr id="84995" name="Line 8"/>
          <p:cNvSpPr>
            <a:spLocks noChangeShapeType="1"/>
          </p:cNvSpPr>
          <p:nvPr/>
        </p:nvSpPr>
        <p:spPr bwMode="auto">
          <a:xfrm>
            <a:off x="723900" y="813176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" y="819902"/>
            <a:ext cx="904845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Nucleus Is the Information Store of the Cell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Animal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plant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are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typically</a:t>
            </a:r>
            <a:r>
              <a:rPr lang="tr-TR" b="0" dirty="0">
                <a:solidFill>
                  <a:srgbClr val="FFFFFF"/>
                </a:solidFill>
              </a:rPr>
              <a:t> 5-20um in </a:t>
            </a:r>
            <a:r>
              <a:rPr lang="tr-TR" b="0" dirty="0" err="1">
                <a:solidFill>
                  <a:srgbClr val="FFFFFF"/>
                </a:solidFill>
              </a:rPr>
              <a:t>diameter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can be </a:t>
            </a:r>
            <a:r>
              <a:rPr lang="tr-TR" b="0" dirty="0" err="1">
                <a:solidFill>
                  <a:srgbClr val="FFFFFF"/>
                </a:solidFill>
              </a:rPr>
              <a:t>seen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with</a:t>
            </a:r>
            <a:r>
              <a:rPr lang="tr-TR" b="0" dirty="0">
                <a:solidFill>
                  <a:srgbClr val="FFFFFF"/>
                </a:solidFill>
              </a:rPr>
              <a:t> a </a:t>
            </a:r>
            <a:r>
              <a:rPr lang="tr-TR" b="0" dirty="0" err="1">
                <a:solidFill>
                  <a:srgbClr val="FFFFFF"/>
                </a:solidFill>
              </a:rPr>
              <a:t>light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microscope</a:t>
            </a:r>
            <a:r>
              <a:rPr lang="tr-TR" b="0" dirty="0">
                <a:solidFill>
                  <a:srgbClr val="FFFFFF"/>
                </a:solidFill>
              </a:rPr>
              <a:t>. </a:t>
            </a:r>
          </a:p>
          <a:p>
            <a:pPr marL="342900" indent="-342900">
              <a:buFontTx/>
              <a:buChar char="•"/>
            </a:pPr>
            <a:r>
              <a:rPr lang="tr-TR" b="0" dirty="0">
                <a:solidFill>
                  <a:srgbClr val="FFFFFF"/>
                </a:solidFill>
              </a:rPr>
              <a:t>Presence of </a:t>
            </a:r>
            <a:r>
              <a:rPr lang="tr-TR" b="0" dirty="0" err="1">
                <a:solidFill>
                  <a:srgbClr val="FFFFFF"/>
                </a:solidFill>
              </a:rPr>
              <a:t>organelles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Cytoplasm</a:t>
            </a:r>
            <a:r>
              <a:rPr lang="tr-TR" b="0" dirty="0">
                <a:solidFill>
                  <a:srgbClr val="FFFFFF"/>
                </a:solidFill>
              </a:rPr>
              <a:t>: </a:t>
            </a:r>
            <a:r>
              <a:rPr lang="tr-TR" b="0" dirty="0" err="1">
                <a:solidFill>
                  <a:srgbClr val="FFFFFF"/>
                </a:solidFill>
              </a:rPr>
              <a:t>contains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all</a:t>
            </a:r>
            <a:r>
              <a:rPr lang="tr-TR" b="0" dirty="0">
                <a:solidFill>
                  <a:srgbClr val="FFFFFF"/>
                </a:solidFill>
              </a:rPr>
              <a:t> of </a:t>
            </a:r>
            <a:r>
              <a:rPr lang="tr-TR" b="0" dirty="0" err="1">
                <a:solidFill>
                  <a:srgbClr val="FFFFFF"/>
                </a:solidFill>
              </a:rPr>
              <a:t>the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cell’s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contents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outside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the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nucleus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including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organlles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and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cytosol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>
                <a:solidFill>
                  <a:srgbClr val="FFFFFF"/>
                </a:solidFill>
              </a:rPr>
              <a:t>Organelles</a:t>
            </a:r>
            <a:r>
              <a:rPr lang="tr-TR" b="0" dirty="0">
                <a:solidFill>
                  <a:srgbClr val="FFFFFF"/>
                </a:solidFill>
              </a:rPr>
              <a:t>: </a:t>
            </a:r>
            <a:r>
              <a:rPr lang="tr-TR" b="0" dirty="0" err="1">
                <a:solidFill>
                  <a:srgbClr val="FFFFFF"/>
                </a:solidFill>
              </a:rPr>
              <a:t>ribosomes</a:t>
            </a:r>
            <a:r>
              <a:rPr lang="tr-TR" b="0" dirty="0">
                <a:solidFill>
                  <a:srgbClr val="FFFFFF"/>
                </a:solidFill>
              </a:rPr>
              <a:t>, </a:t>
            </a:r>
            <a:r>
              <a:rPr lang="tr-TR" b="0" dirty="0" err="1">
                <a:solidFill>
                  <a:srgbClr val="FFFFFF"/>
                </a:solidFill>
              </a:rPr>
              <a:t>golgi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apparatus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Mitochondria Generate Usable Energy from Food to Power the Cell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animal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Chloroplasts Capture Energy from Sunlight</a:t>
            </a:r>
            <a:r>
              <a:rPr lang="tr-TR" b="0" dirty="0">
                <a:solidFill>
                  <a:srgbClr val="FFFFFF"/>
                </a:solidFill>
              </a:rPr>
              <a:t> (</a:t>
            </a:r>
            <a:r>
              <a:rPr lang="tr-TR" b="0" dirty="0" err="1">
                <a:solidFill>
                  <a:srgbClr val="FFFFFF"/>
                </a:solidFill>
              </a:rPr>
              <a:t>plant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>
                <a:solidFill>
                  <a:srgbClr val="FFFFFF"/>
                </a:solidFill>
              </a:rPr>
              <a:t>cells</a:t>
            </a:r>
            <a:r>
              <a:rPr lang="tr-TR" b="0" dirty="0">
                <a:solidFill>
                  <a:srgbClr val="FFFFFF"/>
                </a:solidFill>
              </a:rPr>
              <a:t>)</a:t>
            </a:r>
            <a:endParaRPr lang="en-US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Internal Membranes Create Intracellular Compartments with Different Functions</a:t>
            </a: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</a:t>
            </a:r>
            <a:r>
              <a:rPr lang="en-US" b="0" dirty="0" err="1">
                <a:solidFill>
                  <a:srgbClr val="FFFFFF"/>
                </a:solidFill>
              </a:rPr>
              <a:t>Cytosol</a:t>
            </a:r>
            <a:r>
              <a:rPr lang="en-US" b="0" dirty="0">
                <a:solidFill>
                  <a:srgbClr val="FFFFFF"/>
                </a:solidFill>
              </a:rPr>
              <a:t> Is a Concentrated Aqueous Gel of Large and Small Molecules</a:t>
            </a:r>
          </a:p>
          <a:p>
            <a:pPr marL="342900" indent="-342900">
              <a:buFontTx/>
              <a:buChar char="•"/>
            </a:pPr>
            <a:r>
              <a:rPr lang="en-US" b="0" dirty="0">
                <a:solidFill>
                  <a:srgbClr val="FFFFFF"/>
                </a:solidFill>
              </a:rPr>
              <a:t>The Cytoskeleton Is Responsible for Directed Cell Movements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/>
        </p:nvSpPr>
        <p:spPr bwMode="auto">
          <a:xfrm>
            <a:off x="685800" y="127376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DDBB73"/>
                </a:solidFill>
              </a:rPr>
              <a:t>Chemical</a:t>
            </a:r>
            <a:r>
              <a:rPr lang="tr-TR" sz="2800" dirty="0" smtClean="0">
                <a:solidFill>
                  <a:srgbClr val="DDBB73"/>
                </a:solidFill>
              </a:rPr>
              <a:t> </a:t>
            </a:r>
            <a:r>
              <a:rPr lang="tr-TR" sz="2800" dirty="0" err="1" smtClean="0">
                <a:solidFill>
                  <a:srgbClr val="DDBB73"/>
                </a:solidFill>
              </a:rPr>
              <a:t>components</a:t>
            </a:r>
            <a:r>
              <a:rPr lang="tr-TR" sz="2800" dirty="0" smtClean="0">
                <a:solidFill>
                  <a:srgbClr val="DDBB73"/>
                </a:solidFill>
              </a:rPr>
              <a:t> of </a:t>
            </a:r>
            <a:r>
              <a:rPr lang="tr-TR" sz="2800" dirty="0" err="1" smtClean="0">
                <a:solidFill>
                  <a:srgbClr val="DDBB73"/>
                </a:solidFill>
              </a:rPr>
              <a:t>cells</a:t>
            </a:r>
            <a:endParaRPr lang="en-US" sz="2800" dirty="0">
              <a:solidFill>
                <a:srgbClr val="DDBB73"/>
              </a:solidFill>
            </a:endParaRPr>
          </a:p>
        </p:txBody>
      </p:sp>
      <p:sp>
        <p:nvSpPr>
          <p:cNvPr id="84995" name="Line 8"/>
          <p:cNvSpPr>
            <a:spLocks noChangeShapeType="1"/>
          </p:cNvSpPr>
          <p:nvPr/>
        </p:nvSpPr>
        <p:spPr bwMode="auto">
          <a:xfrm>
            <a:off x="723900" y="813176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1" y="819902"/>
            <a:ext cx="904845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Living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obey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the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same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chemical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and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physical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laws</a:t>
            </a:r>
            <a:r>
              <a:rPr lang="tr-TR" b="0" dirty="0" smtClean="0">
                <a:solidFill>
                  <a:srgbClr val="FFFFFF"/>
                </a:solidFill>
              </a:rPr>
              <a:t> of </a:t>
            </a:r>
            <a:r>
              <a:rPr lang="tr-TR" b="0" dirty="0" err="1" smtClean="0">
                <a:solidFill>
                  <a:srgbClr val="FFFFFF"/>
                </a:solidFill>
              </a:rPr>
              <a:t>nonliving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things</a:t>
            </a:r>
            <a:r>
              <a:rPr lang="tr-TR" b="0" dirty="0" smtClean="0">
                <a:solidFill>
                  <a:srgbClr val="FFFFFF"/>
                </a:solidFill>
              </a:rPr>
              <a:t>.</a:t>
            </a:r>
          </a:p>
          <a:p>
            <a:pPr marL="342900" indent="-342900">
              <a:buFontTx/>
              <a:buChar char="•"/>
            </a:pP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made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up</a:t>
            </a:r>
            <a:r>
              <a:rPr lang="tr-TR" b="0" dirty="0" smtClean="0">
                <a:solidFill>
                  <a:srgbClr val="FFFFFF"/>
                </a:solidFill>
              </a:rPr>
              <a:t> of a </a:t>
            </a:r>
            <a:r>
              <a:rPr lang="tr-TR" b="0" dirty="0" err="1" smtClean="0">
                <a:solidFill>
                  <a:srgbClr val="FFFFFF"/>
                </a:solidFill>
              </a:rPr>
              <a:t>limited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number</a:t>
            </a:r>
            <a:r>
              <a:rPr lang="tr-TR" b="0" dirty="0" smtClean="0">
                <a:solidFill>
                  <a:srgbClr val="FFFFFF"/>
                </a:solidFill>
              </a:rPr>
              <a:t> of </a:t>
            </a:r>
            <a:r>
              <a:rPr lang="tr-TR" b="0" dirty="0" err="1" smtClean="0">
                <a:solidFill>
                  <a:srgbClr val="FFFFFF"/>
                </a:solidFill>
              </a:rPr>
              <a:t>elements</a:t>
            </a:r>
            <a:endParaRPr lang="tr-TR" b="0" dirty="0">
              <a:solidFill>
                <a:srgbClr val="FFFFFF"/>
              </a:solidFill>
            </a:endParaRPr>
          </a:p>
          <a:p>
            <a:pPr marL="800100" lvl="1" indent="-342900">
              <a:buFontTx/>
              <a:buChar char="•"/>
            </a:pPr>
            <a:r>
              <a:rPr lang="tr-TR" b="0" dirty="0" smtClean="0">
                <a:solidFill>
                  <a:srgbClr val="FFFFFF"/>
                </a:solidFill>
              </a:rPr>
              <a:t>C, N, O, H : </a:t>
            </a:r>
            <a:r>
              <a:rPr lang="tr-TR" b="0" dirty="0" err="1" smtClean="0">
                <a:solidFill>
                  <a:srgbClr val="FFFFFF"/>
                </a:solidFill>
              </a:rPr>
              <a:t>make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up</a:t>
            </a:r>
            <a:r>
              <a:rPr lang="tr-TR" b="0" dirty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about</a:t>
            </a:r>
            <a:r>
              <a:rPr lang="tr-TR" b="0" dirty="0" smtClean="0">
                <a:solidFill>
                  <a:srgbClr val="FFFFFF"/>
                </a:solidFill>
              </a:rPr>
              <a:t> 90% of a </a:t>
            </a:r>
            <a:r>
              <a:rPr lang="tr-TR" b="0" dirty="0" err="1" smtClean="0">
                <a:solidFill>
                  <a:srgbClr val="FFFFFF"/>
                </a:solidFill>
              </a:rPr>
              <a:t>cell’s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mass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Covalent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bonds</a:t>
            </a:r>
            <a:r>
              <a:rPr lang="tr-TR" b="0" dirty="0" smtClean="0">
                <a:solidFill>
                  <a:srgbClr val="FFFFFF"/>
                </a:solidFill>
              </a:rPr>
              <a:t> (e-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shared</a:t>
            </a:r>
            <a:r>
              <a:rPr lang="tr-TR" b="0" dirty="0" smtClean="0">
                <a:solidFill>
                  <a:srgbClr val="FFFFFF"/>
                </a:solidFill>
              </a:rPr>
              <a:t>) vs </a:t>
            </a:r>
            <a:r>
              <a:rPr lang="tr-TR" b="0" dirty="0" err="1" smtClean="0">
                <a:solidFill>
                  <a:srgbClr val="FFFFFF"/>
                </a:solidFill>
              </a:rPr>
              <a:t>non</a:t>
            </a:r>
            <a:r>
              <a:rPr lang="tr-TR" b="0" dirty="0" smtClean="0">
                <a:solidFill>
                  <a:srgbClr val="FFFFFF"/>
                </a:solidFill>
              </a:rPr>
              <a:t>-</a:t>
            </a:r>
            <a:r>
              <a:rPr lang="tr-TR" b="0" dirty="0" err="1" smtClean="0">
                <a:solidFill>
                  <a:srgbClr val="FFFFFF"/>
                </a:solidFill>
              </a:rPr>
              <a:t>covalent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bonds</a:t>
            </a: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endParaRPr lang="tr-TR" b="0" dirty="0" smtClean="0">
              <a:solidFill>
                <a:srgbClr val="FFFFFF"/>
              </a:solidFill>
            </a:endParaRPr>
          </a:p>
          <a:p>
            <a:pPr marL="800100" lvl="1" indent="-342900">
              <a:buFontTx/>
              <a:buChar char="•"/>
            </a:pPr>
            <a:endParaRPr lang="en-US" b="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569</Words>
  <Application>Microsoft Office PowerPoint</Application>
  <PresentationFormat>Ekran Gösterisi (4:3)</PresentationFormat>
  <Paragraphs>87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Blank Presentation</vt:lpstr>
      <vt:lpstr>2_Blank Presentation</vt:lpstr>
      <vt:lpstr>3_Blank Presentation</vt:lpstr>
      <vt:lpstr>Fundamentals of Biological Sciences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86</cp:revision>
  <dcterms:created xsi:type="dcterms:W3CDTF">2002-12-24T01:08:46Z</dcterms:created>
  <dcterms:modified xsi:type="dcterms:W3CDTF">2018-02-12T14:58:35Z</dcterms:modified>
</cp:coreProperties>
</file>