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82" r:id="rId2"/>
    <p:sldId id="274" r:id="rId3"/>
    <p:sldId id="278" r:id="rId4"/>
    <p:sldId id="275" r:id="rId5"/>
    <p:sldId id="276" r:id="rId6"/>
    <p:sldId id="277" r:id="rId7"/>
    <p:sldId id="258" r:id="rId8"/>
    <p:sldId id="259" r:id="rId9"/>
    <p:sldId id="279" r:id="rId10"/>
    <p:sldId id="280" r:id="rId11"/>
    <p:sldId id="281" r:id="rId12"/>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40" d="100"/>
          <a:sy n="40" d="100"/>
        </p:scale>
        <p:origin x="-108" y="-672"/>
      </p:cViewPr>
      <p:guideLst>
        <p:guide orient="horz" pos="2160"/>
        <p:guide pos="384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E8A2A036-C763-4837-B2DC-5C5CAFB80D8D}" type="datetimeFigureOut">
              <a:rPr lang="tr-TR" smtClean="0"/>
              <a:pPr/>
              <a:t>23.12.2017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09CF8753-6B14-4E18-BAAD-927CA834E7A1}" type="slidenum">
              <a:rPr lang="tr-TR" smtClean="0"/>
              <a:pPr/>
              <a:t>‹#›</a:t>
            </a:fld>
            <a:endParaRPr lang="tr-TR"/>
          </a:p>
        </p:txBody>
      </p:sp>
    </p:spTree>
    <p:extLst>
      <p:ext uri="{BB962C8B-B14F-4D97-AF65-F5344CB8AC3E}">
        <p14:creationId xmlns:p14="http://schemas.microsoft.com/office/powerpoint/2010/main" xmlns="" val="15149677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E8A2A036-C763-4837-B2DC-5C5CAFB80D8D}" type="datetimeFigureOut">
              <a:rPr lang="tr-TR" smtClean="0"/>
              <a:pPr/>
              <a:t>23.12.2017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09CF8753-6B14-4E18-BAAD-927CA834E7A1}" type="slidenum">
              <a:rPr lang="tr-TR" smtClean="0"/>
              <a:pPr/>
              <a:t>‹#›</a:t>
            </a:fld>
            <a:endParaRPr lang="tr-TR"/>
          </a:p>
        </p:txBody>
      </p:sp>
    </p:spTree>
    <p:extLst>
      <p:ext uri="{BB962C8B-B14F-4D97-AF65-F5344CB8AC3E}">
        <p14:creationId xmlns:p14="http://schemas.microsoft.com/office/powerpoint/2010/main" xmlns="" val="123846449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E8A2A036-C763-4837-B2DC-5C5CAFB80D8D}" type="datetimeFigureOut">
              <a:rPr lang="tr-TR" smtClean="0"/>
              <a:pPr/>
              <a:t>23.12.2017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09CF8753-6B14-4E18-BAAD-927CA834E7A1}" type="slidenum">
              <a:rPr lang="tr-TR" smtClean="0"/>
              <a:pPr/>
              <a:t>‹#›</a:t>
            </a:fld>
            <a:endParaRPr lang="tr-TR"/>
          </a:p>
        </p:txBody>
      </p:sp>
    </p:spTree>
    <p:extLst>
      <p:ext uri="{BB962C8B-B14F-4D97-AF65-F5344CB8AC3E}">
        <p14:creationId xmlns:p14="http://schemas.microsoft.com/office/powerpoint/2010/main" xmlns="" val="11889909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E8A2A036-C763-4837-B2DC-5C5CAFB80D8D}" type="datetimeFigureOut">
              <a:rPr lang="tr-TR" smtClean="0"/>
              <a:pPr/>
              <a:t>23.12.2017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09CF8753-6B14-4E18-BAAD-927CA834E7A1}" type="slidenum">
              <a:rPr lang="tr-TR" smtClean="0"/>
              <a:pPr/>
              <a:t>‹#›</a:t>
            </a:fld>
            <a:endParaRPr lang="tr-TR"/>
          </a:p>
        </p:txBody>
      </p:sp>
    </p:spTree>
    <p:extLst>
      <p:ext uri="{BB962C8B-B14F-4D97-AF65-F5344CB8AC3E}">
        <p14:creationId xmlns:p14="http://schemas.microsoft.com/office/powerpoint/2010/main" xmlns="" val="121267740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E8A2A036-C763-4837-B2DC-5C5CAFB80D8D}" type="datetimeFigureOut">
              <a:rPr lang="tr-TR" smtClean="0"/>
              <a:pPr/>
              <a:t>23.12.2017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09CF8753-6B14-4E18-BAAD-927CA834E7A1}" type="slidenum">
              <a:rPr lang="tr-TR" smtClean="0"/>
              <a:pPr/>
              <a:t>‹#›</a:t>
            </a:fld>
            <a:endParaRPr lang="tr-TR"/>
          </a:p>
        </p:txBody>
      </p:sp>
    </p:spTree>
    <p:extLst>
      <p:ext uri="{BB962C8B-B14F-4D97-AF65-F5344CB8AC3E}">
        <p14:creationId xmlns:p14="http://schemas.microsoft.com/office/powerpoint/2010/main" xmlns="" val="31415127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E8A2A036-C763-4837-B2DC-5C5CAFB80D8D}" type="datetimeFigureOut">
              <a:rPr lang="tr-TR" smtClean="0"/>
              <a:pPr/>
              <a:t>23.12.2017</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09CF8753-6B14-4E18-BAAD-927CA834E7A1}" type="slidenum">
              <a:rPr lang="tr-TR" smtClean="0"/>
              <a:pPr/>
              <a:t>‹#›</a:t>
            </a:fld>
            <a:endParaRPr lang="tr-TR"/>
          </a:p>
        </p:txBody>
      </p:sp>
    </p:spTree>
    <p:extLst>
      <p:ext uri="{BB962C8B-B14F-4D97-AF65-F5344CB8AC3E}">
        <p14:creationId xmlns:p14="http://schemas.microsoft.com/office/powerpoint/2010/main" xmlns="" val="14776529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E8A2A036-C763-4837-B2DC-5C5CAFB80D8D}" type="datetimeFigureOut">
              <a:rPr lang="tr-TR" smtClean="0"/>
              <a:pPr/>
              <a:t>23.12.2017</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09CF8753-6B14-4E18-BAAD-927CA834E7A1}" type="slidenum">
              <a:rPr lang="tr-TR" smtClean="0"/>
              <a:pPr/>
              <a:t>‹#›</a:t>
            </a:fld>
            <a:endParaRPr lang="tr-TR"/>
          </a:p>
        </p:txBody>
      </p:sp>
    </p:spTree>
    <p:extLst>
      <p:ext uri="{BB962C8B-B14F-4D97-AF65-F5344CB8AC3E}">
        <p14:creationId xmlns:p14="http://schemas.microsoft.com/office/powerpoint/2010/main" xmlns="" val="91233557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E8A2A036-C763-4837-B2DC-5C5CAFB80D8D}" type="datetimeFigureOut">
              <a:rPr lang="tr-TR" smtClean="0"/>
              <a:pPr/>
              <a:t>23.12.2017</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09CF8753-6B14-4E18-BAAD-927CA834E7A1}" type="slidenum">
              <a:rPr lang="tr-TR" smtClean="0"/>
              <a:pPr/>
              <a:t>‹#›</a:t>
            </a:fld>
            <a:endParaRPr lang="tr-TR"/>
          </a:p>
        </p:txBody>
      </p:sp>
    </p:spTree>
    <p:extLst>
      <p:ext uri="{BB962C8B-B14F-4D97-AF65-F5344CB8AC3E}">
        <p14:creationId xmlns:p14="http://schemas.microsoft.com/office/powerpoint/2010/main" xmlns="" val="30043704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E8A2A036-C763-4837-B2DC-5C5CAFB80D8D}" type="datetimeFigureOut">
              <a:rPr lang="tr-TR" smtClean="0"/>
              <a:pPr/>
              <a:t>23.12.2017</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09CF8753-6B14-4E18-BAAD-927CA834E7A1}" type="slidenum">
              <a:rPr lang="tr-TR" smtClean="0"/>
              <a:pPr/>
              <a:t>‹#›</a:t>
            </a:fld>
            <a:endParaRPr lang="tr-TR"/>
          </a:p>
        </p:txBody>
      </p:sp>
    </p:spTree>
    <p:extLst>
      <p:ext uri="{BB962C8B-B14F-4D97-AF65-F5344CB8AC3E}">
        <p14:creationId xmlns:p14="http://schemas.microsoft.com/office/powerpoint/2010/main" xmlns="" val="103196213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E8A2A036-C763-4837-B2DC-5C5CAFB80D8D}" type="datetimeFigureOut">
              <a:rPr lang="tr-TR" smtClean="0"/>
              <a:pPr/>
              <a:t>23.12.2017</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09CF8753-6B14-4E18-BAAD-927CA834E7A1}" type="slidenum">
              <a:rPr lang="tr-TR" smtClean="0"/>
              <a:pPr/>
              <a:t>‹#›</a:t>
            </a:fld>
            <a:endParaRPr lang="tr-TR"/>
          </a:p>
        </p:txBody>
      </p:sp>
    </p:spTree>
    <p:extLst>
      <p:ext uri="{BB962C8B-B14F-4D97-AF65-F5344CB8AC3E}">
        <p14:creationId xmlns:p14="http://schemas.microsoft.com/office/powerpoint/2010/main" xmlns="" val="39996413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E8A2A036-C763-4837-B2DC-5C5CAFB80D8D}" type="datetimeFigureOut">
              <a:rPr lang="tr-TR" smtClean="0"/>
              <a:pPr/>
              <a:t>23.12.2017</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09CF8753-6B14-4E18-BAAD-927CA834E7A1}" type="slidenum">
              <a:rPr lang="tr-TR" smtClean="0"/>
              <a:pPr/>
              <a:t>‹#›</a:t>
            </a:fld>
            <a:endParaRPr lang="tr-TR"/>
          </a:p>
        </p:txBody>
      </p:sp>
    </p:spTree>
    <p:extLst>
      <p:ext uri="{BB962C8B-B14F-4D97-AF65-F5344CB8AC3E}">
        <p14:creationId xmlns:p14="http://schemas.microsoft.com/office/powerpoint/2010/main" xmlns="" val="312813717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8A2A036-C763-4837-B2DC-5C5CAFB80D8D}" type="datetimeFigureOut">
              <a:rPr lang="tr-TR" smtClean="0"/>
              <a:pPr/>
              <a:t>23.12.2017</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9CF8753-6B14-4E18-BAAD-927CA834E7A1}" type="slidenum">
              <a:rPr lang="tr-TR" smtClean="0"/>
              <a:pPr/>
              <a:t>‹#›</a:t>
            </a:fld>
            <a:endParaRPr lang="tr-TR"/>
          </a:p>
        </p:txBody>
      </p:sp>
    </p:spTree>
    <p:extLst>
      <p:ext uri="{BB962C8B-B14F-4D97-AF65-F5344CB8AC3E}">
        <p14:creationId xmlns:p14="http://schemas.microsoft.com/office/powerpoint/2010/main" xmlns="" val="34699232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657621"/>
            <a:ext cx="9144000" cy="3275325"/>
          </a:xfrm>
        </p:spPr>
        <p:txBody>
          <a:bodyPr>
            <a:normAutofit fontScale="90000"/>
          </a:bodyPr>
          <a:lstStyle/>
          <a:p>
            <a:r>
              <a:rPr lang="tr-TR" dirty="0" smtClean="0"/>
              <a:t/>
            </a:r>
            <a:br>
              <a:rPr lang="tr-TR" dirty="0" smtClean="0"/>
            </a:br>
            <a:r>
              <a:rPr lang="tr-TR" dirty="0" smtClean="0"/>
              <a:t/>
            </a:r>
            <a:br>
              <a:rPr lang="tr-TR" dirty="0" smtClean="0"/>
            </a:br>
            <a:r>
              <a:rPr lang="tr-TR" dirty="0" smtClean="0"/>
              <a:t/>
            </a:r>
            <a:br>
              <a:rPr lang="tr-TR" dirty="0" smtClean="0"/>
            </a:br>
            <a:r>
              <a:rPr lang="tr-TR" dirty="0" smtClean="0"/>
              <a:t/>
            </a:r>
            <a:br>
              <a:rPr lang="tr-TR" dirty="0" smtClean="0"/>
            </a:br>
            <a:r>
              <a:rPr lang="tr-TR" dirty="0" smtClean="0"/>
              <a:t/>
            </a:r>
            <a:br>
              <a:rPr lang="tr-TR" dirty="0" smtClean="0"/>
            </a:br>
            <a:r>
              <a:rPr lang="tr-TR" dirty="0" smtClean="0"/>
              <a:t/>
            </a:r>
            <a:br>
              <a:rPr lang="tr-TR" dirty="0" smtClean="0"/>
            </a:br>
            <a:r>
              <a:rPr lang="tr-TR" dirty="0" smtClean="0"/>
              <a:t/>
            </a:r>
            <a:br>
              <a:rPr lang="tr-TR" dirty="0" smtClean="0"/>
            </a:br>
            <a:r>
              <a:rPr lang="tr-TR" dirty="0" smtClean="0"/>
              <a:t/>
            </a:r>
            <a:br>
              <a:rPr lang="tr-TR" dirty="0" smtClean="0"/>
            </a:br>
            <a:r>
              <a:rPr lang="tr-TR" dirty="0" smtClean="0"/>
              <a:t/>
            </a:r>
            <a:br>
              <a:rPr lang="tr-TR" dirty="0" smtClean="0"/>
            </a:br>
            <a:r>
              <a:rPr lang="tr-TR" dirty="0" smtClean="0"/>
              <a:t/>
            </a:r>
            <a:br>
              <a:rPr lang="tr-TR" dirty="0" smtClean="0"/>
            </a:br>
            <a:r>
              <a:rPr lang="tr-TR" sz="4400" dirty="0" smtClean="0"/>
              <a:t>Ankara </a:t>
            </a:r>
            <a:r>
              <a:rPr lang="tr-TR" sz="4400" dirty="0" smtClean="0"/>
              <a:t>Üniversitesi </a:t>
            </a:r>
            <a:br>
              <a:rPr lang="tr-TR" sz="4400" dirty="0" smtClean="0"/>
            </a:br>
            <a:r>
              <a:rPr lang="tr-TR" sz="4400" dirty="0" smtClean="0"/>
              <a:t>Sağlık Bilimleri Fakültesi</a:t>
            </a:r>
            <a:br>
              <a:rPr lang="tr-TR" sz="4400" dirty="0" smtClean="0"/>
            </a:br>
            <a:r>
              <a:rPr lang="tr-TR" sz="4400" dirty="0" smtClean="0"/>
              <a:t>Sosyal Hizmet </a:t>
            </a:r>
            <a:r>
              <a:rPr lang="tr-TR" sz="4400" dirty="0" smtClean="0"/>
              <a:t>Bölümü</a:t>
            </a:r>
            <a:br>
              <a:rPr lang="tr-TR" sz="4400" dirty="0" smtClean="0"/>
            </a:br>
            <a:r>
              <a:rPr lang="tr-TR" sz="4400" dirty="0" smtClean="0"/>
              <a:t/>
            </a:r>
            <a:br>
              <a:rPr lang="tr-TR" sz="4400" dirty="0" smtClean="0"/>
            </a:br>
            <a:r>
              <a:rPr lang="tr-TR" sz="4400" dirty="0" smtClean="0"/>
              <a:t/>
            </a:r>
            <a:br>
              <a:rPr lang="tr-TR" sz="4400" dirty="0" smtClean="0"/>
            </a:br>
            <a:endParaRPr lang="tr-TR" sz="4400" dirty="0"/>
          </a:p>
        </p:txBody>
      </p:sp>
      <p:sp>
        <p:nvSpPr>
          <p:cNvPr id="3" name="Alt Başlık 2"/>
          <p:cNvSpPr>
            <a:spLocks noGrp="1"/>
          </p:cNvSpPr>
          <p:nvPr>
            <p:ph type="subTitle" idx="1"/>
          </p:nvPr>
        </p:nvSpPr>
        <p:spPr>
          <a:xfrm>
            <a:off x="1524000" y="4271111"/>
            <a:ext cx="9144000" cy="1655762"/>
          </a:xfrm>
        </p:spPr>
        <p:txBody>
          <a:bodyPr>
            <a:noAutofit/>
          </a:bodyPr>
          <a:lstStyle/>
          <a:p>
            <a:pPr algn="just"/>
            <a:r>
              <a:rPr lang="tr-TR" sz="3200" dirty="0" smtClean="0"/>
              <a:t>Dersin Adı: Klinik Sosyal </a:t>
            </a:r>
            <a:r>
              <a:rPr lang="tr-TR" sz="3200" dirty="0" smtClean="0"/>
              <a:t>Hizmet</a:t>
            </a:r>
          </a:p>
          <a:p>
            <a:pPr algn="just"/>
            <a:r>
              <a:rPr lang="tr-TR" sz="3200" dirty="0" smtClean="0">
                <a:latin typeface="Calibri" pitchFamily="34" charset="0"/>
                <a:cs typeface="Calibri" pitchFamily="34" charset="0"/>
              </a:rPr>
              <a:t>Sorumlu Öğretim Üyesi: Prof. Dr. Veli DUYAN</a:t>
            </a:r>
          </a:p>
          <a:p>
            <a:pPr algn="just"/>
            <a:r>
              <a:rPr lang="tr-TR" sz="3200" dirty="0" smtClean="0">
                <a:latin typeface="Calibri" pitchFamily="34" charset="0"/>
                <a:cs typeface="Calibri" pitchFamily="34" charset="0"/>
              </a:rPr>
              <a:t>Konu</a:t>
            </a:r>
            <a:r>
              <a:rPr lang="tr-TR" sz="3200" smtClean="0">
                <a:latin typeface="Calibri" pitchFamily="34" charset="0"/>
                <a:cs typeface="Calibri" pitchFamily="34" charset="0"/>
              </a:rPr>
              <a:t>: </a:t>
            </a:r>
            <a:r>
              <a:rPr lang="tr-TR" sz="3200" smtClean="0"/>
              <a:t>Ünite 4 KLİNİK SOSYAL HİZMET UYGULAMASI İÇİN MEZZO TEORİLER</a:t>
            </a:r>
            <a:endParaRPr lang="tr-TR" sz="3200" dirty="0" smtClean="0"/>
          </a:p>
        </p:txBody>
      </p:sp>
    </p:spTree>
    <p:extLst>
      <p:ext uri="{BB962C8B-B14F-4D97-AF65-F5344CB8AC3E}">
        <p14:creationId xmlns="" xmlns:p14="http://schemas.microsoft.com/office/powerpoint/2010/main" val="324600629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dirty="0"/>
          </a:p>
        </p:txBody>
      </p:sp>
      <p:sp>
        <p:nvSpPr>
          <p:cNvPr id="3" name="2 İçerik Yer Tutucusu"/>
          <p:cNvSpPr>
            <a:spLocks noGrp="1"/>
          </p:cNvSpPr>
          <p:nvPr>
            <p:ph idx="1"/>
          </p:nvPr>
        </p:nvSpPr>
        <p:spPr/>
        <p:txBody>
          <a:bodyPr>
            <a:normAutofit/>
          </a:bodyPr>
          <a:lstStyle/>
          <a:p>
            <a:pPr lvl="0"/>
            <a:r>
              <a:rPr lang="tr-TR" dirty="0" err="1" smtClean="0"/>
              <a:t>Psikodinamik</a:t>
            </a:r>
            <a:r>
              <a:rPr lang="tr-TR" dirty="0" smtClean="0"/>
              <a:t> aile terapistleri </a:t>
            </a:r>
            <a:r>
              <a:rPr lang="tr-TR" dirty="0" err="1" smtClean="0"/>
              <a:t>Nathan</a:t>
            </a:r>
            <a:r>
              <a:rPr lang="tr-TR" dirty="0" smtClean="0"/>
              <a:t> </a:t>
            </a:r>
            <a:r>
              <a:rPr lang="tr-TR" dirty="0" err="1" smtClean="0"/>
              <a:t>Ackerman</a:t>
            </a:r>
            <a:r>
              <a:rPr lang="tr-TR" dirty="0" smtClean="0"/>
              <a:t>, </a:t>
            </a:r>
            <a:r>
              <a:rPr lang="tr-TR" dirty="0" err="1" smtClean="0"/>
              <a:t>Helm</a:t>
            </a:r>
            <a:r>
              <a:rPr lang="tr-TR" dirty="0" smtClean="0"/>
              <a:t> </a:t>
            </a:r>
            <a:r>
              <a:rPr lang="tr-TR" dirty="0" err="1" smtClean="0"/>
              <a:t>Stierlin</a:t>
            </a:r>
            <a:r>
              <a:rPr lang="tr-TR" dirty="0" smtClean="0"/>
              <a:t>, </a:t>
            </a:r>
            <a:r>
              <a:rPr lang="tr-TR" dirty="0" err="1" smtClean="0"/>
              <a:t>Ivan</a:t>
            </a:r>
            <a:r>
              <a:rPr lang="tr-TR" dirty="0" smtClean="0"/>
              <a:t> </a:t>
            </a:r>
            <a:r>
              <a:rPr lang="tr-TR" dirty="0" err="1" smtClean="0"/>
              <a:t>Boszormenyii</a:t>
            </a:r>
            <a:r>
              <a:rPr lang="tr-TR" dirty="0" smtClean="0"/>
              <a:t>- </a:t>
            </a:r>
            <a:r>
              <a:rPr lang="tr-TR" dirty="0" err="1" smtClean="0"/>
              <a:t>Nagy</a:t>
            </a:r>
            <a:r>
              <a:rPr lang="tr-TR" dirty="0" smtClean="0"/>
              <a:t>, James </a:t>
            </a:r>
            <a:r>
              <a:rPr lang="tr-TR" dirty="0" err="1" smtClean="0"/>
              <a:t>Framo</a:t>
            </a:r>
            <a:r>
              <a:rPr lang="tr-TR" dirty="0" smtClean="0"/>
              <a:t>, A.C.R. </a:t>
            </a:r>
            <a:r>
              <a:rPr lang="tr-TR" dirty="0" err="1" smtClean="0"/>
              <a:t>Skynner</a:t>
            </a:r>
            <a:r>
              <a:rPr lang="tr-TR" dirty="0" smtClean="0"/>
              <a:t>, D. </a:t>
            </a:r>
            <a:r>
              <a:rPr lang="tr-TR" dirty="0" err="1" smtClean="0"/>
              <a:t>Scharff</a:t>
            </a:r>
            <a:r>
              <a:rPr lang="tr-TR" dirty="0" smtClean="0"/>
              <a:t> ve J.S. </a:t>
            </a:r>
            <a:r>
              <a:rPr lang="tr-TR" dirty="0" err="1" smtClean="0"/>
              <a:t>Scharff’dır</a:t>
            </a:r>
            <a:r>
              <a:rPr lang="tr-TR" dirty="0" smtClean="0"/>
              <a:t>.</a:t>
            </a:r>
          </a:p>
          <a:p>
            <a:pPr lvl="0"/>
            <a:r>
              <a:rPr lang="tr-TR" dirty="0" err="1" smtClean="0"/>
              <a:t>Bowenyen</a:t>
            </a:r>
            <a:r>
              <a:rPr lang="tr-TR" dirty="0" smtClean="0"/>
              <a:t> terapistler </a:t>
            </a:r>
            <a:r>
              <a:rPr lang="tr-TR" dirty="0" err="1" smtClean="0"/>
              <a:t>Murray</a:t>
            </a:r>
            <a:r>
              <a:rPr lang="tr-TR" dirty="0" smtClean="0"/>
              <a:t> </a:t>
            </a:r>
            <a:r>
              <a:rPr lang="tr-TR" dirty="0" err="1" smtClean="0"/>
              <a:t>Bowen</a:t>
            </a:r>
            <a:r>
              <a:rPr lang="tr-TR" dirty="0" smtClean="0"/>
              <a:t>, </a:t>
            </a:r>
            <a:r>
              <a:rPr lang="tr-TR" dirty="0" err="1" smtClean="0"/>
              <a:t>Tom</a:t>
            </a:r>
            <a:r>
              <a:rPr lang="tr-TR" dirty="0" smtClean="0"/>
              <a:t> </a:t>
            </a:r>
            <a:r>
              <a:rPr lang="tr-TR" dirty="0" err="1" smtClean="0"/>
              <a:t>Fogarty</a:t>
            </a:r>
            <a:r>
              <a:rPr lang="tr-TR" dirty="0" smtClean="0"/>
              <a:t>, </a:t>
            </a:r>
            <a:r>
              <a:rPr lang="tr-TR" dirty="0" err="1" smtClean="0"/>
              <a:t>Monica</a:t>
            </a:r>
            <a:r>
              <a:rPr lang="tr-TR" dirty="0" smtClean="0"/>
              <a:t> </a:t>
            </a:r>
            <a:r>
              <a:rPr lang="tr-TR" dirty="0" err="1" smtClean="0"/>
              <a:t>McGoldrick</a:t>
            </a:r>
            <a:r>
              <a:rPr lang="tr-TR" dirty="0" smtClean="0"/>
              <a:t>, </a:t>
            </a:r>
            <a:r>
              <a:rPr lang="tr-TR" dirty="0" err="1" smtClean="0"/>
              <a:t>Edwin</a:t>
            </a:r>
            <a:r>
              <a:rPr lang="tr-TR" dirty="0" smtClean="0"/>
              <a:t> </a:t>
            </a:r>
            <a:r>
              <a:rPr lang="tr-TR" dirty="0" err="1" smtClean="0"/>
              <a:t>Friedman</a:t>
            </a:r>
            <a:r>
              <a:rPr lang="tr-TR" dirty="0" smtClean="0"/>
              <a:t>, Michael </a:t>
            </a:r>
            <a:r>
              <a:rPr lang="tr-TR" dirty="0" err="1" smtClean="0"/>
              <a:t>Kerr</a:t>
            </a:r>
            <a:r>
              <a:rPr lang="tr-TR" dirty="0" smtClean="0"/>
              <a:t>, Thomas </a:t>
            </a:r>
            <a:r>
              <a:rPr lang="tr-TR" dirty="0" err="1" smtClean="0"/>
              <a:t>Pepero</a:t>
            </a:r>
            <a:r>
              <a:rPr lang="tr-TR" dirty="0" smtClean="0"/>
              <a:t> ve </a:t>
            </a:r>
            <a:r>
              <a:rPr lang="tr-TR" dirty="0" err="1" smtClean="0"/>
              <a:t>Harriet</a:t>
            </a:r>
            <a:r>
              <a:rPr lang="tr-TR" dirty="0" smtClean="0"/>
              <a:t> </a:t>
            </a:r>
            <a:r>
              <a:rPr lang="tr-TR" dirty="0" err="1" smtClean="0"/>
              <a:t>Goldhor</a:t>
            </a:r>
            <a:r>
              <a:rPr lang="tr-TR" dirty="0" smtClean="0"/>
              <a:t> </a:t>
            </a:r>
            <a:r>
              <a:rPr lang="tr-TR" dirty="0" err="1" smtClean="0"/>
              <a:t>Lerner’dir</a:t>
            </a:r>
            <a:r>
              <a:rPr lang="tr-TR" dirty="0" smtClean="0"/>
              <a:t>.</a:t>
            </a:r>
          </a:p>
          <a:p>
            <a:pPr lvl="0"/>
            <a:r>
              <a:rPr lang="tr-TR" dirty="0" smtClean="0"/>
              <a:t>Ağ müdahaleleri </a:t>
            </a:r>
            <a:r>
              <a:rPr lang="tr-TR" dirty="0" err="1" smtClean="0"/>
              <a:t>Caroly</a:t>
            </a:r>
            <a:r>
              <a:rPr lang="tr-TR" dirty="0" smtClean="0"/>
              <a:t> </a:t>
            </a:r>
            <a:r>
              <a:rPr lang="tr-TR" dirty="0" err="1" smtClean="0"/>
              <a:t>Attneave</a:t>
            </a:r>
            <a:r>
              <a:rPr lang="tr-TR" dirty="0" smtClean="0"/>
              <a:t>, </a:t>
            </a:r>
            <a:r>
              <a:rPr lang="tr-TR" dirty="0" err="1" smtClean="0"/>
              <a:t>Ross</a:t>
            </a:r>
            <a:r>
              <a:rPr lang="tr-TR" dirty="0" smtClean="0"/>
              <a:t> </a:t>
            </a:r>
            <a:r>
              <a:rPr lang="tr-TR" dirty="0" err="1" smtClean="0"/>
              <a:t>Speck</a:t>
            </a:r>
            <a:r>
              <a:rPr lang="tr-TR" dirty="0" smtClean="0"/>
              <a:t>, </a:t>
            </a:r>
            <a:r>
              <a:rPr lang="tr-TR" dirty="0" err="1" smtClean="0"/>
              <a:t>Uri</a:t>
            </a:r>
            <a:r>
              <a:rPr lang="tr-TR" dirty="0" smtClean="0"/>
              <a:t> </a:t>
            </a:r>
            <a:r>
              <a:rPr lang="tr-TR" dirty="0" err="1" smtClean="0"/>
              <a:t>Rueveni</a:t>
            </a:r>
            <a:r>
              <a:rPr lang="tr-TR" dirty="0" smtClean="0"/>
              <a:t> ve H.P. </a:t>
            </a:r>
            <a:r>
              <a:rPr lang="tr-TR" dirty="0" err="1" smtClean="0"/>
              <a:t>Laqueur’i</a:t>
            </a:r>
            <a:r>
              <a:rPr lang="tr-TR" dirty="0" smtClean="0"/>
              <a:t> kapsar.</a:t>
            </a:r>
          </a:p>
          <a:p>
            <a:pPr lvl="0"/>
            <a:r>
              <a:rPr lang="tr-TR" dirty="0" err="1" smtClean="0"/>
              <a:t>Psikoeğitimsel</a:t>
            </a:r>
            <a:r>
              <a:rPr lang="tr-TR" dirty="0" smtClean="0"/>
              <a:t> aile terapistleri </a:t>
            </a:r>
            <a:r>
              <a:rPr lang="tr-TR" dirty="0" err="1" smtClean="0"/>
              <a:t>Carol</a:t>
            </a:r>
            <a:r>
              <a:rPr lang="tr-TR" dirty="0" smtClean="0"/>
              <a:t> </a:t>
            </a:r>
            <a:r>
              <a:rPr lang="tr-TR" dirty="0" err="1" smtClean="0"/>
              <a:t>Anderson</a:t>
            </a:r>
            <a:r>
              <a:rPr lang="tr-TR" dirty="0" smtClean="0"/>
              <a:t>, William </a:t>
            </a:r>
            <a:r>
              <a:rPr lang="tr-TR" dirty="0" err="1" smtClean="0"/>
              <a:t>McFarland</a:t>
            </a:r>
            <a:r>
              <a:rPr lang="tr-TR" dirty="0" smtClean="0"/>
              <a:t> ve I. R. H. </a:t>
            </a:r>
            <a:r>
              <a:rPr lang="tr-TR" dirty="0" err="1" smtClean="0"/>
              <a:t>Faloon’dur</a:t>
            </a:r>
            <a:r>
              <a:rPr lang="tr-TR" dirty="0" smtClean="0"/>
              <a:t>.</a:t>
            </a:r>
          </a:p>
          <a:p>
            <a:pPr algn="just"/>
            <a:endParaRPr lang="tr-TR"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dirty="0"/>
          </a:p>
        </p:txBody>
      </p:sp>
      <p:sp>
        <p:nvSpPr>
          <p:cNvPr id="3" name="2 İçerik Yer Tutucusu"/>
          <p:cNvSpPr>
            <a:spLocks noGrp="1"/>
          </p:cNvSpPr>
          <p:nvPr>
            <p:ph idx="1"/>
          </p:nvPr>
        </p:nvSpPr>
        <p:spPr/>
        <p:txBody>
          <a:bodyPr>
            <a:normAutofit/>
          </a:bodyPr>
          <a:lstStyle/>
          <a:p>
            <a:pPr lvl="0"/>
            <a:r>
              <a:rPr lang="tr-TR" dirty="0" smtClean="0"/>
              <a:t>Çözüm odaklı terapistler William Hudson – </a:t>
            </a:r>
            <a:r>
              <a:rPr lang="tr-TR" dirty="0" err="1" smtClean="0"/>
              <a:t>O’Hanlon</a:t>
            </a:r>
            <a:r>
              <a:rPr lang="tr-TR" dirty="0" smtClean="0"/>
              <a:t>, </a:t>
            </a:r>
            <a:r>
              <a:rPr lang="tr-TR" dirty="0" err="1" smtClean="0"/>
              <a:t>Insoo</a:t>
            </a:r>
            <a:r>
              <a:rPr lang="tr-TR" dirty="0" smtClean="0"/>
              <a:t> Kim </a:t>
            </a:r>
            <a:r>
              <a:rPr lang="tr-TR" dirty="0" err="1" smtClean="0"/>
              <a:t>Berg</a:t>
            </a:r>
            <a:r>
              <a:rPr lang="tr-TR" dirty="0" smtClean="0"/>
              <a:t>, </a:t>
            </a:r>
            <a:r>
              <a:rPr lang="tr-TR" dirty="0" err="1" smtClean="0"/>
              <a:t>Moshe</a:t>
            </a:r>
            <a:r>
              <a:rPr lang="tr-TR" dirty="0" smtClean="0"/>
              <a:t> </a:t>
            </a:r>
            <a:r>
              <a:rPr lang="tr-TR" dirty="0" err="1" smtClean="0"/>
              <a:t>Talmon</a:t>
            </a:r>
            <a:r>
              <a:rPr lang="tr-TR" dirty="0" smtClean="0"/>
              <a:t>, </a:t>
            </a:r>
            <a:r>
              <a:rPr lang="tr-TR" dirty="0" err="1" smtClean="0"/>
              <a:t>Micheal</a:t>
            </a:r>
            <a:r>
              <a:rPr lang="tr-TR" dirty="0" smtClean="0"/>
              <a:t> </a:t>
            </a:r>
            <a:r>
              <a:rPr lang="tr-TR" dirty="0" err="1" smtClean="0"/>
              <a:t>White</a:t>
            </a:r>
            <a:r>
              <a:rPr lang="tr-TR" dirty="0" smtClean="0"/>
              <a:t>, </a:t>
            </a:r>
            <a:r>
              <a:rPr lang="tr-TR" dirty="0" err="1" smtClean="0"/>
              <a:t>Tapani</a:t>
            </a:r>
            <a:r>
              <a:rPr lang="tr-TR" dirty="0" smtClean="0"/>
              <a:t> </a:t>
            </a:r>
            <a:r>
              <a:rPr lang="tr-TR" dirty="0" err="1" smtClean="0"/>
              <a:t>Ahola</a:t>
            </a:r>
            <a:r>
              <a:rPr lang="tr-TR" dirty="0" smtClean="0"/>
              <a:t> ve </a:t>
            </a:r>
            <a:r>
              <a:rPr lang="tr-TR" dirty="0" err="1" smtClean="0"/>
              <a:t>Micheal</a:t>
            </a:r>
            <a:r>
              <a:rPr lang="tr-TR" dirty="0" smtClean="0"/>
              <a:t> </a:t>
            </a:r>
            <a:r>
              <a:rPr lang="tr-TR" dirty="0" err="1" smtClean="0"/>
              <a:t>Weiner</a:t>
            </a:r>
            <a:r>
              <a:rPr lang="tr-TR" dirty="0" smtClean="0"/>
              <a:t> </a:t>
            </a:r>
            <a:r>
              <a:rPr lang="tr-TR" dirty="0" err="1" smtClean="0"/>
              <a:t>Davis’i</a:t>
            </a:r>
            <a:r>
              <a:rPr lang="tr-TR" dirty="0" smtClean="0"/>
              <a:t> içerir.</a:t>
            </a:r>
          </a:p>
          <a:p>
            <a:pPr lvl="0"/>
            <a:r>
              <a:rPr lang="tr-TR" dirty="0" err="1" smtClean="0"/>
              <a:t>Feminstler</a:t>
            </a:r>
            <a:r>
              <a:rPr lang="tr-TR" dirty="0" smtClean="0"/>
              <a:t> </a:t>
            </a:r>
            <a:r>
              <a:rPr lang="tr-TR" dirty="0" err="1" smtClean="0"/>
              <a:t>Elizabeth</a:t>
            </a:r>
            <a:r>
              <a:rPr lang="tr-TR" dirty="0" smtClean="0"/>
              <a:t> Carter, </a:t>
            </a:r>
            <a:r>
              <a:rPr lang="tr-TR" dirty="0" err="1" smtClean="0"/>
              <a:t>Peggy</a:t>
            </a:r>
            <a:r>
              <a:rPr lang="tr-TR" dirty="0" smtClean="0"/>
              <a:t> </a:t>
            </a:r>
            <a:r>
              <a:rPr lang="tr-TR" dirty="0" err="1" smtClean="0"/>
              <a:t>Papp</a:t>
            </a:r>
            <a:r>
              <a:rPr lang="tr-TR" dirty="0" smtClean="0"/>
              <a:t>, </a:t>
            </a:r>
            <a:r>
              <a:rPr lang="tr-TR" dirty="0" err="1" smtClean="0"/>
              <a:t>Olga</a:t>
            </a:r>
            <a:r>
              <a:rPr lang="tr-TR" dirty="0" smtClean="0"/>
              <a:t> </a:t>
            </a:r>
            <a:r>
              <a:rPr lang="tr-TR" dirty="0" err="1" smtClean="0"/>
              <a:t>Silverstein</a:t>
            </a:r>
            <a:r>
              <a:rPr lang="tr-TR" dirty="0" smtClean="0"/>
              <a:t>, </a:t>
            </a:r>
            <a:r>
              <a:rPr lang="tr-TR" dirty="0" err="1" smtClean="0"/>
              <a:t>Maryann</a:t>
            </a:r>
            <a:r>
              <a:rPr lang="tr-TR" dirty="0" smtClean="0"/>
              <a:t> </a:t>
            </a:r>
            <a:r>
              <a:rPr lang="tr-TR" dirty="0" err="1" smtClean="0"/>
              <a:t>Walters</a:t>
            </a:r>
            <a:r>
              <a:rPr lang="tr-TR" dirty="0" smtClean="0"/>
              <a:t>, Virginia </a:t>
            </a:r>
            <a:r>
              <a:rPr lang="tr-TR" dirty="0" err="1" smtClean="0"/>
              <a:t>Goldner</a:t>
            </a:r>
            <a:r>
              <a:rPr lang="tr-TR" dirty="0" smtClean="0"/>
              <a:t>, </a:t>
            </a:r>
            <a:r>
              <a:rPr lang="tr-TR" dirty="0" err="1" smtClean="0"/>
              <a:t>Rachel</a:t>
            </a:r>
            <a:r>
              <a:rPr lang="tr-TR" dirty="0" smtClean="0"/>
              <a:t> Hare- </a:t>
            </a:r>
            <a:r>
              <a:rPr lang="tr-TR" dirty="0" err="1" smtClean="0"/>
              <a:t>Mustin</a:t>
            </a:r>
            <a:r>
              <a:rPr lang="tr-TR" dirty="0" smtClean="0"/>
              <a:t>, </a:t>
            </a:r>
            <a:r>
              <a:rPr lang="tr-TR" dirty="0" err="1" smtClean="0"/>
              <a:t>Lynn</a:t>
            </a:r>
            <a:r>
              <a:rPr lang="tr-TR" dirty="0" smtClean="0"/>
              <a:t> </a:t>
            </a:r>
            <a:r>
              <a:rPr lang="tr-TR" dirty="0" err="1" smtClean="0"/>
              <a:t>Hoffman</a:t>
            </a:r>
            <a:r>
              <a:rPr lang="tr-TR" dirty="0" smtClean="0"/>
              <a:t>, </a:t>
            </a:r>
            <a:r>
              <a:rPr lang="tr-TR" dirty="0" err="1" smtClean="0"/>
              <a:t>Morris</a:t>
            </a:r>
            <a:r>
              <a:rPr lang="tr-TR" dirty="0" smtClean="0"/>
              <a:t> </a:t>
            </a:r>
            <a:r>
              <a:rPr lang="tr-TR" dirty="0" err="1" smtClean="0"/>
              <a:t>Taggart</a:t>
            </a:r>
            <a:r>
              <a:rPr lang="tr-TR" dirty="0" smtClean="0"/>
              <a:t> ve </a:t>
            </a:r>
            <a:r>
              <a:rPr lang="tr-TR" dirty="0" err="1" smtClean="0"/>
              <a:t>Dorothy</a:t>
            </a:r>
            <a:r>
              <a:rPr lang="tr-TR" dirty="0" smtClean="0"/>
              <a:t> </a:t>
            </a:r>
            <a:r>
              <a:rPr lang="tr-TR" dirty="0" err="1" smtClean="0"/>
              <a:t>Wheeler’dir</a:t>
            </a:r>
            <a:r>
              <a:rPr lang="tr-TR" dirty="0" smtClean="0"/>
              <a:t>. </a:t>
            </a:r>
          </a:p>
          <a:p>
            <a:pPr lvl="0"/>
            <a:r>
              <a:rPr lang="tr-TR" dirty="0" smtClean="0"/>
              <a:t>Aile terapisindeki öncüler </a:t>
            </a:r>
            <a:r>
              <a:rPr lang="tr-TR" dirty="0" err="1" smtClean="0"/>
              <a:t>Gregory</a:t>
            </a:r>
            <a:r>
              <a:rPr lang="tr-TR" dirty="0" smtClean="0"/>
              <a:t> </a:t>
            </a:r>
            <a:r>
              <a:rPr lang="tr-TR" dirty="0" err="1" smtClean="0"/>
              <a:t>Bateson</a:t>
            </a:r>
            <a:r>
              <a:rPr lang="tr-TR" dirty="0" smtClean="0"/>
              <a:t>, Don Jackson, </a:t>
            </a:r>
            <a:r>
              <a:rPr lang="tr-TR" dirty="0" err="1" smtClean="0"/>
              <a:t>Milton</a:t>
            </a:r>
            <a:r>
              <a:rPr lang="tr-TR" dirty="0" smtClean="0"/>
              <a:t> </a:t>
            </a:r>
            <a:r>
              <a:rPr lang="tr-TR" dirty="0" err="1" smtClean="0"/>
              <a:t>Erickson</a:t>
            </a:r>
            <a:r>
              <a:rPr lang="tr-TR" dirty="0" smtClean="0"/>
              <a:t>, Theodore </a:t>
            </a:r>
            <a:r>
              <a:rPr lang="tr-TR" dirty="0" err="1" smtClean="0"/>
              <a:t>Lidz</a:t>
            </a:r>
            <a:r>
              <a:rPr lang="tr-TR" dirty="0" smtClean="0"/>
              <a:t>, </a:t>
            </a:r>
            <a:r>
              <a:rPr lang="tr-TR" dirty="0" err="1" smtClean="0"/>
              <a:t>Margaret</a:t>
            </a:r>
            <a:r>
              <a:rPr lang="tr-TR" dirty="0" smtClean="0"/>
              <a:t> </a:t>
            </a:r>
            <a:r>
              <a:rPr lang="tr-TR" dirty="0" err="1" smtClean="0"/>
              <a:t>Singer</a:t>
            </a:r>
            <a:r>
              <a:rPr lang="tr-TR" dirty="0" smtClean="0"/>
              <a:t>, </a:t>
            </a:r>
            <a:r>
              <a:rPr lang="tr-TR" dirty="0" err="1" smtClean="0"/>
              <a:t>Lyman</a:t>
            </a:r>
            <a:r>
              <a:rPr lang="tr-TR" dirty="0" smtClean="0"/>
              <a:t> </a:t>
            </a:r>
            <a:r>
              <a:rPr lang="tr-TR" dirty="0" err="1" smtClean="0"/>
              <a:t>Wynne</a:t>
            </a:r>
            <a:r>
              <a:rPr lang="tr-TR" dirty="0" smtClean="0"/>
              <a:t> ve John </a:t>
            </a:r>
            <a:r>
              <a:rPr lang="tr-TR" dirty="0" err="1" smtClean="0"/>
              <a:t>Bell’dir</a:t>
            </a:r>
            <a:r>
              <a:rPr lang="tr-TR" dirty="0" smtClean="0"/>
              <a:t>.</a:t>
            </a:r>
          </a:p>
          <a:p>
            <a:pPr lvl="0"/>
            <a:endParaRPr lang="tr-TR" dirty="0" smtClean="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dirty="0"/>
          </a:p>
        </p:txBody>
      </p:sp>
      <p:sp>
        <p:nvSpPr>
          <p:cNvPr id="3" name="2 İçerik Yer Tutucusu"/>
          <p:cNvSpPr>
            <a:spLocks noGrp="1"/>
          </p:cNvSpPr>
          <p:nvPr>
            <p:ph idx="1"/>
          </p:nvPr>
        </p:nvSpPr>
        <p:spPr>
          <a:xfrm>
            <a:off x="838200" y="1696065"/>
            <a:ext cx="10515600" cy="4480898"/>
          </a:xfrm>
        </p:spPr>
        <p:txBody>
          <a:bodyPr>
            <a:normAutofit/>
          </a:bodyPr>
          <a:lstStyle/>
          <a:p>
            <a:pPr algn="just">
              <a:lnSpc>
                <a:spcPct val="150000"/>
              </a:lnSpc>
            </a:pPr>
            <a:r>
              <a:rPr lang="tr-TR" dirty="0" smtClean="0"/>
              <a:t>1940’lardan 1970’lere kadar, çocuk ve aile yönelimli sosyal hizmet kurumlarında ya da ruh sağlığı alanında çalışan birçok sosyal hizmet uzmanı </a:t>
            </a:r>
            <a:r>
              <a:rPr lang="tr-TR" dirty="0" err="1" smtClean="0"/>
              <a:t>psikoanalitik</a:t>
            </a:r>
            <a:r>
              <a:rPr lang="tr-TR" dirty="0" smtClean="0"/>
              <a:t> yönelimli teoriler temelinde yaklaşımlar kullandılar. Bu teoriler müdahaleler için temel olarak ilk çocukluk deneyimlerini ve </a:t>
            </a:r>
            <a:r>
              <a:rPr lang="tr-TR" dirty="0" err="1" smtClean="0"/>
              <a:t>intrapsişik</a:t>
            </a:r>
            <a:r>
              <a:rPr lang="tr-TR" dirty="0" smtClean="0"/>
              <a:t> olaylar üzerinde odaklanan </a:t>
            </a:r>
            <a:r>
              <a:rPr lang="tr-TR" dirty="0" err="1" smtClean="0"/>
              <a:t>Freudyen</a:t>
            </a:r>
            <a:r>
              <a:rPr lang="tr-TR" dirty="0" smtClean="0"/>
              <a:t> ve </a:t>
            </a:r>
            <a:r>
              <a:rPr lang="tr-TR" dirty="0" err="1" smtClean="0"/>
              <a:t>Jung</a:t>
            </a:r>
            <a:r>
              <a:rPr lang="tr-TR" dirty="0" smtClean="0"/>
              <a:t> psikolojisini temel alan teorilerdi. </a:t>
            </a:r>
          </a:p>
          <a:p>
            <a:pPr algn="just">
              <a:lnSpc>
                <a:spcPct val="150000"/>
              </a:lnSpc>
            </a:pPr>
            <a:endParaRPr lang="tr-T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a:bodyPr>
          <a:lstStyle/>
          <a:p>
            <a:pPr algn="just">
              <a:lnSpc>
                <a:spcPct val="150000"/>
              </a:lnSpc>
            </a:pPr>
            <a:r>
              <a:rPr lang="tr-TR" dirty="0" smtClean="0"/>
              <a:t>Aile dinamiklerini ve çocukluk deneyimlerini kabul eden perspektifin biyolojik bileşeni, bir kişinin kişilik, tutum, davranışını; öğrenci, işçi, anne, baba, polis memuru gibi rollerdeki işlevselliğine olan uyumunu tanımlamadaki temel faktörlerdir. </a:t>
            </a:r>
            <a:r>
              <a:rPr lang="tr-TR" dirty="0" err="1" smtClean="0"/>
              <a:t>Psikoterapötik</a:t>
            </a:r>
            <a:r>
              <a:rPr lang="tr-TR" dirty="0" smtClean="0"/>
              <a:t> müdahaleler müracaatçının ihtiyaçlarına, sosyal hizmet uzmanının bilgi ve yeteneğine ve kurumun kaynaklarına bağlı olarak uygulanır.</a:t>
            </a:r>
            <a:endParaRPr lang="tr-T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a:bodyPr>
          <a:lstStyle/>
          <a:p>
            <a:pPr algn="just">
              <a:lnSpc>
                <a:spcPct val="150000"/>
              </a:lnSpc>
            </a:pPr>
            <a:r>
              <a:rPr lang="tr-TR" dirty="0" smtClean="0"/>
              <a:t>Sosyal hizmet mesleği, müracaatçısının sistemini kullanan biri şeklinde tanımlanır hale gelmiştir. Bu, gelişmiş-uygulama ve genelci yöntemleri, ekolojik yaklaşımı, vaka yönetimi, ve grup ve aile sistemlerinin müdahalelerini içeren geniş, genelci bir yaklaşım aracılığıyla yapılır. </a:t>
            </a:r>
            <a:endParaRPr lang="tr-T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a:bodyPr>
          <a:lstStyle/>
          <a:p>
            <a:pPr algn="just">
              <a:lnSpc>
                <a:spcPct val="150000"/>
              </a:lnSpc>
            </a:pPr>
            <a:r>
              <a:rPr lang="tr-TR" dirty="0" smtClean="0"/>
              <a:t>Sistemler teorisinde pratiğe dayalı modeller geliştirilmiştir: aile sistemleri yaklaşımlarıyla en önemlisi, genelci vaka yönetimi ve sosyal destek sistemlerine odaklanmış ileri genelci modeller.</a:t>
            </a:r>
          </a:p>
          <a:p>
            <a:pPr algn="just">
              <a:lnSpc>
                <a:spcPct val="150000"/>
              </a:lnSpc>
              <a:buNone/>
            </a:pPr>
            <a:endParaRPr lang="tr-T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b="1" dirty="0" smtClean="0"/>
              <a:t>AİLE SİSTEMİ MÜDAHALELERİ</a:t>
            </a:r>
            <a:endParaRPr lang="tr-TR" dirty="0"/>
          </a:p>
        </p:txBody>
      </p:sp>
      <p:sp>
        <p:nvSpPr>
          <p:cNvPr id="3" name="2 İçerik Yer Tutucusu"/>
          <p:cNvSpPr>
            <a:spLocks noGrp="1"/>
          </p:cNvSpPr>
          <p:nvPr>
            <p:ph idx="1"/>
          </p:nvPr>
        </p:nvSpPr>
        <p:spPr/>
        <p:txBody>
          <a:bodyPr/>
          <a:lstStyle/>
          <a:p>
            <a:pPr>
              <a:buNone/>
            </a:pPr>
            <a:r>
              <a:rPr lang="tr-TR" b="1" u="sng" dirty="0" smtClean="0"/>
              <a:t>SOSYAL BİR SİSTEM OLARAK AİLE</a:t>
            </a:r>
            <a:endParaRPr lang="tr-TR" dirty="0" smtClean="0"/>
          </a:p>
          <a:p>
            <a:r>
              <a:rPr lang="tr-TR" dirty="0" smtClean="0"/>
              <a:t>Aile sosyal bir sistemdir. Aile formları tüm bireyler için kimliğin kökenleridir ve sonraki nesiller için psikolojik ve gelişimsel temel yapıyı sağlar.  Eğer aile bütün üyelerini büyütme ve yetiştirme görevinde istikrarlı, sevgi dolu, destekleyici ve duyarlıysa bu kendi potansiyelini yerine getirmede son derece pozitif bir güçtür. Eğer değişken, düşmanca, umursamaz, ihmalkâr ya da taciz edense, çocuk gelişiminde onarılamaz zararın ve yetişkinler için büyük bir duygusal acının kaynağı olabilir. </a:t>
            </a:r>
          </a:p>
          <a:p>
            <a:pPr>
              <a:buNone/>
            </a:pPr>
            <a:endParaRPr lang="tr-T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dirty="0"/>
          </a:p>
        </p:txBody>
      </p:sp>
      <p:sp>
        <p:nvSpPr>
          <p:cNvPr id="3" name="İçerik Yer Tutucusu 2"/>
          <p:cNvSpPr>
            <a:spLocks noGrp="1"/>
          </p:cNvSpPr>
          <p:nvPr>
            <p:ph idx="1"/>
          </p:nvPr>
        </p:nvSpPr>
        <p:spPr/>
        <p:txBody>
          <a:bodyPr>
            <a:normAutofit/>
          </a:bodyPr>
          <a:lstStyle/>
          <a:p>
            <a:pPr algn="just"/>
            <a:r>
              <a:rPr lang="tr-TR" sz="3200" dirty="0" smtClean="0"/>
              <a:t>Sistemin özü, her ne zaman tek bir parçası etkilense bileşenler birbiri ile etkileşime girer ve birbirini etkiler. Aile mükemmel bir örnektir, herhangi bir aile üyesine olan her dikkate değer olay aile sistemine yansır. </a:t>
            </a:r>
          </a:p>
          <a:p>
            <a:pPr algn="just"/>
            <a:endParaRPr lang="tr-TR" sz="3200" dirty="0"/>
          </a:p>
        </p:txBody>
      </p:sp>
    </p:spTree>
    <p:extLst>
      <p:ext uri="{BB962C8B-B14F-4D97-AF65-F5344CB8AC3E}">
        <p14:creationId xmlns:p14="http://schemas.microsoft.com/office/powerpoint/2010/main" xmlns="" val="272296955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u="sng" dirty="0" smtClean="0"/>
              <a:t>AİLE TERAPİ MODELLERİ</a:t>
            </a:r>
            <a:endParaRPr lang="tr-TR" dirty="0"/>
          </a:p>
        </p:txBody>
      </p:sp>
      <p:sp>
        <p:nvSpPr>
          <p:cNvPr id="3" name="İçerik Yer Tutucusu 2"/>
          <p:cNvSpPr>
            <a:spLocks noGrp="1"/>
          </p:cNvSpPr>
          <p:nvPr>
            <p:ph idx="1"/>
          </p:nvPr>
        </p:nvSpPr>
        <p:spPr/>
        <p:txBody>
          <a:bodyPr>
            <a:normAutofit lnSpcReduction="10000"/>
          </a:bodyPr>
          <a:lstStyle/>
          <a:p>
            <a:pPr algn="just"/>
            <a:r>
              <a:rPr lang="tr-TR" dirty="0" smtClean="0"/>
              <a:t>1970ler ve 1980’in başları, aile terapisinin kullanımında tartışmalı bir büyümeye tanık oldu. Pek çok sosyal hizmet uzmanı odaklarını bireysel tedaviden aile terapi modellerine ve çeşitlerine yönlendirdiler. Aile terapi modelleri tüm yardım mesleklerinde baskın yaklaşım haline geldi. </a:t>
            </a:r>
          </a:p>
          <a:p>
            <a:pPr algn="just"/>
            <a:r>
              <a:rPr lang="tr-TR" dirty="0" smtClean="0"/>
              <a:t>Sosyal hizmetin ailelere yönelmesinde başka bir değişiklik daha var. Bütüncül bakım (</a:t>
            </a:r>
            <a:r>
              <a:rPr lang="tr-TR" dirty="0" err="1" smtClean="0"/>
              <a:t>managed</a:t>
            </a:r>
            <a:r>
              <a:rPr lang="tr-TR" dirty="0" smtClean="0"/>
              <a:t> </a:t>
            </a:r>
            <a:r>
              <a:rPr lang="tr-TR" dirty="0" err="1" smtClean="0"/>
              <a:t>care</a:t>
            </a:r>
            <a:r>
              <a:rPr lang="tr-TR" dirty="0" smtClean="0"/>
              <a:t>) ve kısa, geniş tabanlı sistem üzerinde duran müdahaleler genellikle müdahalenin bir elemanı olarak ailenin katılımına izin verir. Bununla birlikte aile sistem yaklaşımının aksine aile terapi yaklaşımı, bu yaklaşımı psikoterapik odağında daha sınırlı gören sosyal hizmet uzmanları tarafından sıklıkla sorgulanır. </a:t>
            </a:r>
          </a:p>
          <a:p>
            <a:pPr algn="just"/>
            <a:endParaRPr lang="tr-TR" dirty="0"/>
          </a:p>
        </p:txBody>
      </p:sp>
    </p:spTree>
    <p:extLst>
      <p:ext uri="{BB962C8B-B14F-4D97-AF65-F5344CB8AC3E}">
        <p14:creationId xmlns:p14="http://schemas.microsoft.com/office/powerpoint/2010/main" xmlns="" val="200062898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t>Aile Terapisi Modelleri</a:t>
            </a:r>
            <a:endParaRPr lang="tr-TR" dirty="0"/>
          </a:p>
        </p:txBody>
      </p:sp>
      <p:sp>
        <p:nvSpPr>
          <p:cNvPr id="3" name="2 İçerik Yer Tutucusu"/>
          <p:cNvSpPr>
            <a:spLocks noGrp="1"/>
          </p:cNvSpPr>
          <p:nvPr>
            <p:ph idx="1"/>
          </p:nvPr>
        </p:nvSpPr>
        <p:spPr/>
        <p:txBody>
          <a:bodyPr/>
          <a:lstStyle/>
          <a:p>
            <a:pPr lvl="0"/>
            <a:r>
              <a:rPr lang="tr-TR" dirty="0" smtClean="0"/>
              <a:t>Yapısal aile terapistleri; </a:t>
            </a:r>
            <a:r>
              <a:rPr lang="tr-TR" dirty="0" err="1" smtClean="0"/>
              <a:t>Salvadore</a:t>
            </a:r>
            <a:r>
              <a:rPr lang="tr-TR" dirty="0" smtClean="0"/>
              <a:t> </a:t>
            </a:r>
            <a:r>
              <a:rPr lang="tr-TR" dirty="0" err="1" smtClean="0"/>
              <a:t>Minuchin’i</a:t>
            </a:r>
            <a:r>
              <a:rPr lang="tr-TR" dirty="0" smtClean="0"/>
              <a:t>, Ronald </a:t>
            </a:r>
            <a:r>
              <a:rPr lang="tr-TR" dirty="0" err="1" smtClean="0"/>
              <a:t>Liebman’ı</a:t>
            </a:r>
            <a:r>
              <a:rPr lang="tr-TR" dirty="0" smtClean="0"/>
              <a:t>, Harry </a:t>
            </a:r>
            <a:r>
              <a:rPr lang="tr-TR" dirty="0" err="1" smtClean="0"/>
              <a:t>Aponte’yi</a:t>
            </a:r>
            <a:r>
              <a:rPr lang="tr-TR" dirty="0" smtClean="0"/>
              <a:t>, </a:t>
            </a:r>
            <a:r>
              <a:rPr lang="tr-TR" dirty="0" err="1" smtClean="0"/>
              <a:t>Braulio</a:t>
            </a:r>
            <a:r>
              <a:rPr lang="tr-TR" dirty="0" smtClean="0"/>
              <a:t> </a:t>
            </a:r>
            <a:r>
              <a:rPr lang="tr-TR" dirty="0" err="1" smtClean="0"/>
              <a:t>Montalvo’yu</a:t>
            </a:r>
            <a:r>
              <a:rPr lang="tr-TR" dirty="0" smtClean="0"/>
              <a:t> ve M. </a:t>
            </a:r>
            <a:r>
              <a:rPr lang="tr-TR" dirty="0" err="1" smtClean="0"/>
              <a:t>Duncan</a:t>
            </a:r>
            <a:r>
              <a:rPr lang="tr-TR" dirty="0" smtClean="0"/>
              <a:t> </a:t>
            </a:r>
            <a:r>
              <a:rPr lang="tr-TR" dirty="0" err="1" smtClean="0"/>
              <a:t>Stanton’u</a:t>
            </a:r>
            <a:r>
              <a:rPr lang="tr-TR" dirty="0" smtClean="0"/>
              <a:t> kapsar.</a:t>
            </a:r>
          </a:p>
          <a:p>
            <a:pPr lvl="0"/>
            <a:r>
              <a:rPr lang="tr-TR" dirty="0" smtClean="0"/>
              <a:t>Stratejik aile terapistleri; </a:t>
            </a:r>
            <a:r>
              <a:rPr lang="tr-TR" dirty="0" err="1" smtClean="0"/>
              <a:t>Jay</a:t>
            </a:r>
            <a:r>
              <a:rPr lang="tr-TR" dirty="0" smtClean="0"/>
              <a:t> </a:t>
            </a:r>
            <a:r>
              <a:rPr lang="tr-TR" dirty="0" err="1" smtClean="0"/>
              <a:t>Haley</a:t>
            </a:r>
            <a:r>
              <a:rPr lang="tr-TR" dirty="0" smtClean="0"/>
              <a:t>, Richard </a:t>
            </a:r>
            <a:r>
              <a:rPr lang="tr-TR" dirty="0" err="1" smtClean="0"/>
              <a:t>Rabkin</a:t>
            </a:r>
            <a:r>
              <a:rPr lang="tr-TR" dirty="0" smtClean="0"/>
              <a:t>, Paul </a:t>
            </a:r>
            <a:r>
              <a:rPr lang="tr-TR" dirty="0" err="1" smtClean="0"/>
              <a:t>Watzlawick</a:t>
            </a:r>
            <a:r>
              <a:rPr lang="tr-TR" dirty="0" smtClean="0"/>
              <a:t>, Richard </a:t>
            </a:r>
            <a:r>
              <a:rPr lang="tr-TR" dirty="0" err="1" smtClean="0"/>
              <a:t>Fisch</a:t>
            </a:r>
            <a:r>
              <a:rPr lang="tr-TR" dirty="0" smtClean="0"/>
              <a:t>, John </a:t>
            </a:r>
            <a:r>
              <a:rPr lang="tr-TR" dirty="0" err="1" smtClean="0"/>
              <a:t>Weakland</a:t>
            </a:r>
            <a:r>
              <a:rPr lang="tr-TR" dirty="0" smtClean="0"/>
              <a:t>, </a:t>
            </a:r>
            <a:r>
              <a:rPr lang="tr-TR" dirty="0" err="1" smtClean="0"/>
              <a:t>Mara</a:t>
            </a:r>
            <a:r>
              <a:rPr lang="tr-TR" dirty="0" smtClean="0"/>
              <a:t> </a:t>
            </a:r>
            <a:r>
              <a:rPr lang="tr-TR" dirty="0" err="1" smtClean="0"/>
              <a:t>Selvini</a:t>
            </a:r>
            <a:r>
              <a:rPr lang="tr-TR" dirty="0" smtClean="0"/>
              <a:t> </a:t>
            </a:r>
            <a:r>
              <a:rPr lang="tr-TR" dirty="0" err="1" smtClean="0"/>
              <a:t>Palazzoli</a:t>
            </a:r>
            <a:r>
              <a:rPr lang="tr-TR" dirty="0" smtClean="0"/>
              <a:t>, </a:t>
            </a:r>
            <a:r>
              <a:rPr lang="tr-TR" dirty="0" err="1" smtClean="0"/>
              <a:t>Cloe</a:t>
            </a:r>
            <a:r>
              <a:rPr lang="tr-TR" dirty="0" smtClean="0"/>
              <a:t> </a:t>
            </a:r>
            <a:r>
              <a:rPr lang="tr-TR" dirty="0" err="1" smtClean="0"/>
              <a:t>Madanes</a:t>
            </a:r>
            <a:r>
              <a:rPr lang="tr-TR" dirty="0" smtClean="0"/>
              <a:t>, </a:t>
            </a:r>
            <a:r>
              <a:rPr lang="tr-TR" dirty="0" err="1" smtClean="0"/>
              <a:t>Peggy</a:t>
            </a:r>
            <a:r>
              <a:rPr lang="tr-TR" dirty="0" smtClean="0"/>
              <a:t> </a:t>
            </a:r>
            <a:r>
              <a:rPr lang="tr-TR" dirty="0" err="1" smtClean="0"/>
              <a:t>Papp</a:t>
            </a:r>
            <a:r>
              <a:rPr lang="tr-TR" dirty="0" smtClean="0"/>
              <a:t>, </a:t>
            </a:r>
            <a:r>
              <a:rPr lang="tr-TR" dirty="0" err="1" smtClean="0"/>
              <a:t>Lynn</a:t>
            </a:r>
            <a:r>
              <a:rPr lang="tr-TR" dirty="0" smtClean="0"/>
              <a:t> </a:t>
            </a:r>
            <a:r>
              <a:rPr lang="tr-TR" dirty="0" err="1" smtClean="0"/>
              <a:t>Hoffman</a:t>
            </a:r>
            <a:r>
              <a:rPr lang="tr-TR" dirty="0" smtClean="0"/>
              <a:t> ve </a:t>
            </a:r>
            <a:r>
              <a:rPr lang="tr-TR" dirty="0" err="1" smtClean="0"/>
              <a:t>Bradford</a:t>
            </a:r>
            <a:r>
              <a:rPr lang="tr-TR" dirty="0" smtClean="0"/>
              <a:t> </a:t>
            </a:r>
            <a:r>
              <a:rPr lang="tr-TR" dirty="0" err="1" smtClean="0"/>
              <a:t>Keeney’dir</a:t>
            </a:r>
            <a:r>
              <a:rPr lang="tr-TR" dirty="0" smtClean="0"/>
              <a:t>. </a:t>
            </a:r>
          </a:p>
          <a:p>
            <a:pPr lvl="0"/>
            <a:r>
              <a:rPr lang="tr-TR" dirty="0" smtClean="0"/>
              <a:t> Deneyimsel aile terapistleri </a:t>
            </a:r>
            <a:r>
              <a:rPr lang="tr-TR" dirty="0" err="1" smtClean="0"/>
              <a:t>Virrginia</a:t>
            </a:r>
            <a:r>
              <a:rPr lang="tr-TR" dirty="0" smtClean="0"/>
              <a:t> Satir, Carl </a:t>
            </a:r>
            <a:r>
              <a:rPr lang="tr-TR" dirty="0" err="1" smtClean="0"/>
              <a:t>Whitaker</a:t>
            </a:r>
            <a:r>
              <a:rPr lang="tr-TR" dirty="0" smtClean="0"/>
              <a:t>, </a:t>
            </a:r>
            <a:r>
              <a:rPr lang="tr-TR" dirty="0" err="1" smtClean="0"/>
              <a:t>Shirley</a:t>
            </a:r>
            <a:r>
              <a:rPr lang="tr-TR" dirty="0" smtClean="0"/>
              <a:t> </a:t>
            </a:r>
            <a:r>
              <a:rPr lang="tr-TR" dirty="0" err="1" smtClean="0"/>
              <a:t>Luthman</a:t>
            </a:r>
            <a:r>
              <a:rPr lang="tr-TR" dirty="0" smtClean="0"/>
              <a:t>, </a:t>
            </a:r>
            <a:r>
              <a:rPr lang="tr-TR" dirty="0" err="1" smtClean="0"/>
              <a:t>David</a:t>
            </a:r>
            <a:r>
              <a:rPr lang="tr-TR" dirty="0" smtClean="0"/>
              <a:t> </a:t>
            </a:r>
            <a:r>
              <a:rPr lang="tr-TR" dirty="0" err="1" smtClean="0"/>
              <a:t>Keith</a:t>
            </a:r>
            <a:r>
              <a:rPr lang="tr-TR" dirty="0" smtClean="0"/>
              <a:t>, </a:t>
            </a:r>
            <a:r>
              <a:rPr lang="tr-TR" dirty="0" err="1" smtClean="0"/>
              <a:t>Augustus</a:t>
            </a:r>
            <a:r>
              <a:rPr lang="tr-TR" dirty="0" smtClean="0"/>
              <a:t> </a:t>
            </a:r>
            <a:r>
              <a:rPr lang="tr-TR" dirty="0" err="1" smtClean="0"/>
              <a:t>Napier</a:t>
            </a:r>
            <a:r>
              <a:rPr lang="tr-TR" dirty="0" smtClean="0"/>
              <a:t> ve </a:t>
            </a:r>
            <a:r>
              <a:rPr lang="tr-TR" dirty="0" err="1" smtClean="0"/>
              <a:t>Walter</a:t>
            </a:r>
            <a:r>
              <a:rPr lang="tr-TR" dirty="0" smtClean="0"/>
              <a:t> </a:t>
            </a:r>
            <a:r>
              <a:rPr lang="tr-TR" dirty="0" err="1" smtClean="0"/>
              <a:t>Kempler</a:t>
            </a:r>
            <a:r>
              <a:rPr lang="tr-TR" dirty="0" smtClean="0"/>
              <a:t> tarafından temsil edilir. </a:t>
            </a:r>
            <a:endParaRPr lang="tr-TR" dirty="0"/>
          </a:p>
        </p:txBody>
      </p:sp>
    </p:spTree>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376</TotalTime>
  <Words>672</Words>
  <Application>Microsoft Office PowerPoint</Application>
  <PresentationFormat>Özel</PresentationFormat>
  <Paragraphs>26</Paragraphs>
  <Slides>11</Slides>
  <Notes>0</Notes>
  <HiddenSlides>0</HiddenSlides>
  <MMClips>0</MMClips>
  <ScaleCrop>false</ScaleCrop>
  <HeadingPairs>
    <vt:vector size="4" baseType="variant">
      <vt:variant>
        <vt:lpstr>Tema</vt:lpstr>
      </vt:variant>
      <vt:variant>
        <vt:i4>1</vt:i4>
      </vt:variant>
      <vt:variant>
        <vt:lpstr>Slayt Başlıkları</vt:lpstr>
      </vt:variant>
      <vt:variant>
        <vt:i4>11</vt:i4>
      </vt:variant>
    </vt:vector>
  </HeadingPairs>
  <TitlesOfParts>
    <vt:vector size="12" baseType="lpstr">
      <vt:lpstr>Office Teması</vt:lpstr>
      <vt:lpstr>          Ankara Üniversitesi  Sağlık Bilimleri Fakültesi Sosyal Hizmet Bölümü   </vt:lpstr>
      <vt:lpstr>Slayt 2</vt:lpstr>
      <vt:lpstr>Slayt 3</vt:lpstr>
      <vt:lpstr>Slayt 4</vt:lpstr>
      <vt:lpstr>Slayt 5</vt:lpstr>
      <vt:lpstr>AİLE SİSTEMİ MÜDAHALELERİ</vt:lpstr>
      <vt:lpstr>Slayt 7</vt:lpstr>
      <vt:lpstr>AİLE TERAPİ MODELLERİ</vt:lpstr>
      <vt:lpstr>Aile Terapisi Modelleri</vt:lpstr>
      <vt:lpstr>Slayt 10</vt:lpstr>
      <vt:lpstr>Slayt 11</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SHB 301 GRUPLARLA SOSYAL HİZMET Ünite 10 Gruplarda Çatışma ve Sorun Çözme</dc:title>
  <dc:creator>Ezgi</dc:creator>
  <cp:lastModifiedBy>toshiba pc</cp:lastModifiedBy>
  <cp:revision>8</cp:revision>
  <dcterms:created xsi:type="dcterms:W3CDTF">2016-12-04T13:02:32Z</dcterms:created>
  <dcterms:modified xsi:type="dcterms:W3CDTF">2017-12-23T13:45:26Z</dcterms:modified>
</cp:coreProperties>
</file>