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6" r:id="rId10"/>
    <p:sldId id="282" r:id="rId11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12.11.2020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21651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cap="none" dirty="0" smtClean="0"/>
              <a:t>- </a:t>
            </a: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200" dirty="0"/>
              <a:t>Reşat Öngören, “Bir Bilgi Kaynağı Olarak Tasavvufta Keşfin Değeri”, </a:t>
            </a:r>
            <a:r>
              <a:rPr lang="tr-TR" sz="1200" i="1" dirty="0"/>
              <a:t>İ.Ü.İ.F. Dergisi</a:t>
            </a:r>
            <a:r>
              <a:rPr lang="tr-TR" sz="1200" dirty="0"/>
              <a:t>, Sayı: 5, İst. 2002, </a:t>
            </a:r>
            <a:r>
              <a:rPr lang="tr-TR" sz="1200" dirty="0" err="1"/>
              <a:t>ss</a:t>
            </a:r>
            <a:r>
              <a:rPr lang="tr-TR" sz="1200" dirty="0"/>
              <a:t>. 85-96</a:t>
            </a:r>
            <a:r>
              <a:rPr lang="tr-TR" sz="1200" dirty="0" smtClean="0"/>
              <a:t>.</a:t>
            </a:r>
            <a:br>
              <a:rPr lang="tr-TR" sz="1200" dirty="0" smtClean="0"/>
            </a:br>
            <a:r>
              <a:rPr lang="tr-TR" sz="1200" dirty="0" smtClean="0">
                <a:solidFill>
                  <a:srgbClr val="FF0000"/>
                </a:solidFill>
              </a:rPr>
              <a:t>- </a:t>
            </a:r>
            <a:r>
              <a:rPr lang="tr-TR" sz="1200" dirty="0"/>
              <a:t>Süleyman Uludağ, “</a:t>
            </a:r>
            <a:r>
              <a:rPr lang="tr-TR" sz="1200" dirty="0" err="1"/>
              <a:t>Keşf</a:t>
            </a:r>
            <a:r>
              <a:rPr lang="tr-TR" sz="1200" dirty="0"/>
              <a:t>”, </a:t>
            </a:r>
            <a:r>
              <a:rPr lang="tr-TR" sz="1200" i="1" dirty="0"/>
              <a:t>DİA</a:t>
            </a:r>
            <a:r>
              <a:rPr lang="tr-TR" sz="1200" dirty="0"/>
              <a:t>, İst. 2002 c: 25, </a:t>
            </a:r>
            <a:r>
              <a:rPr lang="tr-TR" sz="1200" dirty="0" err="1"/>
              <a:t>ss</a:t>
            </a:r>
            <a:r>
              <a:rPr lang="tr-TR" sz="1200" dirty="0"/>
              <a:t>. 315-17</a:t>
            </a:r>
            <a:r>
              <a:rPr lang="tr-TR" sz="1200" dirty="0" smtClean="0"/>
              <a:t>.</a:t>
            </a:r>
            <a:br>
              <a:rPr lang="tr-TR" sz="1200" dirty="0" smtClean="0"/>
            </a:br>
            <a:r>
              <a:rPr lang="tr-TR" sz="1200" dirty="0" smtClean="0">
                <a:solidFill>
                  <a:srgbClr val="FF0000"/>
                </a:solidFill>
              </a:rPr>
              <a:t>- </a:t>
            </a:r>
            <a:r>
              <a:rPr lang="tr-TR" sz="1200" dirty="0"/>
              <a:t>Süleyman Uludağ, </a:t>
            </a:r>
            <a:r>
              <a:rPr lang="tr-TR" sz="1200" i="1" dirty="0"/>
              <a:t>İslâm Düşüncesinin Yapısı</a:t>
            </a:r>
            <a:r>
              <a:rPr lang="tr-TR" sz="1200" dirty="0"/>
              <a:t>, Dergah Yay., İst. 2017</a:t>
            </a:r>
            <a:r>
              <a:rPr lang="tr-TR" sz="1200" dirty="0" smtClean="0"/>
              <a:t>.</a:t>
            </a: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2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dirty="0" smtClean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Wingdings 3" charset="2"/>
              <a:buAutoNum type="arabicPeriod"/>
              <a:tabLst>
                <a:tab pos="5754688" algn="r"/>
              </a:tabLst>
            </a:pPr>
            <a:r>
              <a:rPr lang="tr-TR" b="1" dirty="0" err="1"/>
              <a:t>Kelâbâzî</a:t>
            </a:r>
            <a:r>
              <a:rPr lang="tr-TR" b="1" dirty="0"/>
              <a:t> (v. 380/990)</a:t>
            </a:r>
            <a:endParaRPr lang="tr-TR" dirty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KEŞF</a:t>
            </a:r>
            <a:r>
              <a:rPr lang="tr-TR" dirty="0"/>
              <a:t>: Aklın ve duyuların yetersiz kaldığı </a:t>
            </a:r>
            <a:r>
              <a:rPr lang="tr-TR" b="1" dirty="0" err="1"/>
              <a:t>ilâhiyyât</a:t>
            </a:r>
            <a:r>
              <a:rPr lang="tr-TR" dirty="0"/>
              <a:t> konularında doğrudan bilgi edinme yolu anlamına gelen bir tasavvufî terimdir. </a:t>
            </a:r>
            <a:r>
              <a:rPr lang="tr-TR" b="1" dirty="0" err="1"/>
              <a:t>İbn</a:t>
            </a:r>
            <a:r>
              <a:rPr lang="tr-TR" b="1" dirty="0"/>
              <a:t> Kayyım el-</a:t>
            </a:r>
            <a:r>
              <a:rPr lang="tr-TR" b="1" dirty="0" err="1"/>
              <a:t>Cevziyye</a:t>
            </a:r>
            <a:r>
              <a:rPr lang="tr-TR" dirty="0"/>
              <a:t>: “</a:t>
            </a:r>
            <a:r>
              <a:rPr lang="tr-TR" dirty="0" err="1"/>
              <a:t>Keşf</a:t>
            </a:r>
            <a:r>
              <a:rPr lang="tr-TR" dirty="0"/>
              <a:t> Allah’ın kulunun kalbinde meydana getirdiği bilgi olup kul bu bilgiyle başkalarına kapalı olan hususları bilir.” </a:t>
            </a:r>
            <a:r>
              <a:rPr lang="tr-TR" b="1" dirty="0"/>
              <a:t>Sözlükte</a:t>
            </a:r>
            <a:r>
              <a:rPr lang="tr-TR" dirty="0"/>
              <a:t> “perdeyi ve örtüyü kaldırmak, kapalı olan bir şeyi açığa çıkarmak, var olan fakat niteliği bilinmeyen şey hakkında bilgi edinmek” gibi manalara gelmektedir. </a:t>
            </a:r>
            <a:r>
              <a:rPr lang="tr-TR" b="1" dirty="0" err="1"/>
              <a:t>Kur’ân’da</a:t>
            </a:r>
            <a:r>
              <a:rPr lang="tr-TR" dirty="0"/>
              <a:t> da “örtüyü kaldırmak, çaresizliği sona erdirmek, sıkıntıyı kaldırmak” gibi manalarda kullanılmıştır. </a:t>
            </a:r>
            <a:endParaRPr lang="tr-TR" dirty="0" smtClean="0"/>
          </a:p>
          <a:p>
            <a:pPr algn="just"/>
            <a:r>
              <a:rPr lang="tr-TR" b="1" dirty="0" err="1"/>
              <a:t>Keşf</a:t>
            </a:r>
            <a:r>
              <a:rPr lang="tr-TR" b="1" dirty="0"/>
              <a:t>, </a:t>
            </a:r>
            <a:r>
              <a:rPr lang="tr-TR" b="1" dirty="0" err="1"/>
              <a:t>ilhâm</a:t>
            </a:r>
            <a:r>
              <a:rPr lang="tr-TR" b="1" dirty="0"/>
              <a:t>, </a:t>
            </a:r>
            <a:r>
              <a:rPr lang="tr-TR" b="1" dirty="0" err="1"/>
              <a:t>gaybı</a:t>
            </a:r>
            <a:r>
              <a:rPr lang="tr-TR" b="1" dirty="0"/>
              <a:t> bilme, marifet, müşahede, </a:t>
            </a:r>
            <a:r>
              <a:rPr lang="tr-TR" b="1" dirty="0" err="1"/>
              <a:t>mükaşefe</a:t>
            </a:r>
            <a:r>
              <a:rPr lang="tr-TR" b="1" dirty="0"/>
              <a:t>, rüya </a:t>
            </a:r>
            <a:r>
              <a:rPr lang="tr-TR" dirty="0"/>
              <a:t>birbirleriyle bağlantılı kavramlardır. </a:t>
            </a:r>
            <a:endParaRPr lang="tr-TR" dirty="0" smtClean="0"/>
          </a:p>
          <a:p>
            <a:pPr algn="just"/>
            <a:r>
              <a:rPr lang="tr-TR" dirty="0" err="1"/>
              <a:t>Sufilere</a:t>
            </a:r>
            <a:r>
              <a:rPr lang="tr-TR" dirty="0"/>
              <a:t> göre işin başındakilerin keşfinde yanılma olsa da “</a:t>
            </a:r>
            <a:r>
              <a:rPr lang="tr-TR" b="1" dirty="0" err="1"/>
              <a:t>sıddîk</a:t>
            </a:r>
            <a:r>
              <a:rPr lang="tr-TR" dirty="0"/>
              <a:t>” ve “</a:t>
            </a:r>
            <a:r>
              <a:rPr lang="tr-TR" b="1" dirty="0" err="1"/>
              <a:t>mukarreb</a:t>
            </a:r>
            <a:r>
              <a:rPr lang="tr-TR" dirty="0"/>
              <a:t>” olanların keşfinde yanılma ihtimali yoktur. </a:t>
            </a:r>
            <a:endParaRPr lang="tr-TR" dirty="0" smtClean="0"/>
          </a:p>
          <a:p>
            <a:pPr algn="just"/>
            <a:r>
              <a:rPr lang="tr-TR" b="1" dirty="0" err="1"/>
              <a:t>Mücahede</a:t>
            </a:r>
            <a:r>
              <a:rPr lang="tr-TR" dirty="0"/>
              <a:t> halinden sonra meydana gelir.</a:t>
            </a:r>
          </a:p>
          <a:p>
            <a:pPr algn="just"/>
            <a:r>
              <a:rPr lang="tr-TR" dirty="0"/>
              <a:t>Manevî perdenin açılmasıyla doğru bilgiye ve </a:t>
            </a:r>
            <a:r>
              <a:rPr lang="tr-TR" b="1" dirty="0" err="1"/>
              <a:t>gaybe</a:t>
            </a:r>
            <a:r>
              <a:rPr lang="tr-TR" dirty="0"/>
              <a:t> ait konulara vakıf olma manasına gelmektedir. Kalbe gelen bilgi manasına gelen </a:t>
            </a:r>
            <a:r>
              <a:rPr lang="tr-TR" b="1" i="1" dirty="0" err="1"/>
              <a:t>ilhâm</a:t>
            </a:r>
            <a:r>
              <a:rPr lang="tr-TR" dirty="0"/>
              <a:t> ile birlikte bazen kullanılır.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err="1"/>
              <a:t>Keşf</a:t>
            </a:r>
            <a:r>
              <a:rPr lang="tr-TR" dirty="0"/>
              <a:t> “</a:t>
            </a:r>
            <a:r>
              <a:rPr lang="tr-TR" b="1" dirty="0" err="1"/>
              <a:t>muhâdara</a:t>
            </a:r>
            <a:r>
              <a:rPr lang="tr-TR" dirty="0"/>
              <a:t>” (İlim ehlinin mertebesi olup tefekkür, istidlâl </a:t>
            </a:r>
            <a:r>
              <a:rPr lang="tr-TR" dirty="0" err="1"/>
              <a:t>kesb</a:t>
            </a:r>
            <a:r>
              <a:rPr lang="tr-TR" dirty="0"/>
              <a:t> ile gerçekleşir. </a:t>
            </a:r>
            <a:r>
              <a:rPr lang="tr-TR" dirty="0" err="1"/>
              <a:t>İlme’lyakîn</a:t>
            </a:r>
            <a:r>
              <a:rPr lang="tr-TR" dirty="0"/>
              <a:t> mertebesidir), “</a:t>
            </a:r>
            <a:r>
              <a:rPr lang="tr-TR" b="1" dirty="0" err="1"/>
              <a:t>mükâşefe</a:t>
            </a:r>
            <a:r>
              <a:rPr lang="tr-TR" dirty="0"/>
              <a:t>” (</a:t>
            </a:r>
            <a:r>
              <a:rPr lang="tr-TR" dirty="0" err="1"/>
              <a:t>Kalb</a:t>
            </a:r>
            <a:r>
              <a:rPr lang="tr-TR" dirty="0"/>
              <a:t> veya sır gözünün açılmasıyla </a:t>
            </a:r>
            <a:r>
              <a:rPr lang="tr-TR" dirty="0" err="1"/>
              <a:t>gayb</a:t>
            </a:r>
            <a:r>
              <a:rPr lang="tr-TR" dirty="0"/>
              <a:t> âlemlerinin görüldüğü bu mertebede delil, akıl ve duyu organlarına ihtiyaç duyulmaz. </a:t>
            </a:r>
            <a:r>
              <a:rPr lang="tr-TR" dirty="0" err="1"/>
              <a:t>Ayne’l-yakîn</a:t>
            </a:r>
            <a:r>
              <a:rPr lang="tr-TR" dirty="0"/>
              <a:t> mertebesidir) ve “</a:t>
            </a:r>
            <a:r>
              <a:rPr lang="tr-TR" b="1" dirty="0" err="1"/>
              <a:t>müşâhede</a:t>
            </a:r>
            <a:r>
              <a:rPr lang="tr-TR" dirty="0"/>
              <a:t>” (Açık bir şekilde kalbin veya sırrın Hakk’ı görmesidir) olmak üzere üç mertebeden meydana gelmektedir. </a:t>
            </a:r>
            <a:endParaRPr lang="tr-TR" dirty="0" smtClean="0"/>
          </a:p>
          <a:p>
            <a:pPr algn="just"/>
            <a:r>
              <a:rPr lang="tr-TR" dirty="0" err="1"/>
              <a:t>Keşf</a:t>
            </a:r>
            <a:r>
              <a:rPr lang="tr-TR" dirty="0"/>
              <a:t> bazı </a:t>
            </a:r>
            <a:r>
              <a:rPr lang="tr-TR" b="1" dirty="0"/>
              <a:t>Kelam, felsefe ehli ve Şia </a:t>
            </a:r>
            <a:r>
              <a:rPr lang="tr-TR" dirty="0"/>
              <a:t>tarafından da </a:t>
            </a:r>
            <a:r>
              <a:rPr lang="tr-TR" b="1" dirty="0"/>
              <a:t>güvenilir</a:t>
            </a:r>
            <a:r>
              <a:rPr lang="tr-TR" dirty="0"/>
              <a:t> bir bilgi kaynağı olarak kabul edilmektedir. </a:t>
            </a:r>
            <a:r>
              <a:rPr lang="tr-TR" b="1" dirty="0"/>
              <a:t>Aristo</a:t>
            </a:r>
            <a:r>
              <a:rPr lang="tr-TR" dirty="0"/>
              <a:t> hariç eski </a:t>
            </a:r>
            <a:r>
              <a:rPr lang="tr-TR" b="1" dirty="0"/>
              <a:t>Yunan filozofları ve Doğulu düşünürlerin hikmet anlayışları </a:t>
            </a:r>
            <a:r>
              <a:rPr lang="tr-TR" dirty="0"/>
              <a:t>keşfe dayanır. </a:t>
            </a:r>
            <a:r>
              <a:rPr lang="tr-TR" b="1" dirty="0" err="1"/>
              <a:t>İbn</a:t>
            </a:r>
            <a:r>
              <a:rPr lang="tr-TR" b="1" dirty="0"/>
              <a:t> Haldun’a </a:t>
            </a:r>
            <a:r>
              <a:rPr lang="tr-TR" dirty="0"/>
              <a:t>göre duyulardan oluşan perde </a:t>
            </a:r>
            <a:r>
              <a:rPr lang="tr-TR" b="1" dirty="0" err="1"/>
              <a:t>riyâzet</a:t>
            </a:r>
            <a:r>
              <a:rPr lang="tr-TR" dirty="0"/>
              <a:t>, </a:t>
            </a:r>
            <a:r>
              <a:rPr lang="tr-TR" b="1" dirty="0"/>
              <a:t>halvet</a:t>
            </a:r>
            <a:r>
              <a:rPr lang="tr-TR" dirty="0"/>
              <a:t> ve </a:t>
            </a:r>
            <a:r>
              <a:rPr lang="tr-TR" b="1" dirty="0"/>
              <a:t>zikirle</a:t>
            </a:r>
            <a:r>
              <a:rPr lang="tr-TR" dirty="0"/>
              <a:t> yavaş yavaş açılır, böylece </a:t>
            </a:r>
            <a:r>
              <a:rPr lang="tr-TR" dirty="0" err="1"/>
              <a:t>keşf</a:t>
            </a:r>
            <a:r>
              <a:rPr lang="tr-TR" dirty="0"/>
              <a:t> hali gerçekleşir. </a:t>
            </a:r>
            <a:r>
              <a:rPr lang="tr-TR" b="1" dirty="0"/>
              <a:t>İslâm ulemasının büyük ekseriyeti keşfi kabul etmekle </a:t>
            </a:r>
            <a:r>
              <a:rPr lang="tr-TR" dirty="0"/>
              <a:t>birlikte aklî ilimlerde olduğu gibi keşfin de </a:t>
            </a:r>
            <a:r>
              <a:rPr lang="tr-TR" dirty="0" err="1"/>
              <a:t>Rasululllah’ın</a:t>
            </a:r>
            <a:r>
              <a:rPr lang="tr-TR" dirty="0"/>
              <a:t> (sav) haber verdikleriyle uyuşması gerektiğini söylemişlerdir. </a:t>
            </a:r>
            <a:endParaRPr lang="tr-TR" dirty="0" smtClean="0"/>
          </a:p>
          <a:p>
            <a:pPr algn="just"/>
            <a:r>
              <a:rPr lang="tr-TR" dirty="0" err="1"/>
              <a:t>Sufiler</a:t>
            </a:r>
            <a:r>
              <a:rPr lang="tr-TR" dirty="0"/>
              <a:t> </a:t>
            </a:r>
            <a:r>
              <a:rPr lang="tr-TR" b="1" dirty="0"/>
              <a:t>alan</a:t>
            </a:r>
            <a:r>
              <a:rPr lang="tr-TR" dirty="0"/>
              <a:t> (fizik-metafizik) ve </a:t>
            </a:r>
            <a:r>
              <a:rPr lang="tr-TR" b="1" dirty="0"/>
              <a:t>konu/obje</a:t>
            </a:r>
            <a:r>
              <a:rPr lang="tr-TR" dirty="0"/>
              <a:t> (Allah-</a:t>
            </a:r>
            <a:r>
              <a:rPr lang="tr-TR" dirty="0" err="1"/>
              <a:t>masiva</a:t>
            </a:r>
            <a:r>
              <a:rPr lang="tr-TR" dirty="0"/>
              <a:t>) ayırımlarından hareketle </a:t>
            </a:r>
            <a:r>
              <a:rPr lang="tr-TR" b="1" dirty="0"/>
              <a:t>keşfin daha üst </a:t>
            </a:r>
            <a:r>
              <a:rPr lang="tr-TR" dirty="0"/>
              <a:t>bir bilgi edinme çeşidi olduğunu kabul </a:t>
            </a:r>
            <a:r>
              <a:rPr lang="tr-TR" dirty="0" smtClean="0"/>
              <a:t>etmişlerdir. </a:t>
            </a:r>
            <a:r>
              <a:rPr lang="tr-TR" dirty="0" err="1"/>
              <a:t>Sufilere</a:t>
            </a:r>
            <a:r>
              <a:rPr lang="tr-TR" dirty="0"/>
              <a:t> göre </a:t>
            </a:r>
            <a:r>
              <a:rPr lang="tr-TR" dirty="0" err="1"/>
              <a:t>burhân</a:t>
            </a:r>
            <a:r>
              <a:rPr lang="tr-TR" dirty="0"/>
              <a:t> ve delil metafizik alanda değil </a:t>
            </a:r>
            <a:r>
              <a:rPr lang="tr-TR" b="1" dirty="0"/>
              <a:t>fizik alanda </a:t>
            </a:r>
            <a:r>
              <a:rPr lang="tr-TR" dirty="0"/>
              <a:t>geçerliliği olan bilgi edinme yoludur. </a:t>
            </a:r>
            <a:r>
              <a:rPr lang="tr-TR" b="1" dirty="0"/>
              <a:t>Manevî/metafizik alanda </a:t>
            </a:r>
            <a:r>
              <a:rPr lang="tr-TR" dirty="0"/>
              <a:t>bunların bir geçerliliği yoktur.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Sufilere</a:t>
            </a:r>
            <a:r>
              <a:rPr lang="tr-TR" dirty="0"/>
              <a:t> göre ilhamın </a:t>
            </a:r>
            <a:r>
              <a:rPr lang="tr-TR" b="1" dirty="0"/>
              <a:t>doğruluğu</a:t>
            </a:r>
            <a:r>
              <a:rPr lang="tr-TR" dirty="0"/>
              <a:t> </a:t>
            </a:r>
            <a:r>
              <a:rPr lang="tr-TR" b="1" dirty="0"/>
              <a:t>şeriatla</a:t>
            </a:r>
            <a:r>
              <a:rPr lang="tr-TR" dirty="0"/>
              <a:t> kontrol edilmelidir. </a:t>
            </a:r>
            <a:endParaRPr lang="tr-TR" dirty="0" smtClean="0"/>
          </a:p>
          <a:p>
            <a:pPr algn="just"/>
            <a:r>
              <a:rPr lang="tr-TR" dirty="0" err="1"/>
              <a:t>Mükaşefede</a:t>
            </a:r>
            <a:r>
              <a:rPr lang="tr-TR" dirty="0"/>
              <a:t> </a:t>
            </a:r>
            <a:r>
              <a:rPr lang="tr-TR" b="1" dirty="0"/>
              <a:t>hatalar</a:t>
            </a:r>
            <a:r>
              <a:rPr lang="tr-TR" dirty="0"/>
              <a:t> olabilir. Fakat müşahede mertebesinde hata yoktur. </a:t>
            </a:r>
            <a:endParaRPr lang="tr-TR" dirty="0" smtClean="0"/>
          </a:p>
          <a:p>
            <a:pPr algn="just"/>
            <a:r>
              <a:rPr lang="tr-TR" dirty="0" err="1"/>
              <a:t>Keşfte</a:t>
            </a:r>
            <a:r>
              <a:rPr lang="tr-TR" dirty="0"/>
              <a:t> </a:t>
            </a:r>
            <a:r>
              <a:rPr lang="tr-TR" b="1" dirty="0" err="1"/>
              <a:t>gaybı</a:t>
            </a:r>
            <a:r>
              <a:rPr lang="tr-TR" b="1" dirty="0"/>
              <a:t> bilme </a:t>
            </a:r>
            <a:r>
              <a:rPr lang="tr-TR" dirty="0"/>
              <a:t>durumu söz konusudur. </a:t>
            </a:r>
            <a:r>
              <a:rPr lang="tr-TR" b="1" dirty="0" err="1"/>
              <a:t>Keşf</a:t>
            </a:r>
            <a:r>
              <a:rPr lang="tr-TR" b="1" dirty="0"/>
              <a:t> ilhamın en ileri seviyesidir</a:t>
            </a:r>
            <a:r>
              <a:rPr lang="tr-TR" dirty="0"/>
              <a:t>. Bundan dolayı ilhamda hatalar olabilir fakat keşfin en ileri seviyesi olan </a:t>
            </a:r>
            <a:r>
              <a:rPr lang="tr-TR" b="1" dirty="0"/>
              <a:t>müşahedede</a:t>
            </a:r>
            <a:r>
              <a:rPr lang="tr-TR" dirty="0"/>
              <a:t> hata olmaz. </a:t>
            </a:r>
            <a:endParaRPr lang="tr-TR" dirty="0" smtClean="0"/>
          </a:p>
          <a:p>
            <a:pPr algn="just"/>
            <a:r>
              <a:rPr lang="tr-TR" b="1" dirty="0"/>
              <a:t>İ. </a:t>
            </a:r>
            <a:r>
              <a:rPr lang="tr-TR" b="1" dirty="0" err="1"/>
              <a:t>Rabbani’ye</a:t>
            </a:r>
            <a:r>
              <a:rPr lang="tr-TR" b="1" dirty="0"/>
              <a:t> göre </a:t>
            </a:r>
            <a:r>
              <a:rPr lang="tr-TR" b="1" dirty="0" err="1"/>
              <a:t>keşfte</a:t>
            </a:r>
            <a:r>
              <a:rPr lang="tr-TR" b="1" dirty="0"/>
              <a:t> hataya düşülmesinin sebepleri:</a:t>
            </a:r>
            <a:r>
              <a:rPr lang="tr-TR" dirty="0"/>
              <a:t> </a:t>
            </a:r>
            <a:r>
              <a:rPr lang="tr-TR" b="1" dirty="0"/>
              <a:t>1-</a:t>
            </a:r>
            <a:r>
              <a:rPr lang="tr-TR" dirty="0"/>
              <a:t> Kişinin kendi yanlış sezgilerini ilhamla karıştırması </a:t>
            </a:r>
            <a:r>
              <a:rPr lang="tr-TR" b="1" dirty="0"/>
              <a:t>2-</a:t>
            </a:r>
            <a:r>
              <a:rPr lang="tr-TR" dirty="0"/>
              <a:t> </a:t>
            </a:r>
            <a:r>
              <a:rPr lang="tr-TR" dirty="0" err="1"/>
              <a:t>Levh</a:t>
            </a:r>
            <a:r>
              <a:rPr lang="tr-TR" dirty="0"/>
              <a:t>-i mahfuzda </a:t>
            </a:r>
            <a:r>
              <a:rPr lang="tr-TR" b="1" dirty="0"/>
              <a:t>kaza-i mübrem </a:t>
            </a:r>
            <a:r>
              <a:rPr lang="tr-TR" dirty="0"/>
              <a:t>ile </a:t>
            </a:r>
            <a:r>
              <a:rPr lang="tr-TR" b="1" dirty="0"/>
              <a:t>kaza-i muallakın </a:t>
            </a:r>
            <a:r>
              <a:rPr lang="tr-TR" dirty="0"/>
              <a:t>birbirine karıştırılması </a:t>
            </a:r>
            <a:r>
              <a:rPr lang="tr-TR" b="1" dirty="0"/>
              <a:t>3-</a:t>
            </a:r>
            <a:r>
              <a:rPr lang="tr-TR" dirty="0"/>
              <a:t> Bazen </a:t>
            </a:r>
            <a:r>
              <a:rPr lang="tr-TR" b="1" dirty="0"/>
              <a:t>şeytan</a:t>
            </a:r>
            <a:r>
              <a:rPr lang="tr-TR" dirty="0"/>
              <a:t> </a:t>
            </a:r>
            <a:r>
              <a:rPr lang="tr-TR" dirty="0" err="1" smtClean="0"/>
              <a:t>keşfî</a:t>
            </a:r>
            <a:r>
              <a:rPr lang="tr-TR" dirty="0" smtClean="0"/>
              <a:t> </a:t>
            </a:r>
            <a:r>
              <a:rPr lang="tr-TR" dirty="0"/>
              <a:t>bilgiyi bulandırabilir. </a:t>
            </a:r>
            <a:r>
              <a:rPr lang="tr-TR" b="1" dirty="0"/>
              <a:t>4-</a:t>
            </a:r>
            <a:r>
              <a:rPr lang="tr-TR" dirty="0"/>
              <a:t> Müridin </a:t>
            </a:r>
            <a:r>
              <a:rPr lang="tr-TR" dirty="0" err="1"/>
              <a:t>sülûk</a:t>
            </a:r>
            <a:r>
              <a:rPr lang="tr-TR" dirty="0"/>
              <a:t> esnasında manevî </a:t>
            </a:r>
            <a:r>
              <a:rPr lang="tr-TR" b="1" dirty="0" err="1"/>
              <a:t>sekr</a:t>
            </a:r>
            <a:r>
              <a:rPr lang="tr-TR" dirty="0"/>
              <a:t> içinde bulunmasıdır. Bu hatalara düşmemek için her müridin </a:t>
            </a:r>
            <a:r>
              <a:rPr lang="tr-TR" b="1" dirty="0"/>
              <a:t>ilim sahibi olması </a:t>
            </a:r>
            <a:r>
              <a:rPr lang="tr-TR" dirty="0"/>
              <a:t>gerekmektedir. Bu sebeple </a:t>
            </a:r>
            <a:r>
              <a:rPr lang="tr-TR" b="1" dirty="0" err="1"/>
              <a:t>Kuşadalı</a:t>
            </a:r>
            <a:r>
              <a:rPr lang="tr-TR" dirty="0"/>
              <a:t> ilmi </a:t>
            </a:r>
            <a:r>
              <a:rPr lang="tr-TR" dirty="0" err="1"/>
              <a:t>sülûkün</a:t>
            </a:r>
            <a:r>
              <a:rPr lang="tr-TR" dirty="0"/>
              <a:t> yarısı sayar. </a:t>
            </a:r>
            <a:r>
              <a:rPr lang="tr-TR" b="1" dirty="0"/>
              <a:t>5-</a:t>
            </a:r>
            <a:r>
              <a:rPr lang="tr-TR" dirty="0"/>
              <a:t> </a:t>
            </a:r>
            <a:r>
              <a:rPr lang="tr-TR" dirty="0" err="1"/>
              <a:t>Sâlikin</a:t>
            </a:r>
            <a:r>
              <a:rPr lang="tr-TR" dirty="0"/>
              <a:t> bir </a:t>
            </a:r>
            <a:r>
              <a:rPr lang="tr-TR" b="1" dirty="0"/>
              <a:t>rehber</a:t>
            </a:r>
            <a:r>
              <a:rPr lang="tr-TR" dirty="0"/>
              <a:t>, bir </a:t>
            </a:r>
            <a:r>
              <a:rPr lang="tr-TR" b="1" dirty="0"/>
              <a:t>mürşide</a:t>
            </a:r>
            <a:r>
              <a:rPr lang="tr-TR" dirty="0"/>
              <a:t> sahip olmaması. Bundan dolayı </a:t>
            </a:r>
            <a:r>
              <a:rPr lang="tr-TR" dirty="0" err="1"/>
              <a:t>keşf</a:t>
            </a:r>
            <a:r>
              <a:rPr lang="tr-TR" dirty="0"/>
              <a:t> sahibi keşfini şeriatla düzeltme yoluna gitmelidir. </a:t>
            </a:r>
            <a:r>
              <a:rPr lang="tr-TR" b="1" dirty="0"/>
              <a:t>Şeriatın açık hükmü olmayan konularda keşfin doğru olup olmadığını belirlemek çok zordur. </a:t>
            </a:r>
            <a:r>
              <a:rPr lang="tr-TR" dirty="0"/>
              <a:t>Çünkü ilham kati değil </a:t>
            </a:r>
            <a:r>
              <a:rPr lang="tr-TR" b="1" dirty="0" err="1"/>
              <a:t>zannîdir</a:t>
            </a:r>
            <a:r>
              <a:rPr lang="tr-TR" dirty="0"/>
              <a:t>. Böyle bir durumda hata eden </a:t>
            </a:r>
            <a:r>
              <a:rPr lang="tr-TR" dirty="0" err="1"/>
              <a:t>sufi</a:t>
            </a:r>
            <a:r>
              <a:rPr lang="tr-TR" dirty="0"/>
              <a:t> içtihadında hata eden </a:t>
            </a:r>
            <a:r>
              <a:rPr lang="tr-TR" b="1" dirty="0" err="1"/>
              <a:t>müctehid</a:t>
            </a:r>
            <a:r>
              <a:rPr lang="tr-TR" dirty="0"/>
              <a:t> gibidir.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Gazali’ye</a:t>
            </a:r>
            <a:r>
              <a:rPr lang="tr-TR" dirty="0"/>
              <a:t> göre vahiy ile </a:t>
            </a:r>
            <a:r>
              <a:rPr lang="tr-TR" dirty="0" err="1"/>
              <a:t>ilhâm</a:t>
            </a:r>
            <a:r>
              <a:rPr lang="tr-TR" dirty="0"/>
              <a:t> arasında indiği yer itibariyle </a:t>
            </a:r>
            <a:r>
              <a:rPr lang="tr-TR" b="1" dirty="0"/>
              <a:t>fark yoktur</a:t>
            </a:r>
            <a:r>
              <a:rPr lang="tr-TR" dirty="0"/>
              <a:t>. Tek fark </a:t>
            </a:r>
            <a:r>
              <a:rPr lang="tr-TR" dirty="0" err="1"/>
              <a:t>vahyde</a:t>
            </a:r>
            <a:r>
              <a:rPr lang="tr-TR" dirty="0"/>
              <a:t> vahyi getiren </a:t>
            </a:r>
            <a:r>
              <a:rPr lang="tr-TR" b="1" dirty="0"/>
              <a:t>meleğin görülmesidir</a:t>
            </a:r>
            <a:r>
              <a:rPr lang="tr-TR" b="1" dirty="0" smtClean="0"/>
              <a:t>.</a:t>
            </a:r>
          </a:p>
          <a:p>
            <a:pPr algn="just"/>
            <a:r>
              <a:rPr lang="tr-TR" dirty="0"/>
              <a:t>Melek kişinin kalbine </a:t>
            </a:r>
            <a:r>
              <a:rPr lang="tr-TR" b="1" dirty="0"/>
              <a:t>uyurken</a:t>
            </a:r>
            <a:r>
              <a:rPr lang="tr-TR" dirty="0"/>
              <a:t> bir şeyler atarsa buna </a:t>
            </a:r>
            <a:r>
              <a:rPr lang="tr-TR" b="1" dirty="0"/>
              <a:t>rüya</a:t>
            </a:r>
            <a:r>
              <a:rPr lang="tr-TR" dirty="0"/>
              <a:t>, </a:t>
            </a:r>
            <a:r>
              <a:rPr lang="tr-TR" b="1" dirty="0"/>
              <a:t>uyanıkken</a:t>
            </a:r>
            <a:r>
              <a:rPr lang="tr-TR" dirty="0"/>
              <a:t> atarsa </a:t>
            </a:r>
            <a:r>
              <a:rPr lang="tr-TR" b="1" dirty="0" err="1"/>
              <a:t>ilhâm</a:t>
            </a:r>
            <a:r>
              <a:rPr lang="tr-TR" dirty="0"/>
              <a:t>, peygamberin kalbine </a:t>
            </a:r>
            <a:r>
              <a:rPr lang="tr-TR" b="1" dirty="0"/>
              <a:t>görülerek</a:t>
            </a:r>
            <a:r>
              <a:rPr lang="tr-TR" dirty="0"/>
              <a:t> atarsa </a:t>
            </a:r>
            <a:r>
              <a:rPr lang="tr-TR" b="1" dirty="0"/>
              <a:t>vahiy</a:t>
            </a:r>
            <a:r>
              <a:rPr lang="tr-TR" dirty="0"/>
              <a:t> denir. </a:t>
            </a:r>
            <a:endParaRPr lang="tr-TR" dirty="0" smtClean="0"/>
          </a:p>
          <a:p>
            <a:pPr algn="just"/>
            <a:r>
              <a:rPr lang="tr-TR" dirty="0" err="1"/>
              <a:t>Sufilere</a:t>
            </a:r>
            <a:r>
              <a:rPr lang="tr-TR" dirty="0"/>
              <a:t> göre keşif bir tür </a:t>
            </a:r>
            <a:r>
              <a:rPr lang="tr-TR" b="1" dirty="0" err="1"/>
              <a:t>ictihaddır</a:t>
            </a:r>
            <a:r>
              <a:rPr lang="tr-TR" dirty="0" smtClean="0"/>
              <a:t>. </a:t>
            </a:r>
            <a:r>
              <a:rPr lang="tr-TR" dirty="0" smtClean="0"/>
              <a:t>Zahir </a:t>
            </a:r>
            <a:r>
              <a:rPr lang="tr-TR" dirty="0"/>
              <a:t>ulemasının naslardan yaptığı içtihadı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b="1" dirty="0"/>
              <a:t>keşfiyle</a:t>
            </a:r>
            <a:r>
              <a:rPr lang="tr-TR" dirty="0"/>
              <a:t> bilir. Fakat bu keşif </a:t>
            </a:r>
            <a:r>
              <a:rPr lang="tr-TR" b="1" dirty="0"/>
              <a:t>zorlayıcı</a:t>
            </a:r>
            <a:r>
              <a:rPr lang="tr-TR" dirty="0"/>
              <a:t> değildir. Aynı zamanda </a:t>
            </a:r>
            <a:r>
              <a:rPr lang="tr-TR" b="1" dirty="0"/>
              <a:t>yeni bir hüküm </a:t>
            </a:r>
            <a:r>
              <a:rPr lang="tr-TR" dirty="0"/>
              <a:t>ortaya koymamaktadır. Çünkü fıkıhtaki </a:t>
            </a:r>
            <a:r>
              <a:rPr lang="tr-TR" b="1" dirty="0"/>
              <a:t>“</a:t>
            </a:r>
            <a:r>
              <a:rPr lang="tr-TR" b="1" dirty="0" err="1"/>
              <a:t>ictihad</a:t>
            </a:r>
            <a:r>
              <a:rPr lang="tr-TR" b="1" dirty="0"/>
              <a:t> </a:t>
            </a:r>
            <a:r>
              <a:rPr lang="tr-TR" b="1" dirty="0" err="1"/>
              <a:t>müsbit</a:t>
            </a:r>
            <a:r>
              <a:rPr lang="tr-TR" b="1" dirty="0"/>
              <a:t> değil </a:t>
            </a:r>
            <a:r>
              <a:rPr lang="tr-TR" b="1" dirty="0" err="1"/>
              <a:t>müzhirdir</a:t>
            </a:r>
            <a:r>
              <a:rPr lang="tr-TR" b="1" dirty="0"/>
              <a:t>” </a:t>
            </a:r>
            <a:r>
              <a:rPr lang="tr-TR" dirty="0"/>
              <a:t>prensibi tasavvufta </a:t>
            </a:r>
            <a:r>
              <a:rPr lang="tr-TR" dirty="0" err="1"/>
              <a:t>keşf</a:t>
            </a:r>
            <a:r>
              <a:rPr lang="tr-TR" dirty="0"/>
              <a:t> için de geçerli kabul edilmektedir. </a:t>
            </a:r>
            <a:endParaRPr lang="tr-TR" dirty="0" smtClean="0"/>
          </a:p>
          <a:p>
            <a:pPr algn="just"/>
            <a:r>
              <a:rPr lang="tr-TR" dirty="0" err="1"/>
              <a:t>Sufinin</a:t>
            </a:r>
            <a:r>
              <a:rPr lang="tr-TR" dirty="0"/>
              <a:t> keşfi bir </a:t>
            </a:r>
            <a:r>
              <a:rPr lang="tr-TR" b="1" dirty="0"/>
              <a:t>metaforla</a:t>
            </a:r>
            <a:r>
              <a:rPr lang="tr-TR" dirty="0"/>
              <a:t> anlatılmaktadır. Buna göre </a:t>
            </a:r>
            <a:r>
              <a:rPr lang="tr-TR" dirty="0" err="1"/>
              <a:t>sufinin</a:t>
            </a:r>
            <a:r>
              <a:rPr lang="tr-TR" dirty="0"/>
              <a:t> keşfi hikâyede anlatılan </a:t>
            </a:r>
            <a:r>
              <a:rPr lang="tr-TR" b="1" dirty="0"/>
              <a:t>Çinlilerin</a:t>
            </a:r>
            <a:r>
              <a:rPr lang="tr-TR" dirty="0"/>
              <a:t> duvarı cilalama ameliyesine benzemektedir. Gazali de aynı hikâyeyi anlatıp </a:t>
            </a:r>
            <a:r>
              <a:rPr lang="tr-TR" dirty="0" err="1"/>
              <a:t>sufinin</a:t>
            </a:r>
            <a:r>
              <a:rPr lang="tr-TR" dirty="0"/>
              <a:t> keşfine örnek olarak vermektedir. </a:t>
            </a:r>
            <a:endParaRPr lang="tr-TR" dirty="0" smtClean="0"/>
          </a:p>
          <a:p>
            <a:pPr algn="just"/>
            <a:r>
              <a:rPr lang="tr-TR" dirty="0" err="1"/>
              <a:t>Sufiler</a:t>
            </a:r>
            <a:r>
              <a:rPr lang="tr-TR" dirty="0"/>
              <a:t> Allah dostlarının </a:t>
            </a:r>
            <a:r>
              <a:rPr lang="tr-TR" b="1" dirty="0"/>
              <a:t>keşifleriyle </a:t>
            </a:r>
            <a:r>
              <a:rPr lang="tr-TR" b="1" dirty="0" err="1"/>
              <a:t>gaybı</a:t>
            </a:r>
            <a:r>
              <a:rPr lang="tr-TR" b="1" dirty="0"/>
              <a:t> bileceklerini </a:t>
            </a:r>
            <a:r>
              <a:rPr lang="tr-TR" dirty="0"/>
              <a:t>söylemektedirler. Buna </a:t>
            </a:r>
            <a:r>
              <a:rPr lang="tr-TR" b="1" dirty="0"/>
              <a:t>Hz. Ömer’i </a:t>
            </a:r>
            <a:r>
              <a:rPr lang="tr-TR" dirty="0"/>
              <a:t>göstermektedirler. Çünkü </a:t>
            </a:r>
            <a:r>
              <a:rPr lang="tr-TR" dirty="0" smtClean="0"/>
              <a:t>hadislerde </a:t>
            </a:r>
            <a:r>
              <a:rPr lang="tr-TR" dirty="0"/>
              <a:t>Hz. Ömer </a:t>
            </a:r>
            <a:r>
              <a:rPr lang="tr-TR" b="1" dirty="0"/>
              <a:t>“</a:t>
            </a:r>
            <a:r>
              <a:rPr lang="tr-TR" b="1" dirty="0" err="1"/>
              <a:t>muhaddes</a:t>
            </a:r>
            <a:r>
              <a:rPr lang="tr-TR" b="1" dirty="0"/>
              <a:t>, </a:t>
            </a:r>
            <a:r>
              <a:rPr lang="tr-TR" b="1" dirty="0" err="1"/>
              <a:t>mükellem</a:t>
            </a:r>
            <a:r>
              <a:rPr lang="tr-TR" b="1" dirty="0"/>
              <a:t>” </a:t>
            </a:r>
            <a:r>
              <a:rPr lang="tr-TR" dirty="0"/>
              <a:t>olarak </a:t>
            </a:r>
            <a:r>
              <a:rPr lang="tr-TR" dirty="0" err="1"/>
              <a:t>vasıflanmaktadır</a:t>
            </a:r>
            <a:r>
              <a:rPr lang="tr-TR" dirty="0"/>
              <a:t>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Sufilerin</a:t>
            </a:r>
            <a:r>
              <a:rPr lang="tr-TR" b="1" dirty="0"/>
              <a:t> Bilgi Kaynakları: </a:t>
            </a:r>
            <a:r>
              <a:rPr lang="tr-TR" b="1" dirty="0" err="1"/>
              <a:t>Keşf</a:t>
            </a:r>
            <a:r>
              <a:rPr lang="tr-TR" b="1" dirty="0"/>
              <a:t> ve </a:t>
            </a:r>
            <a:r>
              <a:rPr lang="tr-TR" b="1" dirty="0" err="1"/>
              <a:t>İlhâm</a:t>
            </a:r>
            <a:r>
              <a:rPr lang="tr-TR" b="1" dirty="0"/>
              <a:t> 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/>
              <a:t>Azizüddin</a:t>
            </a:r>
            <a:r>
              <a:rPr lang="tr-TR" b="1" dirty="0"/>
              <a:t> </a:t>
            </a:r>
            <a:r>
              <a:rPr lang="tr-TR" b="1" dirty="0" err="1"/>
              <a:t>Nesefî</a:t>
            </a:r>
            <a:r>
              <a:rPr lang="tr-TR" b="1" dirty="0"/>
              <a:t> </a:t>
            </a:r>
            <a:r>
              <a:rPr lang="tr-TR" dirty="0"/>
              <a:t>: “</a:t>
            </a:r>
            <a:r>
              <a:rPr lang="tr-TR" dirty="0" err="1"/>
              <a:t>Gayba</a:t>
            </a:r>
            <a:r>
              <a:rPr lang="tr-TR" dirty="0"/>
              <a:t> âlemlerindeki birtakım melekler </a:t>
            </a:r>
            <a:r>
              <a:rPr lang="tr-TR" b="1" dirty="0"/>
              <a:t>geçmişi, şimdiyi ve geleceği </a:t>
            </a:r>
            <a:r>
              <a:rPr lang="tr-TR" dirty="0"/>
              <a:t>hazır gibi görmektedirler. Yani onlar için gelecek diye bir mefhum yoktur. Meleklerin bu bilgileri bazı </a:t>
            </a:r>
            <a:r>
              <a:rPr lang="tr-TR" dirty="0" err="1"/>
              <a:t>sufilerin</a:t>
            </a:r>
            <a:r>
              <a:rPr lang="tr-TR" dirty="0"/>
              <a:t> tertemiz </a:t>
            </a:r>
            <a:r>
              <a:rPr lang="tr-TR" dirty="0" err="1"/>
              <a:t>kalblerine</a:t>
            </a:r>
            <a:r>
              <a:rPr lang="tr-TR" dirty="0"/>
              <a:t> yansımaktadır. Dolayısıyla </a:t>
            </a:r>
            <a:r>
              <a:rPr lang="tr-TR" dirty="0" err="1"/>
              <a:t>sufi</a:t>
            </a:r>
            <a:r>
              <a:rPr lang="tr-TR" dirty="0"/>
              <a:t> </a:t>
            </a:r>
            <a:r>
              <a:rPr lang="tr-TR" b="1" dirty="0"/>
              <a:t>bazen geleceği </a:t>
            </a:r>
            <a:r>
              <a:rPr lang="tr-TR" dirty="0"/>
              <a:t>bilmektedir.” </a:t>
            </a:r>
            <a:r>
              <a:rPr lang="tr-TR" b="1" dirty="0" err="1"/>
              <a:t>İbn</a:t>
            </a:r>
            <a:r>
              <a:rPr lang="tr-TR" b="1" dirty="0"/>
              <a:t> </a:t>
            </a:r>
            <a:r>
              <a:rPr lang="tr-TR" b="1" dirty="0" err="1"/>
              <a:t>Berrecân</a:t>
            </a:r>
            <a:r>
              <a:rPr lang="tr-TR" b="1" dirty="0"/>
              <a:t> </a:t>
            </a:r>
            <a:r>
              <a:rPr lang="tr-TR" dirty="0"/>
              <a:t>ve </a:t>
            </a:r>
            <a:r>
              <a:rPr lang="tr-TR" b="1" dirty="0" err="1"/>
              <a:t>İbn</a:t>
            </a:r>
            <a:r>
              <a:rPr lang="tr-TR" b="1" dirty="0"/>
              <a:t> </a:t>
            </a:r>
            <a:r>
              <a:rPr lang="tr-TR" b="1" dirty="0" err="1"/>
              <a:t>Teymiyye</a:t>
            </a:r>
            <a:r>
              <a:rPr lang="tr-TR" b="1" dirty="0"/>
              <a:t> </a:t>
            </a:r>
            <a:r>
              <a:rPr lang="tr-TR" dirty="0"/>
              <a:t>bu duruma örnek olarak verilmektedir. </a:t>
            </a:r>
            <a:endParaRPr lang="tr-TR" dirty="0" smtClean="0"/>
          </a:p>
          <a:p>
            <a:pPr algn="just"/>
            <a:r>
              <a:rPr lang="tr-TR" dirty="0" err="1"/>
              <a:t>Sufiler</a:t>
            </a:r>
            <a:r>
              <a:rPr lang="tr-TR" dirty="0"/>
              <a:t> imanın en ileri derecesi olan </a:t>
            </a:r>
            <a:r>
              <a:rPr lang="tr-TR" dirty="0" smtClean="0"/>
              <a:t>“</a:t>
            </a:r>
            <a:r>
              <a:rPr lang="tr-TR" b="1" dirty="0" err="1"/>
              <a:t>y</a:t>
            </a:r>
            <a:r>
              <a:rPr lang="tr-TR" b="1" dirty="0" err="1" smtClean="0"/>
              <a:t>akîn”e</a:t>
            </a:r>
            <a:r>
              <a:rPr lang="tr-TR" dirty="0" smtClean="0"/>
              <a:t> </a:t>
            </a:r>
            <a:r>
              <a:rPr lang="tr-TR" dirty="0"/>
              <a:t>talip olmaktadırlar. Bunun da keşifle olduğunu söylemektedirler. Çünkü </a:t>
            </a:r>
            <a:r>
              <a:rPr lang="tr-TR" dirty="0" err="1"/>
              <a:t>burhanî</a:t>
            </a:r>
            <a:r>
              <a:rPr lang="tr-TR" dirty="0"/>
              <a:t> ve istidlali bilgiler manaya hitap etmemektedirler. Bu delillerle ortaya konan bilgilerin görür gibi iman olabilmesi için “</a:t>
            </a:r>
            <a:r>
              <a:rPr lang="tr-TR" b="1" dirty="0" err="1"/>
              <a:t>yakîn</a:t>
            </a:r>
            <a:r>
              <a:rPr lang="tr-TR" dirty="0"/>
              <a:t>” gerekmektedir. Buna </a:t>
            </a:r>
            <a:r>
              <a:rPr lang="tr-TR" dirty="0" err="1"/>
              <a:t>sufiler</a:t>
            </a:r>
            <a:r>
              <a:rPr lang="tr-TR" dirty="0"/>
              <a:t> </a:t>
            </a:r>
            <a:r>
              <a:rPr lang="tr-TR" b="1" dirty="0"/>
              <a:t>iman ile “</a:t>
            </a:r>
            <a:r>
              <a:rPr lang="tr-TR" b="1" dirty="0" err="1"/>
              <a:t>ıyân”ı</a:t>
            </a:r>
            <a:r>
              <a:rPr lang="tr-TR" b="1" dirty="0"/>
              <a:t> </a:t>
            </a:r>
            <a:r>
              <a:rPr lang="tr-TR" dirty="0"/>
              <a:t>birleştirmek derler. Bu hale eren kimse </a:t>
            </a:r>
            <a:r>
              <a:rPr lang="tr-TR" b="1" dirty="0"/>
              <a:t>dil</a:t>
            </a:r>
            <a:r>
              <a:rPr lang="tr-TR" dirty="0"/>
              <a:t> ile </a:t>
            </a:r>
            <a:r>
              <a:rPr lang="tr-TR" b="1" dirty="0" err="1"/>
              <a:t>ikrâr</a:t>
            </a:r>
            <a:r>
              <a:rPr lang="tr-TR" dirty="0"/>
              <a:t>, </a:t>
            </a:r>
            <a:r>
              <a:rPr lang="tr-TR" b="1" dirty="0" err="1"/>
              <a:t>kalb</a:t>
            </a:r>
            <a:r>
              <a:rPr lang="tr-TR" dirty="0"/>
              <a:t> ile </a:t>
            </a:r>
            <a:r>
              <a:rPr lang="tr-TR" b="1" dirty="0"/>
              <a:t>tasdik</a:t>
            </a:r>
            <a:r>
              <a:rPr lang="tr-TR" dirty="0"/>
              <a:t>, </a:t>
            </a:r>
            <a:r>
              <a:rPr lang="tr-TR" b="1" dirty="0"/>
              <a:t>ruh</a:t>
            </a:r>
            <a:r>
              <a:rPr lang="tr-TR" dirty="0"/>
              <a:t> ile </a:t>
            </a:r>
            <a:r>
              <a:rPr lang="tr-TR" b="1" i="1" dirty="0" err="1"/>
              <a:t>yakîn</a:t>
            </a:r>
            <a:r>
              <a:rPr lang="tr-TR" dirty="0"/>
              <a:t> derecesine ererler. Hz. İbrahim de inandığı halde </a:t>
            </a:r>
            <a:r>
              <a:rPr lang="tr-TR" b="1" dirty="0"/>
              <a:t>görmeyi</a:t>
            </a:r>
            <a:r>
              <a:rPr lang="tr-TR" dirty="0"/>
              <a:t> istemişti.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Kelâbâzî</a:t>
            </a:r>
            <a:r>
              <a:rPr lang="tr-TR" b="1" dirty="0"/>
              <a:t> (v. 380/990</a:t>
            </a:r>
            <a:r>
              <a:rPr lang="tr-TR" b="1" dirty="0" smtClean="0"/>
              <a:t>)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u="sng" dirty="0" err="1" smtClean="0"/>
              <a:t>Kelâbâzî</a:t>
            </a:r>
            <a:r>
              <a:rPr lang="tr-TR" b="1" u="sng" dirty="0" smtClean="0"/>
              <a:t> (v. 380/990)</a:t>
            </a:r>
            <a:endParaRPr lang="tr-TR" u="sng" dirty="0" smtClean="0"/>
          </a:p>
          <a:p>
            <a:pPr algn="just"/>
            <a:r>
              <a:rPr lang="tr-TR" b="1" dirty="0" smtClean="0"/>
              <a:t>Künyesi</a:t>
            </a:r>
            <a:r>
              <a:rPr lang="tr-TR" dirty="0" smtClean="0"/>
              <a:t> Ebu Bekir, </a:t>
            </a:r>
            <a:r>
              <a:rPr lang="tr-TR" b="1" dirty="0" err="1" smtClean="0"/>
              <a:t>nisbesi</a:t>
            </a:r>
            <a:r>
              <a:rPr lang="tr-TR" dirty="0" smtClean="0"/>
              <a:t> </a:t>
            </a:r>
            <a:r>
              <a:rPr lang="tr-TR" dirty="0" err="1" smtClean="0"/>
              <a:t>Kelâbâzî</a:t>
            </a:r>
            <a:r>
              <a:rPr lang="tr-TR" dirty="0" smtClean="0"/>
              <a:t> olup </a:t>
            </a:r>
            <a:r>
              <a:rPr lang="tr-TR" b="1" dirty="0" smtClean="0"/>
              <a:t>Hanefî</a:t>
            </a:r>
            <a:r>
              <a:rPr lang="tr-TR" dirty="0" smtClean="0"/>
              <a:t> ve </a:t>
            </a:r>
            <a:r>
              <a:rPr lang="tr-TR" b="1" dirty="0" err="1" smtClean="0"/>
              <a:t>Buhârî</a:t>
            </a:r>
            <a:r>
              <a:rPr lang="tr-TR" dirty="0" smtClean="0"/>
              <a:t> </a:t>
            </a:r>
            <a:r>
              <a:rPr lang="tr-TR" dirty="0" err="1" smtClean="0"/>
              <a:t>nisbeleriyle</a:t>
            </a:r>
            <a:r>
              <a:rPr lang="tr-TR" dirty="0" smtClean="0"/>
              <a:t> anılmaktadır. Bütün kaynaklarda </a:t>
            </a:r>
            <a:r>
              <a:rPr lang="tr-TR" b="1" dirty="0" smtClean="0"/>
              <a:t>muhaddis</a:t>
            </a:r>
            <a:r>
              <a:rPr lang="tr-TR" dirty="0" smtClean="0"/>
              <a:t> kimliğine işaret edilir ve </a:t>
            </a:r>
            <a:r>
              <a:rPr lang="tr-TR" b="1" dirty="0" smtClean="0"/>
              <a:t>bir hadis hafızı, âlimi </a:t>
            </a:r>
            <a:r>
              <a:rPr lang="tr-TR" dirty="0" smtClean="0"/>
              <a:t>olduğu kabul edilir. </a:t>
            </a:r>
            <a:r>
              <a:rPr lang="tr-TR" b="1" dirty="0" err="1" smtClean="0"/>
              <a:t>Akaid</a:t>
            </a:r>
            <a:r>
              <a:rPr lang="tr-TR" b="1" dirty="0" smtClean="0"/>
              <a:t> ve kelama </a:t>
            </a:r>
            <a:r>
              <a:rPr lang="tr-TR" dirty="0" smtClean="0"/>
              <a:t>dair konuları da ele aldığı için </a:t>
            </a:r>
            <a:r>
              <a:rPr lang="tr-TR" dirty="0" err="1" smtClean="0"/>
              <a:t>İslâmi</a:t>
            </a:r>
            <a:r>
              <a:rPr lang="tr-TR" dirty="0" smtClean="0"/>
              <a:t> ilimlerindeki yetkinliğinden dolayı kendisine </a:t>
            </a:r>
            <a:r>
              <a:rPr lang="tr-TR" b="1" dirty="0" smtClean="0"/>
              <a:t>“</a:t>
            </a:r>
            <a:r>
              <a:rPr lang="tr-TR" b="1" dirty="0" err="1" smtClean="0"/>
              <a:t>Tacu’l</a:t>
            </a:r>
            <a:r>
              <a:rPr lang="tr-TR" b="1" dirty="0" smtClean="0"/>
              <a:t>-İslâm” </a:t>
            </a:r>
            <a:r>
              <a:rPr lang="tr-TR" dirty="0" smtClean="0"/>
              <a:t>denilmiştir. </a:t>
            </a:r>
          </a:p>
          <a:p>
            <a:pPr algn="just"/>
            <a:r>
              <a:rPr lang="tr-TR" dirty="0" smtClean="0"/>
              <a:t>Günümüze </a:t>
            </a:r>
            <a:r>
              <a:rPr lang="tr-TR" dirty="0"/>
              <a:t>kadar ulaşan eserleri: </a:t>
            </a:r>
            <a:r>
              <a:rPr lang="tr-TR" b="1" i="1" dirty="0" err="1"/>
              <a:t>Taarruf</a:t>
            </a:r>
            <a:r>
              <a:rPr lang="tr-TR" b="1" i="1" dirty="0"/>
              <a:t> ve </a:t>
            </a:r>
            <a:r>
              <a:rPr lang="tr-TR" b="1" i="1" dirty="0" err="1"/>
              <a:t>Bahru’l-Fevâid</a:t>
            </a:r>
            <a:r>
              <a:rPr lang="tr-TR" b="1" dirty="0"/>
              <a:t>. </a:t>
            </a:r>
            <a:r>
              <a:rPr lang="tr-TR" b="1" i="1" dirty="0"/>
              <a:t>Bahr</a:t>
            </a:r>
            <a:r>
              <a:rPr lang="tr-TR" dirty="0"/>
              <a:t> adlı eseri </a:t>
            </a:r>
            <a:r>
              <a:rPr lang="tr-TR" b="1" dirty="0"/>
              <a:t>tasavvufî hadis şerhlerinin</a:t>
            </a:r>
            <a:r>
              <a:rPr lang="tr-TR" dirty="0"/>
              <a:t> ilk örneklerinden olması sebebiyle son derece önemlidir</a:t>
            </a:r>
            <a:r>
              <a:rPr lang="tr-TR" dirty="0" smtClean="0"/>
              <a:t>.</a:t>
            </a:r>
          </a:p>
          <a:p>
            <a:pPr algn="just"/>
            <a:r>
              <a:rPr lang="tr-TR" i="1" dirty="0" err="1"/>
              <a:t>Taarruf</a:t>
            </a:r>
            <a:r>
              <a:rPr lang="tr-TR" dirty="0" err="1"/>
              <a:t>’un</a:t>
            </a:r>
            <a:r>
              <a:rPr lang="tr-TR" dirty="0"/>
              <a:t> </a:t>
            </a:r>
            <a:r>
              <a:rPr lang="tr-TR" b="1" dirty="0"/>
              <a:t>yazılış sebebi </a:t>
            </a:r>
            <a:r>
              <a:rPr lang="tr-TR" dirty="0"/>
              <a:t>mevcut, yerleşik dinî inançlarla tasavvuf arasında ortak </a:t>
            </a:r>
            <a:r>
              <a:rPr lang="tr-TR" b="1" dirty="0"/>
              <a:t>bir temel oluşturmak</a:t>
            </a:r>
            <a:r>
              <a:rPr lang="tr-TR" dirty="0"/>
              <a:t>, bu konudaki </a:t>
            </a:r>
            <a:r>
              <a:rPr lang="tr-TR" b="1" dirty="0"/>
              <a:t>karmaşaları</a:t>
            </a:r>
            <a:r>
              <a:rPr lang="tr-TR" dirty="0"/>
              <a:t> gidermek ve </a:t>
            </a:r>
            <a:r>
              <a:rPr lang="tr-TR" b="1" dirty="0"/>
              <a:t>tasavvuf yoluna girmek isteyenlere </a:t>
            </a:r>
            <a:r>
              <a:rPr lang="tr-TR" dirty="0"/>
              <a:t>yardım etmektir. Yaşadığı dönemle ilgili yaptığı </a:t>
            </a:r>
            <a:r>
              <a:rPr lang="tr-TR" dirty="0" err="1"/>
              <a:t>tesbitler</a:t>
            </a:r>
            <a:r>
              <a:rPr lang="tr-TR" dirty="0"/>
              <a:t> onu bu eseri yazmaya sevk etmiştir. </a:t>
            </a:r>
            <a:endParaRPr lang="tr-TR" dirty="0" smtClean="0"/>
          </a:p>
          <a:p>
            <a:pPr algn="just"/>
            <a:r>
              <a:rPr lang="tr-TR" b="1" dirty="0"/>
              <a:t>75 bölümden </a:t>
            </a:r>
            <a:r>
              <a:rPr lang="tr-TR" dirty="0"/>
              <a:t>oluşmaktadır. </a:t>
            </a:r>
            <a:r>
              <a:rPr lang="tr-TR" b="1" dirty="0"/>
              <a:t>Eserin büyük bir kısmı </a:t>
            </a:r>
            <a:r>
              <a:rPr lang="tr-TR" b="1" dirty="0" err="1"/>
              <a:t>akidevî</a:t>
            </a:r>
            <a:r>
              <a:rPr lang="tr-TR" b="1" dirty="0"/>
              <a:t> meselelere ayrılmıştır. Temel hedef </a:t>
            </a:r>
            <a:r>
              <a:rPr lang="tr-TR" b="1" dirty="0" err="1"/>
              <a:t>sufilerle</a:t>
            </a:r>
            <a:r>
              <a:rPr lang="tr-TR" b="1" dirty="0"/>
              <a:t> </a:t>
            </a:r>
            <a:r>
              <a:rPr lang="tr-TR" b="1" dirty="0" err="1"/>
              <a:t>ehl</a:t>
            </a:r>
            <a:r>
              <a:rPr lang="tr-TR" b="1" dirty="0"/>
              <a:t>-i sünnet akidesinin farklılık taşımadığını ispat etmektir. </a:t>
            </a:r>
            <a:r>
              <a:rPr lang="tr-TR" dirty="0" err="1"/>
              <a:t>İttihad</a:t>
            </a:r>
            <a:r>
              <a:rPr lang="tr-TR" dirty="0"/>
              <a:t> ve hulule çok sert karşı çıkmış, Sünnî düşünceye aykırı görüşlere yer vermemiştir.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Kelâbâzî</a:t>
            </a:r>
            <a:r>
              <a:rPr lang="tr-TR" b="1" dirty="0"/>
              <a:t> (v. 380/990</a:t>
            </a:r>
            <a:r>
              <a:rPr lang="tr-TR" b="1" dirty="0" smtClean="0"/>
              <a:t>)</a:t>
            </a:r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i="1" dirty="0" err="1"/>
              <a:t>Taarruf</a:t>
            </a:r>
            <a:r>
              <a:rPr lang="tr-TR" dirty="0" err="1"/>
              <a:t>’ta</a:t>
            </a:r>
            <a:r>
              <a:rPr lang="tr-TR" dirty="0"/>
              <a:t> var olan hadislerin </a:t>
            </a:r>
            <a:r>
              <a:rPr lang="tr-TR" b="1" dirty="0"/>
              <a:t>tamamına </a:t>
            </a:r>
            <a:r>
              <a:rPr lang="tr-TR" b="1" dirty="0" smtClean="0"/>
              <a:t>yakını </a:t>
            </a:r>
            <a:r>
              <a:rPr lang="tr-TR" b="1" dirty="0"/>
              <a:t>sahih hadis kitaplarında </a:t>
            </a:r>
            <a:r>
              <a:rPr lang="tr-TR" dirty="0"/>
              <a:t>yer almaktadır. </a:t>
            </a:r>
            <a:endParaRPr lang="tr-TR" dirty="0" smtClean="0"/>
          </a:p>
          <a:p>
            <a:pPr algn="just"/>
            <a:r>
              <a:rPr lang="tr-TR" i="1" dirty="0" err="1"/>
              <a:t>Taarruf</a:t>
            </a:r>
            <a:r>
              <a:rPr lang="tr-TR" dirty="0"/>
              <a:t> </a:t>
            </a:r>
            <a:r>
              <a:rPr lang="tr-TR" b="1" dirty="0"/>
              <a:t>ilk üç asır İslâm Tasavvufunu anlamada temel bir kaynaktır. </a:t>
            </a:r>
            <a:r>
              <a:rPr lang="tr-TR" dirty="0"/>
              <a:t>Hadis, fıkıh, kelam alanında vukuf sahibi olduğu için </a:t>
            </a:r>
            <a:r>
              <a:rPr lang="tr-TR" dirty="0" err="1"/>
              <a:t>sufilerin</a:t>
            </a:r>
            <a:r>
              <a:rPr lang="tr-TR" dirty="0"/>
              <a:t> akaidini derli toplu bir şekilde açıklamış, bu yönüyle çığır açmış biridir. </a:t>
            </a:r>
            <a:r>
              <a:rPr lang="tr-TR" b="1" dirty="0"/>
              <a:t>Bundan dolayı en aşırı tasavvuf düşmanları tarafından bile kabul görmüştür</a:t>
            </a:r>
            <a:r>
              <a:rPr lang="tr-TR" b="1" dirty="0" smtClean="0"/>
              <a:t>.</a:t>
            </a:r>
          </a:p>
          <a:p>
            <a:pPr algn="just"/>
            <a:r>
              <a:rPr lang="tr-TR" b="1" dirty="0"/>
              <a:t>“</a:t>
            </a:r>
            <a:r>
              <a:rPr lang="tr-TR" b="1" i="1" dirty="0" err="1"/>
              <a:t>Taarruf</a:t>
            </a:r>
            <a:r>
              <a:rPr lang="tr-TR" b="1" dirty="0"/>
              <a:t> olmasaydı tasavvuf bilinmezdi” </a:t>
            </a:r>
            <a:r>
              <a:rPr lang="tr-TR" dirty="0"/>
              <a:t>denilmektedir. </a:t>
            </a:r>
            <a:r>
              <a:rPr lang="tr-TR" b="1" dirty="0" err="1"/>
              <a:t>Arberry’e</a:t>
            </a:r>
            <a:r>
              <a:rPr lang="tr-TR" dirty="0"/>
              <a:t> göre </a:t>
            </a:r>
            <a:r>
              <a:rPr lang="tr-TR" i="1" dirty="0" err="1"/>
              <a:t>Taarruf</a:t>
            </a:r>
            <a:r>
              <a:rPr lang="tr-TR" dirty="0"/>
              <a:t> </a:t>
            </a:r>
            <a:r>
              <a:rPr lang="tr-TR" dirty="0" err="1"/>
              <a:t>sufiliğin</a:t>
            </a:r>
            <a:r>
              <a:rPr lang="tr-TR" dirty="0"/>
              <a:t> </a:t>
            </a:r>
            <a:r>
              <a:rPr lang="tr-TR" b="1" dirty="0"/>
              <a:t>Sünnî İslâm çevrelerinde </a:t>
            </a:r>
            <a:r>
              <a:rPr lang="tr-TR" dirty="0"/>
              <a:t>kabul görmesi için önemli bir başarı elde etmiş, </a:t>
            </a:r>
            <a:r>
              <a:rPr lang="tr-TR" b="1" dirty="0"/>
              <a:t>tasavvuf ve kelâmın uzlaşmasında </a:t>
            </a:r>
            <a:r>
              <a:rPr lang="tr-TR" dirty="0"/>
              <a:t>son noktayı koyan </a:t>
            </a:r>
            <a:r>
              <a:rPr lang="tr-TR" b="1" dirty="0" err="1"/>
              <a:t>Gazalî</a:t>
            </a:r>
            <a:r>
              <a:rPr lang="tr-TR" dirty="0"/>
              <a:t> bile onu takip etmiştir. </a:t>
            </a:r>
            <a:r>
              <a:rPr lang="tr-TR" dirty="0" err="1"/>
              <a:t>Cabiri’ye</a:t>
            </a:r>
            <a:r>
              <a:rPr lang="tr-TR" dirty="0"/>
              <a:t> göre </a:t>
            </a:r>
            <a:r>
              <a:rPr lang="tr-TR" i="1" dirty="0" err="1"/>
              <a:t>Taarruf</a:t>
            </a:r>
            <a:r>
              <a:rPr lang="tr-TR" i="1" dirty="0"/>
              <a:t>, </a:t>
            </a:r>
            <a:r>
              <a:rPr lang="tr-TR" b="1" dirty="0"/>
              <a:t>tasavvufun en fanatik bir </a:t>
            </a:r>
            <a:r>
              <a:rPr lang="tr-TR" b="1" dirty="0" err="1"/>
              <a:t>sünnî</a:t>
            </a:r>
            <a:r>
              <a:rPr lang="tr-TR" b="1" dirty="0"/>
              <a:t> tarafından dahi helal hatta </a:t>
            </a:r>
            <a:r>
              <a:rPr lang="tr-TR" b="1" dirty="0" err="1"/>
              <a:t>müstehab</a:t>
            </a:r>
            <a:r>
              <a:rPr lang="tr-TR" b="1" dirty="0"/>
              <a:t> dairesine sokulmasını hedefleyen zekice hazırlanmış </a:t>
            </a:r>
            <a:r>
              <a:rPr lang="tr-TR" dirty="0"/>
              <a:t>bir </a:t>
            </a:r>
            <a:r>
              <a:rPr lang="tr-TR" b="1" dirty="0"/>
              <a:t>fıkıh fetvası </a:t>
            </a:r>
            <a:r>
              <a:rPr lang="tr-TR" dirty="0"/>
              <a:t>konumundadır.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1300</TotalTime>
  <Words>1124</Words>
  <Application>Microsoft Office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5. HAFTA  - - KAYNAKÇA - Reşat Öngören, “Bir Bilgi Kaynağı Olarak Tasavvufta Keşfin Değeri”, İ.Ü.İ.F. Dergisi, Sayı: 5, İst. 2002, ss. 85-96. - Süleyman Uludağ, “Keşf”, DİA, İst. 2002 c: 25, ss. 315-17. - Süleyman Uludağ, İslâm Düşüncesinin Yapısı, Dergah Yay., İst. 2017.   </vt:lpstr>
      <vt:lpstr>Sufilerin Bilgi Kaynakları: Keşf ve İlhâm </vt:lpstr>
      <vt:lpstr>Sufilerin Bilgi Kaynakları: Keşf ve İlhâm </vt:lpstr>
      <vt:lpstr>Sufilerin Bilgi Kaynakları: Keşf ve İlhâm </vt:lpstr>
      <vt:lpstr>Sufilerin Bilgi Kaynakları: Keşf ve İlhâm </vt:lpstr>
      <vt:lpstr>Sufilerin Bilgi Kaynakları: Keşf ve İlhâm </vt:lpstr>
      <vt:lpstr>Kelâbâzî (v. 380/990)</vt:lpstr>
      <vt:lpstr>Kelâbâzî (v. 380/990)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122</cp:revision>
  <cp:lastPrinted>2019-10-24T07:02:45Z</cp:lastPrinted>
  <dcterms:created xsi:type="dcterms:W3CDTF">2017-02-20T05:50:03Z</dcterms:created>
  <dcterms:modified xsi:type="dcterms:W3CDTF">2020-11-12T06:55:40Z</dcterms:modified>
</cp:coreProperties>
</file>