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07AA9-02B7-4F93-BC75-92281C5C64BE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AEF58-88E7-4C59-8603-B2BFB4FDBA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509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FEAC9-DF31-4C8F-8E08-D64A636F982A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4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8C36-DA97-406B-835A-C34B415F29CE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2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1BEF-561F-4AF4-8E0D-A27262BCA3EC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39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A5C5-20A2-4A9A-9CF4-252BACBD8EED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103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4299-C5E6-4570-954D-B6C9C4B9B7EC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18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0062-76F6-435D-AA49-2C70DC0CD548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069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674D-995F-454C-A681-A3981B5219E0}" type="datetime1">
              <a:rPr lang="tr-TR" smtClean="0"/>
              <a:t>7.05.2020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29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AE13-2E68-4AE8-A209-ED933BFAC09F}" type="datetime1">
              <a:rPr lang="tr-TR" smtClean="0"/>
              <a:t>7.05.2020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26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65C0-EABF-4E58-AC59-CA636B085BE0}" type="datetime1">
              <a:rPr lang="tr-TR" smtClean="0"/>
              <a:t>7.05.2020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09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168-CBE4-4E22-9860-2ACED6674A4D}" type="datetime1">
              <a:rPr lang="tr-TR" smtClean="0"/>
              <a:t>7.05.2020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72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5ADA-2F0D-456C-BB14-0FB93EF48D15}" type="datetime1">
              <a:rPr lang="tr-TR" smtClean="0"/>
              <a:t>7.05.2020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032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75EA-5E4F-41A0-B934-1E37FF1033F4}" type="datetime1">
              <a:rPr lang="tr-TR" smtClean="0"/>
              <a:t>7.05.2020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864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17EE6-423B-478B-8B98-1C439099600E}" type="datetime1">
              <a:rPr lang="tr-TR" smtClean="0"/>
              <a:t>7.05.2020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D7DBA-522B-4184-BECF-37331AFD8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59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97623" y="7091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aiandra GD" panose="020E0502030308020204" pitchFamily="34" charset="0"/>
              </a:rPr>
              <a:t>Foreign Objects, </a:t>
            </a:r>
            <a:r>
              <a:rPr lang="tr-TR" b="1" dirty="0" smtClean="0">
                <a:latin typeface="Maiandra GD" panose="020E0502030308020204" pitchFamily="34" charset="0"/>
              </a:rPr>
              <a:t/>
            </a:r>
            <a:br>
              <a:rPr lang="tr-TR" b="1" dirty="0" smtClean="0">
                <a:latin typeface="Maiandra GD" panose="020E0502030308020204" pitchFamily="34" charset="0"/>
              </a:rPr>
            </a:br>
            <a:r>
              <a:rPr lang="en-US" b="1" dirty="0" smtClean="0">
                <a:latin typeface="Maiandra GD" panose="020E0502030308020204" pitchFamily="34" charset="0"/>
              </a:rPr>
              <a:t>Poisoning</a:t>
            </a:r>
            <a:r>
              <a:rPr lang="en-US" b="1" dirty="0">
                <a:latin typeface="Maiandra GD" panose="020E0502030308020204" pitchFamily="34" charset="0"/>
              </a:rPr>
              <a:t>, </a:t>
            </a:r>
            <a:r>
              <a:rPr lang="tr-TR" b="1" dirty="0" smtClean="0">
                <a:latin typeface="Maiandra GD" panose="020E0502030308020204" pitchFamily="34" charset="0"/>
              </a:rPr>
              <a:t/>
            </a:r>
            <a:br>
              <a:rPr lang="tr-TR" b="1" dirty="0" smtClean="0">
                <a:latin typeface="Maiandra GD" panose="020E0502030308020204" pitchFamily="34" charset="0"/>
              </a:rPr>
            </a:br>
            <a:r>
              <a:rPr lang="en-US" b="1" dirty="0" smtClean="0">
                <a:latin typeface="Maiandra GD" panose="020E0502030308020204" pitchFamily="34" charset="0"/>
              </a:rPr>
              <a:t>Bites </a:t>
            </a:r>
            <a:r>
              <a:rPr lang="en-US" b="1" dirty="0">
                <a:latin typeface="Maiandra GD" panose="020E0502030308020204" pitchFamily="34" charset="0"/>
              </a:rPr>
              <a:t>and </a:t>
            </a:r>
            <a:r>
              <a:rPr lang="en-US" b="1" dirty="0" smtClean="0">
                <a:latin typeface="Maiandra GD" panose="020E0502030308020204" pitchFamily="34" charset="0"/>
              </a:rPr>
              <a:t>Stings</a:t>
            </a:r>
            <a:r>
              <a:rPr lang="tr-TR" b="1" smtClean="0">
                <a:latin typeface="Maiandra GD" panose="020E0502030308020204" pitchFamily="34" charset="0"/>
              </a:rPr>
              <a:t> (2)</a:t>
            </a:r>
            <a:endParaRPr lang="tr-TR" b="1" dirty="0">
              <a:latin typeface="Maiandra GD" panose="020E0502030308020204" pitchFamily="34" charset="0"/>
            </a:endParaRPr>
          </a:p>
        </p:txBody>
      </p:sp>
      <p:pic>
        <p:nvPicPr>
          <p:cNvPr id="6" name="Picture 2" descr="Mosquito bites: Symptoms, complications, and preven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69" y="4433522"/>
            <a:ext cx="2561493" cy="19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isonin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27" y="4182177"/>
            <a:ext cx="2423809" cy="24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47" y="4622557"/>
            <a:ext cx="2962275" cy="1543050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63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0131" y="34851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1800" dirty="0">
              <a:latin typeface="Maiandra GD" panose="020E0502030308020204" pitchFamily="34" charset="0"/>
            </a:endParaRPr>
          </a:p>
          <a:p>
            <a:pPr marL="0" indent="0">
              <a:buNone/>
            </a:pPr>
            <a:r>
              <a:rPr lang="tr-TR" sz="1800" b="1" dirty="0" err="1" smtClean="0">
                <a:latin typeface="Maiandra GD" panose="020E0502030308020204" pitchFamily="34" charset="0"/>
              </a:rPr>
              <a:t>Carbon</a:t>
            </a:r>
            <a:r>
              <a:rPr lang="tr-TR" sz="1800" b="1" dirty="0" smtClean="0">
                <a:latin typeface="Maiandra GD" panose="020E0502030308020204" pitchFamily="34" charset="0"/>
              </a:rPr>
              <a:t> </a:t>
            </a:r>
            <a:r>
              <a:rPr lang="tr-TR" sz="1800" b="1" dirty="0" err="1">
                <a:latin typeface="Maiandra GD" panose="020E0502030308020204" pitchFamily="34" charset="0"/>
              </a:rPr>
              <a:t>Monoxide</a:t>
            </a:r>
            <a:r>
              <a:rPr lang="tr-TR" sz="1800" b="1" dirty="0">
                <a:latin typeface="Maiandra GD" panose="020E0502030308020204" pitchFamily="34" charset="0"/>
              </a:rPr>
              <a:t> </a:t>
            </a:r>
            <a:r>
              <a:rPr lang="tr-TR" sz="1800" b="1" dirty="0" err="1" smtClean="0">
                <a:latin typeface="Maiandra GD" panose="020E0502030308020204" pitchFamily="34" charset="0"/>
              </a:rPr>
              <a:t>Poisoning</a:t>
            </a:r>
            <a:endParaRPr lang="tr-TR" sz="1800" b="1" dirty="0" smtClean="0">
              <a:latin typeface="Maiandra GD" panose="020E0502030308020204" pitchFamily="34" charset="0"/>
            </a:endParaRPr>
          </a:p>
          <a:p>
            <a:pPr marL="0" indent="0">
              <a:buNone/>
            </a:pPr>
            <a:endParaRPr lang="tr-TR" sz="1800" b="1" dirty="0">
              <a:latin typeface="Maiandra GD" panose="020E0502030308020204" pitchFamily="34" charset="0"/>
            </a:endParaRPr>
          </a:p>
          <a:p>
            <a:pPr marL="0" indent="0">
              <a:lnSpc>
                <a:spcPct val="200000"/>
              </a:lnSpc>
              <a:spcAft>
                <a:spcPts val="1200"/>
              </a:spcAft>
              <a:buNone/>
            </a:pPr>
            <a:r>
              <a:rPr lang="en-US" sz="1800" dirty="0">
                <a:latin typeface="Maiandra GD" panose="020E0502030308020204" pitchFamily="34" charset="0"/>
              </a:rPr>
              <a:t>Carbon monoxide is a gas that is produced whenever a fuel such as gas, </a:t>
            </a:r>
            <a:r>
              <a:rPr lang="en-US" sz="1800" dirty="0" smtClean="0">
                <a:latin typeface="Maiandra GD" panose="020E0502030308020204" pitchFamily="34" charset="0"/>
              </a:rPr>
              <a:t>oil</a:t>
            </a:r>
            <a:r>
              <a:rPr lang="tr-TR" sz="1800" dirty="0" smtClean="0">
                <a:latin typeface="Maiandra GD" panose="020E0502030308020204" pitchFamily="34" charset="0"/>
              </a:rPr>
              <a:t> </a:t>
            </a:r>
            <a:r>
              <a:rPr lang="en-US" sz="1800" dirty="0" smtClean="0">
                <a:latin typeface="Maiandra GD" panose="020E0502030308020204" pitchFamily="34" charset="0"/>
              </a:rPr>
              <a:t>is </a:t>
            </a:r>
            <a:r>
              <a:rPr lang="en-US" sz="1800" dirty="0">
                <a:latin typeface="Maiandra GD" panose="020E0502030308020204" pitchFamily="34" charset="0"/>
              </a:rPr>
              <a:t>burned. When equipment that burns these fuels is ventilated properly, carbon monoxide </a:t>
            </a:r>
            <a:r>
              <a:rPr lang="en-US" sz="1800" dirty="0" smtClean="0">
                <a:latin typeface="Maiandra GD" panose="020E0502030308020204" pitchFamily="34" charset="0"/>
              </a:rPr>
              <a:t>is</a:t>
            </a:r>
            <a:r>
              <a:rPr lang="tr-TR" sz="1800" dirty="0" smtClean="0">
                <a:latin typeface="Maiandra GD" panose="020E0502030308020204" pitchFamily="34" charset="0"/>
              </a:rPr>
              <a:t> </a:t>
            </a:r>
            <a:r>
              <a:rPr lang="en-US" sz="1800" dirty="0" smtClean="0">
                <a:latin typeface="Maiandra GD" panose="020E0502030308020204" pitchFamily="34" charset="0"/>
              </a:rPr>
              <a:t>not </a:t>
            </a:r>
            <a:r>
              <a:rPr lang="en-US" sz="1800" dirty="0">
                <a:latin typeface="Maiandra GD" panose="020E0502030308020204" pitchFamily="34" charset="0"/>
              </a:rPr>
              <a:t>a problem. But if the equipment or ventilation system is faulty, or if equipment that is only </a:t>
            </a:r>
            <a:r>
              <a:rPr lang="en-US" sz="1800" dirty="0" smtClean="0">
                <a:latin typeface="Maiandra GD" panose="020E0502030308020204" pitchFamily="34" charset="0"/>
              </a:rPr>
              <a:t>supposed</a:t>
            </a:r>
            <a:r>
              <a:rPr lang="tr-TR" sz="1800" dirty="0" smtClean="0">
                <a:latin typeface="Maiandra GD" panose="020E0502030308020204" pitchFamily="34" charset="0"/>
              </a:rPr>
              <a:t> </a:t>
            </a:r>
            <a:r>
              <a:rPr lang="en-US" sz="1800" dirty="0" smtClean="0">
                <a:latin typeface="Maiandra GD" panose="020E0502030308020204" pitchFamily="34" charset="0"/>
              </a:rPr>
              <a:t>to </a:t>
            </a:r>
            <a:r>
              <a:rPr lang="en-US" sz="1800" dirty="0">
                <a:latin typeface="Maiandra GD" panose="020E0502030308020204" pitchFamily="34" charset="0"/>
              </a:rPr>
              <a:t>be run outdoors is run inside an enclosed area, toxic levels of carbon monoxide can build up </a:t>
            </a:r>
            <a:r>
              <a:rPr lang="en-US" sz="1800" dirty="0" smtClean="0">
                <a:latin typeface="Maiandra GD" panose="020E0502030308020204" pitchFamily="34" charset="0"/>
              </a:rPr>
              <a:t>quickly,</a:t>
            </a:r>
            <a:r>
              <a:rPr lang="tr-TR" sz="1800" dirty="0" smtClean="0">
                <a:latin typeface="Maiandra GD" panose="020E0502030308020204" pitchFamily="34" charset="0"/>
              </a:rPr>
              <a:t> </a:t>
            </a:r>
            <a:r>
              <a:rPr lang="en-US" sz="1800" dirty="0" smtClean="0">
                <a:latin typeface="Maiandra GD" panose="020E0502030308020204" pitchFamily="34" charset="0"/>
              </a:rPr>
              <a:t>leading </a:t>
            </a:r>
            <a:r>
              <a:rPr lang="en-US" sz="1800" dirty="0">
                <a:latin typeface="Maiandra GD" panose="020E0502030308020204" pitchFamily="34" charset="0"/>
              </a:rPr>
              <a:t>to carbon monoxide poisoning. Carbon monoxide poisoning is often called a “silent killer” </a:t>
            </a:r>
            <a:r>
              <a:rPr lang="en-US" sz="1800" dirty="0" smtClean="0">
                <a:latin typeface="Maiandra GD" panose="020E0502030308020204" pitchFamily="34" charset="0"/>
              </a:rPr>
              <a:t>because</a:t>
            </a:r>
            <a:r>
              <a:rPr lang="tr-TR" sz="1800" dirty="0" smtClean="0">
                <a:latin typeface="Maiandra GD" panose="020E0502030308020204" pitchFamily="34" charset="0"/>
              </a:rPr>
              <a:t> </a:t>
            </a:r>
            <a:r>
              <a:rPr lang="en-US" sz="1800" dirty="0" smtClean="0">
                <a:latin typeface="Maiandra GD" panose="020E0502030308020204" pitchFamily="34" charset="0"/>
              </a:rPr>
              <a:t>the </a:t>
            </a:r>
            <a:r>
              <a:rPr lang="en-US" sz="1800" dirty="0">
                <a:latin typeface="Maiandra GD" panose="020E0502030308020204" pitchFamily="34" charset="0"/>
              </a:rPr>
              <a:t>gas has no smell and you cannot see it. </a:t>
            </a:r>
            <a:endParaRPr lang="tr-TR" sz="1800" dirty="0">
              <a:latin typeface="Maiandra GD" panose="020E050203030802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21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6846" y="65624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000" dirty="0">
              <a:latin typeface="Maiandra GD" panose="020E0502030308020204" pitchFamily="34" charset="0"/>
            </a:endParaRPr>
          </a:p>
          <a:p>
            <a:r>
              <a:rPr lang="en-US" sz="2000" dirty="0">
                <a:latin typeface="Maiandra GD" panose="020E0502030308020204" pitchFamily="34" charset="0"/>
              </a:rPr>
              <a:t>Gastrointestinal signs and symptoms, such as abdominal pain, nausea, vomiting or diarrhea.</a:t>
            </a:r>
          </a:p>
          <a:p>
            <a:r>
              <a:rPr lang="en-US" sz="2000" dirty="0">
                <a:latin typeface="Maiandra GD" panose="020E0502030308020204" pitchFamily="34" charset="0"/>
              </a:rPr>
              <a:t>Respiratory signs and symptoms, such as difficulty breathing or slow and shallow breathing.</a:t>
            </a:r>
          </a:p>
          <a:p>
            <a:r>
              <a:rPr lang="en-US" sz="2000" dirty="0">
                <a:latin typeface="Maiandra GD" panose="020E0502030308020204" pitchFamily="34" charset="0"/>
              </a:rPr>
              <a:t>Neurological signs and symptoms, such as changes in level of consciousness, seizures, headache, dizziness, weakness or irregular pupil size.</a:t>
            </a:r>
          </a:p>
          <a:p>
            <a:r>
              <a:rPr lang="en-US" sz="2000" dirty="0">
                <a:latin typeface="Maiandra GD" panose="020E0502030308020204" pitchFamily="34" charset="0"/>
              </a:rPr>
              <a:t>Skin signs and symptoms, such as an unusual skin color or sweating.</a:t>
            </a:r>
          </a:p>
          <a:p>
            <a:endParaRPr lang="tr-TR" sz="2000" dirty="0">
              <a:latin typeface="Maiandra GD" panose="020E0502030308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99" y="3644918"/>
            <a:ext cx="3150723" cy="2601414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394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98231" y="1030769"/>
            <a:ext cx="10043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Maiandra GD" panose="020E0502030308020204" pitchFamily="34" charset="0"/>
              </a:rPr>
              <a:t>WHAT TO DO</a:t>
            </a:r>
          </a:p>
          <a:p>
            <a:endParaRPr lang="tr-TR" dirty="0">
              <a:latin typeface="Maiandra GD" panose="020E0502030308020204" pitchFamily="34" charset="0"/>
            </a:endParaRPr>
          </a:p>
          <a:p>
            <a:r>
              <a:rPr lang="en-US" dirty="0" smtClean="0">
                <a:latin typeface="Maiandra GD" panose="020E0502030308020204" pitchFamily="34" charset="0"/>
              </a:rPr>
              <a:t>A </a:t>
            </a:r>
            <a:r>
              <a:rPr lang="en-US" dirty="0">
                <a:latin typeface="Maiandra GD" panose="020E0502030308020204" pitchFamily="34" charset="0"/>
              </a:rPr>
              <a:t>person with signs </a:t>
            </a:r>
            <a:r>
              <a:rPr lang="en-US" dirty="0" smtClean="0">
                <a:latin typeface="Maiandra GD" panose="020E0502030308020204" pitchFamily="34" charset="0"/>
              </a:rPr>
              <a:t>or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symptoms </a:t>
            </a:r>
            <a:r>
              <a:rPr lang="en-US" dirty="0">
                <a:latin typeface="Maiandra GD" panose="020E0502030308020204" pitchFamily="34" charset="0"/>
              </a:rPr>
              <a:t>of carbon monoxide poisoning needs fresh air and medical attention immediately. </a:t>
            </a:r>
            <a:r>
              <a:rPr lang="en-US" dirty="0" smtClean="0">
                <a:latin typeface="Maiandra GD" panose="020E0502030308020204" pitchFamily="34" charset="0"/>
              </a:rPr>
              <a:t>Remove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 </a:t>
            </a:r>
            <a:r>
              <a:rPr lang="en-US" dirty="0">
                <a:latin typeface="Maiandra GD" panose="020E0502030308020204" pitchFamily="34" charset="0"/>
              </a:rPr>
              <a:t>person from the area if you can do so without endangering yourself and call </a:t>
            </a:r>
            <a:r>
              <a:rPr lang="tr-TR" dirty="0" smtClean="0">
                <a:latin typeface="Maiandra GD" panose="020E0502030308020204" pitchFamily="34" charset="0"/>
              </a:rPr>
              <a:t>112</a:t>
            </a:r>
            <a:r>
              <a:rPr lang="en-US" dirty="0" smtClean="0">
                <a:latin typeface="Maiandra GD" panose="020E0502030308020204" pitchFamily="34" charset="0"/>
              </a:rPr>
              <a:t> </a:t>
            </a:r>
            <a:r>
              <a:rPr lang="tr-TR" dirty="0" smtClean="0">
                <a:latin typeface="Maiandra GD" panose="020E0502030308020204" pitchFamily="34" charset="0"/>
              </a:rPr>
              <a:t>.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51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75" y="668340"/>
            <a:ext cx="2549250" cy="15312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92274" y="3965220"/>
            <a:ext cx="10679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333333"/>
                </a:solidFill>
                <a:latin typeface="Maiandra GD" panose="020E0502030308020204" pitchFamily="34" charset="0"/>
              </a:rPr>
              <a:t>The</a:t>
            </a:r>
            <a:r>
              <a:rPr lang="tr-TR" dirty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333333"/>
                </a:solidFill>
                <a:latin typeface="Maiandra GD" panose="020E0502030308020204" pitchFamily="34" charset="0"/>
              </a:rPr>
              <a:t>poison</a:t>
            </a:r>
            <a:r>
              <a:rPr lang="tr-TR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control </a:t>
            </a:r>
            <a:r>
              <a:rPr lang="en-US" dirty="0">
                <a:solidFill>
                  <a:srgbClr val="333333"/>
                </a:solidFill>
                <a:latin typeface="Maiandra GD" panose="020E0502030308020204" pitchFamily="34" charset="0"/>
              </a:rPr>
              <a:t>centers are staffed by medical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professionals</a:t>
            </a:r>
            <a:r>
              <a:rPr lang="tr-TR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who </a:t>
            </a:r>
            <a:r>
              <a:rPr lang="en-US" dirty="0">
                <a:solidFill>
                  <a:srgbClr val="333333"/>
                </a:solidFill>
                <a:latin typeface="Maiandra GD" panose="020E0502030308020204" pitchFamily="34" charset="0"/>
              </a:rPr>
              <a:t>have access to information about most types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of</a:t>
            </a:r>
            <a:r>
              <a:rPr lang="tr-TR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poisoning</a:t>
            </a:r>
            <a:r>
              <a:rPr lang="en-US" dirty="0">
                <a:solidFill>
                  <a:srgbClr val="333333"/>
                </a:solidFill>
                <a:latin typeface="Maiandra GD" panose="020E0502030308020204" pitchFamily="34" charset="0"/>
              </a:rPr>
              <a:t>. They can tell you what care to give if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you</a:t>
            </a:r>
            <a:r>
              <a:rPr lang="tr-TR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think </a:t>
            </a:r>
            <a:r>
              <a:rPr lang="en-US" dirty="0">
                <a:solidFill>
                  <a:srgbClr val="333333"/>
                </a:solidFill>
                <a:latin typeface="Maiandra GD" panose="020E0502030308020204" pitchFamily="34" charset="0"/>
              </a:rPr>
              <a:t>or know that someone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has</a:t>
            </a:r>
            <a:r>
              <a:rPr lang="tr-TR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Maiandra GD" panose="020E0502030308020204" pitchFamily="34" charset="0"/>
              </a:rPr>
              <a:t>been </a:t>
            </a:r>
            <a:r>
              <a:rPr lang="en-US" dirty="0">
                <a:solidFill>
                  <a:srgbClr val="333333"/>
                </a:solidFill>
                <a:latin typeface="Maiandra GD" panose="020E0502030308020204" pitchFamily="34" charset="0"/>
              </a:rPr>
              <a:t>poisoned.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1026" name="Picture 2" descr="Ulusal Zehir Danışma Merkezini (114) Ne Zaman Aramalıyız? – Oku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89" y="356697"/>
            <a:ext cx="4249372" cy="27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59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71500" y="916138"/>
            <a:ext cx="103485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ANIMAL AND HUMAN </a:t>
            </a:r>
            <a:r>
              <a:rPr lang="tr-TR" b="1" dirty="0" smtClean="0">
                <a:latin typeface="Maiandra GD" panose="020E0502030308020204" pitchFamily="34" charset="0"/>
              </a:rPr>
              <a:t>BITES</a:t>
            </a:r>
          </a:p>
          <a:p>
            <a:endParaRPr lang="tr-TR" b="1" dirty="0" smtClean="0">
              <a:latin typeface="Maiandra GD" panose="020E0502030308020204" pitchFamily="34" charset="0"/>
            </a:endParaRPr>
          </a:p>
          <a:p>
            <a:r>
              <a:rPr lang="en-US" dirty="0" smtClean="0">
                <a:latin typeface="Maiandra GD" panose="020E0502030308020204" pitchFamily="34" charset="0"/>
              </a:rPr>
              <a:t>Bites </a:t>
            </a:r>
            <a:r>
              <a:rPr lang="en-US" dirty="0">
                <a:latin typeface="Maiandra GD" panose="020E0502030308020204" pitchFamily="34" charset="0"/>
              </a:rPr>
              <a:t>from sharp, pointed teeth cause deep puncture </a:t>
            </a:r>
            <a:r>
              <a:rPr lang="en-US" dirty="0" smtClean="0">
                <a:latin typeface="Maiandra GD" panose="020E0502030308020204" pitchFamily="34" charset="0"/>
              </a:rPr>
              <a:t>wounds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that </a:t>
            </a:r>
            <a:r>
              <a:rPr lang="en-US" dirty="0">
                <a:latin typeface="Maiandra GD" panose="020E0502030308020204" pitchFamily="34" charset="0"/>
              </a:rPr>
              <a:t>can damage tissues and introduce germs. Bites also </a:t>
            </a:r>
            <a:r>
              <a:rPr lang="en-US" dirty="0" smtClean="0">
                <a:latin typeface="Maiandra GD" panose="020E0502030308020204" pitchFamily="34" charset="0"/>
              </a:rPr>
              <a:t>crush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 </a:t>
            </a:r>
            <a:r>
              <a:rPr lang="en-US" dirty="0">
                <a:latin typeface="Maiandra GD" panose="020E0502030308020204" pitchFamily="34" charset="0"/>
              </a:rPr>
              <a:t>tissue. Any bite that breaks the skin needs prompt first </a:t>
            </a:r>
            <a:r>
              <a:rPr lang="en-US" dirty="0" smtClean="0">
                <a:latin typeface="Maiandra GD" panose="020E0502030308020204" pitchFamily="34" charset="0"/>
              </a:rPr>
              <a:t>aid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because </a:t>
            </a:r>
            <a:r>
              <a:rPr lang="en-US" dirty="0">
                <a:latin typeface="Maiandra GD" panose="020E0502030308020204" pitchFamily="34" charset="0"/>
              </a:rPr>
              <a:t>there is a high risk of infection.</a:t>
            </a:r>
          </a:p>
          <a:p>
            <a:r>
              <a:rPr lang="en-US" dirty="0">
                <a:latin typeface="Maiandra GD" panose="020E0502030308020204" pitchFamily="34" charset="0"/>
              </a:rPr>
              <a:t>A serious risk is </a:t>
            </a:r>
            <a:r>
              <a:rPr lang="en-US" b="1" dirty="0">
                <a:latin typeface="Maiandra GD" panose="020E0502030308020204" pitchFamily="34" charset="0"/>
              </a:rPr>
              <a:t>rabies</a:t>
            </a:r>
            <a:r>
              <a:rPr lang="en-US" dirty="0">
                <a:latin typeface="Maiandra GD" panose="020E0502030308020204" pitchFamily="34" charset="0"/>
              </a:rPr>
              <a:t>, a potentially fatal viral </a:t>
            </a:r>
            <a:r>
              <a:rPr lang="en-US" dirty="0" smtClean="0">
                <a:latin typeface="Maiandra GD" panose="020E0502030308020204" pitchFamily="34" charset="0"/>
              </a:rPr>
              <a:t>infection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of </a:t>
            </a:r>
            <a:r>
              <a:rPr lang="en-US" dirty="0">
                <a:latin typeface="Maiandra GD" panose="020E0502030308020204" pitchFamily="34" charset="0"/>
              </a:rPr>
              <a:t>the nervous system. The virus is carried in the saliva </a:t>
            </a:r>
            <a:r>
              <a:rPr lang="en-US" dirty="0" smtClean="0">
                <a:latin typeface="Maiandra GD" panose="020E0502030308020204" pitchFamily="34" charset="0"/>
              </a:rPr>
              <a:t>of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infected </a:t>
            </a:r>
            <a:r>
              <a:rPr lang="en-US" dirty="0">
                <a:latin typeface="Maiandra GD" panose="020E0502030308020204" pitchFamily="34" charset="0"/>
              </a:rPr>
              <a:t>animals. If bitten in an area where there is a risk </a:t>
            </a:r>
            <a:r>
              <a:rPr lang="en-US" dirty="0" smtClean="0">
                <a:latin typeface="Maiandra GD" panose="020E0502030308020204" pitchFamily="34" charset="0"/>
              </a:rPr>
              <a:t>of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rabies</a:t>
            </a:r>
            <a:r>
              <a:rPr lang="en-US" dirty="0">
                <a:latin typeface="Maiandra GD" panose="020E0502030308020204" pitchFamily="34" charset="0"/>
              </a:rPr>
              <a:t>, seek medical advice because the casualty must be </a:t>
            </a:r>
            <a:r>
              <a:rPr lang="en-US" dirty="0" smtClean="0">
                <a:latin typeface="Maiandra GD" panose="020E0502030308020204" pitchFamily="34" charset="0"/>
              </a:rPr>
              <a:t>given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err="1" smtClean="0">
                <a:latin typeface="Maiandra GD" panose="020E0502030308020204" pitchFamily="34" charset="0"/>
              </a:rPr>
              <a:t>antirabies</a:t>
            </a:r>
            <a:r>
              <a:rPr lang="en-US" dirty="0" smtClean="0">
                <a:latin typeface="Maiandra GD" panose="020E0502030308020204" pitchFamily="34" charset="0"/>
              </a:rPr>
              <a:t> </a:t>
            </a:r>
            <a:r>
              <a:rPr lang="en-US" dirty="0">
                <a:latin typeface="Maiandra GD" panose="020E0502030308020204" pitchFamily="34" charset="0"/>
              </a:rPr>
              <a:t>injections. Try to identify the animal but do not</a:t>
            </a:r>
          </a:p>
          <a:p>
            <a:r>
              <a:rPr lang="en-US" dirty="0">
                <a:latin typeface="Maiandra GD" panose="020E0502030308020204" pitchFamily="34" charset="0"/>
              </a:rPr>
              <a:t>attempt to approach or trap it. </a:t>
            </a:r>
            <a:r>
              <a:rPr lang="en-US" b="1" dirty="0">
                <a:latin typeface="Maiandra GD" panose="020E0502030308020204" pitchFamily="34" charset="0"/>
              </a:rPr>
              <a:t>Tetanus</a:t>
            </a:r>
            <a:r>
              <a:rPr lang="en-US" dirty="0">
                <a:latin typeface="Maiandra GD" panose="020E0502030308020204" pitchFamily="34" charset="0"/>
              </a:rPr>
              <a:t> is also a potential </a:t>
            </a:r>
            <a:r>
              <a:rPr lang="en-US" dirty="0" smtClean="0">
                <a:latin typeface="Maiandra GD" panose="020E0502030308020204" pitchFamily="34" charset="0"/>
              </a:rPr>
              <a:t>risk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following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any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animal</a:t>
            </a:r>
            <a:r>
              <a:rPr lang="tr-TR" dirty="0">
                <a:latin typeface="Maiandra GD" panose="020E0502030308020204" pitchFamily="34" charset="0"/>
              </a:rPr>
              <a:t> bite.</a:t>
            </a:r>
          </a:p>
          <a:p>
            <a:r>
              <a:rPr lang="en-US" dirty="0">
                <a:latin typeface="Maiandra GD" panose="020E0502030308020204" pitchFamily="34" charset="0"/>
              </a:rPr>
              <a:t>Human bites carry only a small risk of transmitting the </a:t>
            </a:r>
            <a:r>
              <a:rPr lang="en-US" dirty="0" err="1" smtClean="0">
                <a:latin typeface="Maiandra GD" panose="020E0502030308020204" pitchFamily="34" charset="0"/>
              </a:rPr>
              <a:t>hepatis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or </a:t>
            </a:r>
            <a:r>
              <a:rPr lang="en-US" dirty="0">
                <a:latin typeface="Maiandra GD" panose="020E0502030308020204" pitchFamily="34" charset="0"/>
              </a:rPr>
              <a:t>HIV/AIDS viruses. However, medical advice should be </a:t>
            </a:r>
            <a:r>
              <a:rPr lang="en-US" dirty="0" smtClean="0">
                <a:latin typeface="Maiandra GD" panose="020E0502030308020204" pitchFamily="34" charset="0"/>
              </a:rPr>
              <a:t>sought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right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away</a:t>
            </a:r>
            <a:r>
              <a:rPr lang="tr-TR" dirty="0"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852" y="4022495"/>
            <a:ext cx="1873861" cy="2248633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88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81937" y="441985"/>
            <a:ext cx="38910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Maiandra GD" panose="020E0502030308020204" pitchFamily="34" charset="0"/>
              </a:rPr>
              <a:t>YOUR AIMS</a:t>
            </a:r>
          </a:p>
          <a:p>
            <a:r>
              <a:rPr lang="tr-TR" dirty="0" smtClean="0">
                <a:latin typeface="Maiandra GD" panose="020E0502030308020204" pitchFamily="34" charset="0"/>
              </a:rPr>
              <a:t>■</a:t>
            </a:r>
            <a:r>
              <a:rPr lang="tr-TR" dirty="0" err="1" smtClean="0">
                <a:latin typeface="Maiandra GD" panose="020E0502030308020204" pitchFamily="34" charset="0"/>
              </a:rPr>
              <a:t>To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control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bleeding</a:t>
            </a:r>
            <a:endParaRPr lang="tr-TR" dirty="0" smtClean="0">
              <a:latin typeface="Maiandra GD" panose="020E0502030308020204" pitchFamily="34" charset="0"/>
            </a:endParaRPr>
          </a:p>
          <a:p>
            <a:r>
              <a:rPr lang="en-US" dirty="0" smtClean="0">
                <a:latin typeface="Maiandra GD" panose="020E0502030308020204" pitchFamily="34" charset="0"/>
              </a:rPr>
              <a:t>■ </a:t>
            </a:r>
            <a:r>
              <a:rPr lang="en-US" dirty="0">
                <a:latin typeface="Maiandra GD" panose="020E0502030308020204" pitchFamily="34" charset="0"/>
              </a:rPr>
              <a:t>To minimize the risk of infection</a:t>
            </a:r>
          </a:p>
          <a:p>
            <a:r>
              <a:rPr lang="en-US" dirty="0">
                <a:latin typeface="Maiandra GD" panose="020E0502030308020204" pitchFamily="34" charset="0"/>
              </a:rPr>
              <a:t>■ To obtain medical help if necessary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31506" y="2357331"/>
            <a:ext cx="9469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If you suspect rabies, arrange to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take or send the casualty to the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hospital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immediately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Ask the casualty about tetanus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immunization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.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Seek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medical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advice if he is unsure if he is </a:t>
            </a:r>
            <a:r>
              <a:rPr lang="en-US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upto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-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date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with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his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immunizations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.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17249" y="3995678"/>
            <a:ext cx="10572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If the wound is deep, </a:t>
            </a:r>
            <a:r>
              <a:rPr lang="en-US" dirty="0" smtClean="0">
                <a:latin typeface="Maiandra GD" panose="020E0502030308020204" pitchFamily="34" charset="0"/>
              </a:rPr>
              <a:t>control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bleeding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by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applying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direct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pressure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over</a:t>
            </a:r>
            <a:r>
              <a:rPr lang="tr-TR" dirty="0">
                <a:latin typeface="Maiandra GD" panose="020E0502030308020204" pitchFamily="34" charset="0"/>
              </a:rPr>
              <a:t> a sterile </a:t>
            </a:r>
            <a:r>
              <a:rPr lang="tr-TR" dirty="0" err="1">
                <a:latin typeface="Maiandra GD" panose="020E0502030308020204" pitchFamily="34" charset="0"/>
              </a:rPr>
              <a:t>pad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and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raise </a:t>
            </a:r>
            <a:r>
              <a:rPr lang="en-US" dirty="0">
                <a:latin typeface="Maiandra GD" panose="020E0502030308020204" pitchFamily="34" charset="0"/>
              </a:rPr>
              <a:t>the injured part. </a:t>
            </a:r>
            <a:r>
              <a:rPr lang="en-US" dirty="0" smtClean="0">
                <a:latin typeface="Maiandra GD" panose="020E0502030308020204" pitchFamily="34" charset="0"/>
              </a:rPr>
              <a:t>Cover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 </a:t>
            </a:r>
            <a:r>
              <a:rPr lang="en-US" dirty="0">
                <a:latin typeface="Maiandra GD" panose="020E0502030308020204" pitchFamily="34" charset="0"/>
              </a:rPr>
              <a:t>wound and pad with </a:t>
            </a:r>
            <a:r>
              <a:rPr lang="en-US" dirty="0" smtClean="0">
                <a:latin typeface="Maiandra GD" panose="020E0502030308020204" pitchFamily="34" charset="0"/>
              </a:rPr>
              <a:t>a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sterile </a:t>
            </a:r>
            <a:r>
              <a:rPr lang="en-US" dirty="0">
                <a:latin typeface="Maiandra GD" panose="020E0502030308020204" pitchFamily="34" charset="0"/>
              </a:rPr>
              <a:t>dressing or large, </a:t>
            </a:r>
            <a:r>
              <a:rPr lang="en-US" dirty="0" smtClean="0">
                <a:latin typeface="Maiandra GD" panose="020E0502030308020204" pitchFamily="34" charset="0"/>
              </a:rPr>
              <a:t>clean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nonfluffy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pad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and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bandage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firmly </a:t>
            </a:r>
            <a:r>
              <a:rPr lang="en-US" dirty="0">
                <a:latin typeface="Maiandra GD" panose="020E0502030308020204" pitchFamily="34" charset="0"/>
              </a:rPr>
              <a:t>in place. Treat </a:t>
            </a:r>
            <a:r>
              <a:rPr lang="en-US" dirty="0" smtClean="0">
                <a:latin typeface="Maiandra GD" panose="020E0502030308020204" pitchFamily="34" charset="0"/>
              </a:rPr>
              <a:t>the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casualty </a:t>
            </a:r>
            <a:r>
              <a:rPr lang="en-US" dirty="0">
                <a:latin typeface="Maiandra GD" panose="020E0502030308020204" pitchFamily="34" charset="0"/>
              </a:rPr>
              <a:t>for shock and </a:t>
            </a:r>
            <a:r>
              <a:rPr lang="en-US" b="1" dirty="0">
                <a:latin typeface="Maiandra GD" panose="020E0502030308020204" pitchFamily="34" charset="0"/>
              </a:rPr>
              <a:t>call </a:t>
            </a:r>
            <a:r>
              <a:rPr lang="tr-TR" b="1" dirty="0" smtClean="0">
                <a:latin typeface="Maiandra GD" panose="020E0502030308020204" pitchFamily="34" charset="0"/>
              </a:rPr>
              <a:t>112 </a:t>
            </a:r>
            <a:r>
              <a:rPr lang="tr-TR" b="1" dirty="0" err="1" smtClean="0">
                <a:latin typeface="Maiandra GD" panose="020E0502030308020204" pitchFamily="34" charset="0"/>
              </a:rPr>
              <a:t>for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tr-TR" b="1" dirty="0" err="1">
                <a:latin typeface="Maiandra GD" panose="020E0502030308020204" pitchFamily="34" charset="0"/>
              </a:rPr>
              <a:t>emergency</a:t>
            </a:r>
            <a:r>
              <a:rPr lang="tr-TR" b="1" dirty="0">
                <a:latin typeface="Maiandra GD" panose="020E0502030308020204" pitchFamily="34" charset="0"/>
              </a:rPr>
              <a:t> </a:t>
            </a:r>
            <a:r>
              <a:rPr lang="tr-TR" b="1" dirty="0" err="1" smtClean="0">
                <a:latin typeface="Maiandra GD" panose="020E0502030308020204" pitchFamily="34" charset="0"/>
              </a:rPr>
              <a:t>help</a:t>
            </a:r>
            <a:r>
              <a:rPr lang="tr-TR" b="1" dirty="0" smtClean="0">
                <a:latin typeface="Maiandra GD" panose="020E0502030308020204" pitchFamily="34" charset="0"/>
              </a:rPr>
              <a:t>.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06" y="2357331"/>
            <a:ext cx="1181100" cy="1171575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2" y="600002"/>
            <a:ext cx="4848860" cy="579519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027986" y="6547157"/>
            <a:ext cx="41640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0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83577" y="1105287"/>
            <a:ext cx="109024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INSECT </a:t>
            </a:r>
            <a:r>
              <a:rPr lang="tr-TR" b="1" dirty="0" smtClean="0">
                <a:latin typeface="Maiandra GD" panose="020E0502030308020204" pitchFamily="34" charset="0"/>
              </a:rPr>
              <a:t>STING</a:t>
            </a:r>
          </a:p>
          <a:p>
            <a:endParaRPr lang="tr-TR" b="1" dirty="0">
              <a:latin typeface="Maiandra GD" panose="020E0502030308020204" pitchFamily="34" charset="0"/>
            </a:endParaRPr>
          </a:p>
          <a:p>
            <a:r>
              <a:rPr lang="en-US" b="1" dirty="0" smtClean="0">
                <a:latin typeface="Maiandra GD" panose="020E0502030308020204" pitchFamily="34" charset="0"/>
              </a:rPr>
              <a:t>Usually</a:t>
            </a:r>
            <a:r>
              <a:rPr lang="en-US" b="1" dirty="0">
                <a:latin typeface="Maiandra GD" panose="020E0502030308020204" pitchFamily="34" charset="0"/>
              </a:rPr>
              <a:t>, a sting from a </a:t>
            </a:r>
            <a:r>
              <a:rPr lang="en-US" b="1" dirty="0" smtClean="0">
                <a:latin typeface="Maiandra GD" panose="020E0502030308020204" pitchFamily="34" charset="0"/>
              </a:rPr>
              <a:t>bee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tr-TR" b="1" dirty="0" err="1" smtClean="0">
                <a:latin typeface="Maiandra GD" panose="020E0502030308020204" pitchFamily="34" charset="0"/>
              </a:rPr>
              <a:t>or</a:t>
            </a:r>
            <a:r>
              <a:rPr lang="en-US" b="1" dirty="0" smtClean="0">
                <a:latin typeface="Maiandra GD" panose="020E0502030308020204" pitchFamily="34" charset="0"/>
              </a:rPr>
              <a:t> wasp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is </a:t>
            </a:r>
            <a:r>
              <a:rPr lang="en-US" dirty="0">
                <a:latin typeface="Maiandra GD" panose="020E0502030308020204" pitchFamily="34" charset="0"/>
              </a:rPr>
              <a:t>painful </a:t>
            </a:r>
            <a:r>
              <a:rPr lang="en-US" dirty="0" smtClean="0">
                <a:latin typeface="Maiandra GD" panose="020E0502030308020204" pitchFamily="34" charset="0"/>
              </a:rPr>
              <a:t>rather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than </a:t>
            </a:r>
            <a:r>
              <a:rPr lang="en-US" dirty="0">
                <a:latin typeface="Maiandra GD" panose="020E0502030308020204" pitchFamily="34" charset="0"/>
              </a:rPr>
              <a:t>dangerous. An initial sharp pain is followed by mild swelling</a:t>
            </a:r>
            <a:r>
              <a:rPr lang="en-US" dirty="0" smtClean="0">
                <a:latin typeface="Maiandra GD" panose="020E0502030308020204" pitchFamily="34" charset="0"/>
              </a:rPr>
              <a:t>,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redness</a:t>
            </a:r>
            <a:r>
              <a:rPr lang="tr-TR" dirty="0">
                <a:latin typeface="Maiandra GD" panose="020E0502030308020204" pitchFamily="34" charset="0"/>
              </a:rPr>
              <a:t>, </a:t>
            </a:r>
            <a:r>
              <a:rPr lang="tr-TR" dirty="0" err="1">
                <a:latin typeface="Maiandra GD" panose="020E0502030308020204" pitchFamily="34" charset="0"/>
              </a:rPr>
              <a:t>and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soreness</a:t>
            </a:r>
            <a:r>
              <a:rPr lang="tr-TR" dirty="0">
                <a:latin typeface="Maiandra GD" panose="020E0502030308020204" pitchFamily="34" charset="0"/>
              </a:rPr>
              <a:t>.</a:t>
            </a:r>
          </a:p>
          <a:p>
            <a:r>
              <a:rPr lang="en-US" dirty="0">
                <a:latin typeface="Maiandra GD" panose="020E0502030308020204" pitchFamily="34" charset="0"/>
              </a:rPr>
              <a:t>However, multiple insect stings can produce a </a:t>
            </a:r>
            <a:r>
              <a:rPr lang="en-US" dirty="0" smtClean="0">
                <a:latin typeface="Maiandra GD" panose="020E0502030308020204" pitchFamily="34" charset="0"/>
              </a:rPr>
              <a:t>serious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reaction</a:t>
            </a:r>
            <a:r>
              <a:rPr lang="en-US" dirty="0">
                <a:latin typeface="Maiandra GD" panose="020E0502030308020204" pitchFamily="34" charset="0"/>
              </a:rPr>
              <a:t>. A sting in the mouth or throat is potentially </a:t>
            </a:r>
            <a:r>
              <a:rPr lang="en-US" dirty="0" smtClean="0">
                <a:latin typeface="Maiandra GD" panose="020E0502030308020204" pitchFamily="34" charset="0"/>
              </a:rPr>
              <a:t>dangerous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because </a:t>
            </a:r>
            <a:r>
              <a:rPr lang="en-US" dirty="0">
                <a:latin typeface="Maiandra GD" panose="020E0502030308020204" pitchFamily="34" charset="0"/>
              </a:rPr>
              <a:t>swelling can obstruct the airway. With any bite or sting</a:t>
            </a:r>
            <a:r>
              <a:rPr lang="en-US" dirty="0" smtClean="0">
                <a:latin typeface="Maiandra GD" panose="020E0502030308020204" pitchFamily="34" charset="0"/>
              </a:rPr>
              <a:t>,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it </a:t>
            </a:r>
            <a:r>
              <a:rPr lang="en-US" dirty="0">
                <a:latin typeface="Maiandra GD" panose="020E0502030308020204" pitchFamily="34" charset="0"/>
              </a:rPr>
              <a:t>is important to watch for signs of an allergic reaction, </a:t>
            </a:r>
            <a:r>
              <a:rPr lang="en-US" dirty="0" smtClean="0">
                <a:latin typeface="Maiandra GD" panose="020E0502030308020204" pitchFamily="34" charset="0"/>
              </a:rPr>
              <a:t>which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can </a:t>
            </a:r>
            <a:r>
              <a:rPr lang="en-US" dirty="0">
                <a:latin typeface="Maiandra GD" panose="020E0502030308020204" pitchFamily="34" charset="0"/>
              </a:rPr>
              <a:t>lead to anaphylactic </a:t>
            </a:r>
            <a:r>
              <a:rPr lang="en-US" dirty="0" smtClean="0">
                <a:latin typeface="Maiandra GD" panose="020E0502030308020204" pitchFamily="34" charset="0"/>
              </a:rPr>
              <a:t>shock</a:t>
            </a:r>
            <a:r>
              <a:rPr lang="tr-TR" dirty="0" smtClean="0">
                <a:latin typeface="Maiandra GD" panose="020E0502030308020204" pitchFamily="34" charset="0"/>
              </a:rPr>
              <a:t>. 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807" y="3522029"/>
            <a:ext cx="1977537" cy="2486047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4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58715" y="9473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Pain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at the site of the sting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Redness and swelling around the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site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of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sting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YOUR AIMS</a:t>
            </a:r>
          </a:p>
          <a:p>
            <a:r>
              <a:rPr lang="en-US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To relieve swelling and pain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To arrange removal to the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hospital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necessary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321169" y="3683785"/>
            <a:ext cx="8853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Call </a:t>
            </a:r>
            <a:r>
              <a:rPr lang="tr-TR" b="1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112</a:t>
            </a:r>
            <a:r>
              <a:rPr lang="en-US" b="1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Maiandra GD" panose="020E0502030308020204" pitchFamily="34" charset="0"/>
              </a:rPr>
              <a:t>for emergency help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if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casualty shows signs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of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anaphylactic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shock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,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such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as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breathing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difficulties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/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or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swelling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of the face and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neck.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Monitor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and record vital signs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—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level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of response, breathing,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pulse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—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while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waiting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for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help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to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arrive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.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5" y="3559662"/>
            <a:ext cx="1181100" cy="117157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4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0" y="199783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If a casualty has been stung </a:t>
            </a:r>
            <a:r>
              <a:rPr lang="en-US" dirty="0" smtClean="0">
                <a:latin typeface="Maiandra GD" panose="020E0502030308020204" pitchFamily="34" charset="0"/>
              </a:rPr>
              <a:t>in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 </a:t>
            </a:r>
            <a:r>
              <a:rPr lang="en-US" dirty="0">
                <a:latin typeface="Maiandra GD" panose="020E0502030308020204" pitchFamily="34" charset="0"/>
              </a:rPr>
              <a:t>mouth, there is a risk </a:t>
            </a:r>
            <a:r>
              <a:rPr lang="en-US" dirty="0" smtClean="0">
                <a:latin typeface="Maiandra GD" panose="020E0502030308020204" pitchFamily="34" charset="0"/>
              </a:rPr>
              <a:t>that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swelling </a:t>
            </a:r>
            <a:r>
              <a:rPr lang="en-US" dirty="0">
                <a:latin typeface="Maiandra GD" panose="020E0502030308020204" pitchFamily="34" charset="0"/>
              </a:rPr>
              <a:t>of tissues in the </a:t>
            </a:r>
            <a:r>
              <a:rPr lang="en-US" dirty="0" smtClean="0">
                <a:latin typeface="Maiandra GD" panose="020E0502030308020204" pitchFamily="34" charset="0"/>
              </a:rPr>
              <a:t>mouth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and/or </a:t>
            </a:r>
            <a:r>
              <a:rPr lang="en-US" dirty="0">
                <a:latin typeface="Maiandra GD" panose="020E0502030308020204" pitchFamily="34" charset="0"/>
              </a:rPr>
              <a:t>throat may occur, </a:t>
            </a:r>
            <a:r>
              <a:rPr lang="en-US" dirty="0" smtClean="0">
                <a:latin typeface="Maiandra GD" panose="020E0502030308020204" pitchFamily="34" charset="0"/>
              </a:rPr>
              <a:t>causing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 </a:t>
            </a:r>
            <a:r>
              <a:rPr lang="en-US" dirty="0">
                <a:latin typeface="Maiandra GD" panose="020E0502030308020204" pitchFamily="34" charset="0"/>
              </a:rPr>
              <a:t>airway to become blocked.</a:t>
            </a:r>
          </a:p>
          <a:p>
            <a:r>
              <a:rPr lang="en-US" dirty="0">
                <a:latin typeface="Maiandra GD" panose="020E0502030308020204" pitchFamily="34" charset="0"/>
              </a:rPr>
              <a:t>To help prevent this, give </a:t>
            </a:r>
            <a:r>
              <a:rPr lang="en-US" dirty="0" smtClean="0">
                <a:latin typeface="Maiandra GD" panose="020E0502030308020204" pitchFamily="34" charset="0"/>
              </a:rPr>
              <a:t>the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casualty </a:t>
            </a:r>
            <a:r>
              <a:rPr lang="en-US" dirty="0">
                <a:latin typeface="Maiandra GD" panose="020E0502030308020204" pitchFamily="34" charset="0"/>
              </a:rPr>
              <a:t>an ice cube to suck or </a:t>
            </a:r>
            <a:r>
              <a:rPr lang="en-US" dirty="0" smtClean="0">
                <a:latin typeface="Maiandra GD" panose="020E0502030308020204" pitchFamily="34" charset="0"/>
              </a:rPr>
              <a:t>a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glass </a:t>
            </a:r>
            <a:r>
              <a:rPr lang="en-US" dirty="0">
                <a:latin typeface="Maiandra GD" panose="020E0502030308020204" pitchFamily="34" charset="0"/>
              </a:rPr>
              <a:t>of cold water to sip. </a:t>
            </a:r>
            <a:r>
              <a:rPr lang="en-US" b="1" dirty="0">
                <a:latin typeface="Maiandra GD" panose="020E0502030308020204" pitchFamily="34" charset="0"/>
              </a:rPr>
              <a:t>Call </a:t>
            </a:r>
            <a:r>
              <a:rPr lang="tr-TR" b="1" dirty="0" smtClean="0">
                <a:latin typeface="Maiandra GD" panose="020E0502030308020204" pitchFamily="34" charset="0"/>
              </a:rPr>
              <a:t>112 </a:t>
            </a:r>
            <a:r>
              <a:rPr lang="en-US" b="1" dirty="0" smtClean="0">
                <a:latin typeface="Maiandra GD" panose="020E0502030308020204" pitchFamily="34" charset="0"/>
              </a:rPr>
              <a:t>for </a:t>
            </a:r>
            <a:r>
              <a:rPr lang="en-US" b="1" dirty="0">
                <a:latin typeface="Maiandra GD" panose="020E0502030308020204" pitchFamily="34" charset="0"/>
              </a:rPr>
              <a:t>emergency help </a:t>
            </a:r>
            <a:r>
              <a:rPr lang="en-US" dirty="0">
                <a:latin typeface="Maiandra GD" panose="020E0502030308020204" pitchFamily="34" charset="0"/>
              </a:rPr>
              <a:t>if </a:t>
            </a:r>
            <a:r>
              <a:rPr lang="en-US" dirty="0" smtClean="0">
                <a:latin typeface="Maiandra GD" panose="020E0502030308020204" pitchFamily="34" charset="0"/>
              </a:rPr>
              <a:t>swelling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starts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to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develop</a:t>
            </a:r>
            <a:r>
              <a:rPr lang="tr-TR" dirty="0"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5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49923" y="610658"/>
            <a:ext cx="83732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latin typeface="Maiandra GD" panose="020E0502030308020204" pitchFamily="34" charset="0"/>
              </a:rPr>
              <a:t>DRUG </a:t>
            </a:r>
            <a:r>
              <a:rPr lang="tr-TR" sz="2200" b="1" dirty="0" smtClean="0">
                <a:latin typeface="Maiandra GD" panose="020E0502030308020204" pitchFamily="34" charset="0"/>
              </a:rPr>
              <a:t>POISONING</a:t>
            </a: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r>
              <a:rPr lang="en-US" sz="2200" b="1" dirty="0" smtClean="0">
                <a:latin typeface="Maiandra GD" panose="020E0502030308020204" pitchFamily="34" charset="0"/>
              </a:rPr>
              <a:t>Poisoning </a:t>
            </a:r>
            <a:r>
              <a:rPr lang="en-US" sz="2200" b="1" dirty="0">
                <a:latin typeface="Maiandra GD" panose="020E0502030308020204" pitchFamily="34" charset="0"/>
              </a:rPr>
              <a:t>can result from an overdose </a:t>
            </a:r>
            <a:r>
              <a:rPr lang="en-US" sz="2200" dirty="0">
                <a:latin typeface="Maiandra GD" panose="020E0502030308020204" pitchFamily="34" charset="0"/>
              </a:rPr>
              <a:t>of prescribed drugs, </a:t>
            </a:r>
            <a:r>
              <a:rPr lang="en-US" sz="2200" dirty="0" smtClean="0">
                <a:latin typeface="Maiandra GD" panose="020E0502030308020204" pitchFamily="34" charset="0"/>
              </a:rPr>
              <a:t>or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drugs </a:t>
            </a:r>
            <a:r>
              <a:rPr lang="en-US" sz="2200" dirty="0">
                <a:latin typeface="Maiandra GD" panose="020E0502030308020204" pitchFamily="34" charset="0"/>
              </a:rPr>
              <a:t>that are bought over the counter. It can also be caused </a:t>
            </a:r>
            <a:r>
              <a:rPr lang="en-US" sz="2200" dirty="0" smtClean="0">
                <a:latin typeface="Maiandra GD" panose="020E0502030308020204" pitchFamily="34" charset="0"/>
              </a:rPr>
              <a:t>by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drug </a:t>
            </a:r>
            <a:r>
              <a:rPr lang="en-US" sz="2200" dirty="0">
                <a:latin typeface="Maiandra GD" panose="020E0502030308020204" pitchFamily="34" charset="0"/>
              </a:rPr>
              <a:t>abuse or drug interaction. The effects vary depending </a:t>
            </a:r>
            <a:r>
              <a:rPr lang="en-US" sz="2200" dirty="0" smtClean="0">
                <a:latin typeface="Maiandra GD" panose="020E0502030308020204" pitchFamily="34" charset="0"/>
              </a:rPr>
              <a:t>on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the </a:t>
            </a:r>
            <a:r>
              <a:rPr lang="en-US" sz="2200" dirty="0">
                <a:latin typeface="Maiandra GD" panose="020E0502030308020204" pitchFamily="34" charset="0"/>
              </a:rPr>
              <a:t>type of drug and how it is taken (below). When you call </a:t>
            </a:r>
            <a:r>
              <a:rPr lang="en-US" sz="2200" dirty="0" smtClean="0">
                <a:latin typeface="Maiandra GD" panose="020E0502030308020204" pitchFamily="34" charset="0"/>
              </a:rPr>
              <a:t>the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emergency </a:t>
            </a:r>
            <a:r>
              <a:rPr lang="en-US" sz="2200" dirty="0">
                <a:latin typeface="Maiandra GD" panose="020E0502030308020204" pitchFamily="34" charset="0"/>
              </a:rPr>
              <a:t>services, give as much information as possible</a:t>
            </a:r>
            <a:r>
              <a:rPr lang="en-US" sz="2200" dirty="0" smtClean="0">
                <a:latin typeface="Maiandra GD" panose="020E0502030308020204" pitchFamily="34" charset="0"/>
              </a:rPr>
              <a:t>.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While </a:t>
            </a:r>
            <a:r>
              <a:rPr lang="en-US" sz="2200" dirty="0">
                <a:latin typeface="Maiandra GD" panose="020E0502030308020204" pitchFamily="34" charset="0"/>
              </a:rPr>
              <a:t>waiting for help to arrive, look for containers that </a:t>
            </a:r>
            <a:r>
              <a:rPr lang="en-US" sz="2200" dirty="0" smtClean="0">
                <a:latin typeface="Maiandra GD" panose="020E0502030308020204" pitchFamily="34" charset="0"/>
              </a:rPr>
              <a:t>might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en-US" sz="2200" dirty="0" smtClean="0">
                <a:latin typeface="Maiandra GD" panose="020E0502030308020204" pitchFamily="34" charset="0"/>
              </a:rPr>
              <a:t>help </a:t>
            </a:r>
            <a:r>
              <a:rPr lang="en-US" sz="2200" dirty="0">
                <a:latin typeface="Maiandra GD" panose="020E0502030308020204" pitchFamily="34" charset="0"/>
              </a:rPr>
              <a:t>you identify the drug.</a:t>
            </a:r>
            <a:endParaRPr lang="tr-TR" sz="2200" dirty="0">
              <a:latin typeface="Maiandra GD" panose="020E0502030308020204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33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266871"/>
            <a:ext cx="3917281" cy="61712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889762" y="6547157"/>
            <a:ext cx="43022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0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87316" y="808288"/>
            <a:ext cx="101668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b="1" dirty="0">
                <a:latin typeface="Maiandra GD" panose="020E0502030308020204" pitchFamily="34" charset="0"/>
              </a:rPr>
              <a:t>TICK BITE</a:t>
            </a:r>
          </a:p>
          <a:p>
            <a:r>
              <a:rPr lang="en-US" b="1" dirty="0" smtClean="0">
                <a:latin typeface="Maiandra GD" panose="020E0502030308020204" pitchFamily="34" charset="0"/>
              </a:rPr>
              <a:t>Ticks </a:t>
            </a:r>
            <a:r>
              <a:rPr lang="en-US" b="1" dirty="0">
                <a:latin typeface="Maiandra GD" panose="020E0502030308020204" pitchFamily="34" charset="0"/>
              </a:rPr>
              <a:t>are tiny, spiderlike creatures </a:t>
            </a:r>
            <a:r>
              <a:rPr lang="en-US" dirty="0">
                <a:latin typeface="Maiandra GD" panose="020E0502030308020204" pitchFamily="34" charset="0"/>
              </a:rPr>
              <a:t>found in grass </a:t>
            </a:r>
            <a:r>
              <a:rPr lang="en-US" dirty="0" smtClean="0">
                <a:latin typeface="Maiandra GD" panose="020E0502030308020204" pitchFamily="34" charset="0"/>
              </a:rPr>
              <a:t>or</a:t>
            </a:r>
            <a:r>
              <a:rPr lang="tr-TR" dirty="0" smtClean="0">
                <a:latin typeface="Maiandra GD" panose="020E0502030308020204" pitchFamily="34" charset="0"/>
              </a:rPr>
              <a:t> w</a:t>
            </a:r>
            <a:r>
              <a:rPr lang="en-US" dirty="0" err="1" smtClean="0">
                <a:latin typeface="Maiandra GD" panose="020E0502030308020204" pitchFamily="34" charset="0"/>
              </a:rPr>
              <a:t>oodlands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They </a:t>
            </a:r>
            <a:r>
              <a:rPr lang="en-US" dirty="0">
                <a:latin typeface="Maiandra GD" panose="020E0502030308020204" pitchFamily="34" charset="0"/>
              </a:rPr>
              <a:t>attach themselves to passing </a:t>
            </a:r>
            <a:r>
              <a:rPr lang="en-US" dirty="0" smtClean="0">
                <a:latin typeface="Maiandra GD" panose="020E0502030308020204" pitchFamily="34" charset="0"/>
              </a:rPr>
              <a:t>animals</a:t>
            </a:r>
            <a:r>
              <a:rPr lang="tr-TR" dirty="0" smtClean="0">
                <a:latin typeface="Maiandra GD" panose="020E0502030308020204" pitchFamily="34" charset="0"/>
              </a:rPr>
              <a:t>/</a:t>
            </a:r>
            <a:r>
              <a:rPr lang="tr-TR" dirty="0" err="1" smtClean="0">
                <a:latin typeface="Maiandra GD" panose="020E0502030308020204" pitchFamily="34" charset="0"/>
              </a:rPr>
              <a:t>humans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and </a:t>
            </a:r>
            <a:r>
              <a:rPr lang="en-US" dirty="0">
                <a:latin typeface="Maiandra GD" panose="020E0502030308020204" pitchFamily="34" charset="0"/>
              </a:rPr>
              <a:t>bite into the skin to suck blood. When sucking blood, a </a:t>
            </a:r>
            <a:r>
              <a:rPr lang="en-US" dirty="0" smtClean="0">
                <a:latin typeface="Maiandra GD" panose="020E0502030308020204" pitchFamily="34" charset="0"/>
              </a:rPr>
              <a:t>tick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swells </a:t>
            </a:r>
            <a:r>
              <a:rPr lang="en-US" dirty="0">
                <a:latin typeface="Maiandra GD" panose="020E0502030308020204" pitchFamily="34" charset="0"/>
              </a:rPr>
              <a:t>to about the size of a pea, and it can then be seen easily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Ticks </a:t>
            </a:r>
            <a:r>
              <a:rPr lang="en-US" dirty="0">
                <a:latin typeface="Maiandra GD" panose="020E0502030308020204" pitchFamily="34" charset="0"/>
              </a:rPr>
              <a:t>can carry disease and cause infection, so they should </a:t>
            </a:r>
            <a:r>
              <a:rPr lang="en-US" dirty="0" smtClean="0">
                <a:latin typeface="Maiandra GD" panose="020E0502030308020204" pitchFamily="34" charset="0"/>
              </a:rPr>
              <a:t>be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removed </a:t>
            </a:r>
            <a:r>
              <a:rPr lang="en-US" dirty="0">
                <a:latin typeface="Maiandra GD" panose="020E0502030308020204" pitchFamily="34" charset="0"/>
              </a:rPr>
              <a:t>as soon as possible.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1026" name="Picture 2" descr="How to Remove a Tick the Right Way, According to Doct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8" y="3649597"/>
            <a:ext cx="3950954" cy="26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3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58203" y="797886"/>
            <a:ext cx="2275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latin typeface="Maiandra GD" panose="020E0502030308020204" pitchFamily="34" charset="0"/>
              </a:rPr>
              <a:t>YOUR AIM</a:t>
            </a:r>
          </a:p>
          <a:p>
            <a:endParaRPr lang="tr-TR" sz="2000" dirty="0">
              <a:latin typeface="Maiandra GD" panose="020E0502030308020204" pitchFamily="34" charset="0"/>
            </a:endParaRPr>
          </a:p>
          <a:p>
            <a:r>
              <a:rPr lang="tr-TR" sz="2000" dirty="0" err="1" smtClean="0">
                <a:latin typeface="Maiandra GD" panose="020E0502030308020204" pitchFamily="34" charset="0"/>
              </a:rPr>
              <a:t>To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remove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the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tick</a:t>
            </a:r>
            <a:endParaRPr lang="tr-TR" sz="2000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461846" y="2699129"/>
            <a:ext cx="8968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Maiandra GD" panose="020E0502030308020204" pitchFamily="34" charset="0"/>
              </a:rPr>
              <a:t>Do not try to remove the </a:t>
            </a:r>
            <a:r>
              <a:rPr lang="en-US" sz="2000" dirty="0" smtClean="0">
                <a:latin typeface="Maiandra GD" panose="020E0502030308020204" pitchFamily="34" charset="0"/>
              </a:rPr>
              <a:t>tick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en-US" sz="2000" dirty="0" smtClean="0">
                <a:latin typeface="Maiandra GD" panose="020E0502030308020204" pitchFamily="34" charset="0"/>
              </a:rPr>
              <a:t>with </a:t>
            </a:r>
            <a:r>
              <a:rPr lang="en-US" sz="2000" dirty="0">
                <a:latin typeface="Maiandra GD" panose="020E0502030308020204" pitchFamily="34" charset="0"/>
              </a:rPr>
              <a:t>butter or petroleum jelly </a:t>
            </a:r>
            <a:r>
              <a:rPr lang="tr-TR" sz="2000" dirty="0" smtClean="0">
                <a:latin typeface="Maiandra GD" panose="020E0502030308020204" pitchFamily="34" charset="0"/>
              </a:rPr>
              <a:t> (</a:t>
            </a:r>
            <a:r>
              <a:rPr lang="tr-TR" sz="2000" dirty="0" err="1" smtClean="0">
                <a:latin typeface="Maiandra GD" panose="020E0502030308020204" pitchFamily="34" charset="0"/>
              </a:rPr>
              <a:t>vaseline</a:t>
            </a:r>
            <a:r>
              <a:rPr lang="tr-TR" sz="2000" dirty="0" smtClean="0">
                <a:latin typeface="Maiandra GD" panose="020E0502030308020204" pitchFamily="34" charset="0"/>
              </a:rPr>
              <a:t>) </a:t>
            </a:r>
            <a:r>
              <a:rPr lang="en-US" sz="2000" dirty="0" smtClean="0">
                <a:latin typeface="Maiandra GD" panose="020E0502030308020204" pitchFamily="34" charset="0"/>
              </a:rPr>
              <a:t>or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en-US" sz="2000" dirty="0" smtClean="0">
                <a:latin typeface="Maiandra GD" panose="020E0502030308020204" pitchFamily="34" charset="0"/>
              </a:rPr>
              <a:t>burn </a:t>
            </a:r>
            <a:r>
              <a:rPr lang="en-US" sz="2000" dirty="0">
                <a:latin typeface="Maiandra GD" panose="020E0502030308020204" pitchFamily="34" charset="0"/>
              </a:rPr>
              <a:t>or freeze it, since it </a:t>
            </a:r>
            <a:r>
              <a:rPr lang="en-US" sz="2000" dirty="0" smtClean="0">
                <a:latin typeface="Maiandra GD" panose="020E0502030308020204" pitchFamily="34" charset="0"/>
              </a:rPr>
              <a:t>may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regurgitate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>
                <a:latin typeface="Maiandra GD" panose="020E0502030308020204" pitchFamily="34" charset="0"/>
              </a:rPr>
              <a:t>infective</a:t>
            </a:r>
            <a:r>
              <a:rPr lang="tr-TR" sz="2000" dirty="0">
                <a:latin typeface="Maiandra GD" panose="020E0502030308020204" pitchFamily="34" charset="0"/>
              </a:rPr>
              <a:t> </a:t>
            </a:r>
            <a:r>
              <a:rPr lang="tr-TR" sz="2000" dirty="0" err="1">
                <a:latin typeface="Maiandra GD" panose="020E0502030308020204" pitchFamily="34" charset="0"/>
              </a:rPr>
              <a:t>fluids</a:t>
            </a:r>
            <a:r>
              <a:rPr lang="tr-TR" sz="2000" dirty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into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 smtClean="0">
                <a:latin typeface="Maiandra GD" panose="020E0502030308020204" pitchFamily="34" charset="0"/>
              </a:rPr>
              <a:t>the</a:t>
            </a:r>
            <a:r>
              <a:rPr lang="tr-TR" sz="2000" dirty="0" smtClean="0">
                <a:latin typeface="Maiandra GD" panose="020E0502030308020204" pitchFamily="34" charset="0"/>
              </a:rPr>
              <a:t> </a:t>
            </a:r>
            <a:r>
              <a:rPr lang="tr-TR" sz="2000" dirty="0" err="1">
                <a:latin typeface="Maiandra GD" panose="020E0502030308020204" pitchFamily="34" charset="0"/>
              </a:rPr>
              <a:t>casualty</a:t>
            </a:r>
            <a:r>
              <a:rPr lang="tr-TR" sz="2000" dirty="0"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38" y="2467284"/>
            <a:ext cx="1181100" cy="117157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29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60" y="1547447"/>
            <a:ext cx="8520150" cy="316926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984647" y="6504625"/>
            <a:ext cx="42073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9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23192" y="1305342"/>
            <a:ext cx="10269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OTHER BITES AND STINGS</a:t>
            </a:r>
          </a:p>
          <a:p>
            <a:r>
              <a:rPr lang="en-US" b="1" dirty="0">
                <a:latin typeface="Maiandra GD" panose="020E0502030308020204" pitchFamily="34" charset="0"/>
              </a:rPr>
              <a:t>Scorpion stings as well as bites from some spiders </a:t>
            </a:r>
            <a:r>
              <a:rPr lang="en-US" dirty="0" smtClean="0">
                <a:latin typeface="Maiandra GD" panose="020E0502030308020204" pitchFamily="34" charset="0"/>
              </a:rPr>
              <a:t>and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mosquitoes </a:t>
            </a:r>
            <a:r>
              <a:rPr lang="en-US" dirty="0">
                <a:latin typeface="Maiandra GD" panose="020E0502030308020204" pitchFamily="34" charset="0"/>
              </a:rPr>
              <a:t>can cause serious illness, and may be fatal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Bites </a:t>
            </a:r>
            <a:r>
              <a:rPr lang="en-US" dirty="0">
                <a:latin typeface="Maiandra GD" panose="020E0502030308020204" pitchFamily="34" charset="0"/>
              </a:rPr>
              <a:t>or stings in the mouth or throat are 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potentially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dangerous </a:t>
            </a:r>
            <a:r>
              <a:rPr lang="en-US" dirty="0">
                <a:latin typeface="Maiandra GD" panose="020E0502030308020204" pitchFamily="34" charset="0"/>
              </a:rPr>
              <a:t>because swelling can obstruct the airway. Be </a:t>
            </a:r>
            <a:r>
              <a:rPr lang="en-US" dirty="0" smtClean="0">
                <a:latin typeface="Maiandra GD" panose="020E0502030308020204" pitchFamily="34" charset="0"/>
              </a:rPr>
              <a:t>alert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to </a:t>
            </a:r>
            <a:r>
              <a:rPr lang="en-US" dirty="0">
                <a:latin typeface="Maiandra GD" panose="020E0502030308020204" pitchFamily="34" charset="0"/>
              </a:rPr>
              <a:t>an allergic reaction, which may lead the casualty to </a:t>
            </a:r>
            <a:r>
              <a:rPr lang="en-US" dirty="0" smtClean="0">
                <a:latin typeface="Maiandra GD" panose="020E0502030308020204" pitchFamily="34" charset="0"/>
              </a:rPr>
              <a:t>suffer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anaphylactic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shock</a:t>
            </a:r>
            <a:r>
              <a:rPr lang="tr-TR" dirty="0" smtClean="0">
                <a:latin typeface="Maiandra GD" panose="020E0502030308020204" pitchFamily="34" charset="0"/>
              </a:rPr>
              <a:t>. </a:t>
            </a:r>
          </a:p>
          <a:p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2050" name="Picture 2" descr="SCORPION | Cambridge İngilizce Sözlüğü'ndeki anlam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14" y="3527975"/>
            <a:ext cx="1610811" cy="177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69" y="3662852"/>
            <a:ext cx="2455251" cy="1635245"/>
          </a:xfrm>
          <a:prstGeom prst="rect">
            <a:avLst/>
          </a:prstGeom>
        </p:spPr>
      </p:pic>
      <p:pic>
        <p:nvPicPr>
          <p:cNvPr id="2054" name="Picture 6" descr="Yes, you're being bugged by a new (for us, anyway) mosquito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59" y="3662852"/>
            <a:ext cx="2396783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98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81805" y="572749"/>
            <a:ext cx="72287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Depends on the species, but</a:t>
            </a:r>
          </a:p>
          <a:p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generally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:</a:t>
            </a:r>
          </a:p>
          <a:p>
            <a:r>
              <a:rPr lang="en-US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Pain, redness, and swelling at site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of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sting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Nausea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vomiting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Headache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YOUR AIM</a:t>
            </a:r>
          </a:p>
          <a:p>
            <a:r>
              <a:rPr lang="en-US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To relieve pain and swelling</a:t>
            </a:r>
          </a:p>
          <a:p>
            <a:r>
              <a:rPr lang="en-US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To arrange removal to the hospital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necessary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81805" y="4102967"/>
            <a:ext cx="9505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anose="020E0502030308020204" pitchFamily="34" charset="0"/>
              </a:rPr>
              <a:t>Call </a:t>
            </a:r>
            <a:r>
              <a:rPr lang="tr-TR" b="1" dirty="0" smtClean="0">
                <a:latin typeface="Maiandra GD" panose="020E0502030308020204" pitchFamily="34" charset="0"/>
              </a:rPr>
              <a:t>112</a:t>
            </a:r>
            <a:r>
              <a:rPr lang="en-US" b="1" dirty="0" smtClean="0">
                <a:latin typeface="Maiandra GD" panose="020E0502030308020204" pitchFamily="34" charset="0"/>
              </a:rPr>
              <a:t> </a:t>
            </a:r>
            <a:r>
              <a:rPr lang="en-US" b="1" dirty="0">
                <a:latin typeface="Maiandra GD" panose="020E0502030308020204" pitchFamily="34" charset="0"/>
              </a:rPr>
              <a:t>for emergency </a:t>
            </a:r>
            <a:r>
              <a:rPr lang="en-US" b="1" dirty="0" smtClean="0">
                <a:latin typeface="Maiandra GD" panose="020E0502030308020204" pitchFamily="34" charset="0"/>
              </a:rPr>
              <a:t>help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if </a:t>
            </a:r>
            <a:r>
              <a:rPr lang="en-US" dirty="0">
                <a:latin typeface="Maiandra GD" panose="020E0502030308020204" pitchFamily="34" charset="0"/>
              </a:rPr>
              <a:t>a scorpion or a black </a:t>
            </a:r>
            <a:r>
              <a:rPr lang="en-US" dirty="0" smtClean="0">
                <a:latin typeface="Maiandra GD" panose="020E0502030308020204" pitchFamily="34" charset="0"/>
              </a:rPr>
              <a:t>widow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spider </a:t>
            </a:r>
            <a:r>
              <a:rPr lang="en-US" dirty="0">
                <a:latin typeface="Maiandra GD" panose="020E0502030308020204" pitchFamily="34" charset="0"/>
              </a:rPr>
              <a:t>has stung the casualty,</a:t>
            </a:r>
          </a:p>
          <a:p>
            <a:r>
              <a:rPr lang="en-US" dirty="0">
                <a:latin typeface="Maiandra GD" panose="020E0502030308020204" pitchFamily="34" charset="0"/>
              </a:rPr>
              <a:t>or if he is showing signs </a:t>
            </a:r>
            <a:r>
              <a:rPr lang="en-US" dirty="0" smtClean="0">
                <a:latin typeface="Maiandra GD" panose="020E0502030308020204" pitchFamily="34" charset="0"/>
              </a:rPr>
              <a:t>of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anaphylactic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shock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223962"/>
            <a:ext cx="9315450" cy="441007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964190" y="6536523"/>
            <a:ext cx="42278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6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44835" y="553888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SNAKE BITE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39615" y="1168937"/>
            <a:ext cx="10660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anose="020E0502030308020204" pitchFamily="34" charset="0"/>
              </a:rPr>
              <a:t>While a snake bite is usually </a:t>
            </a:r>
            <a:r>
              <a:rPr lang="en-US" dirty="0">
                <a:latin typeface="Maiandra GD" panose="020E0502030308020204" pitchFamily="34" charset="0"/>
              </a:rPr>
              <a:t>not serious, it is safer </a:t>
            </a:r>
            <a:r>
              <a:rPr lang="en-US" dirty="0" smtClean="0">
                <a:latin typeface="Maiandra GD" panose="020E0502030308020204" pitchFamily="34" charset="0"/>
              </a:rPr>
              <a:t>to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assume </a:t>
            </a:r>
            <a:r>
              <a:rPr lang="en-US" dirty="0">
                <a:latin typeface="Maiandra GD" panose="020E0502030308020204" pitchFamily="34" charset="0"/>
              </a:rPr>
              <a:t>that a snake is venomous if a person has been </a:t>
            </a:r>
            <a:r>
              <a:rPr lang="en-US" dirty="0" smtClean="0">
                <a:latin typeface="Maiandra GD" panose="020E0502030308020204" pitchFamily="34" charset="0"/>
              </a:rPr>
              <a:t>bitten.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 </a:t>
            </a:r>
            <a:r>
              <a:rPr lang="en-US" dirty="0">
                <a:latin typeface="Maiandra GD" panose="020E0502030308020204" pitchFamily="34" charset="0"/>
              </a:rPr>
              <a:t>venomous bite is often painless. Depending on the snake</a:t>
            </a:r>
            <a:r>
              <a:rPr lang="en-US" dirty="0" smtClean="0">
                <a:latin typeface="Maiandra GD" panose="020E0502030308020204" pitchFamily="34" charset="0"/>
              </a:rPr>
              <a:t>,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venom </a:t>
            </a:r>
            <a:r>
              <a:rPr lang="en-US" dirty="0">
                <a:latin typeface="Maiandra GD" panose="020E0502030308020204" pitchFamily="34" charset="0"/>
              </a:rPr>
              <a:t>may cause local tissue destruction; it may block </a:t>
            </a:r>
            <a:r>
              <a:rPr lang="en-US" dirty="0" smtClean="0">
                <a:latin typeface="Maiandra GD" panose="020E0502030308020204" pitchFamily="34" charset="0"/>
              </a:rPr>
              <a:t>nerve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impulses</a:t>
            </a:r>
            <a:r>
              <a:rPr lang="en-US" dirty="0">
                <a:latin typeface="Maiandra GD" panose="020E0502030308020204" pitchFamily="34" charset="0"/>
              </a:rPr>
              <a:t>, causing breathing and the heart to stop; or, </a:t>
            </a:r>
            <a:r>
              <a:rPr lang="en-US" dirty="0" smtClean="0">
                <a:latin typeface="Maiandra GD" panose="020E0502030308020204" pitchFamily="34" charset="0"/>
              </a:rPr>
              <a:t>cause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blood </a:t>
            </a:r>
            <a:r>
              <a:rPr lang="en-US" dirty="0">
                <a:latin typeface="Maiandra GD" panose="020E0502030308020204" pitchFamily="34" charset="0"/>
              </a:rPr>
              <a:t>clotting (coagulation) and then internal bleeding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 </a:t>
            </a:r>
          </a:p>
          <a:p>
            <a:endParaRPr lang="en-US" dirty="0">
              <a:latin typeface="Maiandra GD" panose="020E0502030308020204" pitchFamily="34" charset="0"/>
            </a:endParaRPr>
          </a:p>
          <a:p>
            <a:r>
              <a:rPr lang="en-US" dirty="0">
                <a:latin typeface="Maiandra GD" panose="020E0502030308020204" pitchFamily="34" charset="0"/>
              </a:rPr>
              <a:t>Do not attempt to kill or capture the snake that bit the casualty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But</a:t>
            </a:r>
            <a:r>
              <a:rPr lang="en-US" dirty="0">
                <a:latin typeface="Maiandra GD" panose="020E0502030308020204" pitchFamily="34" charset="0"/>
              </a:rPr>
              <a:t>, if possible, make a note of the snake’s appearance to </a:t>
            </a:r>
            <a:r>
              <a:rPr lang="en-US" dirty="0" smtClean="0">
                <a:latin typeface="Maiandra GD" panose="020E0502030308020204" pitchFamily="34" charset="0"/>
              </a:rPr>
              <a:t>help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doctors </a:t>
            </a:r>
            <a:r>
              <a:rPr lang="en-US" dirty="0">
                <a:latin typeface="Maiandra GD" panose="020E0502030308020204" pitchFamily="34" charset="0"/>
              </a:rPr>
              <a:t>identify the correct </a:t>
            </a:r>
            <a:r>
              <a:rPr lang="en-US" dirty="0" err="1">
                <a:latin typeface="Maiandra GD" panose="020E0502030308020204" pitchFamily="34" charset="0"/>
              </a:rPr>
              <a:t>antivenom</a:t>
            </a:r>
            <a:r>
              <a:rPr lang="en-US" dirty="0">
                <a:latin typeface="Maiandra GD" panose="020E0502030308020204" pitchFamily="34" charset="0"/>
              </a:rPr>
              <a:t>. Take precautions </a:t>
            </a:r>
            <a:r>
              <a:rPr lang="en-US" dirty="0" smtClean="0">
                <a:latin typeface="Maiandra GD" panose="020E0502030308020204" pitchFamily="34" charset="0"/>
              </a:rPr>
              <a:t>to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prevent </a:t>
            </a:r>
            <a:r>
              <a:rPr lang="en-US" dirty="0">
                <a:latin typeface="Maiandra GD" panose="020E0502030308020204" pitchFamily="34" charset="0"/>
              </a:rPr>
              <a:t>other people from being bitten. The first aid </a:t>
            </a:r>
            <a:r>
              <a:rPr lang="en-US" dirty="0" smtClean="0">
                <a:latin typeface="Maiandra GD" panose="020E0502030308020204" pitchFamily="34" charset="0"/>
              </a:rPr>
              <a:t>principles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for </a:t>
            </a:r>
            <a:r>
              <a:rPr lang="en-US" dirty="0">
                <a:latin typeface="Maiandra GD" panose="020E0502030308020204" pitchFamily="34" charset="0"/>
              </a:rPr>
              <a:t>treating any kind of snake bite are the same.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17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3060" y="659313"/>
            <a:ext cx="99462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There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may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be: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A pair of puncture marks—the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bite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may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be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painless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Severe pain, redness, and swelling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at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bite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Nausea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vomiting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Disturbed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vision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Increased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salivation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sweating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Labored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breathing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; it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may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stop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altogether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 smtClean="0">
                <a:latin typeface="Maiandra GD" panose="020E0502030308020204" pitchFamily="34" charset="0"/>
              </a:rPr>
              <a:t>YOUR AIMS</a:t>
            </a:r>
          </a:p>
          <a:p>
            <a:r>
              <a:rPr lang="en-US" dirty="0">
                <a:latin typeface="Maiandra GD" panose="020E0502030308020204" pitchFamily="34" charset="0"/>
              </a:rPr>
              <a:t>■ To prevent venom from spreading</a:t>
            </a:r>
          </a:p>
          <a:p>
            <a:r>
              <a:rPr lang="en-US" dirty="0">
                <a:latin typeface="Maiandra GD" panose="020E0502030308020204" pitchFamily="34" charset="0"/>
              </a:rPr>
              <a:t>■ To arrange urgent removal </a:t>
            </a:r>
            <a:r>
              <a:rPr lang="en-US" dirty="0" smtClean="0">
                <a:latin typeface="Maiandra GD" panose="020E0502030308020204" pitchFamily="34" charset="0"/>
              </a:rPr>
              <a:t>to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the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hospital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955851" y="3967334"/>
            <a:ext cx="7567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Do not apply a tourniquet,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slash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wound with a knife, or try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to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suck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out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venom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.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If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casualty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loses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consciousness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is 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not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breathing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normally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,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begin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CPR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with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chest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compressions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66" y="4072801"/>
            <a:ext cx="1181100" cy="117157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97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5" y="795129"/>
            <a:ext cx="6034087" cy="519389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52" y="3128638"/>
            <a:ext cx="4788909" cy="270066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964190" y="6536523"/>
            <a:ext cx="42278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91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71638" y="242256"/>
            <a:ext cx="113515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200" b="1" dirty="0" smtClean="0">
              <a:latin typeface="Maiandra GD" panose="020E0502030308020204" pitchFamily="34" charset="0"/>
            </a:endParaRP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r>
              <a:rPr lang="tr-TR" sz="2200" b="1" dirty="0" smtClean="0">
                <a:latin typeface="Maiandra GD" panose="020E0502030308020204" pitchFamily="34" charset="0"/>
              </a:rPr>
              <a:t>YOUR AIM</a:t>
            </a: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200" dirty="0" err="1">
                <a:latin typeface="Maiandra GD" panose="020E0502030308020204" pitchFamily="34" charset="0"/>
              </a:rPr>
              <a:t>To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>
                <a:latin typeface="Maiandra GD" panose="020E0502030308020204" pitchFamily="34" charset="0"/>
              </a:rPr>
              <a:t>maintain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breathing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and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circulation</a:t>
            </a:r>
            <a:endParaRPr lang="tr-TR" sz="2200" dirty="0" smtClean="0">
              <a:latin typeface="Maiandra GD" panose="020E0502030308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Maiandra GD" panose="020E0502030308020204" pitchFamily="34" charset="0"/>
              </a:rPr>
              <a:t>To </a:t>
            </a:r>
            <a:r>
              <a:rPr lang="en-US" sz="2200" dirty="0">
                <a:latin typeface="Maiandra GD" panose="020E0502030308020204" pitchFamily="34" charset="0"/>
              </a:rPr>
              <a:t>arrange removal to the hospital</a:t>
            </a:r>
            <a:r>
              <a:rPr lang="tr-TR" sz="2200" b="1" dirty="0" smtClean="0">
                <a:latin typeface="Maiandra GD" panose="020E0502030308020204" pitchFamily="34" charset="0"/>
              </a:rPr>
              <a:t> </a:t>
            </a: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r>
              <a:rPr lang="tr-TR" sz="2200" dirty="0" smtClean="0">
                <a:latin typeface="Maiandra GD" panose="020E0502030308020204" pitchFamily="34" charset="0"/>
              </a:rPr>
              <a:t>		</a:t>
            </a:r>
            <a:endParaRPr lang="tr-TR" sz="2200" b="1" dirty="0">
              <a:latin typeface="Maiandra GD" panose="020E0502030308020204" pitchFamily="34" charset="0"/>
            </a:endParaRP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endParaRPr lang="tr-TR" sz="2200" b="1" dirty="0">
              <a:latin typeface="Maiandra GD" panose="020E0502030308020204" pitchFamily="34" charset="0"/>
            </a:endParaRPr>
          </a:p>
          <a:p>
            <a:endParaRPr lang="tr-TR" sz="2200" dirty="0">
              <a:latin typeface="Maiandra GD" panose="020E0502030308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810794"/>
            <a:ext cx="1181100" cy="117157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197469" y="2789421"/>
            <a:ext cx="7529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sz="2200" dirty="0" smtClean="0">
                <a:latin typeface="Maiandra GD" panose="020E0502030308020204" pitchFamily="34" charset="0"/>
              </a:rPr>
              <a:t>Do </a:t>
            </a:r>
            <a:r>
              <a:rPr lang="tr-TR" sz="2200" dirty="0">
                <a:latin typeface="Maiandra GD" panose="020E0502030308020204" pitchFamily="34" charset="0"/>
              </a:rPr>
              <a:t>not </a:t>
            </a:r>
            <a:r>
              <a:rPr lang="tr-TR" sz="2200" dirty="0" err="1">
                <a:latin typeface="Maiandra GD" panose="020E0502030308020204" pitchFamily="34" charset="0"/>
              </a:rPr>
              <a:t>induce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>
                <a:latin typeface="Maiandra GD" panose="020E0502030308020204" pitchFamily="34" charset="0"/>
              </a:rPr>
              <a:t>vomiting</a:t>
            </a:r>
            <a:r>
              <a:rPr lang="tr-TR" sz="2200" dirty="0">
                <a:latin typeface="Maiandra GD" panose="020E0502030308020204" pitchFamily="34" charset="0"/>
              </a:rPr>
              <a:t>.</a:t>
            </a:r>
          </a:p>
          <a:p>
            <a:r>
              <a:rPr lang="tr-TR" sz="2200" dirty="0">
                <a:latin typeface="Maiandra GD" panose="020E0502030308020204" pitchFamily="34" charset="0"/>
              </a:rPr>
              <a:t>■ </a:t>
            </a:r>
            <a:r>
              <a:rPr lang="tr-TR" sz="2200" dirty="0" err="1">
                <a:latin typeface="Maiandra GD" panose="020E0502030308020204" pitchFamily="34" charset="0"/>
              </a:rPr>
              <a:t>If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>
                <a:latin typeface="Maiandra GD" panose="020E0502030308020204" pitchFamily="34" charset="0"/>
              </a:rPr>
              <a:t>the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>
                <a:latin typeface="Maiandra GD" panose="020E0502030308020204" pitchFamily="34" charset="0"/>
              </a:rPr>
              <a:t>casualty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loses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consciousness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 err="1">
                <a:latin typeface="Maiandra GD" panose="020E0502030308020204" pitchFamily="34" charset="0"/>
              </a:rPr>
              <a:t>and</a:t>
            </a:r>
            <a:r>
              <a:rPr lang="tr-TR" sz="2200" dirty="0">
                <a:latin typeface="Maiandra GD" panose="020E0502030308020204" pitchFamily="34" charset="0"/>
              </a:rPr>
              <a:t> is </a:t>
            </a:r>
            <a:r>
              <a:rPr lang="tr-TR" sz="2200" dirty="0" smtClean="0">
                <a:latin typeface="Maiandra GD" panose="020E0502030308020204" pitchFamily="34" charset="0"/>
              </a:rPr>
              <a:t>not </a:t>
            </a:r>
            <a:r>
              <a:rPr lang="en-US" sz="2200" dirty="0" smtClean="0">
                <a:latin typeface="Maiandra GD" panose="020E0502030308020204" pitchFamily="34" charset="0"/>
              </a:rPr>
              <a:t>breathing </a:t>
            </a:r>
            <a:r>
              <a:rPr lang="en-US" sz="2200" dirty="0">
                <a:latin typeface="Maiandra GD" panose="020E0502030308020204" pitchFamily="34" charset="0"/>
              </a:rPr>
              <a:t>(or is just gasping</a:t>
            </a:r>
            <a:r>
              <a:rPr lang="en-US" sz="2200" dirty="0" smtClean="0">
                <a:latin typeface="Maiandra GD" panose="020E0502030308020204" pitchFamily="34" charset="0"/>
              </a:rPr>
              <a:t>),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begin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>
                <a:latin typeface="Maiandra GD" panose="020E0502030308020204" pitchFamily="34" charset="0"/>
              </a:rPr>
              <a:t>CPR </a:t>
            </a:r>
            <a:r>
              <a:rPr lang="tr-TR" sz="2200" dirty="0" err="1">
                <a:latin typeface="Maiandra GD" panose="020E0502030308020204" pitchFamily="34" charset="0"/>
              </a:rPr>
              <a:t>with</a:t>
            </a:r>
            <a:r>
              <a:rPr lang="tr-TR" sz="2200" dirty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chest</a:t>
            </a:r>
            <a:r>
              <a:rPr lang="tr-TR" sz="2200" dirty="0" smtClean="0">
                <a:latin typeface="Maiandra GD" panose="020E0502030308020204" pitchFamily="34" charset="0"/>
              </a:rPr>
              <a:t> </a:t>
            </a:r>
            <a:r>
              <a:rPr lang="tr-TR" sz="2200" dirty="0" err="1" smtClean="0">
                <a:latin typeface="Maiandra GD" panose="020E0502030308020204" pitchFamily="34" charset="0"/>
              </a:rPr>
              <a:t>compressions</a:t>
            </a:r>
            <a:r>
              <a:rPr lang="tr-TR" sz="2200" dirty="0" smtClean="0">
                <a:latin typeface="Maiandra GD" panose="020E0502030308020204" pitchFamily="34" charset="0"/>
              </a:rPr>
              <a:t>.</a:t>
            </a:r>
          </a:p>
          <a:p>
            <a:endParaRPr lang="tr-TR" sz="2200" dirty="0">
              <a:latin typeface="Maiandra GD" panose="020E0502030308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5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64288" y="676980"/>
            <a:ext cx="34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STINGS FROM SEA CREATURES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36684" y="1193302"/>
            <a:ext cx="11376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anose="020E0502030308020204" pitchFamily="34" charset="0"/>
              </a:rPr>
              <a:t>Jellyfish, </a:t>
            </a:r>
            <a:r>
              <a:rPr lang="en-US" dirty="0" smtClean="0">
                <a:latin typeface="Maiandra GD" panose="020E0502030308020204" pitchFamily="34" charset="0"/>
              </a:rPr>
              <a:t>sea </a:t>
            </a:r>
            <a:r>
              <a:rPr lang="en-US" dirty="0">
                <a:latin typeface="Maiandra GD" panose="020E0502030308020204" pitchFamily="34" charset="0"/>
              </a:rPr>
              <a:t>anemones, and corals </a:t>
            </a:r>
            <a:r>
              <a:rPr lang="en-US" dirty="0" smtClean="0">
                <a:latin typeface="Maiandra GD" panose="020E0502030308020204" pitchFamily="34" charset="0"/>
              </a:rPr>
              <a:t>can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all </a:t>
            </a:r>
            <a:r>
              <a:rPr lang="en-US" dirty="0">
                <a:latin typeface="Maiandra GD" panose="020E0502030308020204" pitchFamily="34" charset="0"/>
              </a:rPr>
              <a:t>cause stings. Their venom is contained in stinging cells that </a:t>
            </a:r>
            <a:r>
              <a:rPr lang="en-US" dirty="0" smtClean="0">
                <a:latin typeface="Maiandra GD" panose="020E0502030308020204" pitchFamily="34" charset="0"/>
              </a:rPr>
              <a:t>stick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to </a:t>
            </a:r>
            <a:r>
              <a:rPr lang="en-US" dirty="0">
                <a:latin typeface="Maiandra GD" panose="020E0502030308020204" pitchFamily="34" charset="0"/>
              </a:rPr>
              <a:t>the casualty's skin. Most marine species found in </a:t>
            </a:r>
            <a:r>
              <a:rPr lang="en-US" dirty="0" smtClean="0">
                <a:latin typeface="Maiandra GD" panose="020E0502030308020204" pitchFamily="34" charset="0"/>
              </a:rPr>
              <a:t>temperate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regions </a:t>
            </a:r>
            <a:r>
              <a:rPr lang="en-US" dirty="0">
                <a:latin typeface="Maiandra GD" panose="020E0502030308020204" pitchFamily="34" charset="0"/>
              </a:rPr>
              <a:t>are not dangerous. However, some tropical </a:t>
            </a:r>
            <a:r>
              <a:rPr lang="en-US" dirty="0" smtClean="0">
                <a:latin typeface="Maiandra GD" panose="020E0502030308020204" pitchFamily="34" charset="0"/>
              </a:rPr>
              <a:t>marine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creatures </a:t>
            </a:r>
            <a:r>
              <a:rPr lang="en-US" dirty="0">
                <a:latin typeface="Maiandra GD" panose="020E0502030308020204" pitchFamily="34" charset="0"/>
              </a:rPr>
              <a:t>can cause severe poisoning. Death may result </a:t>
            </a:r>
            <a:r>
              <a:rPr lang="en-US" dirty="0" smtClean="0">
                <a:latin typeface="Maiandra GD" panose="020E0502030308020204" pitchFamily="34" charset="0"/>
              </a:rPr>
              <a:t>from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paralysis </a:t>
            </a:r>
            <a:r>
              <a:rPr lang="en-US" dirty="0">
                <a:latin typeface="Maiandra GD" panose="020E0502030308020204" pitchFamily="34" charset="0"/>
              </a:rPr>
              <a:t>of the chest muscles or, rarely, anaphylactic </a:t>
            </a:r>
            <a:r>
              <a:rPr lang="en-US" dirty="0" err="1" smtClean="0">
                <a:latin typeface="Maiandra GD" panose="020E0502030308020204" pitchFamily="34" charset="0"/>
              </a:rPr>
              <a:t>shoc</a:t>
            </a:r>
            <a:r>
              <a:rPr lang="tr-TR" dirty="0" smtClean="0">
                <a:latin typeface="Maiandra GD" panose="020E0502030308020204" pitchFamily="34" charset="0"/>
              </a:rPr>
              <a:t>k. 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01" y="2540618"/>
            <a:ext cx="1768158" cy="26522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81" y="2788586"/>
            <a:ext cx="2885432" cy="21563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087" y="2929409"/>
            <a:ext cx="3487142" cy="1874653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47700" y="556029"/>
            <a:ext cx="9219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Depends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on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species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, but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generally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: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Pain, redness, and swelling at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site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of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sting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Nausea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vomiting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Headache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47700" y="20540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YOUR AIMS</a:t>
            </a:r>
          </a:p>
          <a:p>
            <a:r>
              <a:rPr lang="tr-TR" dirty="0" smtClean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 smtClean="0">
                <a:solidFill>
                  <a:srgbClr val="323232"/>
                </a:solidFill>
                <a:latin typeface="Maiandra GD" panose="020E0502030308020204" pitchFamily="34" charset="0"/>
              </a:rPr>
              <a:t>To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relieve pain and discomfort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To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seek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medical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help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if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necessary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094614" y="3274984"/>
            <a:ext cx="8304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If the injury is extensive or </a:t>
            </a:r>
            <a:r>
              <a:rPr lang="en-US" dirty="0" smtClean="0">
                <a:latin typeface="Maiandra GD" panose="020E0502030308020204" pitchFamily="34" charset="0"/>
              </a:rPr>
              <a:t>there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is </a:t>
            </a:r>
            <a:r>
              <a:rPr lang="en-US" dirty="0">
                <a:latin typeface="Maiandra GD" panose="020E0502030308020204" pitchFamily="34" charset="0"/>
              </a:rPr>
              <a:t>a severe reaction, </a:t>
            </a:r>
            <a:r>
              <a:rPr lang="en-US" b="1" dirty="0">
                <a:latin typeface="Maiandra GD" panose="020E0502030308020204" pitchFamily="34" charset="0"/>
              </a:rPr>
              <a:t>call </a:t>
            </a:r>
            <a:r>
              <a:rPr lang="tr-TR" b="1" dirty="0" smtClean="0">
                <a:latin typeface="Maiandra GD" panose="020E0502030308020204" pitchFamily="34" charset="0"/>
              </a:rPr>
              <a:t>112</a:t>
            </a:r>
            <a:r>
              <a:rPr lang="en-US" b="1" dirty="0" smtClean="0">
                <a:latin typeface="Maiandra GD" panose="020E0502030308020204" pitchFamily="34" charset="0"/>
              </a:rPr>
              <a:t> for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tr-TR" b="1" dirty="0" err="1" smtClean="0">
                <a:latin typeface="Maiandra GD" panose="020E0502030308020204" pitchFamily="34" charset="0"/>
              </a:rPr>
              <a:t>emergency</a:t>
            </a:r>
            <a:r>
              <a:rPr lang="tr-TR" b="1" dirty="0" smtClean="0">
                <a:latin typeface="Maiandra GD" panose="020E0502030308020204" pitchFamily="34" charset="0"/>
              </a:rPr>
              <a:t> </a:t>
            </a:r>
            <a:r>
              <a:rPr lang="tr-TR" b="1" dirty="0" err="1">
                <a:latin typeface="Maiandra GD" panose="020E0502030308020204" pitchFamily="34" charset="0"/>
              </a:rPr>
              <a:t>help</a:t>
            </a:r>
            <a:r>
              <a:rPr lang="tr-TR" dirty="0">
                <a:latin typeface="Maiandra GD" panose="020E0502030308020204" pitchFamily="34" charset="0"/>
              </a:rPr>
              <a:t>. </a:t>
            </a:r>
            <a:r>
              <a:rPr lang="tr-TR" dirty="0" err="1">
                <a:latin typeface="Maiandra GD" panose="020E0502030308020204" pitchFamily="34" charset="0"/>
              </a:rPr>
              <a:t>Monitor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and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record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vital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signs</a:t>
            </a:r>
            <a:r>
              <a:rPr lang="tr-TR" dirty="0">
                <a:latin typeface="Maiandra GD" panose="020E0502030308020204" pitchFamily="34" charset="0"/>
              </a:rPr>
              <a:t>—</a:t>
            </a:r>
            <a:r>
              <a:rPr lang="tr-TR" dirty="0" err="1">
                <a:latin typeface="Maiandra GD" panose="020E0502030308020204" pitchFamily="34" charset="0"/>
              </a:rPr>
              <a:t>level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smtClean="0">
                <a:latin typeface="Maiandra GD" panose="020E0502030308020204" pitchFamily="34" charset="0"/>
              </a:rPr>
              <a:t>of </a:t>
            </a:r>
            <a:r>
              <a:rPr lang="tr-TR" dirty="0" err="1" smtClean="0">
                <a:latin typeface="Maiandra GD" panose="020E0502030308020204" pitchFamily="34" charset="0"/>
              </a:rPr>
              <a:t>response</a:t>
            </a:r>
            <a:r>
              <a:rPr lang="tr-TR" dirty="0">
                <a:latin typeface="Maiandra GD" panose="020E0502030308020204" pitchFamily="34" charset="0"/>
              </a:rPr>
              <a:t>, </a:t>
            </a:r>
            <a:r>
              <a:rPr lang="tr-TR" dirty="0" err="1">
                <a:latin typeface="Maiandra GD" panose="020E0502030308020204" pitchFamily="34" charset="0"/>
              </a:rPr>
              <a:t>breathing</a:t>
            </a:r>
            <a:r>
              <a:rPr lang="tr-TR" dirty="0">
                <a:latin typeface="Maiandra GD" panose="020E0502030308020204" pitchFamily="34" charset="0"/>
              </a:rPr>
              <a:t>, </a:t>
            </a:r>
            <a:r>
              <a:rPr lang="tr-TR" dirty="0" err="1">
                <a:latin typeface="Maiandra GD" panose="020E0502030308020204" pitchFamily="34" charset="0"/>
              </a:rPr>
              <a:t>and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pulse</a:t>
            </a:r>
            <a:r>
              <a:rPr lang="tr-TR" dirty="0" smtClean="0">
                <a:latin typeface="Maiandra GD" panose="020E0502030308020204" pitchFamily="34" charset="0"/>
              </a:rPr>
              <a:t> —</a:t>
            </a:r>
            <a:r>
              <a:rPr lang="tr-TR" dirty="0" err="1">
                <a:latin typeface="Maiandra GD" panose="020E0502030308020204" pitchFamily="34" charset="0"/>
              </a:rPr>
              <a:t>while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waiting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for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help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to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arrive</a:t>
            </a:r>
            <a:r>
              <a:rPr lang="tr-TR" dirty="0"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274984"/>
            <a:ext cx="1181100" cy="117157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4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852746" y="11626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Pour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copious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amounts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of </a:t>
            </a:r>
            <a:r>
              <a:rPr lang="en-US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vinegar </a:t>
            </a:r>
            <a:r>
              <a:rPr lang="en-US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over the area of the</a:t>
            </a:r>
          </a:p>
          <a:p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injury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to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incapacitate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the</a:t>
            </a:r>
            <a:r>
              <a:rPr lang="tr-TR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stinging</a:t>
            </a:r>
            <a:r>
              <a:rPr lang="tr-TR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cells</a:t>
            </a:r>
            <a:r>
              <a:rPr lang="tr-TR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. Help </a:t>
            </a:r>
            <a:r>
              <a:rPr lang="tr-TR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the</a:t>
            </a:r>
            <a:endParaRPr lang="tr-TR" dirty="0">
              <a:latin typeface="Maiandra GD" panose="020E0502030308020204" pitchFamily="34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en-US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casualty sit down. </a:t>
            </a:r>
            <a:r>
              <a:rPr lang="en-US" b="1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Call </a:t>
            </a:r>
            <a:r>
              <a:rPr lang="tr-TR" b="1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112</a:t>
            </a:r>
            <a:r>
              <a:rPr lang="en-US" b="1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for</a:t>
            </a:r>
            <a:r>
              <a:rPr lang="tr-TR" b="1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b="1" dirty="0" err="1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emergency</a:t>
            </a:r>
            <a:r>
              <a:rPr lang="tr-TR" b="1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tr-TR" b="1" dirty="0" err="1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help</a:t>
            </a:r>
            <a:r>
              <a:rPr lang="tr-TR" b="1" dirty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.</a:t>
            </a:r>
            <a:endParaRPr lang="tr-TR" dirty="0">
              <a:latin typeface="Maiandra GD" panose="020E0502030308020204" pitchFamily="34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937805" y="430708"/>
            <a:ext cx="2685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Maiandra GD" panose="020E0502030308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JELLYFISH STING</a:t>
            </a:r>
            <a:endParaRPr lang="tr-TR" dirty="0">
              <a:latin typeface="Maiandra GD" panose="020E0502030308020204" pitchFamily="34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3074" name="Picture 2" descr="Jellyfish Glow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05" y="2778272"/>
            <a:ext cx="3916733" cy="23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10" y="686279"/>
            <a:ext cx="3281031" cy="4681471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31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80645" y="1118608"/>
            <a:ext cx="9971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anose="020E0502030308020204" pitchFamily="34" charset="0"/>
              </a:rPr>
              <a:t>Many marine creatures have spines </a:t>
            </a:r>
            <a:r>
              <a:rPr lang="en-US" dirty="0">
                <a:latin typeface="Maiandra GD" panose="020E0502030308020204" pitchFamily="34" charset="0"/>
              </a:rPr>
              <a:t>that provide a </a:t>
            </a:r>
            <a:r>
              <a:rPr lang="en-US" dirty="0" smtClean="0">
                <a:latin typeface="Maiandra GD" panose="020E0502030308020204" pitchFamily="34" charset="0"/>
              </a:rPr>
              <a:t>mechanism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against </a:t>
            </a:r>
            <a:r>
              <a:rPr lang="en-US" dirty="0">
                <a:latin typeface="Maiandra GD" panose="020E0502030308020204" pitchFamily="34" charset="0"/>
              </a:rPr>
              <a:t>attack from predators but that can also cause </a:t>
            </a:r>
            <a:r>
              <a:rPr lang="en-US" dirty="0" smtClean="0">
                <a:latin typeface="Maiandra GD" panose="020E0502030308020204" pitchFamily="34" charset="0"/>
              </a:rPr>
              <a:t>painful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wounds </a:t>
            </a:r>
            <a:r>
              <a:rPr lang="en-US" dirty="0">
                <a:latin typeface="Maiandra GD" panose="020E0502030308020204" pitchFamily="34" charset="0"/>
              </a:rPr>
              <a:t>if stepped on. Sea urchins and </a:t>
            </a:r>
            <a:r>
              <a:rPr lang="en-US" dirty="0" err="1">
                <a:latin typeface="Maiandra GD" panose="020E0502030308020204" pitchFamily="34" charset="0"/>
              </a:rPr>
              <a:t>weever</a:t>
            </a:r>
            <a:r>
              <a:rPr lang="en-US" dirty="0">
                <a:latin typeface="Maiandra GD" panose="020E0502030308020204" pitchFamily="34" charset="0"/>
              </a:rPr>
              <a:t> fish have sharp</a:t>
            </a:r>
          </a:p>
          <a:p>
            <a:r>
              <a:rPr lang="en-US" dirty="0">
                <a:latin typeface="Maiandra GD" panose="020E0502030308020204" pitchFamily="34" charset="0"/>
              </a:rPr>
              <a:t>spines that can become embedded in the sole of the foot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Wounds </a:t>
            </a:r>
            <a:r>
              <a:rPr lang="en-US" dirty="0">
                <a:latin typeface="Maiandra GD" panose="020E0502030308020204" pitchFamily="34" charset="0"/>
              </a:rPr>
              <a:t>may become infected if the spines are not removed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Hot </a:t>
            </a:r>
            <a:r>
              <a:rPr lang="en-US" dirty="0">
                <a:latin typeface="Maiandra GD" panose="020E0502030308020204" pitchFamily="34" charset="0"/>
              </a:rPr>
              <a:t>water breaks down fish venom</a:t>
            </a:r>
            <a:r>
              <a:rPr lang="en-US" dirty="0" smtClean="0">
                <a:latin typeface="Maiandra GD" panose="020E0502030308020204" pitchFamily="34" charset="0"/>
              </a:rPr>
              <a:t>.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80646" y="465965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MARINE PUNCTURE WOUND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4098" name="Picture 2" descr="Sea Urchins Stress Out | Hakai Magaz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2" y="2969935"/>
            <a:ext cx="4478595" cy="215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rning over venomous Weever Fish which could be lurking in th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46" y="2760286"/>
            <a:ext cx="4036458" cy="30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00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6473" y="1000109"/>
            <a:ext cx="3250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Maiandra GD" panose="020E0502030308020204" pitchFamily="34" charset="0"/>
              </a:rPr>
              <a:t>YOUR AIM</a:t>
            </a:r>
          </a:p>
          <a:p>
            <a:r>
              <a:rPr lang="en-US" dirty="0" smtClean="0">
                <a:latin typeface="Maiandra GD" panose="020E0502030308020204" pitchFamily="34" charset="0"/>
              </a:rPr>
              <a:t>To </a:t>
            </a:r>
            <a:r>
              <a:rPr lang="en-US" dirty="0">
                <a:latin typeface="Maiandra GD" panose="020E0502030308020204" pitchFamily="34" charset="0"/>
              </a:rPr>
              <a:t>relieve pain and discomfort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26473" y="19100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Do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not bandage the wound.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Do not scald the casualty.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95" y="1000109"/>
            <a:ext cx="4875643" cy="2132184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8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na Yvette - The End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06" y="1335148"/>
            <a:ext cx="7275845" cy="40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16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07" y="742950"/>
            <a:ext cx="8086725" cy="46863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063428" y="6547156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82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935"/>
            <a:ext cx="8991521" cy="620648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13785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41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8601" y="841280"/>
            <a:ext cx="115530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ALCOHOL </a:t>
            </a:r>
            <a:r>
              <a:rPr lang="tr-TR" b="1" dirty="0" smtClean="0">
                <a:latin typeface="Maiandra GD" panose="020E0502030308020204" pitchFamily="34" charset="0"/>
              </a:rPr>
              <a:t>POISONING</a:t>
            </a:r>
          </a:p>
          <a:p>
            <a:endParaRPr lang="tr-TR" b="1" dirty="0">
              <a:latin typeface="Maiandra GD" panose="020E0502030308020204" pitchFamily="34" charset="0"/>
            </a:endParaRPr>
          </a:p>
          <a:p>
            <a:r>
              <a:rPr lang="en-US" b="1" dirty="0">
                <a:latin typeface="Maiandra GD" panose="020E0502030308020204" pitchFamily="34" charset="0"/>
              </a:rPr>
              <a:t>Alcohol is a drug that depresses </a:t>
            </a:r>
            <a:r>
              <a:rPr lang="en-US" dirty="0">
                <a:latin typeface="Maiandra GD" panose="020E0502030308020204" pitchFamily="34" charset="0"/>
              </a:rPr>
              <a:t>the activity of the </a:t>
            </a:r>
            <a:r>
              <a:rPr lang="en-US" dirty="0" smtClean="0">
                <a:latin typeface="Maiandra GD" panose="020E0502030308020204" pitchFamily="34" charset="0"/>
              </a:rPr>
              <a:t>central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nervous </a:t>
            </a:r>
            <a:r>
              <a:rPr lang="en-US" dirty="0">
                <a:latin typeface="Maiandra GD" panose="020E0502030308020204" pitchFamily="34" charset="0"/>
              </a:rPr>
              <a:t>system—in particular, the </a:t>
            </a:r>
            <a:r>
              <a:rPr lang="en-US" dirty="0" err="1" smtClean="0">
                <a:latin typeface="Maiandra GD" panose="020E0502030308020204" pitchFamily="34" charset="0"/>
              </a:rPr>
              <a:t>brai</a:t>
            </a:r>
            <a:r>
              <a:rPr lang="tr-TR" dirty="0" smtClean="0">
                <a:latin typeface="Maiandra GD" panose="020E0502030308020204" pitchFamily="34" charset="0"/>
              </a:rPr>
              <a:t>n</a:t>
            </a:r>
            <a:r>
              <a:rPr lang="en-US" dirty="0" smtClean="0">
                <a:latin typeface="Maiandra GD" panose="020E0502030308020204" pitchFamily="34" charset="0"/>
              </a:rPr>
              <a:t>. </a:t>
            </a:r>
            <a:r>
              <a:rPr lang="en-US" dirty="0">
                <a:latin typeface="Maiandra GD" panose="020E0502030308020204" pitchFamily="34" charset="0"/>
              </a:rPr>
              <a:t>Prolonged</a:t>
            </a:r>
          </a:p>
          <a:p>
            <a:r>
              <a:rPr lang="en-US" dirty="0">
                <a:latin typeface="Maiandra GD" panose="020E0502030308020204" pitchFamily="34" charset="0"/>
              </a:rPr>
              <a:t>or excessive intake of alcohol can severely impair all </a:t>
            </a:r>
            <a:r>
              <a:rPr lang="en-US" dirty="0" smtClean="0">
                <a:latin typeface="Maiandra GD" panose="020E0502030308020204" pitchFamily="34" charset="0"/>
              </a:rPr>
              <a:t>physical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and </a:t>
            </a:r>
            <a:r>
              <a:rPr lang="en-US" dirty="0">
                <a:latin typeface="Maiandra GD" panose="020E0502030308020204" pitchFamily="34" charset="0"/>
              </a:rPr>
              <a:t>mental functions, and the person may sink into</a:t>
            </a:r>
          </a:p>
          <a:p>
            <a:r>
              <a:rPr lang="tr-TR" dirty="0" err="1">
                <a:latin typeface="Maiandra GD" panose="020E0502030308020204" pitchFamily="34" charset="0"/>
              </a:rPr>
              <a:t>deep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unconsciousness</a:t>
            </a:r>
            <a:r>
              <a:rPr lang="tr-TR" dirty="0" smtClean="0">
                <a:latin typeface="Maiandra GD" panose="020E0502030308020204" pitchFamily="34" charset="0"/>
              </a:rPr>
              <a:t>. </a:t>
            </a:r>
            <a:r>
              <a:rPr lang="en-US" dirty="0" smtClean="0">
                <a:latin typeface="Maiandra GD" panose="020E0502030308020204" pitchFamily="34" charset="0"/>
              </a:rPr>
              <a:t>There </a:t>
            </a:r>
            <a:r>
              <a:rPr lang="en-US" dirty="0">
                <a:latin typeface="Maiandra GD" panose="020E0502030308020204" pitchFamily="34" charset="0"/>
              </a:rPr>
              <a:t>are other risks to a casualty from alcohol poisoning. </a:t>
            </a:r>
            <a:r>
              <a:rPr lang="en-US" dirty="0" smtClean="0">
                <a:latin typeface="Maiandra GD" panose="020E0502030308020204" pitchFamily="34" charset="0"/>
              </a:rPr>
              <a:t>For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example</a:t>
            </a:r>
            <a:r>
              <a:rPr lang="en-US" dirty="0">
                <a:latin typeface="Maiandra GD" panose="020E0502030308020204" pitchFamily="34" charset="0"/>
              </a:rPr>
              <a:t>: an unconscious casualty may inhale and choke </a:t>
            </a:r>
            <a:r>
              <a:rPr lang="en-US" dirty="0" smtClean="0">
                <a:latin typeface="Maiandra GD" panose="020E0502030308020204" pitchFamily="34" charset="0"/>
              </a:rPr>
              <a:t>on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vomit</a:t>
            </a:r>
            <a:r>
              <a:rPr lang="en-US" dirty="0">
                <a:latin typeface="Maiandra GD" panose="020E0502030308020204" pitchFamily="34" charset="0"/>
              </a:rPr>
              <a:t>; alcohol widens (dilates) the blood vessels so the </a:t>
            </a:r>
            <a:r>
              <a:rPr lang="en-US" dirty="0" smtClean="0">
                <a:latin typeface="Maiandra GD" panose="020E0502030308020204" pitchFamily="34" charset="0"/>
              </a:rPr>
              <a:t>body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loses </a:t>
            </a:r>
            <a:r>
              <a:rPr lang="en-US" dirty="0">
                <a:latin typeface="Maiandra GD" panose="020E0502030308020204" pitchFamily="34" charset="0"/>
              </a:rPr>
              <a:t>heat, and hypothermia may develop.</a:t>
            </a:r>
          </a:p>
          <a:p>
            <a:r>
              <a:rPr lang="en-US" dirty="0">
                <a:latin typeface="Maiandra GD" panose="020E0502030308020204" pitchFamily="34" charset="0"/>
              </a:rPr>
              <a:t>A casualty who smells of alcohol may be misdiagnosed </a:t>
            </a:r>
            <a:r>
              <a:rPr lang="en-US" dirty="0" smtClean="0">
                <a:latin typeface="Maiandra GD" panose="020E0502030308020204" pitchFamily="34" charset="0"/>
              </a:rPr>
              <a:t>and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not </a:t>
            </a:r>
            <a:r>
              <a:rPr lang="en-US" dirty="0">
                <a:latin typeface="Maiandra GD" panose="020E0502030308020204" pitchFamily="34" charset="0"/>
              </a:rPr>
              <a:t>receive appropriate treatment for an underlying cause </a:t>
            </a:r>
            <a:r>
              <a:rPr lang="en-US" dirty="0" smtClean="0">
                <a:latin typeface="Maiandra GD" panose="020E0502030308020204" pitchFamily="34" charset="0"/>
              </a:rPr>
              <a:t>of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en-US" dirty="0" smtClean="0">
                <a:latin typeface="Maiandra GD" panose="020E0502030308020204" pitchFamily="34" charset="0"/>
              </a:rPr>
              <a:t>unconsciousness</a:t>
            </a:r>
            <a:r>
              <a:rPr lang="en-US" dirty="0">
                <a:latin typeface="Maiandra GD" panose="020E0502030308020204" pitchFamily="34" charset="0"/>
              </a:rPr>
              <a:t>, such as a head injury, stroke, heart attack</a:t>
            </a:r>
            <a:r>
              <a:rPr lang="en-US" dirty="0" smtClean="0">
                <a:latin typeface="Maiandra GD" panose="020E0502030308020204" pitchFamily="34" charset="0"/>
              </a:rPr>
              <a:t>,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or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hypoglycemia</a:t>
            </a:r>
            <a:r>
              <a:rPr lang="tr-TR" dirty="0"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4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65283" y="1296677"/>
            <a:ext cx="108966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There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may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be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:</a:t>
            </a:r>
          </a:p>
          <a:p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A strong smell of alcohol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Empty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bottles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or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cans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Impaired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consciousness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: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the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casualty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may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respond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if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roused, but will quickly relapse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Flushed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and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moist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face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Deep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,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noisy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breathing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Full,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bounding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pulse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Unconsciousness</a:t>
            </a:r>
            <a:endParaRPr lang="tr-TR" dirty="0" smtClean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In the later stages </a:t>
            </a:r>
            <a:r>
              <a:rPr lang="en-US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of</a:t>
            </a:r>
            <a:r>
              <a:rPr lang="tr-TR" dirty="0" smtClean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Maiandra GD" panose="020E0502030308020204" pitchFamily="34" charset="0"/>
              </a:rPr>
              <a:t>unconsciousness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:</a:t>
            </a: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Shallow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breathing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tr-TR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Weak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,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rapid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pulse</a:t>
            </a:r>
            <a:endParaRPr lang="tr-TR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Dilated pupils that react poorly</a:t>
            </a:r>
          </a:p>
          <a:p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to</a:t>
            </a:r>
            <a:r>
              <a:rPr lang="tr-TR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Maiandra GD" panose="020E0502030308020204" pitchFamily="34" charset="0"/>
              </a:rPr>
              <a:t>light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8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50053" y="975919"/>
            <a:ext cx="148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Maiandra GD" panose="020E0502030308020204" pitchFamily="34" charset="0"/>
              </a:rPr>
              <a:t>YOUR AIMS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96337" y="3514691"/>
            <a:ext cx="8001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>
                <a:latin typeface="Maiandra GD" panose="020E0502030308020204" pitchFamily="34" charset="0"/>
              </a:rPr>
              <a:t>Do not </a:t>
            </a:r>
            <a:r>
              <a:rPr lang="tr-TR" dirty="0" err="1">
                <a:latin typeface="Maiandra GD" panose="020E0502030308020204" pitchFamily="34" charset="0"/>
              </a:rPr>
              <a:t>induce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vomiting</a:t>
            </a:r>
            <a:r>
              <a:rPr lang="tr-TR" dirty="0" smtClean="0">
                <a:latin typeface="Maiandra GD" panose="020E0502030308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 smtClean="0">
                <a:latin typeface="Maiandra GD" panose="020E0502030308020204" pitchFamily="34" charset="0"/>
              </a:rPr>
              <a:t>If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the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casualty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loses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consciousness</a:t>
            </a:r>
            <a:r>
              <a:rPr lang="tr-TR" dirty="0">
                <a:latin typeface="Maiandra GD" panose="020E0502030308020204" pitchFamily="34" charset="0"/>
              </a:rPr>
              <a:t>, </a:t>
            </a:r>
            <a:r>
              <a:rPr lang="tr-TR" dirty="0" err="1">
                <a:latin typeface="Maiandra GD" panose="020E0502030308020204" pitchFamily="34" charset="0"/>
              </a:rPr>
              <a:t>open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the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airway</a:t>
            </a:r>
            <a:r>
              <a:rPr lang="tr-TR" dirty="0">
                <a:latin typeface="Maiandra GD" panose="020E0502030308020204" pitchFamily="34" charset="0"/>
              </a:rPr>
              <a:t>. </a:t>
            </a:r>
            <a:r>
              <a:rPr lang="tr-TR" dirty="0" err="1">
                <a:latin typeface="Maiandra GD" panose="020E0502030308020204" pitchFamily="34" charset="0"/>
              </a:rPr>
              <a:t>If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breathing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>
                <a:latin typeface="Maiandra GD" panose="020E0502030308020204" pitchFamily="34" charset="0"/>
              </a:rPr>
              <a:t>stops</a:t>
            </a:r>
            <a:r>
              <a:rPr lang="tr-TR" dirty="0" smtClean="0">
                <a:latin typeface="Maiandra GD" panose="020E0502030308020204" pitchFamily="34" charset="0"/>
              </a:rPr>
              <a:t>, </a:t>
            </a:r>
            <a:r>
              <a:rPr lang="tr-TR" dirty="0" err="1" smtClean="0">
                <a:latin typeface="Maiandra GD" panose="020E0502030308020204" pitchFamily="34" charset="0"/>
              </a:rPr>
              <a:t>begin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>
                <a:latin typeface="Maiandra GD" panose="020E0502030308020204" pitchFamily="34" charset="0"/>
              </a:rPr>
              <a:t>CPR </a:t>
            </a:r>
            <a:r>
              <a:rPr lang="tr-TR" dirty="0" err="1">
                <a:latin typeface="Maiandra GD" panose="020E0502030308020204" pitchFamily="34" charset="0"/>
              </a:rPr>
              <a:t>with</a:t>
            </a:r>
            <a:r>
              <a:rPr lang="tr-TR" dirty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chest</a:t>
            </a:r>
            <a:r>
              <a:rPr lang="tr-TR" dirty="0" smtClean="0">
                <a:latin typeface="Maiandra GD" panose="020E0502030308020204" pitchFamily="34" charset="0"/>
              </a:rPr>
              <a:t> </a:t>
            </a:r>
            <a:r>
              <a:rPr lang="tr-TR" dirty="0" err="1" smtClean="0">
                <a:latin typeface="Maiandra GD" panose="020E0502030308020204" pitchFamily="34" charset="0"/>
              </a:rPr>
              <a:t>compressions</a:t>
            </a:r>
            <a:r>
              <a:rPr lang="tr-TR" dirty="0" smtClean="0">
                <a:latin typeface="Maiandra GD" panose="020E0502030308020204" pitchFamily="34" charset="0"/>
              </a:rPr>
              <a:t>. </a:t>
            </a:r>
            <a:endParaRPr lang="tr-TR" dirty="0">
              <a:latin typeface="Maiandra GD" panose="020E0502030308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50053" y="164193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To maintain an open airway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To assess for other conditions</a:t>
            </a:r>
          </a:p>
          <a:p>
            <a:r>
              <a:rPr lang="en-US" dirty="0">
                <a:solidFill>
                  <a:srgbClr val="323232"/>
                </a:solidFill>
                <a:latin typeface="Maiandra GD" panose="020E0502030308020204" pitchFamily="34" charset="0"/>
              </a:rPr>
              <a:t>■ </a:t>
            </a:r>
            <a:r>
              <a:rPr lang="en-US" dirty="0">
                <a:solidFill>
                  <a:srgbClr val="000000"/>
                </a:solidFill>
                <a:latin typeface="Maiandra GD" panose="020E0502030308020204" pitchFamily="34" charset="0"/>
              </a:rPr>
              <a:t>To seek medical help if necessary</a:t>
            </a:r>
            <a:endParaRPr lang="tr-TR" dirty="0">
              <a:latin typeface="Maiandra GD" panose="020E0502030308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21" y="3372983"/>
            <a:ext cx="1181100" cy="1171575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47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754" y="344712"/>
            <a:ext cx="4921860" cy="608319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070111" y="6523603"/>
            <a:ext cx="4260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Maiandra GD" panose="020E0502030308020204" pitchFamily="34" charset="0"/>
                <a:ea typeface="Calibri" panose="020F0502020204030204" pitchFamily="34" charset="0"/>
              </a:rPr>
              <a:t>American 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College of Emergency Physicians (ACEP) First Aid Manual 5</a:t>
            </a:r>
            <a:r>
              <a:rPr lang="en-US" sz="900" baseline="30000" dirty="0">
                <a:latin typeface="Maiandra GD" panose="020E0502030308020204" pitchFamily="34" charset="0"/>
                <a:ea typeface="Calibri" panose="020F0502020204030204" pitchFamily="34" charset="0"/>
              </a:rPr>
              <a:t>th</a:t>
            </a:r>
            <a:r>
              <a:rPr lang="en-US" sz="900" dirty="0">
                <a:latin typeface="Maiandra GD" panose="020E0502030308020204" pitchFamily="34" charset="0"/>
                <a:ea typeface="Calibri" panose="020F0502020204030204" pitchFamily="34" charset="0"/>
              </a:rPr>
              <a:t> Edition </a:t>
            </a:r>
            <a:endParaRPr lang="tr-TR" sz="900" dirty="0">
              <a:latin typeface="Maiandra GD" panose="020E050203030802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7DBA-522B-4184-BECF-37331AFD8F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72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</Words>
  <Application>Microsoft Office PowerPoint</Application>
  <PresentationFormat>Geniş ekran</PresentationFormat>
  <Paragraphs>182</Paragraphs>
  <Slides>35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Maiandra GD</vt:lpstr>
      <vt:lpstr>Microsoft Himalaya</vt:lpstr>
      <vt:lpstr>Wingdings</vt:lpstr>
      <vt:lpstr>Office Teması</vt:lpstr>
      <vt:lpstr>Foreign Objects,  Poisoning,  Bites and Stings (2)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Objects,  Poisoning,  Bites and Stings (2)</dc:title>
  <dc:creator>gizem kayki</dc:creator>
  <cp:lastModifiedBy>gizem kayki</cp:lastModifiedBy>
  <cp:revision>2</cp:revision>
  <dcterms:created xsi:type="dcterms:W3CDTF">2020-05-06T22:22:54Z</dcterms:created>
  <dcterms:modified xsi:type="dcterms:W3CDTF">2020-05-06T22:43:12Z</dcterms:modified>
</cp:coreProperties>
</file>