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5" r:id="rId9"/>
    <p:sldId id="264" r:id="rId10"/>
    <p:sldId id="266" r:id="rId11"/>
    <p:sldId id="263"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a:t>
            </a:r>
            <a:r>
              <a:rPr lang="tr-TR" sz="3200" smtClean="0"/>
              <a:t>Yoksulluk ve tanımı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sz="2800" dirty="0"/>
              <a:t>Yoksulluk, en basit şekli ile bireylerin insanca yaşaması için gerekli olan temel ihtiyaçlarını kendi olanakları ile karşılayamaması durumu olarak tanımlanmaktadır. Ancak yalnızca temel ihtiyaçların karşılanmasına odaklanan bu tanımın yoksulluğu açıklamada yeterli olmadığı tartışılmaktadır. Çünkü yoksulluk, söylendiği gibi yoksunlukları da beraberinde getirmektedir. Böylece yoksulluk tanımına ilişkin olarak özellikle sosyal bilimciler tarafından benimsenen iki farklı yaklaşım ortaya çıkmaktadır: Mutlak yoksulluk ve göreli yoksulluk.</a:t>
            </a:r>
          </a:p>
          <a:p>
            <a:endParaRPr lang="tr-TR" dirty="0"/>
          </a:p>
        </p:txBody>
      </p:sp>
    </p:spTree>
    <p:extLst>
      <p:ext uri="{BB962C8B-B14F-4D97-AF65-F5344CB8AC3E}">
        <p14:creationId xmlns:p14="http://schemas.microsoft.com/office/powerpoint/2010/main" val="478446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smtClean="0"/>
              <a:t>Erdoğan</a:t>
            </a:r>
            <a:r>
              <a:rPr lang="tr-TR" dirty="0"/>
              <a:t>, N</a:t>
            </a:r>
            <a:r>
              <a:rPr lang="tr-TR" dirty="0" smtClean="0"/>
              <a:t>.  Yoksulluk </a:t>
            </a:r>
            <a:r>
              <a:rPr lang="tr-TR" dirty="0"/>
              <a:t>Halleri: Türkiye'de Kent Yoksulluğunun Toplumsal Görünümleri</a:t>
            </a:r>
            <a:r>
              <a:rPr lang="tr-TR" dirty="0" smtClean="0"/>
              <a:t>. İletişim </a:t>
            </a:r>
            <a:r>
              <a:rPr lang="tr-TR" dirty="0"/>
              <a:t>Yayınevi</a:t>
            </a:r>
            <a:r>
              <a:rPr lang="tr-TR" dirty="0" smtClean="0"/>
              <a:t>.</a:t>
            </a:r>
          </a:p>
          <a:p>
            <a:r>
              <a:rPr lang="tr-TR" dirty="0"/>
              <a:t>Kutlu, M</a:t>
            </a:r>
            <a:r>
              <a:rPr lang="tr-TR" dirty="0" smtClean="0"/>
              <a:t>. Yoksulluk </a:t>
            </a:r>
            <a:r>
              <a:rPr lang="tr-TR" dirty="0"/>
              <a:t>Kitabı. Dergah Yayınları</a:t>
            </a:r>
            <a:r>
              <a:rPr lang="tr-TR" dirty="0" smtClean="0"/>
              <a:t>.</a:t>
            </a:r>
          </a:p>
          <a:p>
            <a:r>
              <a:rPr lang="tr-TR" dirty="0"/>
              <a:t>Özdek, Y</a:t>
            </a:r>
            <a:r>
              <a:rPr lang="tr-TR" dirty="0" smtClean="0"/>
              <a:t>. 2002</a:t>
            </a:r>
            <a:r>
              <a:rPr lang="tr-TR" dirty="0"/>
              <a:t>. Yoksulluk, Şiddet ve İnsan Hakları</a:t>
            </a:r>
            <a:r>
              <a:rPr lang="tr-TR" dirty="0" smtClean="0"/>
              <a:t>. TODAİE.</a:t>
            </a:r>
          </a:p>
          <a:p>
            <a:r>
              <a:rPr lang="tr-TR" dirty="0" err="1"/>
              <a:t>Payne</a:t>
            </a:r>
            <a:r>
              <a:rPr lang="tr-TR" dirty="0"/>
              <a:t>, R.K., 2003</a:t>
            </a:r>
            <a:r>
              <a:rPr lang="tr-TR" dirty="0" smtClean="0"/>
              <a:t>. Framework </a:t>
            </a:r>
            <a:r>
              <a:rPr lang="tr-TR" dirty="0" err="1"/>
              <a:t>for</a:t>
            </a:r>
            <a:r>
              <a:rPr lang="tr-TR" dirty="0"/>
              <a:t> </a:t>
            </a:r>
            <a:r>
              <a:rPr lang="tr-TR" dirty="0" err="1"/>
              <a:t>Understanding</a:t>
            </a:r>
            <a:r>
              <a:rPr lang="tr-TR" dirty="0"/>
              <a:t> </a:t>
            </a:r>
            <a:r>
              <a:rPr lang="tr-TR" dirty="0" err="1"/>
              <a:t>Poverty</a:t>
            </a:r>
            <a:r>
              <a:rPr lang="tr-TR" dirty="0" smtClean="0"/>
              <a:t>. Aha </a:t>
            </a:r>
            <a:r>
              <a:rPr lang="tr-TR" dirty="0" err="1"/>
              <a:t>Process</a:t>
            </a:r>
            <a:r>
              <a:rPr lang="tr-TR" dirty="0"/>
              <a:t>, </a:t>
            </a:r>
            <a:r>
              <a:rPr lang="tr-TR" dirty="0" err="1"/>
              <a:t>Pub</a:t>
            </a:r>
            <a:r>
              <a:rPr lang="tr-TR" dirty="0" smtClean="0"/>
              <a:t>.</a:t>
            </a:r>
          </a:p>
          <a:p>
            <a:r>
              <a:rPr lang="en-US" dirty="0"/>
              <a:t>Reid, P.1999. Professionalization of Poverty: Social Work &amp; the Poor in the Twentieth </a:t>
            </a:r>
            <a:r>
              <a:rPr lang="en-US" dirty="0" err="1"/>
              <a:t>Century.Aldine</a:t>
            </a:r>
            <a:r>
              <a:rPr lang="en-US" dirty="0"/>
              <a:t> Transaction</a:t>
            </a:r>
            <a:endParaRPr lang="tr-TR" dirty="0" smtClean="0"/>
          </a:p>
          <a:p>
            <a:endParaRPr lang="tr-TR" dirty="0"/>
          </a:p>
        </p:txBody>
      </p:sp>
    </p:spTree>
    <p:extLst>
      <p:ext uri="{BB962C8B-B14F-4D97-AF65-F5344CB8AC3E}">
        <p14:creationId xmlns:p14="http://schemas.microsoft.com/office/powerpoint/2010/main" val="2572564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Yoksulluk</a:t>
            </a:r>
            <a:endParaRPr lang="tr-TR" dirty="0"/>
          </a:p>
        </p:txBody>
      </p:sp>
      <p:sp>
        <p:nvSpPr>
          <p:cNvPr id="3" name="2 İçerik Yer Tutucusu"/>
          <p:cNvSpPr>
            <a:spLocks noGrp="1"/>
          </p:cNvSpPr>
          <p:nvPr>
            <p:ph sz="quarter" idx="1"/>
          </p:nvPr>
        </p:nvSpPr>
        <p:spPr/>
        <p:txBody>
          <a:bodyPr>
            <a:normAutofit/>
          </a:bodyPr>
          <a:lstStyle/>
          <a:p>
            <a:pPr algn="just"/>
            <a:r>
              <a:rPr lang="tr-TR" dirty="0"/>
              <a:t>İnsanlık tarihi kadar eski olan yoksulluk kavramı yüzyıllardır tartışılmakta; gün geçtikçe yeni dünya düzeninde tanımı daha da genişlemektedir. </a:t>
            </a:r>
            <a:endParaRPr lang="tr-TR" dirty="0" smtClean="0"/>
          </a:p>
          <a:p>
            <a:pPr algn="just"/>
            <a:endParaRPr lang="tr-TR" dirty="0"/>
          </a:p>
          <a:p>
            <a:pPr algn="just"/>
            <a:r>
              <a:rPr lang="tr-TR" dirty="0" smtClean="0"/>
              <a:t>Bunun </a:t>
            </a:r>
            <a:r>
              <a:rPr lang="tr-TR" dirty="0"/>
              <a:t>nedeni küreselleşme ile birlikte yoksulluk türlerinin artması; yoksulluğun ölçülmesine ilişkin yöntemlerin belirlenmesine yönelik tartışmaların sürmesi ve yoksulluğun bireyler, aileler ve toplumlar üzerindeki neden olduğu yoksunlukların etkisinin belirlenmesindeki karmaşıklıklardır.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92896"/>
            <a:ext cx="8229600" cy="3664064"/>
          </a:xfrm>
        </p:spPr>
        <p:txBody>
          <a:bodyPr>
            <a:normAutofit/>
          </a:bodyPr>
          <a:lstStyle/>
          <a:p>
            <a:pPr algn="just"/>
            <a:r>
              <a:rPr lang="tr-TR" dirty="0"/>
              <a:t>Böylece yoksulluk ile ilgili endişeler bir gelenek haline gelmekte ve “yoksulluk daima bizimle birlikte olacaktır” görüşü ağırlıklı olarak belirtilmektedir. Çünkü günümüzde hala yoksullukla mücadele konusunda bir fikir birliğine varılamamıştır.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Klasik ekonomistlerden Adam Smith “yoksulluğun, toplumdaki her bireyin insan onuruna yakışır (yoksulluktan utanmadan topluma katılma) bir şekilde topluma katılma ihtiyacının karşılanmasındaki yetersizlik olduğunu” açıklamıştır. </a:t>
            </a:r>
            <a:r>
              <a:rPr lang="tr-TR" dirty="0" smtClean="0"/>
              <a:t> </a:t>
            </a:r>
          </a:p>
          <a:p>
            <a:pPr algn="just"/>
            <a:endParaRPr lang="tr-TR" dirty="0"/>
          </a:p>
          <a:p>
            <a:pPr algn="just"/>
            <a:r>
              <a:rPr lang="tr-TR" dirty="0" err="1" smtClean="0"/>
              <a:t>Amartya</a:t>
            </a:r>
            <a:r>
              <a:rPr lang="tr-TR" dirty="0" smtClean="0"/>
              <a:t> </a:t>
            </a:r>
            <a:r>
              <a:rPr lang="tr-TR" dirty="0"/>
              <a:t>Sen ise yoksulların toplumsal aktivitelere eşit bir şekilde katılamadıklarını belirterek; başarısızlıktan memnuniyete geçişi sağlayan düzenlemelerde halkın yoksulluktan utanmamasına ve insan onuruna saygıya odaklanmaktadır.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Yoksulluğun gelir eşitsizliğinin bir sonucu olduğu bilinmektedir. </a:t>
            </a:r>
            <a:endParaRPr lang="tr-TR" dirty="0" smtClean="0"/>
          </a:p>
          <a:p>
            <a:pPr algn="just"/>
            <a:endParaRPr lang="tr-TR" dirty="0"/>
          </a:p>
          <a:p>
            <a:pPr algn="just"/>
            <a:r>
              <a:rPr lang="tr-TR" dirty="0" smtClean="0"/>
              <a:t>Ulusal </a:t>
            </a:r>
            <a:r>
              <a:rPr lang="tr-TR" dirty="0"/>
              <a:t>ve uluslararası ölçekte gelirin eşitsiz dağılımı sonucu dünyada yaratılan katma değerin büyük bir bölümünün az sayıda insana gitmesi,  bu katma değerden, çok düşük pay alan insanların yoksul olmasını kaçınılmaz hale getirmektedir.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Gerçekte günümüzde bolluk, gelişme ve özgürlük anlayışını içeren refah, aşırı yoksulluk ve yoksulluğun beraberinde getirdiği yoksunluk olguları ile bir arada yaşanmaktadır. </a:t>
            </a:r>
            <a:endParaRPr lang="tr-TR" dirty="0" smtClean="0"/>
          </a:p>
          <a:p>
            <a:pPr algn="just"/>
            <a:endParaRPr lang="tr-TR" dirty="0"/>
          </a:p>
          <a:p>
            <a:pPr algn="just"/>
            <a:r>
              <a:rPr lang="tr-TR" dirty="0" smtClean="0"/>
              <a:t>Birleşmiş </a:t>
            </a:r>
            <a:r>
              <a:rPr lang="tr-TR" dirty="0"/>
              <a:t>Milletler Ulusal Güvenlik Stratejisi Bildirgesi’nde ‘bazılarının konfor ve bolluk içinde yaşadıkları, insanların yarısının ise günde 2 dolardan daha az gelir ile yaşamlarını sürdürdükleri bir dünya ne adildir ne de dengelidir.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700808"/>
            <a:ext cx="8229600" cy="4456152"/>
          </a:xfrm>
        </p:spPr>
        <p:txBody>
          <a:bodyPr/>
          <a:lstStyle/>
          <a:p>
            <a:pPr algn="just"/>
            <a:r>
              <a:rPr lang="tr-TR" dirty="0"/>
              <a:t>Dünya’daki tüm yoksulları gelişme ve fırsatlardan yararlandırmak ahlaki bir sorumluluktur’ açıklaması yapılarak, yoksulluğun önlenmesine ve refahın herkese ulaştırılması gereken bir hak olduğuna dikkat çekilmektedir.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Sözlük anlamıyla yoksul, yeterli düzeyde parası olmayan veya konforlu bir şekilde yaşamak için gerekli olan araçlara sahip olamayan kişidir. Yoksulluk kelimesi ise yaşamın gerektirdiği olanaklardan yoksun olma durumunu ifade etmektedir. Yaşamı sürdürmek için gerekli olan şeyler ise, içinde bulunulan topluma, çevreye ve koşullara bağlı olarak değişiklik göstereceğinden yoksulluk kavramı her zaman gözlemlenen durumla, standart durumun karşılaştırılmasını gündeme getirir. </a:t>
            </a:r>
            <a:endParaRPr lang="tr-TR" sz="2800" dirty="0"/>
          </a:p>
        </p:txBody>
      </p:sp>
    </p:spTree>
    <p:extLst>
      <p:ext uri="{BB962C8B-B14F-4D97-AF65-F5344CB8AC3E}">
        <p14:creationId xmlns:p14="http://schemas.microsoft.com/office/powerpoint/2010/main" val="1097597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Sosyal siyaset açısından yoksulluk, insan haysiyetine ve şahsiyetine yaraşır bir hayat düzeyinin altında, maddi yönden tam anlamıyla veya nispi olarak yetersiz olma durumudur. Bir başka ifadeyle, toplum, ahlak, aile ve kültür hayatımızı tehdit eden bir felaket, umumi bir toplumsal risktir.</a:t>
            </a:r>
            <a:endParaRPr lang="tr-TR" sz="3200" dirty="0"/>
          </a:p>
        </p:txBody>
      </p:sp>
    </p:spTree>
    <p:extLst>
      <p:ext uri="{BB962C8B-B14F-4D97-AF65-F5344CB8AC3E}">
        <p14:creationId xmlns:p14="http://schemas.microsoft.com/office/powerpoint/2010/main" val="20697110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41</TotalTime>
  <Words>548</Words>
  <Application>Microsoft Office PowerPoint</Application>
  <PresentationFormat>Ekran Gösterisi (4:3)</PresentationFormat>
  <Paragraphs>29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Yoksulluk</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11</cp:revision>
  <dcterms:created xsi:type="dcterms:W3CDTF">2017-04-26T08:36:58Z</dcterms:created>
  <dcterms:modified xsi:type="dcterms:W3CDTF">2020-05-02T10:51:24Z</dcterms:modified>
</cp:coreProperties>
</file>