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A0662-B693-4B0D-B007-2C5D8DFE6969}" type="datetimeFigureOut">
              <a:rPr lang="tr-TR" smtClean="0"/>
              <a:t>17.03.2019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F778C-7C0F-4D23-AA97-F64B5381294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Akdin Sıhhati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Sıhhat Kavramının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Sıhhat: Hukuken geçerlilik</a:t>
            </a:r>
          </a:p>
          <a:p>
            <a:pPr lvl="1"/>
            <a:r>
              <a:rPr lang="tr-TR" dirty="0" smtClean="0"/>
              <a:t>Hanefîler nezdinde </a:t>
            </a:r>
            <a:r>
              <a:rPr lang="tr-TR" dirty="0" err="1" smtClean="0"/>
              <a:t>zât</a:t>
            </a:r>
            <a:r>
              <a:rPr lang="tr-TR" dirty="0" smtClean="0"/>
              <a:t> ve sıfat ayrımı</a:t>
            </a:r>
          </a:p>
          <a:p>
            <a:r>
              <a:rPr lang="tr-TR" dirty="0" err="1" smtClean="0"/>
              <a:t>Fesâd</a:t>
            </a:r>
            <a:r>
              <a:rPr lang="tr-TR" dirty="0" smtClean="0"/>
              <a:t>: “aslen meşru, </a:t>
            </a:r>
            <a:r>
              <a:rPr lang="tr-TR" dirty="0" err="1" smtClean="0"/>
              <a:t>vasfen</a:t>
            </a:r>
            <a:r>
              <a:rPr lang="tr-TR" dirty="0" smtClean="0"/>
              <a:t> gayr-i meşru”</a:t>
            </a:r>
          </a:p>
          <a:p>
            <a:r>
              <a:rPr lang="tr-TR" dirty="0" smtClean="0"/>
              <a:t>Pratik ayrım: </a:t>
            </a:r>
            <a:r>
              <a:rPr lang="tr-TR" dirty="0" err="1" smtClean="0"/>
              <a:t>Butlân</a:t>
            </a:r>
            <a:r>
              <a:rPr lang="tr-TR" dirty="0" smtClean="0"/>
              <a:t> müeyyidesine neden olmayan her türlü yasak (</a:t>
            </a:r>
            <a:r>
              <a:rPr lang="tr-TR" dirty="0" err="1" smtClean="0"/>
              <a:t>nehy</a:t>
            </a:r>
            <a:r>
              <a:rPr lang="tr-TR" dirty="0" smtClean="0"/>
              <a:t>) </a:t>
            </a:r>
            <a:r>
              <a:rPr lang="tr-TR" dirty="0" err="1" smtClean="0"/>
              <a:t>fesâd</a:t>
            </a:r>
            <a:r>
              <a:rPr lang="tr-TR" dirty="0" smtClean="0"/>
              <a:t> sebebidir.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Hanefî ve Cumhur İhtilafının Gerekçesi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Şâri</a:t>
            </a:r>
            <a:r>
              <a:rPr lang="tr-TR" dirty="0" smtClean="0"/>
              <a:t>‘in nehyi, neye </a:t>
            </a:r>
            <a:r>
              <a:rPr lang="tr-TR" dirty="0" err="1" smtClean="0"/>
              <a:t>tealluk</a:t>
            </a:r>
            <a:r>
              <a:rPr lang="tr-TR" dirty="0" smtClean="0"/>
              <a:t> eder?</a:t>
            </a:r>
          </a:p>
          <a:p>
            <a:pPr lvl="1"/>
            <a:r>
              <a:rPr lang="tr-TR" dirty="0" smtClean="0"/>
              <a:t>Hanefîler, sıfata </a:t>
            </a:r>
            <a:r>
              <a:rPr lang="tr-TR" dirty="0" err="1" smtClean="0"/>
              <a:t>tealluk</a:t>
            </a:r>
            <a:r>
              <a:rPr lang="tr-TR" dirty="0" smtClean="0"/>
              <a:t> eder.</a:t>
            </a:r>
          </a:p>
          <a:p>
            <a:pPr lvl="1"/>
            <a:r>
              <a:rPr lang="tr-TR" dirty="0" err="1" smtClean="0"/>
              <a:t>Cumhûr</a:t>
            </a:r>
            <a:r>
              <a:rPr lang="tr-TR" dirty="0" smtClean="0"/>
              <a:t>, </a:t>
            </a:r>
            <a:r>
              <a:rPr lang="tr-TR" dirty="0" err="1" smtClean="0"/>
              <a:t>zâta</a:t>
            </a:r>
            <a:r>
              <a:rPr lang="tr-TR" dirty="0" smtClean="0"/>
              <a:t> </a:t>
            </a:r>
            <a:r>
              <a:rPr lang="tr-TR" dirty="0" err="1" smtClean="0"/>
              <a:t>tealluk</a:t>
            </a:r>
            <a:r>
              <a:rPr lang="tr-TR" dirty="0" smtClean="0"/>
              <a:t> eder.</a:t>
            </a:r>
            <a:endParaRPr lang="tr-TR" dirty="0"/>
          </a:p>
          <a:p>
            <a:pPr lvl="1">
              <a:buNone/>
            </a:pPr>
            <a:endParaRPr lang="tr-TR" dirty="0"/>
          </a:p>
          <a:p>
            <a:r>
              <a:rPr lang="tr-TR" dirty="0" smtClean="0"/>
              <a:t>Hüsün-</a:t>
            </a:r>
            <a:r>
              <a:rPr lang="tr-TR" dirty="0" err="1" smtClean="0"/>
              <a:t>Kubh</a:t>
            </a:r>
            <a:r>
              <a:rPr lang="tr-TR" dirty="0" smtClean="0"/>
              <a:t> tartışması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Fesâd</a:t>
            </a:r>
            <a:r>
              <a:rPr lang="tr-TR" dirty="0" smtClean="0"/>
              <a:t> Sebepleri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İkrâh</a:t>
            </a:r>
            <a:r>
              <a:rPr lang="tr-TR" dirty="0" smtClean="0"/>
              <a:t>/</a:t>
            </a:r>
            <a:r>
              <a:rPr lang="ar-SA" dirty="0" smtClean="0"/>
              <a:t>اكراه </a:t>
            </a:r>
            <a:endParaRPr lang="tr-TR" dirty="0" smtClean="0"/>
          </a:p>
          <a:p>
            <a:r>
              <a:rPr lang="tr-TR" dirty="0" err="1" smtClean="0"/>
              <a:t>Hezl</a:t>
            </a:r>
            <a:r>
              <a:rPr lang="tr-TR" dirty="0" smtClean="0"/>
              <a:t>/</a:t>
            </a:r>
            <a:r>
              <a:rPr lang="ar-SA" dirty="0" smtClean="0"/>
              <a:t>هزل </a:t>
            </a:r>
            <a:endParaRPr lang="tr-TR" dirty="0" smtClean="0"/>
          </a:p>
          <a:p>
            <a:r>
              <a:rPr lang="tr-TR" dirty="0" err="1" smtClean="0"/>
              <a:t>Garar</a:t>
            </a:r>
            <a:r>
              <a:rPr lang="tr-TR" dirty="0" smtClean="0"/>
              <a:t>/</a:t>
            </a:r>
            <a:r>
              <a:rPr lang="ar-SA" dirty="0" smtClean="0"/>
              <a:t>غرر </a:t>
            </a:r>
            <a:endParaRPr lang="tr-TR" dirty="0" smtClean="0"/>
          </a:p>
          <a:p>
            <a:r>
              <a:rPr lang="tr-TR" dirty="0" smtClean="0"/>
              <a:t>Zarar</a:t>
            </a:r>
          </a:p>
          <a:p>
            <a:r>
              <a:rPr lang="tr-TR" dirty="0" smtClean="0"/>
              <a:t>Cehalet</a:t>
            </a:r>
          </a:p>
          <a:p>
            <a:r>
              <a:rPr lang="tr-TR" dirty="0" err="1" smtClean="0"/>
              <a:t>Ca</a:t>
            </a:r>
            <a:r>
              <a:rPr lang="tr-TR" dirty="0" smtClean="0"/>
              <a:t>‘</a:t>
            </a:r>
            <a:r>
              <a:rPr lang="tr-TR" dirty="0" err="1" smtClean="0"/>
              <a:t>lî</a:t>
            </a:r>
            <a:r>
              <a:rPr lang="tr-TR" dirty="0" smtClean="0"/>
              <a:t> şart/</a:t>
            </a:r>
            <a:r>
              <a:rPr lang="ar-SA" dirty="0" smtClean="0"/>
              <a:t>الشرط الجعلي </a:t>
            </a:r>
            <a:endParaRPr lang="tr-TR" dirty="0" smtClean="0"/>
          </a:p>
          <a:p>
            <a:r>
              <a:rPr lang="tr-TR" dirty="0" err="1" smtClean="0"/>
              <a:t>Ribâ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İkrâh</a:t>
            </a:r>
            <a:r>
              <a:rPr lang="tr-TR" dirty="0" smtClean="0"/>
              <a:t> ve </a:t>
            </a:r>
            <a:r>
              <a:rPr lang="tr-TR" dirty="0" err="1" smtClean="0"/>
              <a:t>Hezl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İkrâh</a:t>
            </a:r>
            <a:endParaRPr lang="tr-TR" dirty="0" smtClean="0"/>
          </a:p>
          <a:p>
            <a:pPr lvl="1"/>
            <a:r>
              <a:rPr lang="tr-TR" dirty="0" smtClean="0"/>
              <a:t>Asıl ve vasıf ayrımı bağlamında </a:t>
            </a:r>
            <a:r>
              <a:rPr lang="tr-TR" dirty="0" err="1" smtClean="0"/>
              <a:t>ihtiyâr</a:t>
            </a:r>
            <a:r>
              <a:rPr lang="tr-TR" dirty="0" smtClean="0"/>
              <a:t> ve </a:t>
            </a:r>
            <a:r>
              <a:rPr lang="tr-TR" dirty="0" err="1" smtClean="0"/>
              <a:t>rızâ</a:t>
            </a:r>
            <a:endParaRPr lang="tr-TR" dirty="0" smtClean="0"/>
          </a:p>
          <a:p>
            <a:pPr lvl="1"/>
            <a:r>
              <a:rPr lang="tr-TR" dirty="0" smtClean="0"/>
              <a:t>Rıza’nın yokluğu ve eksikliği ayrımı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err="1" smtClean="0"/>
              <a:t>Hezl</a:t>
            </a:r>
            <a:endParaRPr lang="tr-TR" dirty="0" smtClean="0"/>
          </a:p>
          <a:p>
            <a:pPr lvl="1"/>
            <a:r>
              <a:rPr lang="tr-TR" dirty="0" smtClean="0"/>
              <a:t>Üç istisna: Nikah, talak, </a:t>
            </a:r>
            <a:r>
              <a:rPr lang="tr-TR" dirty="0" err="1" smtClean="0"/>
              <a:t>ric</a:t>
            </a:r>
            <a:r>
              <a:rPr lang="tr-TR" dirty="0" smtClean="0"/>
              <a:t>‘at/i‘</a:t>
            </a:r>
            <a:r>
              <a:rPr lang="tr-TR" dirty="0" err="1" smtClean="0"/>
              <a:t>tâk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Garar</a:t>
            </a:r>
            <a:r>
              <a:rPr lang="tr-TR" dirty="0" smtClean="0"/>
              <a:t>, Zarar ve Cehalet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Garar</a:t>
            </a:r>
            <a:endParaRPr lang="tr-TR" dirty="0" smtClean="0"/>
          </a:p>
          <a:p>
            <a:pPr lvl="1"/>
            <a:r>
              <a:rPr lang="tr-TR" dirty="0" smtClean="0"/>
              <a:t>Akdin konusunun varlığında şüpheli bir durumun olması</a:t>
            </a:r>
          </a:p>
          <a:p>
            <a:pPr lvl="1"/>
            <a:r>
              <a:rPr lang="tr-TR" dirty="0" smtClean="0"/>
              <a:t>Asılda </a:t>
            </a:r>
            <a:r>
              <a:rPr lang="tr-TR" dirty="0" err="1" smtClean="0"/>
              <a:t>garar</a:t>
            </a:r>
            <a:r>
              <a:rPr lang="tr-TR" dirty="0" smtClean="0"/>
              <a:t> </a:t>
            </a:r>
            <a:r>
              <a:rPr lang="tr-TR" dirty="0" err="1" smtClean="0"/>
              <a:t>butlân</a:t>
            </a:r>
            <a:r>
              <a:rPr lang="tr-TR" dirty="0" smtClean="0"/>
              <a:t>; vasıfta </a:t>
            </a:r>
            <a:r>
              <a:rPr lang="tr-TR" dirty="0" err="1" smtClean="0"/>
              <a:t>garar</a:t>
            </a:r>
            <a:r>
              <a:rPr lang="tr-TR" dirty="0" smtClean="0"/>
              <a:t> </a:t>
            </a:r>
            <a:r>
              <a:rPr lang="tr-TR" dirty="0" err="1" smtClean="0"/>
              <a:t>fesâd</a:t>
            </a:r>
            <a:r>
              <a:rPr lang="tr-TR" dirty="0" smtClean="0"/>
              <a:t> sebebidir.</a:t>
            </a:r>
          </a:p>
          <a:p>
            <a:pPr lvl="1"/>
            <a:r>
              <a:rPr lang="tr-TR" dirty="0" smtClean="0"/>
              <a:t>Örneğin günde 10 </a:t>
            </a:r>
            <a:r>
              <a:rPr lang="tr-TR" dirty="0" err="1" smtClean="0"/>
              <a:t>lt</a:t>
            </a:r>
            <a:r>
              <a:rPr lang="tr-TR" dirty="0" smtClean="0"/>
              <a:t>. süt vermesi şartıyla inek satılması</a:t>
            </a:r>
          </a:p>
          <a:p>
            <a:r>
              <a:rPr lang="tr-TR" dirty="0" smtClean="0"/>
              <a:t>Zarar</a:t>
            </a:r>
          </a:p>
          <a:p>
            <a:pPr lvl="1"/>
            <a:r>
              <a:rPr lang="tr-TR" dirty="0" smtClean="0"/>
              <a:t>Akdin konusunun tesliminde taraflara zarar verilmesi</a:t>
            </a:r>
          </a:p>
          <a:p>
            <a:pPr lvl="1"/>
            <a:r>
              <a:rPr lang="tr-TR" dirty="0" smtClean="0"/>
              <a:t>Örneğin ağılın içindeki hayvanın satılması</a:t>
            </a:r>
          </a:p>
          <a:p>
            <a:r>
              <a:rPr lang="tr-TR" dirty="0" smtClean="0"/>
              <a:t>Cehalet </a:t>
            </a:r>
          </a:p>
          <a:p>
            <a:pPr lvl="1"/>
            <a:r>
              <a:rPr lang="tr-TR" dirty="0" smtClean="0"/>
              <a:t>Asılda cehalet </a:t>
            </a:r>
            <a:r>
              <a:rPr lang="tr-TR" dirty="0" err="1" smtClean="0"/>
              <a:t>butlân</a:t>
            </a:r>
            <a:r>
              <a:rPr lang="tr-TR" dirty="0" smtClean="0"/>
              <a:t>; vasıfta cehalet </a:t>
            </a:r>
            <a:r>
              <a:rPr lang="tr-TR" dirty="0" err="1" smtClean="0"/>
              <a:t>fesâd</a:t>
            </a:r>
            <a:r>
              <a:rPr lang="tr-TR" dirty="0" smtClean="0"/>
              <a:t> sebebidir.</a:t>
            </a:r>
          </a:p>
          <a:p>
            <a:pPr lvl="1"/>
            <a:r>
              <a:rPr lang="tr-TR" dirty="0" smtClean="0"/>
              <a:t>Örneğin akde konu olan malın cinsinin belli olup, niteliğinin belli olmaması; akit vadeli ise vadenin belli olmaması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Ca</a:t>
            </a:r>
            <a:r>
              <a:rPr lang="tr-TR" dirty="0" smtClean="0"/>
              <a:t>‘</a:t>
            </a:r>
            <a:r>
              <a:rPr lang="tr-TR" dirty="0" err="1" smtClean="0"/>
              <a:t>lî</a:t>
            </a:r>
            <a:r>
              <a:rPr lang="tr-TR" dirty="0" smtClean="0"/>
              <a:t> Şart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Şartlarda şer‘î ve </a:t>
            </a:r>
            <a:r>
              <a:rPr lang="tr-TR" dirty="0" err="1" smtClean="0"/>
              <a:t>ca</a:t>
            </a:r>
            <a:r>
              <a:rPr lang="tr-TR" dirty="0" smtClean="0"/>
              <a:t>‘</a:t>
            </a:r>
            <a:r>
              <a:rPr lang="tr-TR" dirty="0" err="1" smtClean="0"/>
              <a:t>lî</a:t>
            </a:r>
            <a:r>
              <a:rPr lang="tr-TR" dirty="0" smtClean="0"/>
              <a:t> ayrımı</a:t>
            </a:r>
          </a:p>
          <a:p>
            <a:r>
              <a:rPr lang="tr-TR" dirty="0" err="1" smtClean="0"/>
              <a:t>Safkateyn</a:t>
            </a:r>
            <a:r>
              <a:rPr lang="tr-TR" dirty="0" smtClean="0"/>
              <a:t> kavramı/</a:t>
            </a:r>
            <a:r>
              <a:rPr lang="ar-SA" dirty="0" smtClean="0"/>
              <a:t>صفقتين </a:t>
            </a:r>
            <a:endParaRPr lang="tr-TR" dirty="0" smtClean="0"/>
          </a:p>
          <a:p>
            <a:r>
              <a:rPr lang="tr-TR" dirty="0" err="1" smtClean="0"/>
              <a:t>İfsâd</a:t>
            </a:r>
            <a:r>
              <a:rPr lang="tr-TR" dirty="0" smtClean="0"/>
              <a:t> edici şartta temel ilke: Örf haline gelmediği sürece taraflardan birine özel faydası olan şart</a:t>
            </a:r>
          </a:p>
          <a:p>
            <a:pPr lvl="1"/>
            <a:r>
              <a:rPr lang="tr-TR" dirty="0" smtClean="0"/>
              <a:t>Örneğin ev sahibinin, 1 ay kendisi oturma şartıyla evini satması</a:t>
            </a:r>
          </a:p>
          <a:p>
            <a:r>
              <a:rPr lang="tr-TR" dirty="0" err="1" smtClean="0"/>
              <a:t>Ca</a:t>
            </a:r>
            <a:r>
              <a:rPr lang="tr-TR" dirty="0" smtClean="0"/>
              <a:t>‘</a:t>
            </a:r>
            <a:r>
              <a:rPr lang="tr-TR" dirty="0" err="1" smtClean="0"/>
              <a:t>lî</a:t>
            </a:r>
            <a:r>
              <a:rPr lang="tr-TR" dirty="0" smtClean="0"/>
              <a:t> şartların meşruiyetinde farklı görüşler</a:t>
            </a:r>
          </a:p>
          <a:p>
            <a:pPr lvl="1"/>
            <a:r>
              <a:rPr lang="tr-TR" dirty="0" smtClean="0"/>
              <a:t>En dar yaklaşım: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Hazm</a:t>
            </a:r>
            <a:endParaRPr lang="tr-TR" dirty="0" smtClean="0"/>
          </a:p>
          <a:p>
            <a:pPr lvl="1"/>
            <a:r>
              <a:rPr lang="tr-TR" dirty="0" smtClean="0"/>
              <a:t>En geniş yaklaşım: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Teymiyye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Ribâ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كل قرض جر منفعة فهو ربا</a:t>
            </a:r>
            <a:endParaRPr lang="tr-TR" dirty="0" smtClean="0"/>
          </a:p>
          <a:p>
            <a:r>
              <a:rPr lang="tr-TR" dirty="0" err="1" smtClean="0"/>
              <a:t>Esnâf</a:t>
            </a:r>
            <a:r>
              <a:rPr lang="tr-TR" dirty="0" smtClean="0"/>
              <a:t>-ı sitte hadisi: Altın, gümüş, buğday, arpa, hurma, tuz.</a:t>
            </a:r>
          </a:p>
          <a:p>
            <a:r>
              <a:rPr lang="tr-TR" dirty="0" err="1" smtClean="0"/>
              <a:t>Ribâ</a:t>
            </a:r>
            <a:r>
              <a:rPr lang="tr-TR" dirty="0" smtClean="0"/>
              <a:t> çeşitleri: Fazlalık/</a:t>
            </a:r>
            <a:r>
              <a:rPr lang="ar-SA" dirty="0" smtClean="0"/>
              <a:t>فضل</a:t>
            </a:r>
            <a:r>
              <a:rPr lang="tr-TR" dirty="0" smtClean="0"/>
              <a:t> ve vade/</a:t>
            </a:r>
            <a:r>
              <a:rPr lang="ar-SA" dirty="0" smtClean="0"/>
              <a:t>نسيئة </a:t>
            </a:r>
            <a:endParaRPr lang="tr-TR" dirty="0" smtClean="0"/>
          </a:p>
          <a:p>
            <a:r>
              <a:rPr lang="tr-TR" dirty="0" smtClean="0"/>
              <a:t>Sarf akdi: Bedellerin değişiminde peşin olma şartı</a:t>
            </a:r>
          </a:p>
          <a:p>
            <a:r>
              <a:rPr lang="tr-TR" dirty="0" smtClean="0"/>
              <a:t>Faiz hileleri:</a:t>
            </a:r>
          </a:p>
          <a:p>
            <a:pPr lvl="1"/>
            <a:r>
              <a:rPr lang="tr-TR" dirty="0" err="1" smtClean="0"/>
              <a:t>Beyu’l</a:t>
            </a:r>
            <a:r>
              <a:rPr lang="tr-TR" dirty="0" smtClean="0"/>
              <a:t>-</a:t>
            </a:r>
            <a:r>
              <a:rPr lang="tr-TR" dirty="0" err="1" smtClean="0"/>
              <a:t>iyne</a:t>
            </a:r>
            <a:r>
              <a:rPr lang="tr-TR" dirty="0" smtClean="0"/>
              <a:t>/</a:t>
            </a:r>
            <a:r>
              <a:rPr lang="ar-SA" dirty="0" smtClean="0"/>
              <a:t>بيع العينة </a:t>
            </a:r>
            <a:endParaRPr lang="tr-TR" dirty="0" smtClean="0"/>
          </a:p>
          <a:p>
            <a:pPr lvl="1"/>
            <a:r>
              <a:rPr lang="tr-TR" dirty="0" smtClean="0"/>
              <a:t>Bey </a:t>
            </a:r>
            <a:r>
              <a:rPr lang="tr-TR" dirty="0" err="1" smtClean="0"/>
              <a:t>bi’l</a:t>
            </a:r>
            <a:r>
              <a:rPr lang="tr-TR" dirty="0" smtClean="0"/>
              <a:t>-</a:t>
            </a:r>
            <a:r>
              <a:rPr lang="tr-TR" dirty="0" err="1" smtClean="0"/>
              <a:t>vefâ</a:t>
            </a:r>
            <a:r>
              <a:rPr lang="tr-TR" dirty="0" smtClean="0"/>
              <a:t>/</a:t>
            </a:r>
            <a:r>
              <a:rPr lang="ar-SA" dirty="0" smtClean="0"/>
              <a:t>بيع بالوفاء </a:t>
            </a:r>
            <a:endParaRPr lang="tr-TR" dirty="0" smtClean="0"/>
          </a:p>
          <a:p>
            <a:pPr lvl="1"/>
            <a:r>
              <a:rPr lang="tr-TR" dirty="0" smtClean="0"/>
              <a:t>Bey </a:t>
            </a:r>
            <a:r>
              <a:rPr lang="tr-TR" dirty="0" err="1" smtClean="0"/>
              <a:t>bi’l</a:t>
            </a:r>
            <a:r>
              <a:rPr lang="tr-TR" dirty="0" smtClean="0"/>
              <a:t>-</a:t>
            </a:r>
            <a:r>
              <a:rPr lang="tr-TR" dirty="0" err="1" smtClean="0"/>
              <a:t>istiğlâl</a:t>
            </a:r>
            <a:r>
              <a:rPr lang="tr-TR" dirty="0" smtClean="0"/>
              <a:t>/</a:t>
            </a:r>
            <a:r>
              <a:rPr lang="ar-SA" dirty="0" smtClean="0"/>
              <a:t>بيع بالاستغلال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Fesâdın</a:t>
            </a:r>
            <a:r>
              <a:rPr lang="tr-TR" dirty="0" smtClean="0"/>
              <a:t> Hukuki Sonuçları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Fâsid</a:t>
            </a:r>
            <a:r>
              <a:rPr lang="tr-TR" dirty="0" smtClean="0"/>
              <a:t> akdin </a:t>
            </a:r>
            <a:r>
              <a:rPr lang="tr-TR" dirty="0" err="1" smtClean="0"/>
              <a:t>fesh</a:t>
            </a:r>
            <a:r>
              <a:rPr lang="tr-TR" dirty="0" smtClean="0"/>
              <a:t> edilmesi gerekir. Taraflar </a:t>
            </a:r>
            <a:r>
              <a:rPr lang="tr-TR" dirty="0" err="1" smtClean="0"/>
              <a:t>fesh</a:t>
            </a:r>
            <a:r>
              <a:rPr lang="tr-TR" dirty="0" smtClean="0"/>
              <a:t> etmediğinde mahkeme cebren </a:t>
            </a:r>
            <a:r>
              <a:rPr lang="tr-TR" dirty="0" err="1" smtClean="0"/>
              <a:t>fesh</a:t>
            </a:r>
            <a:r>
              <a:rPr lang="tr-TR" dirty="0" smtClean="0"/>
              <a:t> eder.</a:t>
            </a:r>
          </a:p>
          <a:p>
            <a:r>
              <a:rPr lang="tr-TR" dirty="0" err="1" smtClean="0"/>
              <a:t>Fâsid</a:t>
            </a:r>
            <a:r>
              <a:rPr lang="tr-TR" dirty="0" smtClean="0"/>
              <a:t> akde konu olan malın, </a:t>
            </a:r>
            <a:r>
              <a:rPr lang="tr-TR" dirty="0" err="1" smtClean="0"/>
              <a:t>kabz</a:t>
            </a:r>
            <a:r>
              <a:rPr lang="tr-TR" dirty="0" smtClean="0"/>
              <a:t> halinde mülkiyeti intikal eder.</a:t>
            </a:r>
          </a:p>
          <a:p>
            <a:r>
              <a:rPr lang="tr-TR" dirty="0" err="1" smtClean="0"/>
              <a:t>Fâsid</a:t>
            </a:r>
            <a:r>
              <a:rPr lang="tr-TR" dirty="0" smtClean="0"/>
              <a:t> akitte </a:t>
            </a:r>
            <a:r>
              <a:rPr lang="tr-TR" dirty="0" err="1" smtClean="0"/>
              <a:t>fesâd</a:t>
            </a:r>
            <a:r>
              <a:rPr lang="tr-TR" dirty="0" smtClean="0"/>
              <a:t> sebebi </a:t>
            </a:r>
            <a:r>
              <a:rPr lang="tr-TR" dirty="0" err="1" smtClean="0"/>
              <a:t>izâle</a:t>
            </a:r>
            <a:r>
              <a:rPr lang="tr-TR" dirty="0" smtClean="0"/>
              <a:t> edildiğinde akit sıhhat niteliği kazanır.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328</Words>
  <Application>Microsoft Office PowerPoint</Application>
  <PresentationFormat>Ekran Gösterisi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Akdin Sıhhati</vt:lpstr>
      <vt:lpstr>Sıhhat Kavramının Mahiyeti</vt:lpstr>
      <vt:lpstr>Hanefî ve Cumhur İhtilafının Gerekçesi</vt:lpstr>
      <vt:lpstr>Fesâd Sebepleri</vt:lpstr>
      <vt:lpstr>İkrâh ve Hezl</vt:lpstr>
      <vt:lpstr>Garar, Zarar ve Cehalet</vt:lpstr>
      <vt:lpstr>Ca‘lî Şart </vt:lpstr>
      <vt:lpstr>Ribâ </vt:lpstr>
      <vt:lpstr>Fesâdın Hukuki Sonuçları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Akdin Sıhhati</dc:title>
  <dc:creator>user</dc:creator>
  <cp:lastModifiedBy>user</cp:lastModifiedBy>
  <cp:revision>7</cp:revision>
  <dcterms:created xsi:type="dcterms:W3CDTF">2019-03-17T14:15:29Z</dcterms:created>
  <dcterms:modified xsi:type="dcterms:W3CDTF">2019-03-17T15:20:18Z</dcterms:modified>
</cp:coreProperties>
</file>