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0"/>
  </p:notesMasterIdLst>
  <p:sldIdLst>
    <p:sldId id="256" r:id="rId2"/>
    <p:sldId id="257" r:id="rId3"/>
    <p:sldId id="274" r:id="rId4"/>
    <p:sldId id="258" r:id="rId5"/>
    <p:sldId id="259" r:id="rId6"/>
    <p:sldId id="260" r:id="rId7"/>
    <p:sldId id="261" r:id="rId8"/>
    <p:sldId id="275" r:id="rId9"/>
    <p:sldId id="276" r:id="rId10"/>
    <p:sldId id="279" r:id="rId11"/>
    <p:sldId id="278" r:id="rId12"/>
    <p:sldId id="280" r:id="rId13"/>
    <p:sldId id="281" r:id="rId14"/>
    <p:sldId id="265" r:id="rId15"/>
    <p:sldId id="262" r:id="rId16"/>
    <p:sldId id="263" r:id="rId17"/>
    <p:sldId id="264" r:id="rId18"/>
    <p:sldId id="266" r:id="rId19"/>
    <p:sldId id="267" r:id="rId20"/>
    <p:sldId id="268" r:id="rId21"/>
    <p:sldId id="282" r:id="rId22"/>
    <p:sldId id="283" r:id="rId23"/>
    <p:sldId id="284" r:id="rId24"/>
    <p:sldId id="270" r:id="rId25"/>
    <p:sldId id="273" r:id="rId26"/>
    <p:sldId id="286" r:id="rId27"/>
    <p:sldId id="285" r:id="rId28"/>
    <p:sldId id="287" r:id="rId29"/>
    <p:sldId id="288" r:id="rId30"/>
    <p:sldId id="289" r:id="rId31"/>
    <p:sldId id="290" r:id="rId32"/>
    <p:sldId id="291" r:id="rId33"/>
    <p:sldId id="292" r:id="rId34"/>
    <p:sldId id="294" r:id="rId35"/>
    <p:sldId id="298" r:id="rId36"/>
    <p:sldId id="296" r:id="rId37"/>
    <p:sldId id="299" r:id="rId38"/>
    <p:sldId id="300" r:id="rId39"/>
    <p:sldId id="301" r:id="rId40"/>
    <p:sldId id="297" r:id="rId41"/>
    <p:sldId id="302" r:id="rId42"/>
    <p:sldId id="303" r:id="rId43"/>
    <p:sldId id="305" r:id="rId44"/>
    <p:sldId id="306" r:id="rId45"/>
    <p:sldId id="310" r:id="rId46"/>
    <p:sldId id="308" r:id="rId47"/>
    <p:sldId id="309" r:id="rId48"/>
    <p:sldId id="311" r:id="rId4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38716-008B-4C4E-93B9-EF910B913B34}" type="datetimeFigureOut">
              <a:rPr lang="tr-TR" smtClean="0"/>
              <a:t>04.02.2021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2FAF9-872F-4BEA-970C-87D425A4A3E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99703E-3B37-46B8-AB40-FB836535C926}" type="slidenum">
              <a:rPr lang="tr-TR" smtClean="0"/>
              <a:pPr/>
              <a:t>34</a:t>
            </a:fld>
            <a:endParaRPr lang="tr-TR" smtClean="0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9200" cy="4116387"/>
          </a:xfrm>
          <a:noFill/>
        </p:spPr>
        <p:txBody>
          <a:bodyPr wrap="square" lIns="90783" tIns="44593" rIns="90783" bIns="44593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  <p:sp>
        <p:nvSpPr>
          <p:cNvPr id="65540" name="Rectangle 3"/>
          <p:cNvSpPr>
            <a:spLocks noRo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9CA4A23-748F-441F-9BDE-78188A33B71E}" type="slidenum">
              <a:rPr lang="tr-TR" smtClean="0"/>
              <a:pPr/>
              <a:t>35</a:t>
            </a:fld>
            <a:endParaRPr lang="tr-TR" smtClean="0"/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9200" cy="4116387"/>
          </a:xfrm>
          <a:noFill/>
        </p:spPr>
        <p:txBody>
          <a:bodyPr wrap="square" lIns="90783" tIns="44593" rIns="90783" bIns="44593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  <p:sp>
        <p:nvSpPr>
          <p:cNvPr id="66564" name="Rectangle 3"/>
          <p:cNvSpPr>
            <a:spLocks noRot="1" noChangeArrowheads="1" noTextEdit="1"/>
          </p:cNvSpPr>
          <p:nvPr>
            <p:ph type="sldImg"/>
          </p:nvPr>
        </p:nvSpPr>
        <p:spPr bwMode="auto">
          <a:xfrm>
            <a:off x="1152525" y="692150"/>
            <a:ext cx="4554538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04.02.2021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04.02.2021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04.02.2021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04.02.2021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04.02.2021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04.02.2021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04.02.2021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95736" y="1124744"/>
            <a:ext cx="6172200" cy="2592288"/>
          </a:xfrm>
        </p:spPr>
        <p:txBody>
          <a:bodyPr>
            <a:normAutofit/>
          </a:bodyPr>
          <a:lstStyle/>
          <a:p>
            <a:pPr algn="ctr"/>
            <a:r>
              <a:rPr lang="tr-TR" sz="3200" dirty="0" smtClean="0">
                <a:solidFill>
                  <a:srgbClr val="FF0000"/>
                </a:solidFill>
              </a:rPr>
              <a:t>DİARE VE KONSTİPASYONU OLAN HASTAYA KLİNİK YAKLAŞIM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059832" y="5229200"/>
            <a:ext cx="5616624" cy="1371600"/>
          </a:xfrm>
        </p:spPr>
        <p:txBody>
          <a:bodyPr/>
          <a:lstStyle/>
          <a:p>
            <a:r>
              <a:rPr lang="tr-TR" dirty="0" smtClean="0"/>
              <a:t>		</a:t>
            </a:r>
            <a:r>
              <a:rPr lang="tr-TR" dirty="0" err="1" smtClean="0"/>
              <a:t>Öğr</a:t>
            </a:r>
            <a:r>
              <a:rPr lang="tr-TR" dirty="0" smtClean="0"/>
              <a:t>. Gör. Dr. M. Fatih KARAKAYA</a:t>
            </a:r>
          </a:p>
          <a:p>
            <a:r>
              <a:rPr lang="tr-TR" dirty="0" smtClean="0"/>
              <a:t>		         Gastroenteroloji B.D.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SEKRETUVAR İSHALLER NEDENLERİ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İnflamatuar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barsak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hastalığı</a:t>
            </a:r>
            <a:r>
              <a:rPr lang="en-AU" dirty="0" smtClean="0">
                <a:latin typeface="Arial" charset="0"/>
                <a:cs typeface="Arial" charset="0"/>
              </a:rPr>
              <a:t>,</a:t>
            </a: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Mikroskopik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kolit</a:t>
            </a:r>
            <a:r>
              <a:rPr lang="en-AU" dirty="0" smtClean="0">
                <a:latin typeface="Arial" charset="0"/>
                <a:cs typeface="Arial" charset="0"/>
              </a:rPr>
              <a:t>, </a:t>
            </a: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Hipertiroidizm</a:t>
            </a:r>
            <a:r>
              <a:rPr lang="en-AU" dirty="0" smtClean="0">
                <a:latin typeface="Arial" charset="0"/>
                <a:cs typeface="Arial" charset="0"/>
              </a:rPr>
              <a:t>, </a:t>
            </a: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İnce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barsağın</a:t>
            </a:r>
            <a:r>
              <a:rPr lang="en-AU" dirty="0" smtClean="0">
                <a:latin typeface="Arial" charset="0"/>
                <a:cs typeface="Arial" charset="0"/>
              </a:rPr>
              <a:t> total </a:t>
            </a:r>
            <a:r>
              <a:rPr lang="en-AU" dirty="0" err="1" smtClean="0">
                <a:latin typeface="Arial" charset="0"/>
                <a:cs typeface="Arial" charset="0"/>
              </a:rPr>
              <a:t>villöz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atrofisi</a:t>
            </a:r>
            <a:r>
              <a:rPr lang="en-AU" dirty="0" smtClean="0">
                <a:latin typeface="Arial" charset="0"/>
                <a:cs typeface="Arial" charset="0"/>
              </a:rPr>
              <a:t>, </a:t>
            </a: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İntestinal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lenfoma</a:t>
            </a:r>
            <a:r>
              <a:rPr lang="en-AU" dirty="0" smtClean="0">
                <a:latin typeface="Arial" charset="0"/>
                <a:cs typeface="Arial" charset="0"/>
              </a:rPr>
              <a:t>,</a:t>
            </a: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Rektal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villöz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adenom</a:t>
            </a:r>
            <a:r>
              <a:rPr lang="en-AU" dirty="0" smtClean="0">
                <a:latin typeface="Arial" charset="0"/>
                <a:cs typeface="Arial" charset="0"/>
              </a:rPr>
              <a:t>, </a:t>
            </a: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Zollinger</a:t>
            </a:r>
            <a:r>
              <a:rPr lang="en-AU" dirty="0" smtClean="0">
                <a:latin typeface="Arial" charset="0"/>
                <a:cs typeface="Arial" charset="0"/>
              </a:rPr>
              <a:t>-Ellison S. </a:t>
            </a: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Vipoma</a:t>
            </a:r>
            <a:r>
              <a:rPr lang="en-AU" dirty="0" smtClean="0">
                <a:latin typeface="Arial" charset="0"/>
                <a:cs typeface="Arial" charset="0"/>
              </a:rPr>
              <a:t>, </a:t>
            </a: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smtClean="0">
                <a:latin typeface="Arial" charset="0"/>
                <a:cs typeface="Arial" charset="0"/>
              </a:rPr>
              <a:t>Malign </a:t>
            </a:r>
            <a:r>
              <a:rPr lang="en-AU" dirty="0" err="1" smtClean="0">
                <a:latin typeface="Arial" charset="0"/>
                <a:cs typeface="Arial" charset="0"/>
              </a:rPr>
              <a:t>karsinoid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sendrom</a:t>
            </a:r>
            <a:r>
              <a:rPr lang="en-AU" dirty="0" smtClean="0">
                <a:latin typeface="Arial" charset="0"/>
                <a:cs typeface="Arial" charset="0"/>
              </a:rPr>
              <a:t>,</a:t>
            </a: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Tiroidin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medüller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karsinomu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Giardiazis</a:t>
            </a:r>
            <a:r>
              <a:rPr lang="en-AU" dirty="0" smtClean="0">
                <a:latin typeface="Arial" charset="0"/>
                <a:cs typeface="Arial" charset="0"/>
              </a:rPr>
              <a:t>, </a:t>
            </a: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Strongiloidozis</a:t>
            </a:r>
            <a:r>
              <a:rPr lang="en-AU" dirty="0" smtClean="0">
                <a:latin typeface="Arial" charset="0"/>
                <a:cs typeface="Arial" charset="0"/>
              </a:rPr>
              <a:t>,</a:t>
            </a: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Kronik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granülamatöz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infeksiyonlar</a:t>
            </a:r>
            <a:r>
              <a:rPr lang="en-AU" dirty="0" smtClean="0">
                <a:latin typeface="Arial" charset="0"/>
                <a:cs typeface="Arial" charset="0"/>
              </a:rPr>
              <a:t>, </a:t>
            </a: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Pseudopankreatik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kolera</a:t>
            </a:r>
            <a:r>
              <a:rPr lang="en-AU" dirty="0" smtClean="0">
                <a:latin typeface="Arial" charset="0"/>
                <a:cs typeface="Arial" charset="0"/>
              </a:rPr>
              <a:t>, </a:t>
            </a: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İleokolik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rezeksiyon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sendromu</a:t>
            </a:r>
            <a:r>
              <a:rPr lang="en-AU" dirty="0" smtClean="0">
                <a:latin typeface="Arial" charset="0"/>
                <a:cs typeface="Arial" charset="0"/>
              </a:rPr>
              <a:t>, </a:t>
            </a:r>
            <a:endParaRPr lang="tr-TR" dirty="0" smtClean="0"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cs typeface="Arial" pitchFamily="34" charset="0"/>
              </a:rPr>
              <a:t>MOTİLİTE BOZUKLUĞUNA BAĞLI İSHALLER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800" b="1" dirty="0" err="1" smtClean="0">
                <a:solidFill>
                  <a:srgbClr val="FF0000"/>
                </a:solidFill>
                <a:latin typeface="Arial" charset="0"/>
              </a:rPr>
              <a:t>Motilite</a:t>
            </a:r>
            <a:r>
              <a:rPr lang="tr-TR" sz="2800" b="1" dirty="0" smtClean="0">
                <a:solidFill>
                  <a:srgbClr val="FF0000"/>
                </a:solidFill>
                <a:latin typeface="Arial" charset="0"/>
              </a:rPr>
              <a:t> arttığında:</a:t>
            </a:r>
          </a:p>
          <a:p>
            <a:pPr lvl="1"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400" dirty="0" smtClean="0">
                <a:latin typeface="Arial" charset="0"/>
              </a:rPr>
              <a:t>İçeriğin emilimi için yeterli süre olmaması sonucu gelişir.</a:t>
            </a: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endParaRPr lang="tr-TR" sz="2800" dirty="0" smtClean="0">
              <a:latin typeface="Arial" charset="0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800" b="1" dirty="0" err="1" smtClean="0">
                <a:solidFill>
                  <a:srgbClr val="FF0000"/>
                </a:solidFill>
                <a:latin typeface="Arial" charset="0"/>
              </a:rPr>
              <a:t>Motilite</a:t>
            </a:r>
            <a:r>
              <a:rPr lang="tr-TR" sz="2800" b="1" dirty="0" smtClean="0">
                <a:solidFill>
                  <a:srgbClr val="FF0000"/>
                </a:solidFill>
                <a:latin typeface="Arial" charset="0"/>
              </a:rPr>
              <a:t> azaldığında:</a:t>
            </a:r>
          </a:p>
          <a:p>
            <a:pPr lvl="1"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400" dirty="0" smtClean="0">
                <a:latin typeface="Arial" charset="0"/>
              </a:rPr>
              <a:t>İnce </a:t>
            </a:r>
            <a:r>
              <a:rPr lang="tr-TR" sz="2400" dirty="0" err="1" smtClean="0">
                <a:latin typeface="Arial" charset="0"/>
              </a:rPr>
              <a:t>barsakta</a:t>
            </a:r>
            <a:r>
              <a:rPr lang="tr-TR" sz="2400" dirty="0" smtClean="0">
                <a:latin typeface="Arial" charset="0"/>
              </a:rPr>
              <a:t> gelişen bakteriyel aşırı çoğalma sonucu oluşur.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tr-TR" b="1" dirty="0" smtClean="0">
                <a:latin typeface="Arial" charset="0"/>
                <a:cs typeface="Arial" charset="0"/>
              </a:rPr>
              <a:t>Nedenleri;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İrritabl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barsak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sendromu</a:t>
            </a:r>
            <a:r>
              <a:rPr lang="en-AU" dirty="0" smtClean="0">
                <a:latin typeface="Arial" charset="0"/>
                <a:cs typeface="Arial" charset="0"/>
              </a:rPr>
              <a:t>, </a:t>
            </a:r>
            <a:endParaRPr lang="tr-TR" dirty="0" smtClean="0">
              <a:latin typeface="Arial" charset="0"/>
              <a:cs typeface="Arial" charset="0"/>
            </a:endParaRP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smtClean="0">
                <a:latin typeface="Arial" charset="0"/>
                <a:cs typeface="Arial" charset="0"/>
              </a:rPr>
              <a:t>Malign </a:t>
            </a:r>
            <a:r>
              <a:rPr lang="en-AU" dirty="0" err="1" smtClean="0">
                <a:latin typeface="Arial" charset="0"/>
                <a:cs typeface="Arial" charset="0"/>
              </a:rPr>
              <a:t>karsinoid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sendrom</a:t>
            </a:r>
            <a:r>
              <a:rPr lang="en-AU" dirty="0" smtClean="0">
                <a:latin typeface="Arial" charset="0"/>
                <a:cs typeface="Arial" charset="0"/>
              </a:rPr>
              <a:t>, </a:t>
            </a:r>
            <a:endParaRPr lang="tr-TR" dirty="0" smtClean="0">
              <a:latin typeface="Arial" charset="0"/>
              <a:cs typeface="Arial" charset="0"/>
            </a:endParaRP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Postvagotomik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ve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postgastrektomik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diyareler</a:t>
            </a:r>
            <a:r>
              <a:rPr lang="en-AU" dirty="0" smtClean="0">
                <a:latin typeface="Arial" charset="0"/>
                <a:cs typeface="Arial" charset="0"/>
              </a:rPr>
              <a:t>, </a:t>
            </a:r>
            <a:endParaRPr lang="tr-TR" dirty="0" smtClean="0">
              <a:latin typeface="Arial" charset="0"/>
              <a:cs typeface="Arial" charset="0"/>
            </a:endParaRP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smtClean="0">
                <a:latin typeface="Arial" charset="0"/>
                <a:cs typeface="Arial" charset="0"/>
              </a:rPr>
              <a:t>D</a:t>
            </a:r>
            <a:r>
              <a:rPr lang="tr-TR" dirty="0" err="1" smtClean="0">
                <a:latin typeface="Arial" charset="0"/>
                <a:cs typeface="Arial" charset="0"/>
              </a:rPr>
              <a:t>iabetes</a:t>
            </a:r>
            <a:r>
              <a:rPr lang="tr-TR" dirty="0" smtClean="0">
                <a:latin typeface="Arial" charset="0"/>
                <a:cs typeface="Arial" charset="0"/>
              </a:rPr>
              <a:t> m</a:t>
            </a:r>
            <a:r>
              <a:rPr lang="en-AU" dirty="0" err="1" smtClean="0">
                <a:latin typeface="Arial" charset="0"/>
                <a:cs typeface="Arial" charset="0"/>
              </a:rPr>
              <a:t>ellitus</a:t>
            </a:r>
            <a:r>
              <a:rPr lang="en-AU" dirty="0" smtClean="0">
                <a:latin typeface="Arial" charset="0"/>
                <a:cs typeface="Arial" charset="0"/>
              </a:rPr>
              <a:t>, </a:t>
            </a:r>
            <a:endParaRPr lang="tr-TR" dirty="0" smtClean="0">
              <a:latin typeface="Arial" charset="0"/>
              <a:cs typeface="Arial" charset="0"/>
            </a:endParaRP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Tirotoksikoz</a:t>
            </a:r>
            <a:r>
              <a:rPr lang="en-AU" dirty="0" smtClean="0">
                <a:latin typeface="Arial" charset="0"/>
                <a:cs typeface="Arial" charset="0"/>
              </a:rPr>
              <a:t>, </a:t>
            </a:r>
            <a:endParaRPr lang="tr-TR" dirty="0" smtClean="0">
              <a:latin typeface="Arial" charset="0"/>
              <a:cs typeface="Arial" charset="0"/>
            </a:endParaRP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İleoçekal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valf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veya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ileal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rezeksiyonlar</a:t>
            </a:r>
            <a:r>
              <a:rPr lang="en-AU" dirty="0" smtClean="0">
                <a:latin typeface="Arial" charset="0"/>
                <a:cs typeface="Arial" charset="0"/>
              </a:rPr>
              <a:t>, </a:t>
            </a:r>
            <a:endParaRPr lang="tr-TR" dirty="0" smtClean="0"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İNFLAMATUAR TİP İSHALLER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06916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tr-TR" dirty="0" err="1" smtClean="0">
                <a:latin typeface="Arial" charset="0"/>
              </a:rPr>
              <a:t>İnflamasyon</a:t>
            </a:r>
            <a:r>
              <a:rPr lang="tr-TR" dirty="0" smtClean="0">
                <a:latin typeface="Arial" charset="0"/>
              </a:rPr>
              <a:t> ve </a:t>
            </a:r>
            <a:r>
              <a:rPr lang="tr-TR" dirty="0" err="1" smtClean="0">
                <a:latin typeface="Arial" charset="0"/>
              </a:rPr>
              <a:t>ülserasyon</a:t>
            </a:r>
            <a:r>
              <a:rPr lang="tr-TR" dirty="0" smtClean="0">
                <a:latin typeface="Arial" charset="0"/>
              </a:rPr>
              <a:t> sonucu </a:t>
            </a:r>
            <a:r>
              <a:rPr lang="tr-TR" dirty="0" err="1" smtClean="0">
                <a:latin typeface="Arial" charset="0"/>
              </a:rPr>
              <a:t>intestinal</a:t>
            </a:r>
            <a:r>
              <a:rPr lang="tr-TR" dirty="0" smtClean="0">
                <a:latin typeface="Arial" charset="0"/>
              </a:rPr>
              <a:t> mukozanın bütünlüğünün kaybolması, emilimin bozulması sonucu </a:t>
            </a:r>
            <a:r>
              <a:rPr lang="tr-TR" dirty="0" err="1" smtClean="0">
                <a:latin typeface="Arial" charset="0"/>
              </a:rPr>
              <a:t>sekresyona</a:t>
            </a:r>
            <a:r>
              <a:rPr lang="tr-TR" dirty="0" smtClean="0">
                <a:latin typeface="Arial" charset="0"/>
              </a:rPr>
              <a:t>  yol açarak ishal oluşturur.</a:t>
            </a:r>
          </a:p>
          <a:p>
            <a:pPr>
              <a:buFont typeface="Wingdings" pitchFamily="2" charset="2"/>
              <a:buChar char="ü"/>
            </a:pPr>
            <a:endParaRPr lang="tr-TR" b="1" dirty="0" smtClean="0">
              <a:latin typeface="Arial" charset="0"/>
            </a:endParaRPr>
          </a:p>
          <a:p>
            <a:pPr>
              <a:buFont typeface="Wingdings" pitchFamily="2" charset="2"/>
              <a:buChar char="ü"/>
            </a:pPr>
            <a:r>
              <a:rPr lang="tr-TR" dirty="0" smtClean="0">
                <a:latin typeface="Arial" charset="0"/>
              </a:rPr>
              <a:t>Dışkıda kan, mukus, iltihap vardır. </a:t>
            </a:r>
          </a:p>
          <a:p>
            <a:endParaRPr lang="tr-TR" dirty="0" smtClean="0"/>
          </a:p>
          <a:p>
            <a:r>
              <a:rPr lang="tr-TR" b="1" dirty="0" smtClean="0"/>
              <a:t>Nedenleri: </a:t>
            </a: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endParaRPr lang="tr-TR" b="1" dirty="0" smtClean="0">
              <a:latin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b="1" dirty="0" err="1" smtClean="0">
                <a:latin typeface="Arial" charset="0"/>
              </a:rPr>
              <a:t>İnfeksiyonlar</a:t>
            </a:r>
            <a:r>
              <a:rPr lang="tr-TR" b="1" dirty="0" smtClean="0">
                <a:latin typeface="Arial" charset="0"/>
              </a:rPr>
              <a:t>:</a:t>
            </a:r>
          </a:p>
          <a:p>
            <a:pPr lvl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400" dirty="0" err="1" smtClean="0">
                <a:latin typeface="Arial" charset="0"/>
              </a:rPr>
              <a:t>Enteropatojen</a:t>
            </a:r>
            <a:r>
              <a:rPr lang="tr-TR" sz="2400" dirty="0" smtClean="0">
                <a:latin typeface="Arial" charset="0"/>
              </a:rPr>
              <a:t> E.</a:t>
            </a:r>
            <a:r>
              <a:rPr lang="tr-TR" sz="2400" dirty="0" err="1" smtClean="0">
                <a:latin typeface="Arial" charset="0"/>
              </a:rPr>
              <a:t>coli</a:t>
            </a:r>
            <a:r>
              <a:rPr lang="tr-TR" sz="2400" dirty="0" smtClean="0">
                <a:latin typeface="Arial" charset="0"/>
              </a:rPr>
              <a:t>, rota virüs, </a:t>
            </a:r>
            <a:r>
              <a:rPr lang="tr-TR" sz="2400" dirty="0" err="1" smtClean="0">
                <a:latin typeface="Arial" charset="0"/>
              </a:rPr>
              <a:t>norwalk</a:t>
            </a:r>
            <a:r>
              <a:rPr lang="tr-TR" sz="2400" dirty="0" smtClean="0">
                <a:latin typeface="Arial" charset="0"/>
              </a:rPr>
              <a:t> virüsü, </a:t>
            </a:r>
            <a:r>
              <a:rPr lang="tr-TR" sz="2400" dirty="0" err="1" smtClean="0">
                <a:latin typeface="Arial" charset="0"/>
              </a:rPr>
              <a:t>giardiazis</a:t>
            </a:r>
            <a:r>
              <a:rPr lang="tr-TR" sz="2400" dirty="0" smtClean="0">
                <a:latin typeface="Arial" charset="0"/>
              </a:rPr>
              <a:t>, </a:t>
            </a:r>
            <a:r>
              <a:rPr lang="tr-TR" sz="2400" dirty="0" err="1" smtClean="0">
                <a:latin typeface="Arial" charset="0"/>
              </a:rPr>
              <a:t>shigella</a:t>
            </a:r>
            <a:r>
              <a:rPr lang="tr-TR" sz="2400" dirty="0" smtClean="0">
                <a:latin typeface="Arial" charset="0"/>
              </a:rPr>
              <a:t>, e.</a:t>
            </a:r>
            <a:r>
              <a:rPr lang="tr-TR" sz="2400" dirty="0" err="1" smtClean="0">
                <a:latin typeface="Arial" charset="0"/>
              </a:rPr>
              <a:t>histolytica</a:t>
            </a:r>
            <a:r>
              <a:rPr lang="tr-TR" sz="2400" dirty="0" smtClean="0">
                <a:latin typeface="Arial" charset="0"/>
              </a:rPr>
              <a:t>, y.</a:t>
            </a:r>
            <a:r>
              <a:rPr lang="tr-TR" sz="2400" dirty="0" err="1" smtClean="0">
                <a:latin typeface="Arial" charset="0"/>
              </a:rPr>
              <a:t>enterocolitica</a:t>
            </a:r>
            <a:r>
              <a:rPr lang="tr-TR" sz="2400" dirty="0" smtClean="0">
                <a:latin typeface="Arial" charset="0"/>
              </a:rPr>
              <a:t> vs.</a:t>
            </a: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endParaRPr lang="tr-TR" b="1" dirty="0" smtClean="0">
              <a:latin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b="1" dirty="0" smtClean="0">
                <a:latin typeface="Arial" charset="0"/>
              </a:rPr>
              <a:t>Radyoterapi </a:t>
            </a: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endParaRPr lang="tr-TR" b="1" dirty="0" smtClean="0">
              <a:latin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b="1" dirty="0" err="1" smtClean="0">
                <a:latin typeface="Arial" charset="0"/>
              </a:rPr>
              <a:t>Hipersensitivite</a:t>
            </a:r>
            <a:r>
              <a:rPr lang="tr-TR" b="1" dirty="0" smtClean="0">
                <a:latin typeface="Arial" charset="0"/>
              </a:rPr>
              <a:t>:</a:t>
            </a:r>
          </a:p>
          <a:p>
            <a:pPr lvl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400" dirty="0" smtClean="0">
                <a:latin typeface="Arial" charset="0"/>
              </a:rPr>
              <a:t>Gıda </a:t>
            </a:r>
            <a:r>
              <a:rPr lang="tr-TR" sz="2400" dirty="0" err="1" smtClean="0">
                <a:latin typeface="Arial" charset="0"/>
              </a:rPr>
              <a:t>allerisi</a:t>
            </a:r>
            <a:r>
              <a:rPr lang="tr-TR" sz="2400" dirty="0" smtClean="0">
                <a:latin typeface="Arial" charset="0"/>
              </a:rPr>
              <a:t>, </a:t>
            </a:r>
            <a:r>
              <a:rPr lang="tr-TR" sz="2400" dirty="0" err="1" smtClean="0">
                <a:latin typeface="Arial" charset="0"/>
              </a:rPr>
              <a:t>Gluten</a:t>
            </a:r>
            <a:r>
              <a:rPr lang="tr-TR" sz="2400" dirty="0" smtClean="0">
                <a:latin typeface="Arial" charset="0"/>
              </a:rPr>
              <a:t> </a:t>
            </a:r>
            <a:r>
              <a:rPr lang="tr-TR" sz="2400" dirty="0" err="1" smtClean="0">
                <a:latin typeface="Arial" charset="0"/>
              </a:rPr>
              <a:t>sensitif</a:t>
            </a:r>
            <a:r>
              <a:rPr lang="tr-TR" sz="2400" dirty="0" smtClean="0">
                <a:latin typeface="Arial" charset="0"/>
              </a:rPr>
              <a:t> </a:t>
            </a:r>
            <a:r>
              <a:rPr lang="tr-TR" sz="2400" dirty="0" err="1" smtClean="0">
                <a:latin typeface="Arial" charset="0"/>
              </a:rPr>
              <a:t>enteropati</a:t>
            </a:r>
            <a:r>
              <a:rPr lang="tr-TR" sz="2400" dirty="0" smtClean="0">
                <a:latin typeface="Arial" charset="0"/>
              </a:rPr>
              <a:t>, </a:t>
            </a:r>
            <a:r>
              <a:rPr lang="tr-TR" sz="2400" dirty="0" err="1" smtClean="0">
                <a:latin typeface="Arial" charset="0"/>
              </a:rPr>
              <a:t>eozinofilik</a:t>
            </a:r>
            <a:r>
              <a:rPr lang="tr-TR" sz="2400" dirty="0" smtClean="0">
                <a:latin typeface="Arial" charset="0"/>
              </a:rPr>
              <a:t> </a:t>
            </a:r>
            <a:r>
              <a:rPr lang="tr-TR" sz="2400" dirty="0" err="1" smtClean="0">
                <a:latin typeface="Arial" charset="0"/>
              </a:rPr>
              <a:t>gastroenterit</a:t>
            </a:r>
            <a:r>
              <a:rPr lang="tr-TR" sz="2400" dirty="0" smtClean="0">
                <a:latin typeface="Arial" charset="0"/>
              </a:rPr>
              <a:t>.</a:t>
            </a:r>
          </a:p>
          <a:p>
            <a:pPr lvl="1">
              <a:lnSpc>
                <a:spcPct val="80000"/>
              </a:lnSpc>
              <a:buClr>
                <a:srgbClr val="FF0000"/>
              </a:buClr>
              <a:buNone/>
            </a:pPr>
            <a:endParaRPr lang="tr-TR" sz="2400" dirty="0" smtClean="0">
              <a:latin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b="1" dirty="0" err="1" smtClean="0">
                <a:latin typeface="Arial" charset="0"/>
              </a:rPr>
              <a:t>İnflamatuvar</a:t>
            </a:r>
            <a:r>
              <a:rPr lang="tr-TR" b="1" dirty="0" smtClean="0">
                <a:latin typeface="Arial" charset="0"/>
              </a:rPr>
              <a:t> barsak hastalıkları </a:t>
            </a:r>
          </a:p>
          <a:p>
            <a:pPr lvl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sz="2400" dirty="0" err="1" smtClean="0">
                <a:latin typeface="Arial" charset="0"/>
              </a:rPr>
              <a:t>Ülseratif</a:t>
            </a:r>
            <a:r>
              <a:rPr lang="tr-TR" sz="2400" dirty="0" smtClean="0">
                <a:latin typeface="Arial" charset="0"/>
              </a:rPr>
              <a:t> kolit, </a:t>
            </a:r>
            <a:r>
              <a:rPr lang="tr-TR" sz="2400" dirty="0" err="1" smtClean="0">
                <a:latin typeface="Arial" charset="0"/>
              </a:rPr>
              <a:t>Crohn</a:t>
            </a:r>
            <a:r>
              <a:rPr lang="tr-TR" sz="2400" dirty="0" smtClean="0">
                <a:latin typeface="Arial" charset="0"/>
              </a:rPr>
              <a:t> hastalığı</a:t>
            </a:r>
          </a:p>
          <a:p>
            <a:pPr lvl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endParaRPr lang="tr-TR" sz="2400" dirty="0" smtClean="0">
              <a:latin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İSHALLERİN </a:t>
            </a:r>
            <a:r>
              <a:rPr lang="en-AU" sz="3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SINIFLANDIRMA</a:t>
            </a:r>
            <a:r>
              <a:rPr lang="tr-TR" sz="3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SI</a:t>
            </a:r>
            <a:br>
              <a:rPr lang="tr-TR" sz="3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(Lokalizasyon)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09600" indent="-609600">
              <a:buClr>
                <a:srgbClr val="FF0000"/>
              </a:buClr>
              <a:buFont typeface="Wingdings" pitchFamily="2" charset="2"/>
              <a:buChar char="ü"/>
            </a:pPr>
            <a:r>
              <a:rPr lang="en-AU" sz="2800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İnce</a:t>
            </a:r>
            <a:r>
              <a:rPr lang="en-AU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AU" sz="2800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barsak</a:t>
            </a:r>
            <a:r>
              <a:rPr lang="en-AU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tipi </a:t>
            </a:r>
            <a:r>
              <a:rPr lang="en-AU" sz="2800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diyare</a:t>
            </a:r>
            <a:r>
              <a:rPr lang="en-AU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:</a:t>
            </a:r>
            <a:endParaRPr lang="tr-TR" sz="2800" b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1009650" lvl="1" indent="-609600">
              <a:buNone/>
            </a:pPr>
            <a:r>
              <a:rPr lang="tr-TR" dirty="0" smtClean="0">
                <a:latin typeface="Arial" charset="0"/>
                <a:cs typeface="Arial" charset="0"/>
              </a:rPr>
              <a:t>	</a:t>
            </a:r>
            <a:r>
              <a:rPr lang="en-AU" sz="2400" dirty="0" err="1" smtClean="0">
                <a:latin typeface="Arial" charset="0"/>
                <a:cs typeface="Arial" charset="0"/>
              </a:rPr>
              <a:t>Defekasyon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sayısı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az</a:t>
            </a:r>
            <a:r>
              <a:rPr lang="en-AU" sz="2400" dirty="0" smtClean="0">
                <a:latin typeface="Arial" charset="0"/>
                <a:cs typeface="Arial" charset="0"/>
              </a:rPr>
              <a:t>, </a:t>
            </a:r>
            <a:r>
              <a:rPr lang="en-AU" sz="2400" dirty="0" err="1" smtClean="0">
                <a:latin typeface="Arial" charset="0"/>
                <a:cs typeface="Arial" charset="0"/>
              </a:rPr>
              <a:t>çıkan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dışkı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miktarı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fazladır</a:t>
            </a:r>
            <a:r>
              <a:rPr lang="en-AU" sz="2400" dirty="0" smtClean="0">
                <a:latin typeface="Arial" charset="0"/>
                <a:cs typeface="Arial" charset="0"/>
              </a:rPr>
              <a:t> (500 g/</a:t>
            </a:r>
            <a:r>
              <a:rPr lang="en-AU" sz="2400" dirty="0" err="1" smtClean="0">
                <a:latin typeface="Arial" charset="0"/>
                <a:cs typeface="Arial" charset="0"/>
              </a:rPr>
              <a:t>günden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fazladır</a:t>
            </a:r>
            <a:r>
              <a:rPr lang="en-AU" sz="2400" dirty="0" smtClean="0">
                <a:latin typeface="Arial" charset="0"/>
                <a:cs typeface="Arial" charset="0"/>
              </a:rPr>
              <a:t>)</a:t>
            </a:r>
            <a:r>
              <a:rPr lang="tr-TR" sz="2400" dirty="0" smtClean="0">
                <a:latin typeface="Arial" charset="0"/>
                <a:cs typeface="Arial" charset="0"/>
              </a:rPr>
              <a:t>.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endParaRPr lang="tr-TR" sz="2400" dirty="0" smtClean="0">
              <a:latin typeface="Arial" charset="0"/>
              <a:cs typeface="Arial" charset="0"/>
            </a:endParaRPr>
          </a:p>
          <a:p>
            <a:pPr marL="1009650" lvl="1" indent="-609600">
              <a:buNone/>
            </a:pPr>
            <a:r>
              <a:rPr lang="tr-TR" sz="2400" dirty="0" smtClean="0">
                <a:latin typeface="Arial" charset="0"/>
                <a:cs typeface="Arial" charset="0"/>
              </a:rPr>
              <a:t>	</a:t>
            </a:r>
            <a:r>
              <a:rPr lang="en-AU" sz="2400" dirty="0" err="1" smtClean="0">
                <a:latin typeface="Arial" charset="0"/>
                <a:cs typeface="Arial" charset="0"/>
              </a:rPr>
              <a:t>Periumblikal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ağrı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vardır</a:t>
            </a:r>
            <a:r>
              <a:rPr lang="en-AU" sz="2400" dirty="0" smtClean="0">
                <a:latin typeface="Arial" charset="0"/>
                <a:cs typeface="Arial" charset="0"/>
              </a:rPr>
              <a:t>.</a:t>
            </a:r>
            <a:endParaRPr lang="tr-TR" sz="2400" dirty="0" smtClean="0">
              <a:latin typeface="Arial" charset="0"/>
              <a:cs typeface="Arial" charset="0"/>
            </a:endParaRPr>
          </a:p>
          <a:p>
            <a:pPr marL="1009650" lvl="1" indent="-609600">
              <a:buNone/>
            </a:pPr>
            <a:endParaRPr lang="en-AU" dirty="0" smtClean="0">
              <a:latin typeface="Arial" charset="0"/>
              <a:cs typeface="Arial" charset="0"/>
            </a:endParaRPr>
          </a:p>
          <a:p>
            <a:pPr marL="609600" indent="-609600">
              <a:buClr>
                <a:srgbClr val="FF0000"/>
              </a:buClr>
              <a:buFont typeface="Wingdings" pitchFamily="2" charset="2"/>
              <a:buChar char="ü"/>
            </a:pPr>
            <a:r>
              <a:rPr lang="en-AU" sz="2800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Kalın</a:t>
            </a:r>
            <a:r>
              <a:rPr lang="en-AU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AU" sz="2800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barsak</a:t>
            </a:r>
            <a:r>
              <a:rPr lang="en-AU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tipi </a:t>
            </a:r>
            <a:r>
              <a:rPr lang="en-AU" sz="2800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diyare</a:t>
            </a:r>
            <a:r>
              <a:rPr lang="en-AU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: </a:t>
            </a:r>
            <a:endParaRPr lang="tr-TR" sz="2800" b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1009650" lvl="1" indent="-609600">
              <a:buNone/>
            </a:pPr>
            <a:r>
              <a:rPr lang="tr-TR" dirty="0" smtClean="0">
                <a:latin typeface="Arial" charset="0"/>
                <a:cs typeface="Arial" charset="0"/>
              </a:rPr>
              <a:t>	</a:t>
            </a:r>
            <a:r>
              <a:rPr lang="en-AU" sz="2400" dirty="0" err="1" smtClean="0">
                <a:latin typeface="Arial" charset="0"/>
                <a:cs typeface="Arial" charset="0"/>
              </a:rPr>
              <a:t>Defekasyon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sayısı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fazla</a:t>
            </a:r>
            <a:r>
              <a:rPr lang="en-AU" sz="2400" dirty="0" smtClean="0">
                <a:latin typeface="Arial" charset="0"/>
                <a:cs typeface="Arial" charset="0"/>
              </a:rPr>
              <a:t>, </a:t>
            </a:r>
            <a:r>
              <a:rPr lang="en-AU" sz="2400" dirty="0" err="1" smtClean="0">
                <a:latin typeface="Arial" charset="0"/>
                <a:cs typeface="Arial" charset="0"/>
              </a:rPr>
              <a:t>çıkan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dışkı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miktarı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nisbeten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azdır</a:t>
            </a:r>
            <a:r>
              <a:rPr lang="en-AU" sz="2400" dirty="0" smtClean="0">
                <a:latin typeface="Arial" charset="0"/>
                <a:cs typeface="Arial" charset="0"/>
              </a:rPr>
              <a:t>, </a:t>
            </a:r>
            <a:r>
              <a:rPr lang="en-AU" sz="2400" dirty="0" err="1" smtClean="0">
                <a:latin typeface="Arial" charset="0"/>
                <a:cs typeface="Arial" charset="0"/>
              </a:rPr>
              <a:t>mukus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içerir</a:t>
            </a:r>
            <a:r>
              <a:rPr lang="en-AU" sz="2400" dirty="0" smtClean="0">
                <a:latin typeface="Arial" charset="0"/>
                <a:cs typeface="Arial" charset="0"/>
              </a:rPr>
              <a:t>, </a:t>
            </a:r>
            <a:r>
              <a:rPr lang="en-AU" sz="2400" dirty="0" err="1" smtClean="0">
                <a:latin typeface="Arial" charset="0"/>
                <a:cs typeface="Arial" charset="0"/>
              </a:rPr>
              <a:t>kramp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tarzında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ağrı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ve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bazen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tenezm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vardır</a:t>
            </a:r>
            <a:r>
              <a:rPr lang="en-AU" sz="2400" dirty="0" smtClean="0">
                <a:latin typeface="Arial" charset="0"/>
                <a:cs typeface="Arial" charset="0"/>
              </a:rPr>
              <a:t>. </a:t>
            </a:r>
            <a:endParaRPr lang="tr-TR" dirty="0" smtClean="0"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Akut ishali olan hastaya ne </a:t>
            </a:r>
            <a:r>
              <a:rPr lang="tr-TR" dirty="0" err="1" smtClean="0"/>
              <a:t>soralim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Ne kadar süre? </a:t>
            </a:r>
          </a:p>
          <a:p>
            <a:endParaRPr lang="tr-TR" dirty="0" smtClean="0"/>
          </a:p>
          <a:p>
            <a:r>
              <a:rPr lang="tr-TR" dirty="0" smtClean="0"/>
              <a:t>Günde kaç kez dışkılama olduğu?</a:t>
            </a:r>
          </a:p>
          <a:p>
            <a:endParaRPr lang="tr-TR" dirty="0" smtClean="0"/>
          </a:p>
          <a:p>
            <a:r>
              <a:rPr lang="tr-TR" dirty="0" smtClean="0"/>
              <a:t>Kanlı mı?</a:t>
            </a:r>
          </a:p>
          <a:p>
            <a:endParaRPr lang="tr-TR" dirty="0" smtClean="0"/>
          </a:p>
          <a:p>
            <a:r>
              <a:rPr lang="tr-TR" dirty="0" smtClean="0"/>
              <a:t>Bulantı kusma eşlik ediyor mu? </a:t>
            </a:r>
          </a:p>
          <a:p>
            <a:endParaRPr lang="tr-TR" dirty="0" smtClean="0"/>
          </a:p>
          <a:p>
            <a:r>
              <a:rPr lang="tr-TR" dirty="0" smtClean="0"/>
              <a:t>Yeni bir ilaç kullanıp kullanmadığı? </a:t>
            </a:r>
          </a:p>
          <a:p>
            <a:endParaRPr lang="tr-TR" dirty="0" smtClean="0"/>
          </a:p>
          <a:p>
            <a:r>
              <a:rPr lang="tr-TR" dirty="0" smtClean="0"/>
              <a:t>Şüpheli bir gıda varlığı ve etrafında bu gıdadan dolayı benzer şikayetleri olanlar var mı? </a:t>
            </a:r>
          </a:p>
          <a:p>
            <a:endParaRPr lang="tr-TR" dirty="0" smtClean="0"/>
          </a:p>
          <a:p>
            <a:r>
              <a:rPr lang="tr-TR" dirty="0" smtClean="0"/>
              <a:t>İshal öncesi seyahat öyküsü var mı? 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Akut </a:t>
            </a:r>
            <a:r>
              <a:rPr lang="tr-TR" dirty="0" err="1" smtClean="0"/>
              <a:t>diare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Akut ishal özellikle çocuk ve yaşlı hastalarda önemli bir </a:t>
            </a:r>
            <a:r>
              <a:rPr lang="tr-TR" dirty="0" err="1" smtClean="0"/>
              <a:t>morbidite</a:t>
            </a:r>
            <a:r>
              <a:rPr lang="tr-TR" dirty="0" smtClean="0"/>
              <a:t> ve </a:t>
            </a:r>
            <a:r>
              <a:rPr lang="tr-TR" dirty="0" err="1" smtClean="0"/>
              <a:t>mortatile</a:t>
            </a:r>
            <a:r>
              <a:rPr lang="tr-TR" dirty="0" smtClean="0"/>
              <a:t> nedenidir.</a:t>
            </a:r>
          </a:p>
          <a:p>
            <a:pPr lvl="1"/>
            <a:r>
              <a:rPr lang="tr-TR" sz="3200" b="1" dirty="0" smtClean="0">
                <a:solidFill>
                  <a:srgbClr val="FF0000"/>
                </a:solidFill>
              </a:rPr>
              <a:t>DEHİDRATASYON!!!</a:t>
            </a:r>
          </a:p>
          <a:p>
            <a:endParaRPr lang="tr-TR" dirty="0" smtClean="0"/>
          </a:p>
          <a:p>
            <a:r>
              <a:rPr lang="tr-TR" dirty="0" smtClean="0"/>
              <a:t>İshalde görülebilen klinik semptom ve bulgular; </a:t>
            </a:r>
          </a:p>
          <a:p>
            <a:pPr lvl="1"/>
            <a:r>
              <a:rPr lang="tr-TR" dirty="0" smtClean="0"/>
              <a:t>Ateş, </a:t>
            </a:r>
          </a:p>
          <a:p>
            <a:pPr lvl="1"/>
            <a:r>
              <a:rPr lang="tr-TR" dirty="0" smtClean="0"/>
              <a:t>Bulantı-kusma, </a:t>
            </a:r>
          </a:p>
          <a:p>
            <a:pPr lvl="1"/>
            <a:r>
              <a:rPr lang="tr-TR" dirty="0" smtClean="0"/>
              <a:t>Kilo kaybı, </a:t>
            </a:r>
          </a:p>
          <a:p>
            <a:pPr lvl="1"/>
            <a:r>
              <a:rPr lang="tr-TR" dirty="0" err="1" smtClean="0"/>
              <a:t>Abdominal</a:t>
            </a:r>
            <a:r>
              <a:rPr lang="tr-TR" dirty="0" smtClean="0"/>
              <a:t> kramp, </a:t>
            </a:r>
          </a:p>
          <a:p>
            <a:pPr lvl="1"/>
            <a:r>
              <a:rPr lang="tr-TR" dirty="0" err="1" smtClean="0"/>
              <a:t>Tenezm</a:t>
            </a:r>
            <a:r>
              <a:rPr lang="tr-TR" dirty="0" smtClean="0"/>
              <a:t> ve </a:t>
            </a:r>
            <a:r>
              <a:rPr lang="tr-TR" dirty="0" err="1" smtClean="0"/>
              <a:t>inkontinans</a:t>
            </a:r>
            <a:endParaRPr lang="tr-TR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Akut </a:t>
            </a:r>
            <a:r>
              <a:rPr lang="tr-TR" dirty="0" err="1" smtClean="0"/>
              <a:t>diare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Fizik muayenede; </a:t>
            </a:r>
          </a:p>
          <a:p>
            <a:pPr lvl="1"/>
            <a:r>
              <a:rPr lang="tr-TR" dirty="0" smtClean="0"/>
              <a:t>Ateş, </a:t>
            </a:r>
          </a:p>
          <a:p>
            <a:pPr lvl="1"/>
            <a:r>
              <a:rPr lang="tr-TR" dirty="0" smtClean="0"/>
              <a:t>Tansiyon </a:t>
            </a:r>
            <a:r>
              <a:rPr lang="tr-TR" dirty="0" err="1" smtClean="0"/>
              <a:t>arteriyal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Nabız  </a:t>
            </a:r>
          </a:p>
          <a:p>
            <a:pPr lvl="1"/>
            <a:r>
              <a:rPr lang="tr-TR" dirty="0" err="1" smtClean="0"/>
              <a:t>Dehidratasyon</a:t>
            </a:r>
            <a:r>
              <a:rPr lang="tr-TR" dirty="0" smtClean="0"/>
              <a:t> bulguları varlığı değerlendirilmelidir. </a:t>
            </a:r>
          </a:p>
          <a:p>
            <a:endParaRPr lang="tr-TR" dirty="0" smtClean="0"/>
          </a:p>
          <a:p>
            <a:pPr lvl="2"/>
            <a:r>
              <a:rPr lang="tr-TR" dirty="0" smtClean="0"/>
              <a:t>Deri Turgoru</a:t>
            </a:r>
          </a:p>
          <a:p>
            <a:pPr lvl="2"/>
            <a:r>
              <a:rPr lang="tr-TR" dirty="0" smtClean="0"/>
              <a:t>Dil </a:t>
            </a:r>
            <a:r>
              <a:rPr lang="tr-TR" dirty="0" err="1" smtClean="0"/>
              <a:t>inspeksiyonu</a:t>
            </a:r>
            <a:r>
              <a:rPr lang="tr-TR" dirty="0" smtClean="0"/>
              <a:t> </a:t>
            </a:r>
          </a:p>
          <a:p>
            <a:pPr lvl="2"/>
            <a:r>
              <a:rPr lang="tr-TR" dirty="0" smtClean="0"/>
              <a:t>Ve yukarıdaki </a:t>
            </a:r>
            <a:r>
              <a:rPr lang="tr-TR" dirty="0" err="1" smtClean="0"/>
              <a:t>vital</a:t>
            </a:r>
            <a:r>
              <a:rPr lang="tr-TR" dirty="0" smtClean="0"/>
              <a:t> bulgular ile </a:t>
            </a:r>
            <a:r>
              <a:rPr lang="tr-TR" dirty="0" err="1" smtClean="0"/>
              <a:t>dehidratasyon</a:t>
            </a:r>
            <a:r>
              <a:rPr lang="tr-TR" dirty="0" smtClean="0"/>
              <a:t> varlığı değerlendirilir </a:t>
            </a:r>
          </a:p>
          <a:p>
            <a:pPr lvl="2">
              <a:buNone/>
            </a:pPr>
            <a:endParaRPr lang="tr-TR" dirty="0" smtClean="0"/>
          </a:p>
          <a:p>
            <a:pPr lvl="2">
              <a:buNone/>
            </a:pPr>
            <a:r>
              <a:rPr lang="tr-TR" dirty="0" smtClean="0"/>
              <a:t>CİDDİ TAŞİKARDİ, HİPOTANSİYON, BİLİNÇ BULANIKLIĞI OLMASI HALİNDE HASTANEYE YATIŞ YAPILMALIDIR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 l="26035" t="8571" r="26715" b="14287"/>
          <a:stretch>
            <a:fillRect/>
          </a:stretch>
        </p:blipFill>
        <p:spPr bwMode="auto">
          <a:xfrm>
            <a:off x="971600" y="188640"/>
            <a:ext cx="6912768" cy="6348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Akut </a:t>
            </a:r>
            <a:r>
              <a:rPr lang="tr-TR" dirty="0" err="1" smtClean="0"/>
              <a:t>Diarede</a:t>
            </a:r>
            <a:r>
              <a:rPr lang="tr-TR" dirty="0" smtClean="0"/>
              <a:t> Tedavi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Sıvı – elektrolit tedavisi </a:t>
            </a:r>
          </a:p>
          <a:p>
            <a:endParaRPr lang="tr-TR" dirty="0" smtClean="0"/>
          </a:p>
          <a:p>
            <a:r>
              <a:rPr lang="tr-TR" dirty="0" smtClean="0"/>
              <a:t>Diyet</a:t>
            </a:r>
          </a:p>
          <a:p>
            <a:endParaRPr lang="tr-TR" dirty="0" smtClean="0"/>
          </a:p>
          <a:p>
            <a:r>
              <a:rPr lang="tr-TR" dirty="0" err="1" smtClean="0"/>
              <a:t>Semptomatik</a:t>
            </a:r>
            <a:r>
              <a:rPr lang="tr-TR" dirty="0" smtClean="0"/>
              <a:t> ilaçlar </a:t>
            </a:r>
          </a:p>
          <a:p>
            <a:pPr lvl="1"/>
            <a:r>
              <a:rPr lang="tr-TR" dirty="0" err="1" smtClean="0"/>
              <a:t>Loperamid</a:t>
            </a:r>
            <a:r>
              <a:rPr lang="tr-TR" dirty="0" smtClean="0"/>
              <a:t> </a:t>
            </a:r>
          </a:p>
          <a:p>
            <a:pPr lvl="1"/>
            <a:r>
              <a:rPr lang="tr-TR" dirty="0" smtClean="0"/>
              <a:t>Bizmut </a:t>
            </a:r>
            <a:r>
              <a:rPr lang="tr-TR" dirty="0" err="1" smtClean="0"/>
              <a:t>subsalisilat</a:t>
            </a:r>
            <a:r>
              <a:rPr lang="tr-TR" dirty="0" smtClean="0"/>
              <a:t> </a:t>
            </a:r>
          </a:p>
          <a:p>
            <a:pPr lvl="1"/>
            <a:endParaRPr lang="tr-TR" dirty="0" smtClean="0"/>
          </a:p>
          <a:p>
            <a:r>
              <a:rPr lang="tr-TR" dirty="0" err="1" smtClean="0"/>
              <a:t>Antimikrobiyal</a:t>
            </a:r>
            <a:r>
              <a:rPr lang="tr-TR" dirty="0" smtClean="0"/>
              <a:t> tedavi 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Kronik </a:t>
            </a:r>
            <a:r>
              <a:rPr lang="tr-TR" dirty="0" err="1" smtClean="0"/>
              <a:t>Diare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Şikayetler; </a:t>
            </a:r>
          </a:p>
          <a:p>
            <a:pPr lvl="1"/>
            <a:r>
              <a:rPr lang="tr-TR" dirty="0" smtClean="0"/>
              <a:t>Gaita kıvamının sulu olması </a:t>
            </a:r>
          </a:p>
          <a:p>
            <a:pPr lvl="1"/>
            <a:r>
              <a:rPr lang="tr-TR" dirty="0" smtClean="0"/>
              <a:t>Kanlı olabilir?</a:t>
            </a:r>
          </a:p>
          <a:p>
            <a:pPr lvl="1"/>
            <a:r>
              <a:rPr lang="tr-TR" dirty="0" smtClean="0"/>
              <a:t>Sıklığının artması </a:t>
            </a:r>
          </a:p>
          <a:p>
            <a:pPr lvl="1"/>
            <a:r>
              <a:rPr lang="tr-TR" dirty="0" smtClean="0"/>
              <a:t>Acil tuvalet ihtiyacının günlük hayatını etkilemesi </a:t>
            </a:r>
          </a:p>
          <a:p>
            <a:endParaRPr lang="tr-TR" dirty="0" smtClean="0"/>
          </a:p>
          <a:p>
            <a:r>
              <a:rPr lang="tr-TR" dirty="0" smtClean="0"/>
              <a:t>Hekimler için akut ve kronik </a:t>
            </a:r>
            <a:r>
              <a:rPr lang="tr-TR" dirty="0" err="1" smtClean="0"/>
              <a:t>diare</a:t>
            </a:r>
            <a:r>
              <a:rPr lang="tr-TR" dirty="0" smtClean="0"/>
              <a:t> ayırımı en önemli yaklaşımlardan biridir </a:t>
            </a:r>
          </a:p>
          <a:p>
            <a:pPr lvl="1"/>
            <a:r>
              <a:rPr lang="tr-TR" dirty="0" smtClean="0"/>
              <a:t>4 haftadan uzun sürmesi </a:t>
            </a:r>
          </a:p>
          <a:p>
            <a:pPr lvl="1"/>
            <a:endParaRPr lang="tr-T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Normal </a:t>
            </a:r>
            <a:r>
              <a:rPr lang="tr-TR" dirty="0" err="1" smtClean="0"/>
              <a:t>Dişkilama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Sıklık 2-3/gün ile 3 günde 1 aralığında </a:t>
            </a:r>
          </a:p>
          <a:p>
            <a:endParaRPr lang="tr-TR" dirty="0" smtClean="0"/>
          </a:p>
          <a:p>
            <a:r>
              <a:rPr lang="tr-TR" dirty="0" smtClean="0"/>
              <a:t>Günlük dışkılama miktarı 100-250 mg/gün </a:t>
            </a:r>
          </a:p>
          <a:p>
            <a:pPr marL="548640" lvl="2">
              <a:spcBef>
                <a:spcPts val="600"/>
              </a:spcBef>
              <a:buSzPct val="70000"/>
            </a:pPr>
            <a:r>
              <a:rPr lang="tr-TR" sz="2000" b="1" dirty="0" smtClean="0">
                <a:solidFill>
                  <a:srgbClr val="FF0000"/>
                </a:solidFill>
                <a:latin typeface="Arial" charset="0"/>
              </a:rPr>
              <a:t>Dışkı su içeriği 0,3 </a:t>
            </a:r>
            <a:r>
              <a:rPr lang="tr-TR" sz="2000" b="1" dirty="0" err="1" smtClean="0">
                <a:solidFill>
                  <a:srgbClr val="FF0000"/>
                </a:solidFill>
                <a:latin typeface="Arial" charset="0"/>
              </a:rPr>
              <a:t>lt’yi</a:t>
            </a:r>
            <a:r>
              <a:rPr lang="tr-TR" sz="2000" b="1" dirty="0" smtClean="0">
                <a:solidFill>
                  <a:srgbClr val="FF0000"/>
                </a:solidFill>
                <a:latin typeface="Arial" charset="0"/>
              </a:rPr>
              <a:t> aşarsa ishal oluşur.</a:t>
            </a:r>
          </a:p>
          <a:p>
            <a:endParaRPr lang="tr-TR" dirty="0" smtClean="0"/>
          </a:p>
          <a:p>
            <a:r>
              <a:rPr lang="tr-TR" dirty="0" smtClean="0"/>
              <a:t>Kıvamı genellikle şekilli </a:t>
            </a:r>
          </a:p>
          <a:p>
            <a:endParaRPr lang="tr-TR" dirty="0" smtClean="0"/>
          </a:p>
          <a:p>
            <a:r>
              <a:rPr lang="tr-TR" dirty="0" smtClean="0"/>
              <a:t>Dışkının %75-80’i sudur ve bu oran ishal yada kabızlık için belirleyici olacaktır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Hikaye ve Fizik Muayene çok önemli </a:t>
            </a:r>
          </a:p>
          <a:p>
            <a:pPr lvl="1"/>
            <a:r>
              <a:rPr lang="tr-TR" dirty="0" smtClean="0"/>
              <a:t>Diyet </a:t>
            </a:r>
          </a:p>
          <a:p>
            <a:pPr lvl="1"/>
            <a:r>
              <a:rPr lang="tr-TR" dirty="0" smtClean="0"/>
              <a:t>Alkol</a:t>
            </a:r>
          </a:p>
          <a:p>
            <a:pPr lvl="1"/>
            <a:r>
              <a:rPr lang="tr-TR" dirty="0" smtClean="0"/>
              <a:t>İlaçlar (Gizli </a:t>
            </a:r>
            <a:r>
              <a:rPr lang="tr-TR" dirty="0" err="1" smtClean="0"/>
              <a:t>laksatif</a:t>
            </a:r>
            <a:r>
              <a:rPr lang="tr-TR" dirty="0" smtClean="0"/>
              <a:t> kullanımı?)</a:t>
            </a:r>
          </a:p>
          <a:p>
            <a:pPr lvl="1"/>
            <a:r>
              <a:rPr lang="tr-TR" dirty="0" smtClean="0"/>
              <a:t>Cerrahi öyküsü </a:t>
            </a:r>
          </a:p>
          <a:p>
            <a:pPr lvl="1"/>
            <a:r>
              <a:rPr lang="tr-TR" dirty="0" smtClean="0"/>
              <a:t>Radyasyon </a:t>
            </a:r>
          </a:p>
          <a:p>
            <a:pPr lvl="1"/>
            <a:r>
              <a:rPr lang="tr-TR" dirty="0" smtClean="0"/>
              <a:t>Ek hastalıklar </a:t>
            </a:r>
          </a:p>
          <a:p>
            <a:pPr lvl="1"/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Bu nedenle tetkik öncesi hasta ayrıntılı olarak değerlendirilmelidir.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KRONİ DİARESİ OLAN HASTAYA </a:t>
            </a:r>
            <a:br>
              <a:rPr lang="tr-TR" b="1" dirty="0" smtClean="0"/>
            </a:br>
            <a:r>
              <a:rPr lang="tr-TR" b="1" dirty="0" smtClean="0"/>
              <a:t>NE SORALIM?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99715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  <a:spcBef>
                <a:spcPct val="7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tr-TR" dirty="0" smtClean="0">
                <a:latin typeface="Arial" charset="0"/>
              </a:rPr>
              <a:t>Ne kadar süredir ishaliniz var?</a:t>
            </a:r>
          </a:p>
          <a:p>
            <a:pPr>
              <a:lnSpc>
                <a:spcPct val="90000"/>
              </a:lnSpc>
              <a:spcBef>
                <a:spcPct val="7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tr-TR" dirty="0" smtClean="0">
                <a:latin typeface="Arial" charset="0"/>
              </a:rPr>
              <a:t>Arada kabızlık dönemleriniz oluyor mu?</a:t>
            </a:r>
          </a:p>
          <a:p>
            <a:pPr>
              <a:lnSpc>
                <a:spcPct val="90000"/>
              </a:lnSpc>
              <a:spcBef>
                <a:spcPct val="7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tr-TR" dirty="0" smtClean="0">
                <a:latin typeface="Arial" charset="0"/>
              </a:rPr>
              <a:t>Sıkıntı, stres ve beslenmenizle ilgili değişiklik oluyor mu?</a:t>
            </a:r>
          </a:p>
          <a:p>
            <a:pPr>
              <a:lnSpc>
                <a:spcPct val="90000"/>
              </a:lnSpc>
              <a:spcBef>
                <a:spcPct val="7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tr-TR" dirty="0" smtClean="0">
                <a:latin typeface="Arial" charset="0"/>
              </a:rPr>
              <a:t>Kilo kaybı, karın ağrısı, ateş var mı?</a:t>
            </a:r>
          </a:p>
          <a:p>
            <a:pPr>
              <a:lnSpc>
                <a:spcPct val="90000"/>
              </a:lnSpc>
              <a:spcBef>
                <a:spcPct val="7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tr-TR" dirty="0" smtClean="0">
                <a:latin typeface="Arial" charset="0"/>
              </a:rPr>
              <a:t>Devamlı kullandığınız ilaçlar var mı?</a:t>
            </a:r>
          </a:p>
          <a:p>
            <a:pPr>
              <a:lnSpc>
                <a:spcPct val="90000"/>
              </a:lnSpc>
              <a:spcBef>
                <a:spcPct val="7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tr-TR" dirty="0" smtClean="0">
                <a:latin typeface="Arial" charset="0"/>
              </a:rPr>
              <a:t>Başka bir hastalığınız var mı?</a:t>
            </a:r>
          </a:p>
          <a:p>
            <a:pPr>
              <a:lnSpc>
                <a:spcPct val="90000"/>
              </a:lnSpc>
              <a:spcBef>
                <a:spcPct val="7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tr-TR" dirty="0" smtClean="0">
                <a:latin typeface="Arial" charset="0"/>
              </a:rPr>
              <a:t>Karın içi organlara ait ameliyat geçirdiniz mi?</a:t>
            </a:r>
          </a:p>
          <a:p>
            <a:pPr>
              <a:lnSpc>
                <a:spcPct val="90000"/>
              </a:lnSpc>
              <a:spcBef>
                <a:spcPct val="7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tr-TR" dirty="0" smtClean="0">
                <a:latin typeface="Arial" charset="0"/>
              </a:rPr>
              <a:t>Beslenme alışkanlığınızı değiştirdiniz mi?</a:t>
            </a:r>
          </a:p>
          <a:p>
            <a:pPr>
              <a:lnSpc>
                <a:spcPct val="90000"/>
              </a:lnSpc>
              <a:spcBef>
                <a:spcPct val="7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tr-TR" dirty="0" smtClean="0">
                <a:latin typeface="Arial" charset="0"/>
              </a:rPr>
              <a:t>Alkol kullanıyor musunuz?</a:t>
            </a:r>
          </a:p>
          <a:p>
            <a:pPr>
              <a:lnSpc>
                <a:spcPct val="90000"/>
              </a:lnSpc>
              <a:spcBef>
                <a:spcPct val="7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tr-TR" dirty="0" smtClean="0">
                <a:latin typeface="Arial" charset="0"/>
              </a:rPr>
              <a:t>Günlük dışkılama sayınız kaç? </a:t>
            </a:r>
            <a:r>
              <a:rPr lang="tr-TR" i="1" dirty="0" smtClean="0">
                <a:latin typeface="Arial" charset="0"/>
              </a:rPr>
              <a:t>(Miktarı, Gece </a:t>
            </a:r>
            <a:r>
              <a:rPr lang="tr-TR" i="1" dirty="0" err="1" smtClean="0">
                <a:latin typeface="Arial" charset="0"/>
              </a:rPr>
              <a:t>oluyormu</a:t>
            </a:r>
            <a:r>
              <a:rPr lang="tr-TR" i="1" dirty="0" smtClean="0">
                <a:latin typeface="Arial" charset="0"/>
              </a:rPr>
              <a:t>?, </a:t>
            </a:r>
            <a:r>
              <a:rPr lang="tr-TR" i="1" dirty="0" err="1" smtClean="0">
                <a:latin typeface="Arial" charset="0"/>
              </a:rPr>
              <a:t>tenezm</a:t>
            </a:r>
            <a:r>
              <a:rPr lang="tr-TR" i="1" dirty="0" smtClean="0">
                <a:latin typeface="Arial" charset="0"/>
              </a:rPr>
              <a:t>?)</a:t>
            </a:r>
          </a:p>
          <a:p>
            <a:pPr>
              <a:lnSpc>
                <a:spcPct val="90000"/>
              </a:lnSpc>
              <a:spcBef>
                <a:spcPct val="7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tr-TR" dirty="0" smtClean="0">
                <a:latin typeface="Arial" charset="0"/>
              </a:rPr>
              <a:t>Dışkı, sulu – yağlı – kanlı – mukuslu – cerahatli mi?</a:t>
            </a:r>
          </a:p>
          <a:p>
            <a:pPr>
              <a:lnSpc>
                <a:spcPct val="90000"/>
              </a:lnSpc>
              <a:spcBef>
                <a:spcPct val="70000"/>
              </a:spcBef>
              <a:buClr>
                <a:srgbClr val="FF0000"/>
              </a:buClr>
              <a:buFont typeface="Wingdings" pitchFamily="2" charset="2"/>
              <a:buChar char="ü"/>
            </a:pPr>
            <a:r>
              <a:rPr lang="tr-TR" dirty="0" smtClean="0">
                <a:latin typeface="Arial" charset="0"/>
              </a:rPr>
              <a:t>Dışkı kaçırdığınız oluyor mu?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KRONİK DİYARE SEBEPLERİ: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sz="2800" b="1" dirty="0" err="1" smtClean="0">
                <a:solidFill>
                  <a:srgbClr val="FF0000"/>
                </a:solidFill>
                <a:latin typeface="Arial" charset="0"/>
              </a:rPr>
              <a:t>İnfeksiyon</a:t>
            </a:r>
            <a:r>
              <a:rPr lang="en-AU" sz="2800" b="1" dirty="0" smtClean="0">
                <a:solidFill>
                  <a:srgbClr val="FF0000"/>
                </a:solidFill>
                <a:latin typeface="Arial" charset="0"/>
              </a:rPr>
              <a:t>:</a:t>
            </a:r>
            <a:r>
              <a:rPr lang="en-AU" sz="2800" dirty="0" smtClean="0">
                <a:solidFill>
                  <a:srgbClr val="FF0000"/>
                </a:solidFill>
                <a:latin typeface="Arial" charset="0"/>
              </a:rPr>
              <a:t> </a:t>
            </a:r>
            <a:endParaRPr lang="tr-TR" sz="2800" dirty="0" smtClean="0">
              <a:solidFill>
                <a:srgbClr val="FF0000"/>
              </a:solidFill>
              <a:latin typeface="Arial" charset="0"/>
            </a:endParaRPr>
          </a:p>
          <a:p>
            <a:pPr marL="1009650" lvl="1" indent="-609600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sz="2400" dirty="0" err="1" smtClean="0">
                <a:latin typeface="Arial" charset="0"/>
              </a:rPr>
              <a:t>G.lamblia</a:t>
            </a:r>
            <a:r>
              <a:rPr lang="en-AU" sz="2400" dirty="0" smtClean="0">
                <a:latin typeface="Arial" charset="0"/>
              </a:rPr>
              <a:t>, </a:t>
            </a:r>
            <a:r>
              <a:rPr lang="en-AU" sz="2400" dirty="0" err="1" smtClean="0">
                <a:latin typeface="Arial" charset="0"/>
              </a:rPr>
              <a:t>E.histolitika</a:t>
            </a:r>
            <a:r>
              <a:rPr lang="en-AU" sz="2400" dirty="0" smtClean="0">
                <a:latin typeface="Arial" charset="0"/>
              </a:rPr>
              <a:t>, </a:t>
            </a:r>
            <a:r>
              <a:rPr lang="en-AU" sz="2400" dirty="0" err="1" smtClean="0">
                <a:latin typeface="Arial" charset="0"/>
              </a:rPr>
              <a:t>Tbc.bacillus</a:t>
            </a:r>
            <a:r>
              <a:rPr lang="en-AU" sz="2400" dirty="0" smtClean="0">
                <a:latin typeface="Arial" charset="0"/>
              </a:rPr>
              <a:t>, </a:t>
            </a:r>
            <a:r>
              <a:rPr lang="en-AU" sz="2400" dirty="0" err="1" smtClean="0">
                <a:latin typeface="Arial" charset="0"/>
              </a:rPr>
              <a:t>C.difficile</a:t>
            </a:r>
            <a:endParaRPr lang="tr-TR" sz="2400" dirty="0" smtClean="0">
              <a:latin typeface="Arial" charset="0"/>
            </a:endParaRPr>
          </a:p>
          <a:p>
            <a:pPr marL="609600" indent="-609600">
              <a:lnSpc>
                <a:spcPct val="90000"/>
              </a:lnSpc>
              <a:buClr>
                <a:srgbClr val="FF0000"/>
              </a:buClr>
              <a:buNone/>
            </a:pPr>
            <a:endParaRPr lang="en-AU" sz="2800" dirty="0" smtClean="0">
              <a:latin typeface="Arial" charset="0"/>
            </a:endParaRPr>
          </a:p>
          <a:p>
            <a:pPr marL="609600" indent="-609600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sz="2800" b="1" dirty="0" err="1" smtClean="0">
                <a:solidFill>
                  <a:srgbClr val="FF0000"/>
                </a:solidFill>
                <a:latin typeface="Arial" charset="0"/>
              </a:rPr>
              <a:t>İnflamasyon</a:t>
            </a:r>
            <a:r>
              <a:rPr lang="en-AU" sz="2800" b="1" dirty="0" smtClean="0">
                <a:solidFill>
                  <a:srgbClr val="FF0000"/>
                </a:solidFill>
                <a:latin typeface="Arial" charset="0"/>
              </a:rPr>
              <a:t>:</a:t>
            </a:r>
            <a:r>
              <a:rPr lang="en-AU" sz="2800" dirty="0" smtClean="0">
                <a:solidFill>
                  <a:srgbClr val="FF0000"/>
                </a:solidFill>
                <a:latin typeface="Arial" charset="0"/>
              </a:rPr>
              <a:t> </a:t>
            </a:r>
            <a:endParaRPr lang="tr-TR" sz="2800" dirty="0" smtClean="0">
              <a:solidFill>
                <a:srgbClr val="FF0000"/>
              </a:solidFill>
              <a:latin typeface="Arial" charset="0"/>
            </a:endParaRPr>
          </a:p>
          <a:p>
            <a:pPr marL="1009650" lvl="1" indent="-609600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sz="2400" dirty="0" err="1" smtClean="0">
                <a:latin typeface="Arial" charset="0"/>
              </a:rPr>
              <a:t>Ü.kolitis</a:t>
            </a:r>
            <a:r>
              <a:rPr lang="en-AU" sz="2400" dirty="0" smtClean="0">
                <a:latin typeface="Arial" charset="0"/>
              </a:rPr>
              <a:t>, </a:t>
            </a:r>
            <a:r>
              <a:rPr lang="en-AU" sz="2400" dirty="0" err="1" smtClean="0">
                <a:latin typeface="Arial" charset="0"/>
              </a:rPr>
              <a:t>M.kolitis</a:t>
            </a:r>
            <a:r>
              <a:rPr lang="en-AU" sz="2400" dirty="0" smtClean="0">
                <a:latin typeface="Arial" charset="0"/>
              </a:rPr>
              <a:t>, </a:t>
            </a:r>
            <a:r>
              <a:rPr lang="en-AU" sz="2400" dirty="0" err="1" smtClean="0">
                <a:latin typeface="Arial" charset="0"/>
              </a:rPr>
              <a:t>K.kolitis</a:t>
            </a:r>
            <a:r>
              <a:rPr lang="en-AU" sz="2400" dirty="0" smtClean="0">
                <a:latin typeface="Arial" charset="0"/>
              </a:rPr>
              <a:t>, </a:t>
            </a:r>
            <a:r>
              <a:rPr lang="en-AU" sz="2400" dirty="0" err="1" smtClean="0">
                <a:latin typeface="Arial" charset="0"/>
              </a:rPr>
              <a:t>Crohn</a:t>
            </a:r>
            <a:r>
              <a:rPr lang="en-AU" sz="2400" dirty="0" smtClean="0">
                <a:latin typeface="Arial" charset="0"/>
              </a:rPr>
              <a:t>, </a:t>
            </a:r>
            <a:r>
              <a:rPr lang="en-AU" sz="2400" dirty="0" err="1" smtClean="0">
                <a:latin typeface="Arial" charset="0"/>
              </a:rPr>
              <a:t>İ.kolitis</a:t>
            </a:r>
            <a:r>
              <a:rPr lang="en-AU" sz="2400" dirty="0" smtClean="0">
                <a:latin typeface="Arial" charset="0"/>
              </a:rPr>
              <a:t>, </a:t>
            </a:r>
            <a:r>
              <a:rPr lang="en-AU" sz="2400" dirty="0" err="1" smtClean="0">
                <a:latin typeface="Arial" charset="0"/>
              </a:rPr>
              <a:t>S.rektal</a:t>
            </a:r>
            <a:r>
              <a:rPr lang="en-AU" sz="2400" dirty="0" smtClean="0">
                <a:latin typeface="Arial" charset="0"/>
              </a:rPr>
              <a:t> </a:t>
            </a:r>
            <a:r>
              <a:rPr lang="en-AU" sz="2400" dirty="0" err="1" smtClean="0">
                <a:latin typeface="Arial" charset="0"/>
              </a:rPr>
              <a:t>ülser</a:t>
            </a:r>
            <a:r>
              <a:rPr lang="en-AU" sz="2400" dirty="0" smtClean="0">
                <a:latin typeface="Arial" charset="0"/>
              </a:rPr>
              <a:t>, </a:t>
            </a:r>
            <a:r>
              <a:rPr lang="en-AU" sz="2400" dirty="0" err="1" smtClean="0">
                <a:latin typeface="Arial" charset="0"/>
              </a:rPr>
              <a:t>Divertikülit</a:t>
            </a:r>
            <a:endParaRPr lang="tr-TR" sz="2400" dirty="0" smtClean="0">
              <a:latin typeface="Arial" charset="0"/>
            </a:endParaRPr>
          </a:p>
          <a:p>
            <a:pPr marL="609600" indent="-609600">
              <a:lnSpc>
                <a:spcPct val="90000"/>
              </a:lnSpc>
              <a:buClr>
                <a:srgbClr val="FF0000"/>
              </a:buClr>
              <a:buNone/>
            </a:pPr>
            <a:endParaRPr lang="en-AU" sz="2800" dirty="0" smtClean="0">
              <a:latin typeface="Arial" charset="0"/>
            </a:endParaRPr>
          </a:p>
          <a:p>
            <a:pPr marL="609600" indent="-609600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sz="2800" b="1" dirty="0" err="1" smtClean="0">
                <a:solidFill>
                  <a:srgbClr val="FF0000"/>
                </a:solidFill>
                <a:latin typeface="Arial" charset="0"/>
              </a:rPr>
              <a:t>İlaçlar</a:t>
            </a:r>
            <a:r>
              <a:rPr lang="en-AU" sz="2800" b="1" dirty="0" smtClean="0">
                <a:solidFill>
                  <a:srgbClr val="FF0000"/>
                </a:solidFill>
                <a:latin typeface="Arial" charset="0"/>
              </a:rPr>
              <a:t>:</a:t>
            </a:r>
            <a:r>
              <a:rPr lang="en-AU" sz="2800" dirty="0" smtClean="0">
                <a:solidFill>
                  <a:srgbClr val="FF0000"/>
                </a:solidFill>
                <a:latin typeface="Arial" charset="0"/>
              </a:rPr>
              <a:t> </a:t>
            </a:r>
            <a:endParaRPr lang="tr-TR" sz="2800" dirty="0" smtClean="0">
              <a:solidFill>
                <a:srgbClr val="FF0000"/>
              </a:solidFill>
              <a:latin typeface="Arial" charset="0"/>
            </a:endParaRPr>
          </a:p>
          <a:p>
            <a:pPr marL="1009650" lvl="1" indent="-609600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sz="2400" dirty="0" err="1" smtClean="0">
                <a:latin typeface="Arial" charset="0"/>
              </a:rPr>
              <a:t>Laksatifler</a:t>
            </a:r>
            <a:r>
              <a:rPr lang="en-AU" sz="2400" dirty="0" smtClean="0">
                <a:latin typeface="Arial" charset="0"/>
              </a:rPr>
              <a:t>, </a:t>
            </a:r>
            <a:r>
              <a:rPr lang="en-AU" sz="2400" dirty="0" err="1" smtClean="0">
                <a:latin typeface="Arial" charset="0"/>
              </a:rPr>
              <a:t>Antibiotikler</a:t>
            </a:r>
            <a:r>
              <a:rPr lang="en-AU" sz="2400" dirty="0" smtClean="0">
                <a:latin typeface="Arial" charset="0"/>
              </a:rPr>
              <a:t>, </a:t>
            </a:r>
            <a:r>
              <a:rPr lang="en-AU" sz="2400" dirty="0" err="1" smtClean="0">
                <a:latin typeface="Arial" charset="0"/>
              </a:rPr>
              <a:t>antiasitler</a:t>
            </a:r>
            <a:r>
              <a:rPr lang="en-AU" sz="2400" dirty="0" smtClean="0">
                <a:latin typeface="Arial" charset="0"/>
              </a:rPr>
              <a:t>, </a:t>
            </a:r>
            <a:r>
              <a:rPr lang="en-AU" sz="2400" dirty="0" err="1" smtClean="0">
                <a:latin typeface="Arial" charset="0"/>
              </a:rPr>
              <a:t>diüretikler</a:t>
            </a:r>
            <a:r>
              <a:rPr lang="en-AU" sz="2400" dirty="0" smtClean="0">
                <a:latin typeface="Arial" charset="0"/>
              </a:rPr>
              <a:t>, </a:t>
            </a:r>
            <a:r>
              <a:rPr lang="en-AU" sz="2400" dirty="0" err="1" smtClean="0">
                <a:latin typeface="Arial" charset="0"/>
              </a:rPr>
              <a:t>alkol</a:t>
            </a:r>
            <a:r>
              <a:rPr lang="en-AU" sz="2400" dirty="0" smtClean="0">
                <a:latin typeface="Arial" charset="0"/>
              </a:rPr>
              <a:t>, </a:t>
            </a:r>
            <a:r>
              <a:rPr lang="en-AU" sz="2400" dirty="0" err="1" smtClean="0">
                <a:latin typeface="Arial" charset="0"/>
              </a:rPr>
              <a:t>teofillin</a:t>
            </a:r>
            <a:r>
              <a:rPr lang="en-AU" sz="2400" dirty="0" smtClean="0">
                <a:latin typeface="Arial" charset="0"/>
              </a:rPr>
              <a:t>, NSAİ </a:t>
            </a:r>
            <a:r>
              <a:rPr lang="en-AU" sz="2400" dirty="0" err="1" smtClean="0">
                <a:latin typeface="Arial" charset="0"/>
              </a:rPr>
              <a:t>ilaçlar</a:t>
            </a:r>
            <a:endParaRPr lang="tr-TR" sz="2400" dirty="0" smtClean="0">
              <a:latin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KRONİK DİYARE SEBEPLERİ</a:t>
            </a:r>
            <a:r>
              <a:rPr lang="tr-TR" sz="2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-2</a:t>
            </a:r>
            <a:r>
              <a:rPr lang="en-AU" sz="2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sz="2800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Malabsorbsiyon</a:t>
            </a:r>
            <a:r>
              <a:rPr lang="en-AU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:</a:t>
            </a:r>
            <a:r>
              <a:rPr lang="tr-TR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</a:p>
          <a:p>
            <a:pPr marL="933450" lvl="1" indent="-533400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sz="2400" dirty="0" err="1" smtClean="0">
                <a:latin typeface="Arial" charset="0"/>
                <a:cs typeface="Arial" charset="0"/>
              </a:rPr>
              <a:t>İnce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barsak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mukoza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hastalığı</a:t>
            </a:r>
            <a:r>
              <a:rPr lang="en-AU" sz="2400" dirty="0" smtClean="0">
                <a:latin typeface="Arial" charset="0"/>
                <a:cs typeface="Arial" charset="0"/>
              </a:rPr>
              <a:t>, </a:t>
            </a:r>
            <a:r>
              <a:rPr lang="en-AU" sz="2400" dirty="0" err="1" smtClean="0">
                <a:latin typeface="Arial" charset="0"/>
                <a:cs typeface="Arial" charset="0"/>
              </a:rPr>
              <a:t>disakkaridaz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yetmezliği</a:t>
            </a:r>
            <a:r>
              <a:rPr lang="en-AU" sz="2400" dirty="0" smtClean="0">
                <a:latin typeface="Arial" charset="0"/>
                <a:cs typeface="Arial" charset="0"/>
              </a:rPr>
              <a:t>, </a:t>
            </a:r>
            <a:r>
              <a:rPr lang="en-AU" sz="2400" dirty="0" err="1" smtClean="0">
                <a:latin typeface="Arial" charset="0"/>
                <a:cs typeface="Arial" charset="0"/>
              </a:rPr>
              <a:t>pankreas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yetmezliği</a:t>
            </a:r>
            <a:r>
              <a:rPr lang="en-AU" sz="2400" dirty="0" smtClean="0">
                <a:latin typeface="Arial" charset="0"/>
                <a:cs typeface="Arial" charset="0"/>
              </a:rPr>
              <a:t>, </a:t>
            </a:r>
            <a:r>
              <a:rPr lang="en-AU" sz="2400" dirty="0" err="1" smtClean="0">
                <a:latin typeface="Arial" charset="0"/>
                <a:cs typeface="Arial" charset="0"/>
              </a:rPr>
              <a:t>iskemik-radyasyon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enteriti</a:t>
            </a:r>
            <a:r>
              <a:rPr lang="en-AU" sz="2400" dirty="0" smtClean="0">
                <a:latin typeface="Arial" charset="0"/>
                <a:cs typeface="Arial" charset="0"/>
              </a:rPr>
              <a:t>, </a:t>
            </a:r>
            <a:r>
              <a:rPr lang="en-AU" sz="2400" dirty="0" err="1" smtClean="0">
                <a:latin typeface="Arial" charset="0"/>
                <a:cs typeface="Arial" charset="0"/>
              </a:rPr>
              <a:t>kısa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barsak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sendromu</a:t>
            </a:r>
            <a:r>
              <a:rPr lang="en-AU" sz="2400" dirty="0" smtClean="0">
                <a:latin typeface="Arial" charset="0"/>
                <a:cs typeface="Arial" charset="0"/>
              </a:rPr>
              <a:t>, </a:t>
            </a:r>
            <a:r>
              <a:rPr lang="en-AU" sz="2400" dirty="0" err="1" smtClean="0">
                <a:latin typeface="Arial" charset="0"/>
                <a:cs typeface="Arial" charset="0"/>
              </a:rPr>
              <a:t>aşırı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bakteri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çoğalması</a:t>
            </a:r>
            <a:endParaRPr lang="en-AU" sz="2400" dirty="0" smtClean="0">
              <a:latin typeface="Arial" charset="0"/>
              <a:cs typeface="Arial" charset="0"/>
            </a:endParaRPr>
          </a:p>
          <a:p>
            <a:pPr marL="533400" indent="-533400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sz="2800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Endokrin</a:t>
            </a:r>
            <a:r>
              <a:rPr lang="en-AU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:</a:t>
            </a:r>
            <a:r>
              <a:rPr lang="tr-TR" sz="2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</a:p>
          <a:p>
            <a:pPr marL="933450" lvl="1" indent="-533400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sz="2400" dirty="0" err="1" smtClean="0">
                <a:latin typeface="Arial" charset="0"/>
                <a:cs typeface="Arial" charset="0"/>
              </a:rPr>
              <a:t>Zollinger</a:t>
            </a:r>
            <a:r>
              <a:rPr lang="en-AU" sz="2400" dirty="0" smtClean="0">
                <a:latin typeface="Arial" charset="0"/>
                <a:cs typeface="Arial" charset="0"/>
              </a:rPr>
              <a:t> Ellison </a:t>
            </a:r>
            <a:r>
              <a:rPr lang="en-AU" sz="2400" dirty="0" err="1" smtClean="0">
                <a:latin typeface="Arial" charset="0"/>
                <a:cs typeface="Arial" charset="0"/>
              </a:rPr>
              <a:t>sendromu</a:t>
            </a:r>
            <a:r>
              <a:rPr lang="en-AU" sz="2400" dirty="0" smtClean="0">
                <a:latin typeface="Arial" charset="0"/>
                <a:cs typeface="Arial" charset="0"/>
              </a:rPr>
              <a:t>, </a:t>
            </a:r>
            <a:r>
              <a:rPr lang="en-AU" sz="2400" dirty="0" err="1" smtClean="0">
                <a:latin typeface="Arial" charset="0"/>
                <a:cs typeface="Arial" charset="0"/>
              </a:rPr>
              <a:t>hipertiroidi</a:t>
            </a:r>
            <a:r>
              <a:rPr lang="en-AU" sz="2400" dirty="0" smtClean="0">
                <a:latin typeface="Arial" charset="0"/>
                <a:cs typeface="Arial" charset="0"/>
              </a:rPr>
              <a:t>, </a:t>
            </a:r>
            <a:r>
              <a:rPr lang="en-AU" sz="2400" dirty="0" err="1" smtClean="0">
                <a:latin typeface="Arial" charset="0"/>
                <a:cs typeface="Arial" charset="0"/>
              </a:rPr>
              <a:t>karsinoid</a:t>
            </a:r>
            <a:r>
              <a:rPr lang="en-AU" sz="2400" dirty="0" smtClean="0">
                <a:latin typeface="Arial" charset="0"/>
                <a:cs typeface="Arial" charset="0"/>
              </a:rPr>
              <a:t>,</a:t>
            </a:r>
            <a:r>
              <a:rPr lang="tr-TR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smtClean="0">
                <a:latin typeface="Arial" charset="0"/>
                <a:cs typeface="Arial" charset="0"/>
              </a:rPr>
              <a:t>non-beta </a:t>
            </a:r>
            <a:r>
              <a:rPr lang="en-AU" sz="2400" dirty="0" err="1" smtClean="0">
                <a:latin typeface="Arial" charset="0"/>
                <a:cs typeface="Arial" charset="0"/>
              </a:rPr>
              <a:t>hücreli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pankreas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tümörleri</a:t>
            </a:r>
            <a:r>
              <a:rPr lang="en-AU" sz="2400" dirty="0" smtClean="0">
                <a:latin typeface="Arial" charset="0"/>
                <a:cs typeface="Arial" charset="0"/>
              </a:rPr>
              <a:t>, </a:t>
            </a:r>
            <a:r>
              <a:rPr lang="en-AU" sz="2400" dirty="0" err="1" smtClean="0">
                <a:latin typeface="Arial" charset="0"/>
                <a:cs typeface="Arial" charset="0"/>
              </a:rPr>
              <a:t>villöz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adenom</a:t>
            </a:r>
            <a:endParaRPr lang="en-AU" sz="2400" dirty="0" smtClean="0">
              <a:latin typeface="Arial" charset="0"/>
              <a:cs typeface="Arial" charset="0"/>
            </a:endParaRPr>
          </a:p>
          <a:p>
            <a:pPr marL="533400" indent="-533400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sz="2800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Motilite</a:t>
            </a:r>
            <a:r>
              <a:rPr lang="tr-TR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AU" sz="2800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bozuklukları</a:t>
            </a:r>
            <a:r>
              <a:rPr lang="en-AU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:</a:t>
            </a:r>
            <a:r>
              <a:rPr lang="tr-TR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</a:p>
          <a:p>
            <a:pPr marL="933450" lvl="1" indent="-533400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sz="2400" dirty="0" smtClean="0">
                <a:latin typeface="Arial" charset="0"/>
                <a:cs typeface="Arial" charset="0"/>
              </a:rPr>
              <a:t>İBS,</a:t>
            </a:r>
            <a:r>
              <a:rPr lang="tr-TR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postvagotomi</a:t>
            </a:r>
            <a:r>
              <a:rPr lang="tr-TR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smtClean="0">
                <a:latin typeface="Arial" charset="0"/>
                <a:cs typeface="Arial" charset="0"/>
              </a:rPr>
              <a:t>S</a:t>
            </a:r>
            <a:r>
              <a:rPr lang="tr-TR" sz="2400" dirty="0" smtClean="0">
                <a:latin typeface="Arial" charset="0"/>
                <a:cs typeface="Arial" charset="0"/>
              </a:rPr>
              <a:t>., </a:t>
            </a:r>
            <a:r>
              <a:rPr lang="en-AU" sz="2400" dirty="0" err="1" smtClean="0">
                <a:latin typeface="Arial" charset="0"/>
                <a:cs typeface="Arial" charset="0"/>
              </a:rPr>
              <a:t>postgastrik</a:t>
            </a:r>
            <a:r>
              <a:rPr lang="en-AU" sz="2400" dirty="0" smtClean="0">
                <a:latin typeface="Arial" charset="0"/>
                <a:cs typeface="Arial" charset="0"/>
              </a:rPr>
              <a:t> dumping S,</a:t>
            </a:r>
            <a:r>
              <a:rPr lang="tr-TR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narkotik</a:t>
            </a:r>
            <a:r>
              <a:rPr lang="en-AU" sz="2400" dirty="0" smtClean="0">
                <a:latin typeface="Arial" charset="0"/>
                <a:cs typeface="Arial" charset="0"/>
              </a:rPr>
              <a:t> </a:t>
            </a:r>
            <a:r>
              <a:rPr lang="en-AU" sz="2400" dirty="0" err="1" smtClean="0">
                <a:latin typeface="Arial" charset="0"/>
                <a:cs typeface="Arial" charset="0"/>
              </a:rPr>
              <a:t>barsak</a:t>
            </a:r>
            <a:r>
              <a:rPr lang="tr-TR" sz="2400" dirty="0" smtClean="0">
                <a:latin typeface="Arial" charset="0"/>
                <a:cs typeface="Arial" charset="0"/>
              </a:rPr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Fonksiyonel </a:t>
            </a:r>
            <a:r>
              <a:rPr lang="tr-TR" dirty="0" err="1" smtClean="0"/>
              <a:t>Diare</a:t>
            </a:r>
            <a:r>
              <a:rPr lang="tr-TR" dirty="0" smtClean="0"/>
              <a:t>(IBS) &amp; Organik </a:t>
            </a:r>
            <a:r>
              <a:rPr lang="tr-TR" dirty="0" err="1" smtClean="0"/>
              <a:t>Diare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Ayırımı önemli </a:t>
            </a:r>
          </a:p>
          <a:p>
            <a:pPr lvl="1"/>
            <a:r>
              <a:rPr lang="tr-TR" dirty="0" smtClean="0"/>
              <a:t>Roma IV kriterleri göz önünde bulundurulmalı </a:t>
            </a:r>
          </a:p>
          <a:p>
            <a:endParaRPr lang="tr-TR" dirty="0" smtClean="0"/>
          </a:p>
          <a:p>
            <a:r>
              <a:rPr lang="tr-TR" dirty="0" smtClean="0"/>
              <a:t>Ancak diğer organik nedenler dışlanmalıdır</a:t>
            </a:r>
          </a:p>
          <a:p>
            <a:endParaRPr lang="tr-TR" dirty="0" smtClean="0"/>
          </a:p>
          <a:p>
            <a:r>
              <a:rPr lang="tr-TR" b="1" dirty="0" smtClean="0"/>
              <a:t>Kolon kanseri açısından alarm semptomları sorgulanmalı</a:t>
            </a:r>
          </a:p>
          <a:p>
            <a:pPr lvl="1"/>
            <a:r>
              <a:rPr lang="tr-TR" b="1" dirty="0" smtClean="0">
                <a:solidFill>
                  <a:srgbClr val="FF0000"/>
                </a:solidFill>
              </a:rPr>
              <a:t>Kilo kaybı </a:t>
            </a:r>
          </a:p>
          <a:p>
            <a:pPr lvl="1"/>
            <a:r>
              <a:rPr lang="tr-TR" b="1" dirty="0" err="1" smtClean="0">
                <a:solidFill>
                  <a:srgbClr val="FF0000"/>
                </a:solidFill>
              </a:rPr>
              <a:t>Rektal</a:t>
            </a:r>
            <a:r>
              <a:rPr lang="tr-TR" b="1" dirty="0" smtClean="0">
                <a:solidFill>
                  <a:srgbClr val="FF0000"/>
                </a:solidFill>
              </a:rPr>
              <a:t> kanama </a:t>
            </a:r>
          </a:p>
          <a:p>
            <a:pPr lvl="1"/>
            <a:r>
              <a:rPr lang="tr-TR" b="1" dirty="0" smtClean="0">
                <a:solidFill>
                  <a:srgbClr val="FF0000"/>
                </a:solidFill>
              </a:rPr>
              <a:t>Gece terlemesi 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ÖYKÜ</a:t>
            </a: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endParaRPr lang="tr-TR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FİZİK MUAYENE</a:t>
            </a: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endParaRPr lang="tr-TR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TETKİKLER:</a:t>
            </a:r>
          </a:p>
          <a:p>
            <a:pPr lvl="1"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Dışkının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incelenmesi</a:t>
            </a:r>
            <a:r>
              <a:rPr lang="tr-TR" dirty="0" smtClean="0">
                <a:latin typeface="Arial" charset="0"/>
                <a:cs typeface="Arial" charset="0"/>
              </a:rPr>
              <a:t> </a:t>
            </a:r>
          </a:p>
          <a:p>
            <a:pPr lvl="1">
              <a:buClr>
                <a:srgbClr val="FF0000"/>
              </a:buClr>
              <a:buFont typeface="Wingdings" pitchFamily="2" charset="2"/>
              <a:buChar char="ü"/>
            </a:pPr>
            <a:r>
              <a:rPr lang="tr-TR" dirty="0" smtClean="0">
                <a:latin typeface="Arial" charset="0"/>
                <a:cs typeface="Arial" charset="0"/>
              </a:rPr>
              <a:t>Biyokimyasal incelemeler</a:t>
            </a:r>
            <a:endParaRPr lang="en-AU" dirty="0" smtClean="0">
              <a:latin typeface="Arial" charset="0"/>
              <a:cs typeface="Arial" charset="0"/>
            </a:endParaRPr>
          </a:p>
          <a:p>
            <a:pPr lvl="1"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Rektosigmoidoskopi</a:t>
            </a:r>
            <a:r>
              <a:rPr lang="en-AU" dirty="0" smtClean="0">
                <a:latin typeface="Arial" charset="0"/>
                <a:cs typeface="Arial" charset="0"/>
              </a:rPr>
              <a:t>/</a:t>
            </a:r>
            <a:r>
              <a:rPr lang="en-AU" dirty="0" err="1" smtClean="0">
                <a:latin typeface="Arial" charset="0"/>
                <a:cs typeface="Arial" charset="0"/>
              </a:rPr>
              <a:t>Kolonoskopi</a:t>
            </a:r>
            <a:endParaRPr lang="en-AU" dirty="0" smtClean="0">
              <a:latin typeface="Arial" charset="0"/>
              <a:cs typeface="Arial" charset="0"/>
            </a:endParaRPr>
          </a:p>
          <a:p>
            <a:pPr lvl="1"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Radyolojik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tetkikler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ve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diğerleri</a:t>
            </a:r>
            <a:endParaRPr lang="en-AU" dirty="0" smtClean="0"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TETKİKLER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 smtClean="0"/>
              <a:t>Biyokimyasal Testler: </a:t>
            </a:r>
          </a:p>
          <a:p>
            <a:pPr lvl="1"/>
            <a:r>
              <a:rPr lang="tr-TR" dirty="0" smtClean="0">
                <a:latin typeface="Arial" charset="0"/>
              </a:rPr>
              <a:t>Sedimantasyon hızı – kan sayımı – glikoz – kan üre azotu – elektrolitler - </a:t>
            </a:r>
            <a:r>
              <a:rPr lang="tr-TR" dirty="0" err="1" smtClean="0">
                <a:latin typeface="Arial" charset="0"/>
              </a:rPr>
              <a:t>protrombin</a:t>
            </a:r>
            <a:r>
              <a:rPr lang="tr-TR" dirty="0" smtClean="0">
                <a:latin typeface="Arial" charset="0"/>
              </a:rPr>
              <a:t> zamanı – total </a:t>
            </a:r>
            <a:r>
              <a:rPr lang="tr-TR" dirty="0" err="1" smtClean="0">
                <a:latin typeface="Arial" charset="0"/>
              </a:rPr>
              <a:t>kolestrol</a:t>
            </a:r>
            <a:r>
              <a:rPr lang="tr-TR" dirty="0" smtClean="0">
                <a:latin typeface="Arial" charset="0"/>
              </a:rPr>
              <a:t> – </a:t>
            </a:r>
            <a:r>
              <a:rPr lang="tr-TR" dirty="0" err="1" smtClean="0">
                <a:latin typeface="Arial" charset="0"/>
              </a:rPr>
              <a:t>trigliserid</a:t>
            </a:r>
            <a:r>
              <a:rPr lang="tr-TR" dirty="0" smtClean="0">
                <a:latin typeface="Arial" charset="0"/>
              </a:rPr>
              <a:t> – total protein – </a:t>
            </a:r>
            <a:r>
              <a:rPr lang="tr-TR" dirty="0" err="1" smtClean="0">
                <a:latin typeface="Arial" charset="0"/>
              </a:rPr>
              <a:t>albumin</a:t>
            </a:r>
            <a:r>
              <a:rPr lang="tr-TR" dirty="0" smtClean="0">
                <a:latin typeface="Arial" charset="0"/>
              </a:rPr>
              <a:t> test edilir.</a:t>
            </a:r>
          </a:p>
          <a:p>
            <a:pPr lvl="1"/>
            <a:r>
              <a:rPr lang="tr-TR" dirty="0" smtClean="0">
                <a:latin typeface="Arial" charset="0"/>
              </a:rPr>
              <a:t>Endokrinolojik nedenli olduğu düşünülüyor ise </a:t>
            </a:r>
            <a:r>
              <a:rPr lang="tr-TR" dirty="0" err="1" smtClean="0">
                <a:latin typeface="Arial" charset="0"/>
              </a:rPr>
              <a:t>kortizol</a:t>
            </a:r>
            <a:r>
              <a:rPr lang="tr-TR" dirty="0" smtClean="0">
                <a:latin typeface="Arial" charset="0"/>
              </a:rPr>
              <a:t>, TSH, </a:t>
            </a:r>
            <a:r>
              <a:rPr lang="tr-TR" dirty="0" err="1" smtClean="0">
                <a:latin typeface="Arial" charset="0"/>
              </a:rPr>
              <a:t>Kalsitonin</a:t>
            </a:r>
            <a:r>
              <a:rPr lang="tr-TR" dirty="0" smtClean="0">
                <a:latin typeface="Arial" charset="0"/>
              </a:rPr>
              <a:t> istenir </a:t>
            </a:r>
          </a:p>
          <a:p>
            <a:endParaRPr lang="tr-TR" dirty="0" smtClean="0">
              <a:latin typeface="Arial" charset="0"/>
            </a:endParaRPr>
          </a:p>
          <a:p>
            <a:r>
              <a:rPr lang="tr-TR" b="1" dirty="0" smtClean="0">
                <a:latin typeface="Arial" charset="0"/>
              </a:rPr>
              <a:t>Dışkı Testleri;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  <a:tabLst>
                <a:tab pos="1798638" algn="l"/>
              </a:tabLst>
            </a:pPr>
            <a:r>
              <a:rPr lang="tr-TR" dirty="0" smtClean="0">
                <a:latin typeface="Arial" charset="0"/>
              </a:rPr>
              <a:t> </a:t>
            </a:r>
            <a:r>
              <a:rPr lang="tr-TR" sz="2100" b="1" dirty="0" smtClean="0">
                <a:solidFill>
                  <a:srgbClr val="FF0000"/>
                </a:solidFill>
                <a:latin typeface="Arial" charset="0"/>
              </a:rPr>
              <a:t>Yağ aranması</a:t>
            </a:r>
            <a:r>
              <a:rPr lang="tr-TR" sz="2100" b="1" dirty="0" smtClean="0">
                <a:latin typeface="Arial" charset="0"/>
              </a:rPr>
              <a:t>	: </a:t>
            </a:r>
            <a:r>
              <a:rPr lang="tr-TR" sz="2100" dirty="0" smtClean="0">
                <a:latin typeface="Arial" charset="0"/>
              </a:rPr>
              <a:t>Normalde 24 saatlik dışkıda 5 – 6 gr. yağ bulunur.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  <a:tabLst>
                <a:tab pos="1798638" algn="l"/>
              </a:tabLst>
            </a:pPr>
            <a:r>
              <a:rPr lang="tr-TR" sz="2100" dirty="0" smtClean="0">
                <a:latin typeface="Arial" charset="0"/>
              </a:rPr>
              <a:t>		Yağ miktarı 7 gr/24 saati aşarsa </a:t>
            </a:r>
            <a:r>
              <a:rPr lang="tr-TR" sz="2100" dirty="0" err="1" smtClean="0">
                <a:latin typeface="Arial" charset="0"/>
              </a:rPr>
              <a:t>steatoreden</a:t>
            </a:r>
            <a:r>
              <a:rPr lang="tr-TR" sz="2100" dirty="0" smtClean="0">
                <a:latin typeface="Arial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  <a:tabLst>
                <a:tab pos="1798638" algn="l"/>
              </a:tabLst>
            </a:pPr>
            <a:r>
              <a:rPr lang="tr-TR" sz="2100" dirty="0" smtClean="0">
                <a:latin typeface="Arial" charset="0"/>
              </a:rPr>
              <a:t>		bahsedilir.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  <a:tabLst>
                <a:tab pos="1798638" algn="l"/>
              </a:tabLst>
            </a:pPr>
            <a:endParaRPr lang="tr-TR" sz="2100" dirty="0" smtClean="0">
              <a:latin typeface="Arial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None/>
              <a:tabLst>
                <a:tab pos="1798638" algn="l"/>
              </a:tabLst>
            </a:pPr>
            <a:r>
              <a:rPr lang="tr-TR" sz="2100" b="1" dirty="0" smtClean="0">
                <a:latin typeface="Arial" charset="0"/>
              </a:rPr>
              <a:t>	DIŞKI + SUDAN III		YAĞ GLOBÜLLERİ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  <a:tabLst>
                <a:tab pos="1798638" algn="l"/>
              </a:tabLst>
            </a:pPr>
            <a:r>
              <a:rPr lang="tr-TR" sz="2100" i="1" dirty="0" smtClean="0">
                <a:latin typeface="Arial" charset="0"/>
              </a:rPr>
              <a:t>					   (turuncu renkli)</a:t>
            </a:r>
          </a:p>
          <a:p>
            <a:pPr>
              <a:lnSpc>
                <a:spcPct val="90000"/>
              </a:lnSpc>
              <a:spcBef>
                <a:spcPct val="0"/>
              </a:spcBef>
              <a:buNone/>
              <a:tabLst>
                <a:tab pos="1798638" algn="l"/>
              </a:tabLst>
            </a:pPr>
            <a:r>
              <a:rPr lang="tr-TR" sz="2100" i="1" dirty="0" smtClean="0">
                <a:latin typeface="Arial" charset="0"/>
              </a:rPr>
              <a:t>					    (</a:t>
            </a:r>
            <a:r>
              <a:rPr lang="tr-TR" sz="2100" i="1" dirty="0" err="1" smtClean="0">
                <a:latin typeface="Arial" charset="0"/>
              </a:rPr>
              <a:t>nötral</a:t>
            </a:r>
            <a:r>
              <a:rPr lang="tr-TR" sz="2100" i="1" dirty="0" smtClean="0">
                <a:latin typeface="Arial" charset="0"/>
              </a:rPr>
              <a:t> yağlar)</a:t>
            </a:r>
          </a:p>
          <a:p>
            <a:pPr>
              <a:spcBef>
                <a:spcPct val="0"/>
              </a:spcBef>
              <a:buNone/>
              <a:tabLst>
                <a:tab pos="1798638" algn="l"/>
              </a:tabLst>
            </a:pPr>
            <a:endParaRPr lang="tr-TR" sz="2100" b="1" dirty="0" smtClean="0">
              <a:solidFill>
                <a:srgbClr val="FF0000"/>
              </a:solidFill>
              <a:latin typeface="Arial" charset="0"/>
            </a:endParaRPr>
          </a:p>
          <a:p>
            <a:pPr>
              <a:spcBef>
                <a:spcPct val="0"/>
              </a:spcBef>
              <a:buNone/>
              <a:tabLst>
                <a:tab pos="1798638" algn="l"/>
              </a:tabLst>
            </a:pPr>
            <a:r>
              <a:rPr lang="tr-TR" sz="2100" b="1" dirty="0" smtClean="0">
                <a:solidFill>
                  <a:srgbClr val="FF0000"/>
                </a:solidFill>
                <a:latin typeface="Arial" charset="0"/>
              </a:rPr>
              <a:t>Nişasta aranması	</a:t>
            </a:r>
            <a:r>
              <a:rPr lang="tr-TR" sz="2100" b="1" dirty="0" smtClean="0">
                <a:latin typeface="Arial" charset="0"/>
              </a:rPr>
              <a:t>: </a:t>
            </a:r>
            <a:r>
              <a:rPr lang="tr-TR" sz="2100" dirty="0" smtClean="0">
                <a:latin typeface="Arial" charset="0"/>
              </a:rPr>
              <a:t>Karbonhidrat sindirim bozukluğunu göstermek için yapılır.</a:t>
            </a:r>
          </a:p>
          <a:p>
            <a:pPr>
              <a:spcBef>
                <a:spcPct val="0"/>
              </a:spcBef>
              <a:buNone/>
              <a:tabLst>
                <a:tab pos="1798638" algn="l"/>
              </a:tabLst>
            </a:pPr>
            <a:endParaRPr lang="tr-TR" sz="2100" dirty="0" smtClean="0">
              <a:latin typeface="Arial" charset="0"/>
            </a:endParaRPr>
          </a:p>
          <a:p>
            <a:pPr>
              <a:spcBef>
                <a:spcPct val="0"/>
              </a:spcBef>
              <a:buNone/>
              <a:tabLst>
                <a:tab pos="1798638" algn="l"/>
              </a:tabLst>
            </a:pPr>
            <a:endParaRPr lang="tr-TR" sz="2100" b="1" dirty="0" smtClean="0">
              <a:latin typeface="Arial" charset="0"/>
            </a:endParaRPr>
          </a:p>
          <a:p>
            <a:pPr>
              <a:spcBef>
                <a:spcPct val="0"/>
              </a:spcBef>
              <a:buNone/>
              <a:tabLst>
                <a:tab pos="1798638" algn="l"/>
              </a:tabLst>
            </a:pPr>
            <a:r>
              <a:rPr lang="tr-TR" sz="2100" b="1" dirty="0" smtClean="0">
                <a:latin typeface="Arial" charset="0"/>
              </a:rPr>
              <a:t>	DIŞKI + LUGOL		NİŞASTA TANECİKLERİ</a:t>
            </a:r>
          </a:p>
          <a:p>
            <a:pPr>
              <a:spcBef>
                <a:spcPct val="0"/>
              </a:spcBef>
              <a:buNone/>
              <a:tabLst>
                <a:tab pos="1798638" algn="l"/>
              </a:tabLst>
            </a:pPr>
            <a:r>
              <a:rPr lang="tr-TR" sz="2100" i="1" dirty="0" smtClean="0">
                <a:latin typeface="Arial" charset="0"/>
              </a:rPr>
              <a:t>					           (mor renkli)</a:t>
            </a:r>
          </a:p>
          <a:p>
            <a:endParaRPr lang="tr-TR" dirty="0" smtClean="0">
              <a:latin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ENDOSKOPİK İNCELEMELER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ct val="70000"/>
              </a:spcBef>
              <a:buClr>
                <a:srgbClr val="FF0000"/>
              </a:buClr>
              <a:buNone/>
              <a:tabLst>
                <a:tab pos="1798638" algn="l"/>
              </a:tabLst>
            </a:pPr>
            <a:r>
              <a:rPr lang="tr-TR" b="1" dirty="0" smtClean="0">
                <a:latin typeface="Arial" charset="0"/>
              </a:rPr>
              <a:t>TETKİKLER İLE ELDE EDİLEN SONUÇLAR GÖZ ÖNÜNDE BULUNDURULARAK YAPILMALIDIR</a:t>
            </a:r>
          </a:p>
          <a:p>
            <a:pPr marL="0" indent="0">
              <a:spcBef>
                <a:spcPct val="700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1798638" algn="l"/>
              </a:tabLst>
            </a:pPr>
            <a:r>
              <a:rPr lang="tr-TR" dirty="0" smtClean="0">
                <a:latin typeface="Arial" charset="0"/>
              </a:rPr>
              <a:t>Akut sulu ishalli hastalarda endoskopik tetkik gerekmez.</a:t>
            </a:r>
          </a:p>
          <a:p>
            <a:pPr marL="0" indent="0">
              <a:spcBef>
                <a:spcPct val="700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1798638" algn="l"/>
              </a:tabLst>
            </a:pPr>
            <a:r>
              <a:rPr lang="tr-TR" dirty="0" smtClean="0">
                <a:latin typeface="Arial" charset="0"/>
              </a:rPr>
              <a:t>Akut </a:t>
            </a:r>
            <a:r>
              <a:rPr lang="tr-TR" dirty="0" err="1" smtClean="0">
                <a:latin typeface="Arial" charset="0"/>
              </a:rPr>
              <a:t>inflamatuar</a:t>
            </a:r>
            <a:r>
              <a:rPr lang="tr-TR" dirty="0" smtClean="0">
                <a:latin typeface="Arial" charset="0"/>
              </a:rPr>
              <a:t> ishalli hastaya </a:t>
            </a:r>
            <a:r>
              <a:rPr lang="tr-TR" dirty="0" err="1" smtClean="0">
                <a:latin typeface="Arial" charset="0"/>
              </a:rPr>
              <a:t>rektosigmoidoskopi</a:t>
            </a:r>
            <a:r>
              <a:rPr lang="tr-TR" dirty="0" smtClean="0">
                <a:latin typeface="Arial" charset="0"/>
              </a:rPr>
              <a:t> yapılır.</a:t>
            </a:r>
          </a:p>
          <a:p>
            <a:pPr marL="0" indent="0">
              <a:spcBef>
                <a:spcPct val="700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1798638" algn="l"/>
              </a:tabLst>
            </a:pPr>
            <a:r>
              <a:rPr lang="tr-TR" dirty="0" smtClean="0">
                <a:latin typeface="Arial" charset="0"/>
              </a:rPr>
              <a:t>4 haftadan uzun süren kanlı mukuslu dışkılaması olan hastaya </a:t>
            </a:r>
            <a:r>
              <a:rPr lang="tr-TR" dirty="0" err="1" smtClean="0">
                <a:latin typeface="Arial" charset="0"/>
              </a:rPr>
              <a:t>kolonoskopik</a:t>
            </a:r>
            <a:r>
              <a:rPr lang="tr-TR" dirty="0" smtClean="0">
                <a:latin typeface="Arial" charset="0"/>
              </a:rPr>
              <a:t> tetkik yapılır.</a:t>
            </a:r>
          </a:p>
          <a:p>
            <a:pPr marL="0" indent="0">
              <a:spcBef>
                <a:spcPct val="700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1798638" algn="l"/>
              </a:tabLst>
            </a:pPr>
            <a:r>
              <a:rPr lang="tr-TR" dirty="0" err="1" smtClean="0">
                <a:latin typeface="Arial" charset="0"/>
              </a:rPr>
              <a:t>Steatoresi</a:t>
            </a:r>
            <a:r>
              <a:rPr lang="tr-TR" dirty="0" smtClean="0">
                <a:latin typeface="Arial" charset="0"/>
              </a:rPr>
              <a:t> olan hastaya üst GİS endoskopik tetkik de yapılır.</a:t>
            </a:r>
          </a:p>
          <a:p>
            <a:pPr marL="0" indent="0">
              <a:spcBef>
                <a:spcPct val="70000"/>
              </a:spcBef>
              <a:buClr>
                <a:srgbClr val="FF0000"/>
              </a:buClr>
              <a:buFont typeface="Wingdings" pitchFamily="2" charset="2"/>
              <a:buChar char="ü"/>
              <a:tabLst>
                <a:tab pos="1798638" algn="l"/>
              </a:tabLst>
            </a:pPr>
            <a:r>
              <a:rPr lang="tr-TR" dirty="0" smtClean="0">
                <a:latin typeface="Arial" charset="0"/>
              </a:rPr>
              <a:t>Üst GİS endoskopi sırasında </a:t>
            </a:r>
            <a:r>
              <a:rPr lang="tr-TR" dirty="0" err="1" smtClean="0">
                <a:latin typeface="Arial" charset="0"/>
              </a:rPr>
              <a:t>duodenal</a:t>
            </a:r>
            <a:r>
              <a:rPr lang="tr-TR" dirty="0" smtClean="0"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mukozal</a:t>
            </a:r>
            <a:r>
              <a:rPr lang="tr-TR" dirty="0" smtClean="0">
                <a:latin typeface="Arial" charset="0"/>
              </a:rPr>
              <a:t> biyopsi ve </a:t>
            </a:r>
            <a:r>
              <a:rPr lang="tr-TR" dirty="0" err="1" smtClean="0">
                <a:latin typeface="Arial" charset="0"/>
              </a:rPr>
              <a:t>aspirat</a:t>
            </a:r>
            <a:r>
              <a:rPr lang="tr-TR" dirty="0" smtClean="0">
                <a:latin typeface="Arial" charset="0"/>
              </a:rPr>
              <a:t> alınır.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KRONİK DİAREDE TEDAVİ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Sıvı – elektrolit tedavisi (Akut </a:t>
            </a:r>
            <a:r>
              <a:rPr lang="tr-TR" dirty="0" err="1" smtClean="0"/>
              <a:t>diaredeki</a:t>
            </a:r>
            <a:r>
              <a:rPr lang="tr-TR" dirty="0" smtClean="0"/>
              <a:t> kadar derin olmaz)</a:t>
            </a:r>
          </a:p>
          <a:p>
            <a:endParaRPr lang="tr-TR" dirty="0" smtClean="0"/>
          </a:p>
          <a:p>
            <a:r>
              <a:rPr lang="tr-TR" b="1" dirty="0" smtClean="0"/>
              <a:t>KRONİK DİAREDE TEDAVİ SEBEP OLAN HASTALIĞA YÖNELİK OLACAKTIR</a:t>
            </a:r>
          </a:p>
          <a:p>
            <a:endParaRPr lang="tr-TR" dirty="0" smtClean="0"/>
          </a:p>
          <a:p>
            <a:r>
              <a:rPr lang="tr-TR" dirty="0" err="1" smtClean="0"/>
              <a:t>Semptomatik</a:t>
            </a:r>
            <a:r>
              <a:rPr lang="tr-TR" dirty="0" smtClean="0"/>
              <a:t> ilaçlar </a:t>
            </a:r>
          </a:p>
          <a:p>
            <a:pPr lvl="1"/>
            <a:r>
              <a:rPr lang="tr-TR" dirty="0" err="1" smtClean="0"/>
              <a:t>Loperamid</a:t>
            </a:r>
            <a:r>
              <a:rPr lang="tr-TR" dirty="0" smtClean="0"/>
              <a:t> </a:t>
            </a:r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sz="66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sz="6600" b="1" dirty="0" smtClean="0">
                <a:solidFill>
                  <a:srgbClr val="FF0000"/>
                </a:solidFill>
              </a:rPr>
              <a:t>	</a:t>
            </a:r>
            <a:r>
              <a:rPr lang="tr-TR" sz="6600" b="1" dirty="0" smtClean="0">
                <a:solidFill>
                  <a:srgbClr val="FF0000"/>
                </a:solidFill>
              </a:rPr>
              <a:t>		</a:t>
            </a:r>
            <a:r>
              <a:rPr lang="tr-TR" sz="6600" b="1" dirty="0" smtClean="0">
                <a:solidFill>
                  <a:srgbClr val="FF0000"/>
                </a:solidFill>
              </a:rPr>
              <a:t>KABIZLIK</a:t>
            </a:r>
            <a:endParaRPr lang="tr-TR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AU" sz="2000" b="1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Normal </a:t>
            </a:r>
            <a:r>
              <a:rPr lang="en-AU" sz="2000" b="1" u="sng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insanda</a:t>
            </a:r>
            <a:r>
              <a:rPr lang="en-AU" sz="2000" b="1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AU" sz="2000" b="1" u="sng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GİS’e</a:t>
            </a:r>
            <a:r>
              <a:rPr lang="en-AU" sz="2000" b="1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AU" sz="2000" b="1" u="sng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giren</a:t>
            </a:r>
            <a:r>
              <a:rPr lang="en-AU" sz="2000" b="1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AU" sz="2000" b="1" u="sng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sıvı</a:t>
            </a:r>
            <a:r>
              <a:rPr lang="en-AU" sz="2000" b="1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:</a:t>
            </a: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smtClean="0">
                <a:latin typeface="Arial" charset="0"/>
                <a:cs typeface="Arial" charset="0"/>
              </a:rPr>
              <a:t>Oral </a:t>
            </a:r>
            <a:r>
              <a:rPr lang="en-AU" dirty="0" err="1" smtClean="0">
                <a:latin typeface="Arial" charset="0"/>
                <a:cs typeface="Arial" charset="0"/>
              </a:rPr>
              <a:t>alım</a:t>
            </a:r>
            <a:r>
              <a:rPr lang="tr-TR" dirty="0" smtClean="0">
                <a:latin typeface="Arial" charset="0"/>
                <a:cs typeface="Arial" charset="0"/>
              </a:rPr>
              <a:t>……….. </a:t>
            </a:r>
            <a:r>
              <a:rPr lang="en-AU" dirty="0" smtClean="0">
                <a:latin typeface="Arial" charset="0"/>
                <a:cs typeface="Arial" charset="0"/>
              </a:rPr>
              <a:t>2000ml, </a:t>
            </a: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Tükrük</a:t>
            </a:r>
            <a:r>
              <a:rPr lang="tr-TR" dirty="0" smtClean="0">
                <a:latin typeface="Arial" charset="0"/>
                <a:cs typeface="Arial" charset="0"/>
              </a:rPr>
              <a:t>………….. </a:t>
            </a:r>
            <a:r>
              <a:rPr lang="en-AU" dirty="0" smtClean="0">
                <a:latin typeface="Arial" charset="0"/>
                <a:cs typeface="Arial" charset="0"/>
              </a:rPr>
              <a:t>1500ml, </a:t>
            </a: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Mide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suyu</a:t>
            </a:r>
            <a:r>
              <a:rPr lang="tr-TR" dirty="0" smtClean="0">
                <a:latin typeface="Arial" charset="0"/>
                <a:cs typeface="Arial" charset="0"/>
              </a:rPr>
              <a:t>……… </a:t>
            </a:r>
            <a:r>
              <a:rPr lang="en-AU" dirty="0" smtClean="0">
                <a:latin typeface="Arial" charset="0"/>
                <a:cs typeface="Arial" charset="0"/>
              </a:rPr>
              <a:t>2500ml, </a:t>
            </a: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Pankreas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sıvısı</a:t>
            </a:r>
            <a:r>
              <a:rPr lang="tr-TR" dirty="0" smtClean="0">
                <a:latin typeface="Arial" charset="0"/>
                <a:cs typeface="Arial" charset="0"/>
              </a:rPr>
              <a:t>…</a:t>
            </a:r>
            <a:r>
              <a:rPr lang="en-AU" dirty="0" smtClean="0">
                <a:latin typeface="Arial" charset="0"/>
                <a:cs typeface="Arial" charset="0"/>
              </a:rPr>
              <a:t>1500ml, </a:t>
            </a: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Safra</a:t>
            </a:r>
            <a:r>
              <a:rPr lang="tr-TR" dirty="0" smtClean="0">
                <a:latin typeface="Arial" charset="0"/>
                <a:cs typeface="Arial" charset="0"/>
              </a:rPr>
              <a:t>…………….. </a:t>
            </a:r>
            <a:r>
              <a:rPr lang="en-AU" dirty="0" smtClean="0">
                <a:latin typeface="Arial" charset="0"/>
                <a:cs typeface="Arial" charset="0"/>
              </a:rPr>
              <a:t>500ml, </a:t>
            </a: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İnce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barsak</a:t>
            </a:r>
            <a:r>
              <a:rPr lang="tr-TR" dirty="0" smtClean="0">
                <a:latin typeface="Arial" charset="0"/>
                <a:cs typeface="Arial" charset="0"/>
              </a:rPr>
              <a:t>……..</a:t>
            </a:r>
            <a:r>
              <a:rPr lang="en-AU" dirty="0" smtClean="0">
                <a:latin typeface="Arial" charset="0"/>
                <a:cs typeface="Arial" charset="0"/>
              </a:rPr>
              <a:t>1000</a:t>
            </a:r>
            <a:r>
              <a:rPr lang="tr-TR" dirty="0" smtClean="0">
                <a:latin typeface="Arial" charset="0"/>
                <a:cs typeface="Arial" charset="0"/>
              </a:rPr>
              <a:t> ml</a:t>
            </a:r>
            <a:endParaRPr lang="en-AU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sz="3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Total:</a:t>
            </a:r>
            <a:r>
              <a:rPr lang="tr-TR" sz="3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…………….</a:t>
            </a:r>
            <a:r>
              <a:rPr lang="en-AU" sz="3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9000</a:t>
            </a:r>
            <a:r>
              <a:rPr lang="tr-TR" sz="3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ml</a:t>
            </a:r>
            <a:r>
              <a:rPr lang="en-AU" sz="3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. </a:t>
            </a:r>
            <a:endParaRPr lang="tr-TR" sz="3600" b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endParaRPr lang="tr-TR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en-AU" dirty="0" err="1" smtClean="0">
                <a:latin typeface="Arial" charset="0"/>
                <a:cs typeface="Arial" charset="0"/>
              </a:rPr>
              <a:t>İleoçekal</a:t>
            </a:r>
            <a:r>
              <a:rPr lang="en-AU" dirty="0" smtClean="0">
                <a:latin typeface="Arial" charset="0"/>
                <a:cs typeface="Arial" charset="0"/>
              </a:rPr>
              <a:t> </a:t>
            </a:r>
            <a:r>
              <a:rPr lang="en-AU" dirty="0" err="1" smtClean="0">
                <a:latin typeface="Arial" charset="0"/>
                <a:cs typeface="Arial" charset="0"/>
              </a:rPr>
              <a:t>valf’de</a:t>
            </a:r>
            <a:r>
              <a:rPr lang="en-AU" dirty="0" smtClean="0">
                <a:latin typeface="Arial" charset="0"/>
                <a:cs typeface="Arial" charset="0"/>
              </a:rPr>
              <a:t> 1500ml’ye, </a:t>
            </a:r>
            <a:r>
              <a:rPr lang="en-AU" dirty="0" err="1" smtClean="0">
                <a:latin typeface="Arial" charset="0"/>
                <a:cs typeface="Arial" charset="0"/>
              </a:rPr>
              <a:t>rektumda</a:t>
            </a:r>
            <a:r>
              <a:rPr lang="en-AU" dirty="0" smtClean="0">
                <a:latin typeface="Arial" charset="0"/>
                <a:cs typeface="Arial" charset="0"/>
              </a:rPr>
              <a:t> 100ml’ye </a:t>
            </a:r>
            <a:r>
              <a:rPr lang="en-AU" dirty="0" err="1" smtClean="0">
                <a:latin typeface="Arial" charset="0"/>
                <a:cs typeface="Arial" charset="0"/>
              </a:rPr>
              <a:t>iner</a:t>
            </a:r>
            <a:r>
              <a:rPr lang="en-AU" dirty="0" smtClean="0">
                <a:latin typeface="Arial" charset="0"/>
                <a:cs typeface="Arial" charset="0"/>
              </a:rPr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Tanim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AU" sz="2800" dirty="0" err="1" smtClean="0">
                <a:latin typeface="Arial" charset="0"/>
              </a:rPr>
              <a:t>Günlük</a:t>
            </a:r>
            <a:r>
              <a:rPr lang="en-AU" sz="2800" dirty="0" smtClean="0"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 </a:t>
            </a:r>
            <a:r>
              <a:rPr lang="en-AU" sz="2800" dirty="0" err="1" smtClean="0">
                <a:latin typeface="Arial" charset="0"/>
              </a:rPr>
              <a:t>gaita</a:t>
            </a:r>
            <a:r>
              <a:rPr lang="en-AU" sz="2800" dirty="0" smtClean="0"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çıkarmanın zorlaşması ve haftalık dışkılamanın en fazla haftada 2 defa </a:t>
            </a:r>
            <a:r>
              <a:rPr lang="tr-TR" sz="2800" dirty="0" smtClean="0">
                <a:latin typeface="Arial" charset="0"/>
              </a:rPr>
              <a:t>olması</a:t>
            </a:r>
          </a:p>
          <a:p>
            <a:pPr lvl="1"/>
            <a:endParaRPr lang="tr-TR" sz="2500" dirty="0" smtClean="0">
              <a:latin typeface="Arial" charset="0"/>
            </a:endParaRPr>
          </a:p>
          <a:p>
            <a:pPr lvl="1"/>
            <a:r>
              <a:rPr lang="tr-TR" sz="2500" dirty="0" smtClean="0">
                <a:latin typeface="Arial" charset="0"/>
              </a:rPr>
              <a:t>Gaita çıkışı &gt;3 gün </a:t>
            </a:r>
          </a:p>
          <a:p>
            <a:pPr lvl="1"/>
            <a:endParaRPr lang="tr-TR" sz="2500" dirty="0" smtClean="0">
              <a:latin typeface="Arial" charset="0"/>
            </a:endParaRPr>
          </a:p>
          <a:p>
            <a:pPr lvl="1"/>
            <a:r>
              <a:rPr lang="tr-TR" sz="2400" dirty="0" smtClean="0">
                <a:latin typeface="Arial" charset="0"/>
              </a:rPr>
              <a:t>Sert, kuru  ,genellikle normal dışkılamadan %25 daha fazla sürede dışkılama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>
                <a:latin typeface="Arial" charset="0"/>
              </a:rPr>
              <a:t>Defekasyon</a:t>
            </a:r>
            <a:r>
              <a:rPr lang="tr-TR" b="1" dirty="0" smtClean="0">
                <a:latin typeface="Arial" charset="0"/>
              </a:rPr>
              <a:t>:</a:t>
            </a:r>
          </a:p>
          <a:p>
            <a:pPr lvl="1"/>
            <a:r>
              <a:rPr lang="tr-TR" dirty="0" smtClean="0">
                <a:latin typeface="Arial" charset="0"/>
              </a:rPr>
              <a:t>Sıklığı</a:t>
            </a:r>
            <a:endParaRPr lang="tr-TR" dirty="0" smtClean="0">
              <a:latin typeface="Arial" charset="0"/>
            </a:endParaRPr>
          </a:p>
          <a:p>
            <a:pPr lvl="1"/>
            <a:r>
              <a:rPr lang="tr-TR" dirty="0" smtClean="0">
                <a:latin typeface="Arial" charset="0"/>
              </a:rPr>
              <a:t>Miktarı</a:t>
            </a:r>
            <a:endParaRPr lang="tr-TR" dirty="0" smtClean="0">
              <a:latin typeface="Arial" charset="0"/>
            </a:endParaRPr>
          </a:p>
          <a:p>
            <a:pPr lvl="1"/>
            <a:r>
              <a:rPr lang="tr-TR" dirty="0" smtClean="0">
                <a:latin typeface="Arial" charset="0"/>
              </a:rPr>
              <a:t>Kıvamında  </a:t>
            </a:r>
            <a:r>
              <a:rPr lang="tr-TR" dirty="0" smtClean="0">
                <a:latin typeface="Arial" charset="0"/>
              </a:rPr>
              <a:t>değişiklik</a:t>
            </a:r>
            <a:r>
              <a:rPr lang="tr-TR" sz="2900" dirty="0" smtClean="0">
                <a:latin typeface="Arial" charset="0"/>
              </a:rPr>
              <a:t>  </a:t>
            </a:r>
            <a:endParaRPr lang="en-US" sz="2900" dirty="0" smtClean="0">
              <a:latin typeface="Arial" charset="0"/>
            </a:endParaRPr>
          </a:p>
          <a:p>
            <a:endParaRPr lang="tr-TR" dirty="0" smtClean="0"/>
          </a:p>
          <a:p>
            <a:pPr marL="635000" indent="-635000">
              <a:lnSpc>
                <a:spcPct val="120000"/>
              </a:lnSpc>
              <a:buClr>
                <a:srgbClr val="0066FF"/>
              </a:buClr>
              <a:buFont typeface="Monotype Sorts" pitchFamily="2" charset="2"/>
              <a:buChar char="q"/>
            </a:pPr>
            <a:r>
              <a:rPr lang="tr-TR" b="1" dirty="0" smtClean="0">
                <a:latin typeface="Arial" charset="0"/>
              </a:rPr>
              <a:t>Boşalma problemi. </a:t>
            </a:r>
            <a:endParaRPr lang="en-US" b="1" dirty="0" smtClean="0">
              <a:latin typeface="Arial" charset="0"/>
            </a:endParaRPr>
          </a:p>
          <a:p>
            <a:pPr marL="635000" indent="-635000">
              <a:lnSpc>
                <a:spcPct val="120000"/>
              </a:lnSpc>
              <a:buClr>
                <a:srgbClr val="0066FF"/>
              </a:buClr>
              <a:buFont typeface="Monotype Sorts" pitchFamily="2" charset="2"/>
              <a:buChar char="q"/>
            </a:pPr>
            <a:r>
              <a:rPr lang="tr-TR" b="1" dirty="0" smtClean="0">
                <a:latin typeface="Arial" charset="0"/>
              </a:rPr>
              <a:t>Gerginlik</a:t>
            </a:r>
            <a:endParaRPr lang="en-US" b="1" dirty="0" smtClean="0">
              <a:latin typeface="Arial" charset="0"/>
            </a:endParaRPr>
          </a:p>
          <a:p>
            <a:pPr marL="635000" indent="-635000">
              <a:lnSpc>
                <a:spcPct val="120000"/>
              </a:lnSpc>
              <a:buClr>
                <a:srgbClr val="0066FF"/>
              </a:buClr>
              <a:buFont typeface="Monotype Sorts" pitchFamily="2" charset="2"/>
              <a:buChar char="q"/>
            </a:pPr>
            <a:r>
              <a:rPr lang="tr-TR" b="1" dirty="0" smtClean="0">
                <a:latin typeface="Arial" charset="0"/>
              </a:rPr>
              <a:t>Sert dışkı</a:t>
            </a:r>
            <a:endParaRPr lang="en-US" b="1" dirty="0" smtClean="0">
              <a:latin typeface="Arial" charset="0"/>
            </a:endParaRPr>
          </a:p>
          <a:p>
            <a:pPr marL="635000" indent="-635000">
              <a:lnSpc>
                <a:spcPct val="120000"/>
              </a:lnSpc>
              <a:buClr>
                <a:srgbClr val="0066FF"/>
              </a:buClr>
              <a:buFont typeface="Monotype Sorts" pitchFamily="2" charset="2"/>
              <a:buChar char="q"/>
            </a:pPr>
            <a:r>
              <a:rPr lang="tr-TR" b="1" dirty="0" err="1" smtClean="0">
                <a:latin typeface="Arial" charset="0"/>
              </a:rPr>
              <a:t>Defekasyon</a:t>
            </a:r>
            <a:r>
              <a:rPr lang="tr-TR" b="1" dirty="0" smtClean="0">
                <a:latin typeface="Arial" charset="0"/>
              </a:rPr>
              <a:t> sayısında azlık</a:t>
            </a:r>
            <a:endParaRPr lang="en-US" b="1" dirty="0" smtClean="0">
              <a:latin typeface="Arial" charset="0"/>
            </a:endParaRPr>
          </a:p>
          <a:p>
            <a:pPr marL="635000" indent="-635000">
              <a:lnSpc>
                <a:spcPct val="120000"/>
              </a:lnSpc>
              <a:buClr>
                <a:srgbClr val="0066FF"/>
              </a:buClr>
              <a:buFont typeface="Monotype Sorts" pitchFamily="2" charset="2"/>
              <a:buChar char="q"/>
            </a:pPr>
            <a:r>
              <a:rPr lang="tr-TR" b="1" dirty="0" smtClean="0">
                <a:latin typeface="Arial" charset="0"/>
              </a:rPr>
              <a:t>Tam boşalamama</a:t>
            </a:r>
            <a:endParaRPr lang="en-US" sz="2800" b="1" dirty="0" smtClean="0">
              <a:latin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 err="1" smtClean="0">
                <a:solidFill>
                  <a:srgbClr val="FF0000"/>
                </a:solidFill>
                <a:latin typeface="Arial" charset="0"/>
              </a:rPr>
              <a:t>Kabizlik</a:t>
            </a:r>
            <a:r>
              <a:rPr lang="tr-TR" sz="3200" b="1" dirty="0" smtClean="0">
                <a:solidFill>
                  <a:srgbClr val="FF0000"/>
                </a:solidFill>
                <a:latin typeface="Arial" charset="0"/>
              </a:rPr>
              <a:t> Etiyolojisi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Clr>
                <a:srgbClr val="0066FF"/>
              </a:buClr>
              <a:buFont typeface="Monotype Sorts" pitchFamily="2" charset="2"/>
              <a:buChar char="q"/>
            </a:pPr>
            <a:r>
              <a:rPr lang="tr-TR" sz="2800" dirty="0" smtClean="0">
                <a:solidFill>
                  <a:srgbClr val="FF0000"/>
                </a:solidFill>
                <a:latin typeface="Arial" charset="0"/>
              </a:rPr>
              <a:t>K</a:t>
            </a:r>
            <a:r>
              <a:rPr lang="en-US" sz="2800" b="1" dirty="0" err="1" smtClean="0">
                <a:solidFill>
                  <a:srgbClr val="FF0000"/>
                </a:solidFill>
                <a:latin typeface="Arial" charset="0"/>
              </a:rPr>
              <a:t>olore</a:t>
            </a:r>
            <a:r>
              <a:rPr lang="tr-TR" sz="2800" b="1" dirty="0" smtClean="0">
                <a:solidFill>
                  <a:srgbClr val="FF0000"/>
                </a:solidFill>
                <a:latin typeface="Arial" charset="0"/>
              </a:rPr>
              <a:t>k</a:t>
            </a:r>
            <a:r>
              <a:rPr lang="en-US" sz="2800" b="1" dirty="0" err="1" smtClean="0">
                <a:solidFill>
                  <a:srgbClr val="FF0000"/>
                </a:solidFill>
                <a:latin typeface="Arial" charset="0"/>
              </a:rPr>
              <a:t>tal</a:t>
            </a:r>
            <a:r>
              <a:rPr lang="tr-TR" sz="2800" b="1" dirty="0" smtClean="0">
                <a:solidFill>
                  <a:srgbClr val="FF0000"/>
                </a:solidFill>
                <a:latin typeface="Arial" charset="0"/>
              </a:rPr>
              <a:t> nedenler</a:t>
            </a:r>
            <a:endParaRPr lang="en-US" sz="2800" b="1" dirty="0" smtClean="0">
              <a:solidFill>
                <a:srgbClr val="FF0000"/>
              </a:solidFill>
              <a:latin typeface="Arial" charset="0"/>
            </a:endParaRPr>
          </a:p>
          <a:p>
            <a:pPr lvl="2">
              <a:lnSpc>
                <a:spcPct val="120000"/>
              </a:lnSpc>
              <a:buClr>
                <a:srgbClr val="0066FF"/>
              </a:buClr>
              <a:buFont typeface="Marlett" pitchFamily="2" charset="2"/>
              <a:buChar char="4"/>
            </a:pPr>
            <a:r>
              <a:rPr lang="en-US" sz="2000" dirty="0" smtClean="0">
                <a:latin typeface="Arial" charset="0"/>
              </a:rPr>
              <a:t>  </a:t>
            </a:r>
            <a:r>
              <a:rPr lang="tr-TR" sz="2000" b="1" dirty="0" smtClean="0">
                <a:solidFill>
                  <a:srgbClr val="FF0000"/>
                </a:solidFill>
                <a:latin typeface="Arial" charset="0"/>
              </a:rPr>
              <a:t>Yapısal Bozukluklar</a:t>
            </a:r>
            <a:endParaRPr lang="en-US" sz="2000" dirty="0" smtClean="0">
              <a:solidFill>
                <a:srgbClr val="FF0000"/>
              </a:solidFill>
              <a:latin typeface="Arial" charset="0"/>
            </a:endParaRPr>
          </a:p>
          <a:p>
            <a:pPr lvl="3">
              <a:lnSpc>
                <a:spcPct val="110000"/>
              </a:lnSpc>
              <a:buClr>
                <a:srgbClr val="0066FF"/>
              </a:buClr>
              <a:buNone/>
            </a:pPr>
            <a:r>
              <a:rPr lang="tr-TR" i="1" dirty="0" err="1" smtClean="0">
                <a:latin typeface="Arial" charset="0"/>
              </a:rPr>
              <a:t>Volvulus</a:t>
            </a:r>
            <a:r>
              <a:rPr lang="tr-TR" i="1" dirty="0" smtClean="0">
                <a:latin typeface="Arial" charset="0"/>
              </a:rPr>
              <a:t>, </a:t>
            </a:r>
            <a:r>
              <a:rPr lang="tr-TR" i="1" dirty="0" err="1" smtClean="0">
                <a:latin typeface="Arial" charset="0"/>
              </a:rPr>
              <a:t>striktür</a:t>
            </a:r>
            <a:r>
              <a:rPr lang="tr-TR" i="1" dirty="0" smtClean="0">
                <a:latin typeface="Arial" charset="0"/>
              </a:rPr>
              <a:t>, </a:t>
            </a:r>
            <a:r>
              <a:rPr lang="en-US" i="1" dirty="0" smtClean="0">
                <a:latin typeface="Arial" charset="0"/>
              </a:rPr>
              <a:t>N</a:t>
            </a:r>
            <a:r>
              <a:rPr lang="tr-TR" i="1" dirty="0" err="1" smtClean="0">
                <a:latin typeface="Arial" charset="0"/>
              </a:rPr>
              <a:t>örolojik</a:t>
            </a:r>
            <a:r>
              <a:rPr lang="tr-TR" i="1" dirty="0" smtClean="0">
                <a:latin typeface="Arial" charset="0"/>
              </a:rPr>
              <a:t> (</a:t>
            </a:r>
            <a:r>
              <a:rPr lang="en-US" i="1" dirty="0" err="1" smtClean="0">
                <a:latin typeface="Arial" charset="0"/>
              </a:rPr>
              <a:t>Hirschsprung’s</a:t>
            </a:r>
            <a:r>
              <a:rPr lang="en-US" i="1" dirty="0" smtClean="0">
                <a:latin typeface="Arial" charset="0"/>
              </a:rPr>
              <a:t> </a:t>
            </a:r>
            <a:r>
              <a:rPr lang="tr-TR" i="1" dirty="0" smtClean="0">
                <a:latin typeface="Arial" charset="0"/>
              </a:rPr>
              <a:t>hastalığı</a:t>
            </a:r>
            <a:r>
              <a:rPr lang="en-US" i="1" dirty="0" smtClean="0">
                <a:latin typeface="Arial" charset="0"/>
              </a:rPr>
              <a:t>), T</a:t>
            </a:r>
            <a:r>
              <a:rPr lang="tr-TR" i="1" dirty="0" err="1" smtClean="0">
                <a:latin typeface="Arial" charset="0"/>
              </a:rPr>
              <a:t>ümörler</a:t>
            </a:r>
            <a:r>
              <a:rPr lang="tr-TR" i="1" dirty="0" smtClean="0">
                <a:latin typeface="Arial" charset="0"/>
              </a:rPr>
              <a:t>.</a:t>
            </a:r>
            <a:endParaRPr lang="en-US" dirty="0" smtClean="0">
              <a:latin typeface="Arial" charset="0"/>
            </a:endParaRPr>
          </a:p>
          <a:p>
            <a:pPr lvl="2">
              <a:lnSpc>
                <a:spcPct val="120000"/>
              </a:lnSpc>
              <a:buClr>
                <a:srgbClr val="0066FF"/>
              </a:buClr>
              <a:buFont typeface="Marlett" pitchFamily="2" charset="2"/>
              <a:buChar char="4"/>
            </a:pPr>
            <a:r>
              <a:rPr lang="en-US" sz="2000" b="1" dirty="0" smtClean="0">
                <a:solidFill>
                  <a:srgbClr val="FF0000"/>
                </a:solidFill>
                <a:latin typeface="Arial" charset="0"/>
              </a:rPr>
              <a:t>Outlet </a:t>
            </a:r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Obstruction</a:t>
            </a:r>
            <a:r>
              <a:rPr lang="tr-TR" sz="2000" b="1" dirty="0" smtClean="0">
                <a:solidFill>
                  <a:srgbClr val="FF0000"/>
                </a:solidFill>
                <a:latin typeface="Arial" charset="0"/>
              </a:rPr>
              <a:t>” Çıkış Yeri </a:t>
            </a:r>
            <a:r>
              <a:rPr lang="tr-TR" sz="2000" b="1" dirty="0" err="1" smtClean="0">
                <a:solidFill>
                  <a:srgbClr val="FF0000"/>
                </a:solidFill>
                <a:latin typeface="Arial" charset="0"/>
              </a:rPr>
              <a:t>obstruksiyonu</a:t>
            </a:r>
            <a:endParaRPr lang="tr-TR" sz="2000" b="1" dirty="0" smtClean="0">
              <a:solidFill>
                <a:srgbClr val="FF0000"/>
              </a:solidFill>
              <a:latin typeface="Arial" charset="0"/>
            </a:endParaRPr>
          </a:p>
          <a:p>
            <a:pPr lvl="3">
              <a:lnSpc>
                <a:spcPct val="120000"/>
              </a:lnSpc>
              <a:buClr>
                <a:srgbClr val="0066FF"/>
              </a:buClr>
              <a:buFont typeface="Marlett" pitchFamily="2" charset="2"/>
              <a:buChar char="4"/>
            </a:pPr>
            <a:r>
              <a:rPr lang="en-US" i="1" dirty="0" err="1" smtClean="0">
                <a:latin typeface="Arial" charset="0"/>
              </a:rPr>
              <a:t>Intussuception</a:t>
            </a:r>
            <a:r>
              <a:rPr lang="en-US" i="1" dirty="0" smtClean="0">
                <a:latin typeface="Arial" charset="0"/>
              </a:rPr>
              <a:t>, </a:t>
            </a:r>
            <a:r>
              <a:rPr lang="tr-TR" i="1" dirty="0" err="1" smtClean="0">
                <a:latin typeface="Arial" charset="0"/>
              </a:rPr>
              <a:t>prolapsus</a:t>
            </a:r>
            <a:r>
              <a:rPr lang="tr-TR" i="1" dirty="0" smtClean="0">
                <a:latin typeface="Arial" charset="0"/>
              </a:rPr>
              <a:t>,</a:t>
            </a:r>
            <a:r>
              <a:rPr lang="en-US" i="1" dirty="0" smtClean="0">
                <a:latin typeface="Arial" charset="0"/>
              </a:rPr>
              <a:t> Re</a:t>
            </a:r>
            <a:r>
              <a:rPr lang="tr-TR" i="1" dirty="0" err="1" smtClean="0">
                <a:latin typeface="Arial" charset="0"/>
              </a:rPr>
              <a:t>ktosel</a:t>
            </a:r>
            <a:endParaRPr lang="en-US" dirty="0" smtClean="0">
              <a:latin typeface="Arial" charset="0"/>
            </a:endParaRPr>
          </a:p>
          <a:p>
            <a:pPr>
              <a:lnSpc>
                <a:spcPct val="120000"/>
              </a:lnSpc>
              <a:buClr>
                <a:srgbClr val="0066FF"/>
              </a:buClr>
              <a:buFont typeface="Monotype Sorts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latin typeface="Arial" charset="0"/>
              </a:rPr>
              <a:t>Kolorektal</a:t>
            </a:r>
            <a:r>
              <a:rPr lang="tr-TR" b="1" dirty="0" smtClean="0">
                <a:solidFill>
                  <a:srgbClr val="FF0000"/>
                </a:solidFill>
                <a:latin typeface="Arial" charset="0"/>
              </a:rPr>
              <a:t> dışı nedenler</a:t>
            </a:r>
            <a:endParaRPr lang="en-US" b="1" dirty="0" smtClean="0">
              <a:solidFill>
                <a:srgbClr val="FF0000"/>
              </a:solidFill>
              <a:latin typeface="Arial" charset="0"/>
            </a:endParaRPr>
          </a:p>
          <a:p>
            <a:pPr lvl="2">
              <a:lnSpc>
                <a:spcPct val="120000"/>
              </a:lnSpc>
              <a:buClr>
                <a:srgbClr val="0066FF"/>
              </a:buClr>
              <a:buNone/>
            </a:pPr>
            <a:r>
              <a:rPr lang="tr-TR" sz="2000" b="1" dirty="0" smtClean="0">
                <a:solidFill>
                  <a:srgbClr val="5F5F5F"/>
                </a:solidFill>
                <a:latin typeface="Arial" charset="0"/>
              </a:rPr>
              <a:t>1. </a:t>
            </a:r>
            <a:r>
              <a:rPr lang="tr-TR" sz="2000" b="1" dirty="0" smtClean="0">
                <a:solidFill>
                  <a:srgbClr val="FF0000"/>
                </a:solidFill>
                <a:latin typeface="Arial" charset="0"/>
              </a:rPr>
              <a:t>Sistemik</a:t>
            </a:r>
            <a:endParaRPr lang="en-US" sz="2000" dirty="0" smtClean="0">
              <a:solidFill>
                <a:srgbClr val="FF0000"/>
              </a:solidFill>
              <a:latin typeface="Arial" charset="0"/>
            </a:endParaRPr>
          </a:p>
          <a:p>
            <a:pPr lvl="3">
              <a:lnSpc>
                <a:spcPct val="110000"/>
              </a:lnSpc>
              <a:buClr>
                <a:srgbClr val="0066FF"/>
              </a:buClr>
              <a:buNone/>
            </a:pPr>
            <a:r>
              <a:rPr lang="en-US" i="1" dirty="0" smtClean="0">
                <a:latin typeface="Arial" charset="0"/>
              </a:rPr>
              <a:t>H</a:t>
            </a:r>
            <a:r>
              <a:rPr lang="tr-TR" i="1" dirty="0" err="1" smtClean="0">
                <a:latin typeface="Arial" charset="0"/>
              </a:rPr>
              <a:t>ipotoridi</a:t>
            </a:r>
            <a:r>
              <a:rPr lang="tr-TR" i="1" dirty="0" smtClean="0">
                <a:latin typeface="Arial" charset="0"/>
              </a:rPr>
              <a:t>, </a:t>
            </a:r>
            <a:r>
              <a:rPr lang="tr-TR" i="1" dirty="0" err="1" smtClean="0">
                <a:latin typeface="Arial" charset="0"/>
              </a:rPr>
              <a:t>Diabetes</a:t>
            </a:r>
            <a:r>
              <a:rPr lang="tr-TR" i="1" dirty="0" smtClean="0">
                <a:latin typeface="Arial" charset="0"/>
              </a:rPr>
              <a:t> </a:t>
            </a:r>
            <a:r>
              <a:rPr lang="tr-TR" i="1" dirty="0" err="1" smtClean="0">
                <a:latin typeface="Arial" charset="0"/>
              </a:rPr>
              <a:t>mellitus</a:t>
            </a:r>
            <a:endParaRPr lang="en-US" dirty="0" smtClean="0">
              <a:latin typeface="Arial" charset="0"/>
            </a:endParaRPr>
          </a:p>
          <a:p>
            <a:pPr lvl="2">
              <a:lnSpc>
                <a:spcPct val="120000"/>
              </a:lnSpc>
              <a:buClr>
                <a:srgbClr val="0066FF"/>
              </a:buClr>
              <a:buNone/>
            </a:pPr>
            <a:r>
              <a:rPr lang="tr-TR" sz="2000" dirty="0" smtClean="0">
                <a:latin typeface="Arial" charset="0"/>
              </a:rPr>
              <a:t>2. </a:t>
            </a:r>
            <a:r>
              <a:rPr lang="en-US" sz="2000" b="1" dirty="0" smtClean="0">
                <a:solidFill>
                  <a:srgbClr val="FF0000"/>
                </a:solidFill>
                <a:latin typeface="Arial" charset="0"/>
              </a:rPr>
              <a:t>N</a:t>
            </a:r>
            <a:r>
              <a:rPr lang="tr-TR" sz="2000" b="1" dirty="0" err="1" smtClean="0">
                <a:solidFill>
                  <a:srgbClr val="FF0000"/>
                </a:solidFill>
                <a:latin typeface="Arial" charset="0"/>
              </a:rPr>
              <a:t>örolojik</a:t>
            </a:r>
            <a:r>
              <a:rPr lang="tr-TR" sz="2000" b="1" dirty="0" smtClean="0">
                <a:solidFill>
                  <a:srgbClr val="FF0000"/>
                </a:solidFill>
                <a:latin typeface="Arial" charset="0"/>
              </a:rPr>
              <a:t> </a:t>
            </a:r>
            <a:endParaRPr lang="en-US" sz="2000" dirty="0" smtClean="0">
              <a:solidFill>
                <a:srgbClr val="FF0000"/>
              </a:solidFill>
              <a:latin typeface="Arial" charset="0"/>
            </a:endParaRPr>
          </a:p>
          <a:p>
            <a:pPr lvl="3">
              <a:lnSpc>
                <a:spcPct val="110000"/>
              </a:lnSpc>
              <a:buClr>
                <a:srgbClr val="0066FF"/>
              </a:buClr>
              <a:buNone/>
            </a:pPr>
            <a:r>
              <a:rPr lang="tr-TR" i="1" dirty="0" err="1" smtClean="0">
                <a:latin typeface="Arial" charset="0"/>
              </a:rPr>
              <a:t>Serbral</a:t>
            </a:r>
            <a:r>
              <a:rPr lang="tr-TR" i="1" dirty="0" smtClean="0">
                <a:latin typeface="Arial" charset="0"/>
              </a:rPr>
              <a:t> /</a:t>
            </a:r>
            <a:r>
              <a:rPr lang="tr-TR" i="1" dirty="0" err="1" smtClean="0">
                <a:latin typeface="Arial" charset="0"/>
              </a:rPr>
              <a:t>spinal</a:t>
            </a:r>
            <a:r>
              <a:rPr lang="tr-TR" i="1" dirty="0" smtClean="0">
                <a:latin typeface="Arial" charset="0"/>
              </a:rPr>
              <a:t> </a:t>
            </a:r>
            <a:r>
              <a:rPr lang="tr-TR" i="1" dirty="0" err="1" smtClean="0">
                <a:latin typeface="Arial" charset="0"/>
              </a:rPr>
              <a:t>kord</a:t>
            </a:r>
            <a:r>
              <a:rPr lang="tr-TR" i="1" dirty="0" smtClean="0">
                <a:latin typeface="Arial" charset="0"/>
              </a:rPr>
              <a:t> yaralanması, </a:t>
            </a:r>
            <a:r>
              <a:rPr lang="tr-TR" i="1" dirty="0" err="1" smtClean="0">
                <a:latin typeface="Arial" charset="0"/>
              </a:rPr>
              <a:t>denervasyon</a:t>
            </a:r>
            <a:r>
              <a:rPr lang="tr-TR" i="1" dirty="0" smtClean="0">
                <a:latin typeface="Arial" charset="0"/>
              </a:rPr>
              <a:t>, </a:t>
            </a:r>
            <a:r>
              <a:rPr lang="tr-TR" i="1" dirty="0" err="1" smtClean="0">
                <a:latin typeface="Arial" charset="0"/>
              </a:rPr>
              <a:t>parkinson</a:t>
            </a:r>
            <a:endParaRPr lang="en-US" dirty="0" smtClean="0">
              <a:latin typeface="Arial" charset="0"/>
            </a:endParaRPr>
          </a:p>
          <a:p>
            <a:pPr lvl="2">
              <a:lnSpc>
                <a:spcPct val="120000"/>
              </a:lnSpc>
              <a:buClr>
                <a:srgbClr val="0066FF"/>
              </a:buClr>
              <a:buNone/>
            </a:pPr>
            <a:r>
              <a:rPr lang="tr-TR" sz="2000" dirty="0" smtClean="0">
                <a:latin typeface="Arial" charset="0"/>
              </a:rPr>
              <a:t>3. Psikolojik</a:t>
            </a:r>
          </a:p>
          <a:p>
            <a:pPr lvl="2">
              <a:lnSpc>
                <a:spcPct val="120000"/>
              </a:lnSpc>
              <a:buClr>
                <a:srgbClr val="0066FF"/>
              </a:buClr>
              <a:buNone/>
            </a:pPr>
            <a:r>
              <a:rPr lang="tr-TR" sz="2000" dirty="0" smtClean="0">
                <a:latin typeface="Arial" charset="0"/>
              </a:rPr>
              <a:t>4. İlaçlar</a:t>
            </a:r>
          </a:p>
          <a:p>
            <a:pPr lvl="2">
              <a:lnSpc>
                <a:spcPct val="120000"/>
              </a:lnSpc>
              <a:buClr>
                <a:srgbClr val="0066FF"/>
              </a:buClr>
              <a:buNone/>
            </a:pPr>
            <a:r>
              <a:rPr lang="tr-TR" sz="2000" dirty="0" smtClean="0">
                <a:latin typeface="Arial" charset="0"/>
              </a:rPr>
              <a:t>5. Hareketsizlik, diyet ve alışkanlıklar</a:t>
            </a:r>
            <a:endParaRPr lang="en-US" sz="2000" dirty="0" smtClean="0">
              <a:latin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10000"/>
              </a:lnSpc>
              <a:buClr>
                <a:srgbClr val="0066FF"/>
              </a:buClr>
              <a:buFont typeface="Monotype Sorts" pitchFamily="2" charset="2"/>
              <a:buChar char="q"/>
            </a:pPr>
            <a:r>
              <a:rPr lang="tr-TR" sz="2800" b="1" dirty="0" smtClean="0">
                <a:solidFill>
                  <a:srgbClr val="FF0000"/>
                </a:solidFill>
                <a:latin typeface="Arial" charset="0"/>
              </a:rPr>
              <a:t>Çıkış anormallikleri</a:t>
            </a:r>
            <a:r>
              <a:rPr lang="en-US" sz="2800" b="1" dirty="0" smtClean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b="1" dirty="0" smtClean="0">
                <a:latin typeface="Arial" charset="0"/>
              </a:rPr>
              <a:t>       </a:t>
            </a:r>
            <a:endParaRPr lang="en-US" sz="2800" dirty="0" smtClean="0">
              <a:latin typeface="Arial" charset="0"/>
            </a:endParaRPr>
          </a:p>
          <a:p>
            <a:pPr lvl="2">
              <a:lnSpc>
                <a:spcPct val="160000"/>
              </a:lnSpc>
              <a:buClr>
                <a:srgbClr val="0066FF"/>
              </a:buClr>
              <a:buFont typeface="Marlett" pitchFamily="2" charset="2"/>
              <a:buChar char="4"/>
            </a:pPr>
            <a:r>
              <a:rPr lang="tr-TR" sz="2000" b="1" dirty="0" smtClean="0">
                <a:latin typeface="Arial" charset="0"/>
              </a:rPr>
              <a:t>Hissetme </a:t>
            </a:r>
            <a:r>
              <a:rPr lang="tr-TR" sz="2000" b="1" dirty="0" smtClean="0">
                <a:latin typeface="Arial" charset="0"/>
              </a:rPr>
              <a:t>bozukluğu (</a:t>
            </a:r>
            <a:r>
              <a:rPr lang="en-US" sz="2000" b="1" i="1" dirty="0" err="1" smtClean="0">
                <a:latin typeface="Arial" charset="0"/>
              </a:rPr>
              <a:t>Megare</a:t>
            </a:r>
            <a:r>
              <a:rPr lang="tr-TR" sz="2000" b="1" i="1" dirty="0" smtClean="0">
                <a:latin typeface="Arial" charset="0"/>
              </a:rPr>
              <a:t>k</a:t>
            </a:r>
            <a:r>
              <a:rPr lang="en-US" sz="2000" b="1" i="1" dirty="0" err="1" smtClean="0">
                <a:latin typeface="Arial" charset="0"/>
              </a:rPr>
              <a:t>tum</a:t>
            </a:r>
            <a:r>
              <a:rPr lang="en-US" sz="2000" b="1" i="1" dirty="0" smtClean="0">
                <a:latin typeface="Arial" charset="0"/>
              </a:rPr>
              <a:t>)</a:t>
            </a:r>
          </a:p>
          <a:p>
            <a:pPr lvl="2">
              <a:lnSpc>
                <a:spcPct val="110000"/>
              </a:lnSpc>
              <a:buClr>
                <a:srgbClr val="0066FF"/>
              </a:buClr>
              <a:buFont typeface="Marlett" pitchFamily="2" charset="2"/>
              <a:buChar char="4"/>
            </a:pPr>
            <a:endParaRPr lang="tr-TR" sz="2000" b="1" dirty="0" smtClean="0">
              <a:latin typeface="Arial" charset="0"/>
            </a:endParaRPr>
          </a:p>
          <a:p>
            <a:pPr lvl="2">
              <a:lnSpc>
                <a:spcPct val="110000"/>
              </a:lnSpc>
              <a:buClr>
                <a:srgbClr val="0066FF"/>
              </a:buClr>
              <a:buFont typeface="Marlett" pitchFamily="2" charset="2"/>
              <a:buChar char="4"/>
            </a:pPr>
            <a:r>
              <a:rPr lang="en-US" sz="2000" b="1" dirty="0" smtClean="0">
                <a:latin typeface="Arial" charset="0"/>
              </a:rPr>
              <a:t>D</a:t>
            </a:r>
            <a:r>
              <a:rPr lang="tr-TR" sz="2000" b="1" dirty="0" err="1" smtClean="0">
                <a:latin typeface="Arial" charset="0"/>
              </a:rPr>
              <a:t>isinerji</a:t>
            </a:r>
            <a:r>
              <a:rPr lang="tr-TR" sz="2000" b="1" dirty="0" smtClean="0">
                <a:latin typeface="Arial" charset="0"/>
              </a:rPr>
              <a:t>- </a:t>
            </a:r>
            <a:r>
              <a:rPr lang="tr-TR" sz="2000" b="1" dirty="0" err="1" smtClean="0">
                <a:latin typeface="Arial" charset="0"/>
              </a:rPr>
              <a:t>Spasmodism</a:t>
            </a:r>
            <a:r>
              <a:rPr lang="tr-TR" sz="2000" b="1" dirty="0" smtClean="0">
                <a:latin typeface="Arial" charset="0"/>
              </a:rPr>
              <a:t> </a:t>
            </a:r>
            <a:r>
              <a:rPr lang="en-US" sz="2000" b="1" i="1" dirty="0" smtClean="0">
                <a:latin typeface="Arial" charset="0"/>
              </a:rPr>
              <a:t>(</a:t>
            </a:r>
            <a:r>
              <a:rPr lang="en-US" sz="2000" b="1" i="1" dirty="0" err="1" smtClean="0">
                <a:latin typeface="Arial" charset="0"/>
              </a:rPr>
              <a:t>Anismus</a:t>
            </a:r>
            <a:r>
              <a:rPr lang="en-US" sz="2000" b="1" i="1" dirty="0" smtClean="0">
                <a:latin typeface="Arial" charset="0"/>
              </a:rPr>
              <a:t>)</a:t>
            </a:r>
            <a:endParaRPr lang="en-US" sz="2400" b="1" i="1" dirty="0" smtClean="0">
              <a:latin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3"/>
          <p:cNvSpPr txBox="1">
            <a:spLocks noChangeArrowheads="1"/>
          </p:cNvSpPr>
          <p:nvPr/>
        </p:nvSpPr>
        <p:spPr bwMode="auto">
          <a:xfrm>
            <a:off x="5184775" y="4032250"/>
            <a:ext cx="310673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000" b="1">
                <a:latin typeface="Arial" charset="0"/>
              </a:rPr>
              <a:t>Düz kaslarda hipertrofi</a:t>
            </a:r>
            <a:endParaRPr lang="en-US" sz="2000">
              <a:latin typeface="Arial" charset="0"/>
            </a:endParaRPr>
          </a:p>
        </p:txBody>
      </p:sp>
      <p:sp>
        <p:nvSpPr>
          <p:cNvPr id="43011" name="Text Box 4"/>
          <p:cNvSpPr txBox="1">
            <a:spLocks noChangeArrowheads="1"/>
          </p:cNvSpPr>
          <p:nvPr/>
        </p:nvSpPr>
        <p:spPr bwMode="auto">
          <a:xfrm>
            <a:off x="5784850" y="1552575"/>
            <a:ext cx="1920875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000" b="1">
                <a:latin typeface="Arial" charset="0"/>
              </a:rPr>
              <a:t>Hissetmede azlık</a:t>
            </a:r>
            <a:endParaRPr lang="en-US" sz="2000">
              <a:latin typeface="Arial" charset="0"/>
            </a:endParaRPr>
          </a:p>
        </p:txBody>
      </p:sp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5586413" y="2767013"/>
            <a:ext cx="2298700" cy="1006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000" b="1">
                <a:latin typeface="Arial" charset="0"/>
              </a:rPr>
              <a:t>Rektumun hacminde genişleme</a:t>
            </a:r>
            <a:endParaRPr lang="en-US" sz="2000">
              <a:latin typeface="Arial" charset="0"/>
            </a:endParaRPr>
          </a:p>
        </p:txBody>
      </p:sp>
      <p:sp>
        <p:nvSpPr>
          <p:cNvPr id="43013" name="AutoShape 6"/>
          <p:cNvSpPr>
            <a:spLocks noChangeArrowheads="1"/>
          </p:cNvSpPr>
          <p:nvPr/>
        </p:nvSpPr>
        <p:spPr bwMode="auto">
          <a:xfrm>
            <a:off x="6562725" y="1146175"/>
            <a:ext cx="338138" cy="442913"/>
          </a:xfrm>
          <a:prstGeom prst="upArrow">
            <a:avLst>
              <a:gd name="adj1" fmla="val 50000"/>
              <a:gd name="adj2" fmla="val 32746"/>
            </a:avLst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3014" name="Text Box 7"/>
          <p:cNvSpPr txBox="1">
            <a:spLocks noChangeArrowheads="1"/>
          </p:cNvSpPr>
          <p:nvPr/>
        </p:nvSpPr>
        <p:spPr bwMode="auto">
          <a:xfrm>
            <a:off x="5476875" y="5360988"/>
            <a:ext cx="253365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2000" b="1">
                <a:latin typeface="Arial" charset="0"/>
              </a:rPr>
              <a:t>Anal inhibisyon azalması</a:t>
            </a:r>
            <a:endParaRPr lang="en-US" sz="2000">
              <a:latin typeface="Arial" charset="0"/>
            </a:endParaRPr>
          </a:p>
        </p:txBody>
      </p:sp>
      <p:sp>
        <p:nvSpPr>
          <p:cNvPr id="43015" name="AutoShape 8"/>
          <p:cNvSpPr>
            <a:spLocks noChangeArrowheads="1"/>
          </p:cNvSpPr>
          <p:nvPr/>
        </p:nvSpPr>
        <p:spPr bwMode="auto">
          <a:xfrm>
            <a:off x="6572250" y="2328863"/>
            <a:ext cx="338138" cy="442912"/>
          </a:xfrm>
          <a:prstGeom prst="upArrow">
            <a:avLst>
              <a:gd name="adj1" fmla="val 50000"/>
              <a:gd name="adj2" fmla="val 32746"/>
            </a:avLst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3016" name="AutoShape 9"/>
          <p:cNvSpPr>
            <a:spLocks noChangeArrowheads="1"/>
          </p:cNvSpPr>
          <p:nvPr/>
        </p:nvSpPr>
        <p:spPr bwMode="auto">
          <a:xfrm flipH="1" flipV="1">
            <a:off x="6572250" y="4927600"/>
            <a:ext cx="338138" cy="442913"/>
          </a:xfrm>
          <a:prstGeom prst="upArrow">
            <a:avLst>
              <a:gd name="adj1" fmla="val 50000"/>
              <a:gd name="adj2" fmla="val 32746"/>
            </a:avLst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150938" y="1303338"/>
            <a:ext cx="3414712" cy="5032375"/>
            <a:chOff x="725" y="1157"/>
            <a:chExt cx="2151" cy="2643"/>
          </a:xfrm>
        </p:grpSpPr>
        <p:sp>
          <p:nvSpPr>
            <p:cNvPr id="43020" name="Freeform 11"/>
            <p:cNvSpPr>
              <a:spLocks/>
            </p:cNvSpPr>
            <p:nvPr/>
          </p:nvSpPr>
          <p:spPr bwMode="auto">
            <a:xfrm>
              <a:off x="725" y="1161"/>
              <a:ext cx="2151" cy="2639"/>
            </a:xfrm>
            <a:custGeom>
              <a:avLst/>
              <a:gdLst>
                <a:gd name="T0" fmla="*/ 185 w 2487"/>
                <a:gd name="T1" fmla="*/ 41 h 3003"/>
                <a:gd name="T2" fmla="*/ 160 w 2487"/>
                <a:gd name="T3" fmla="*/ 131 h 3003"/>
                <a:gd name="T4" fmla="*/ 131 w 2487"/>
                <a:gd name="T5" fmla="*/ 207 h 3003"/>
                <a:gd name="T6" fmla="*/ 88 w 2487"/>
                <a:gd name="T7" fmla="*/ 277 h 3003"/>
                <a:gd name="T8" fmla="*/ 22 w 2487"/>
                <a:gd name="T9" fmla="*/ 406 h 3003"/>
                <a:gd name="T10" fmla="*/ 0 w 2487"/>
                <a:gd name="T11" fmla="*/ 534 h 3003"/>
                <a:gd name="T12" fmla="*/ 22 w 2487"/>
                <a:gd name="T13" fmla="*/ 700 h 3003"/>
                <a:gd name="T14" fmla="*/ 99 w 2487"/>
                <a:gd name="T15" fmla="*/ 840 h 3003"/>
                <a:gd name="T16" fmla="*/ 212 w 2487"/>
                <a:gd name="T17" fmla="*/ 937 h 3003"/>
                <a:gd name="T18" fmla="*/ 313 w 2487"/>
                <a:gd name="T19" fmla="*/ 991 h 3003"/>
                <a:gd name="T20" fmla="*/ 367 w 2487"/>
                <a:gd name="T21" fmla="*/ 1066 h 3003"/>
                <a:gd name="T22" fmla="*/ 367 w 2487"/>
                <a:gd name="T23" fmla="*/ 1131 h 3003"/>
                <a:gd name="T24" fmla="*/ 333 w 2487"/>
                <a:gd name="T25" fmla="*/ 1188 h 3003"/>
                <a:gd name="T26" fmla="*/ 284 w 2487"/>
                <a:gd name="T27" fmla="*/ 1206 h 3003"/>
                <a:gd name="T28" fmla="*/ 291 w 2487"/>
                <a:gd name="T29" fmla="*/ 1207 h 3003"/>
                <a:gd name="T30" fmla="*/ 370 w 2487"/>
                <a:gd name="T31" fmla="*/ 1194 h 3003"/>
                <a:gd name="T32" fmla="*/ 476 w 2487"/>
                <a:gd name="T33" fmla="*/ 1195 h 3003"/>
                <a:gd name="T34" fmla="*/ 565 w 2487"/>
                <a:gd name="T35" fmla="*/ 1207 h 3003"/>
                <a:gd name="T36" fmla="*/ 630 w 2487"/>
                <a:gd name="T37" fmla="*/ 1215 h 3003"/>
                <a:gd name="T38" fmla="*/ 565 w 2487"/>
                <a:gd name="T39" fmla="*/ 1200 h 3003"/>
                <a:gd name="T40" fmla="*/ 532 w 2487"/>
                <a:gd name="T41" fmla="*/ 1173 h 3003"/>
                <a:gd name="T42" fmla="*/ 512 w 2487"/>
                <a:gd name="T43" fmla="*/ 1129 h 3003"/>
                <a:gd name="T44" fmla="*/ 528 w 2487"/>
                <a:gd name="T45" fmla="*/ 1075 h 3003"/>
                <a:gd name="T46" fmla="*/ 581 w 2487"/>
                <a:gd name="T47" fmla="*/ 1008 h 3003"/>
                <a:gd name="T48" fmla="*/ 698 w 2487"/>
                <a:gd name="T49" fmla="*/ 932 h 3003"/>
                <a:gd name="T50" fmla="*/ 803 w 2487"/>
                <a:gd name="T51" fmla="*/ 859 h 3003"/>
                <a:gd name="T52" fmla="*/ 850 w 2487"/>
                <a:gd name="T53" fmla="*/ 793 h 3003"/>
                <a:gd name="T54" fmla="*/ 876 w 2487"/>
                <a:gd name="T55" fmla="*/ 733 h 3003"/>
                <a:gd name="T56" fmla="*/ 893 w 2487"/>
                <a:gd name="T57" fmla="*/ 662 h 3003"/>
                <a:gd name="T58" fmla="*/ 900 w 2487"/>
                <a:gd name="T59" fmla="*/ 586 h 3003"/>
                <a:gd name="T60" fmla="*/ 883 w 2487"/>
                <a:gd name="T61" fmla="*/ 454 h 3003"/>
                <a:gd name="T62" fmla="*/ 836 w 2487"/>
                <a:gd name="T63" fmla="*/ 294 h 3003"/>
                <a:gd name="T64" fmla="*/ 789 w 2487"/>
                <a:gd name="T65" fmla="*/ 191 h 3003"/>
                <a:gd name="T66" fmla="*/ 760 w 2487"/>
                <a:gd name="T67" fmla="*/ 124 h 3003"/>
                <a:gd name="T68" fmla="*/ 759 w 2487"/>
                <a:gd name="T69" fmla="*/ 52 h 300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487"/>
                <a:gd name="T106" fmla="*/ 0 h 3003"/>
                <a:gd name="T107" fmla="*/ 2487 w 2487"/>
                <a:gd name="T108" fmla="*/ 3003 h 300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487" h="3003">
                  <a:moveTo>
                    <a:pt x="525" y="9"/>
                  </a:moveTo>
                  <a:lnTo>
                    <a:pt x="513" y="102"/>
                  </a:lnTo>
                  <a:lnTo>
                    <a:pt x="489" y="180"/>
                  </a:lnTo>
                  <a:lnTo>
                    <a:pt x="444" y="321"/>
                  </a:lnTo>
                  <a:lnTo>
                    <a:pt x="399" y="432"/>
                  </a:lnTo>
                  <a:lnTo>
                    <a:pt x="363" y="510"/>
                  </a:lnTo>
                  <a:lnTo>
                    <a:pt x="303" y="594"/>
                  </a:lnTo>
                  <a:lnTo>
                    <a:pt x="243" y="684"/>
                  </a:lnTo>
                  <a:lnTo>
                    <a:pt x="138" y="843"/>
                  </a:lnTo>
                  <a:lnTo>
                    <a:pt x="63" y="1002"/>
                  </a:lnTo>
                  <a:lnTo>
                    <a:pt x="24" y="1149"/>
                  </a:lnTo>
                  <a:lnTo>
                    <a:pt x="0" y="1320"/>
                  </a:lnTo>
                  <a:lnTo>
                    <a:pt x="18" y="1509"/>
                  </a:lnTo>
                  <a:lnTo>
                    <a:pt x="63" y="1728"/>
                  </a:lnTo>
                  <a:lnTo>
                    <a:pt x="148" y="1912"/>
                  </a:lnTo>
                  <a:lnTo>
                    <a:pt x="275" y="2076"/>
                  </a:lnTo>
                  <a:lnTo>
                    <a:pt x="432" y="2208"/>
                  </a:lnTo>
                  <a:lnTo>
                    <a:pt x="584" y="2312"/>
                  </a:lnTo>
                  <a:lnTo>
                    <a:pt x="739" y="2385"/>
                  </a:lnTo>
                  <a:lnTo>
                    <a:pt x="866" y="2449"/>
                  </a:lnTo>
                  <a:lnTo>
                    <a:pt x="975" y="2549"/>
                  </a:lnTo>
                  <a:lnTo>
                    <a:pt x="1014" y="2631"/>
                  </a:lnTo>
                  <a:lnTo>
                    <a:pt x="1029" y="2709"/>
                  </a:lnTo>
                  <a:lnTo>
                    <a:pt x="1014" y="2796"/>
                  </a:lnTo>
                  <a:lnTo>
                    <a:pt x="990" y="2862"/>
                  </a:lnTo>
                  <a:lnTo>
                    <a:pt x="918" y="2934"/>
                  </a:lnTo>
                  <a:lnTo>
                    <a:pt x="834" y="2964"/>
                  </a:lnTo>
                  <a:lnTo>
                    <a:pt x="782" y="2978"/>
                  </a:lnTo>
                  <a:lnTo>
                    <a:pt x="696" y="2996"/>
                  </a:lnTo>
                  <a:lnTo>
                    <a:pt x="804" y="2986"/>
                  </a:lnTo>
                  <a:lnTo>
                    <a:pt x="872" y="2970"/>
                  </a:lnTo>
                  <a:lnTo>
                    <a:pt x="1021" y="2949"/>
                  </a:lnTo>
                  <a:lnTo>
                    <a:pt x="1176" y="2943"/>
                  </a:lnTo>
                  <a:lnTo>
                    <a:pt x="1314" y="2952"/>
                  </a:lnTo>
                  <a:lnTo>
                    <a:pt x="1479" y="2967"/>
                  </a:lnTo>
                  <a:lnTo>
                    <a:pt x="1560" y="2985"/>
                  </a:lnTo>
                  <a:lnTo>
                    <a:pt x="1668" y="3003"/>
                  </a:lnTo>
                  <a:lnTo>
                    <a:pt x="1739" y="3003"/>
                  </a:lnTo>
                  <a:lnTo>
                    <a:pt x="1623" y="2991"/>
                  </a:lnTo>
                  <a:lnTo>
                    <a:pt x="1560" y="2964"/>
                  </a:lnTo>
                  <a:lnTo>
                    <a:pt x="1512" y="2930"/>
                  </a:lnTo>
                  <a:lnTo>
                    <a:pt x="1468" y="2896"/>
                  </a:lnTo>
                  <a:lnTo>
                    <a:pt x="1428" y="2844"/>
                  </a:lnTo>
                  <a:lnTo>
                    <a:pt x="1416" y="2790"/>
                  </a:lnTo>
                  <a:lnTo>
                    <a:pt x="1420" y="2726"/>
                  </a:lnTo>
                  <a:lnTo>
                    <a:pt x="1456" y="2656"/>
                  </a:lnTo>
                  <a:lnTo>
                    <a:pt x="1488" y="2604"/>
                  </a:lnTo>
                  <a:lnTo>
                    <a:pt x="1605" y="2490"/>
                  </a:lnTo>
                  <a:lnTo>
                    <a:pt x="1719" y="2412"/>
                  </a:lnTo>
                  <a:lnTo>
                    <a:pt x="1928" y="2304"/>
                  </a:lnTo>
                  <a:lnTo>
                    <a:pt x="2085" y="2223"/>
                  </a:lnTo>
                  <a:lnTo>
                    <a:pt x="2218" y="2122"/>
                  </a:lnTo>
                  <a:lnTo>
                    <a:pt x="2307" y="2022"/>
                  </a:lnTo>
                  <a:lnTo>
                    <a:pt x="2350" y="1958"/>
                  </a:lnTo>
                  <a:lnTo>
                    <a:pt x="2388" y="1892"/>
                  </a:lnTo>
                  <a:lnTo>
                    <a:pt x="2418" y="1812"/>
                  </a:lnTo>
                  <a:lnTo>
                    <a:pt x="2442" y="1722"/>
                  </a:lnTo>
                  <a:lnTo>
                    <a:pt x="2466" y="1634"/>
                  </a:lnTo>
                  <a:lnTo>
                    <a:pt x="2480" y="1536"/>
                  </a:lnTo>
                  <a:lnTo>
                    <a:pt x="2487" y="1449"/>
                  </a:lnTo>
                  <a:lnTo>
                    <a:pt x="2475" y="1303"/>
                  </a:lnTo>
                  <a:lnTo>
                    <a:pt x="2439" y="1121"/>
                  </a:lnTo>
                  <a:lnTo>
                    <a:pt x="2376" y="900"/>
                  </a:lnTo>
                  <a:lnTo>
                    <a:pt x="2310" y="726"/>
                  </a:lnTo>
                  <a:lnTo>
                    <a:pt x="2241" y="588"/>
                  </a:lnTo>
                  <a:lnTo>
                    <a:pt x="2178" y="471"/>
                  </a:lnTo>
                  <a:lnTo>
                    <a:pt x="2133" y="384"/>
                  </a:lnTo>
                  <a:lnTo>
                    <a:pt x="2100" y="306"/>
                  </a:lnTo>
                  <a:lnTo>
                    <a:pt x="2091" y="216"/>
                  </a:lnTo>
                  <a:lnTo>
                    <a:pt x="2097" y="126"/>
                  </a:lnTo>
                  <a:lnTo>
                    <a:pt x="2121" y="0"/>
                  </a:lnTo>
                </a:path>
              </a:pathLst>
            </a:custGeom>
            <a:solidFill>
              <a:srgbClr val="FFFFCC"/>
            </a:solidFill>
            <a:ln w="3175">
              <a:solidFill>
                <a:srgbClr val="777777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3021" name="Freeform 12" descr="Tirets horizontaux"/>
            <p:cNvSpPr>
              <a:spLocks/>
            </p:cNvSpPr>
            <p:nvPr/>
          </p:nvSpPr>
          <p:spPr bwMode="auto">
            <a:xfrm>
              <a:off x="772" y="1164"/>
              <a:ext cx="925" cy="2444"/>
            </a:xfrm>
            <a:custGeom>
              <a:avLst/>
              <a:gdLst>
                <a:gd name="T0" fmla="*/ 188 w 1070"/>
                <a:gd name="T1" fmla="*/ 25 h 2780"/>
                <a:gd name="T2" fmla="*/ 169 w 1070"/>
                <a:gd name="T3" fmla="*/ 108 h 2780"/>
                <a:gd name="T4" fmla="*/ 146 w 1070"/>
                <a:gd name="T5" fmla="*/ 176 h 2780"/>
                <a:gd name="T6" fmla="*/ 106 w 1070"/>
                <a:gd name="T7" fmla="*/ 251 h 2780"/>
                <a:gd name="T8" fmla="*/ 63 w 1070"/>
                <a:gd name="T9" fmla="*/ 327 h 2780"/>
                <a:gd name="T10" fmla="*/ 28 w 1070"/>
                <a:gd name="T11" fmla="*/ 393 h 2780"/>
                <a:gd name="T12" fmla="*/ 7 w 1070"/>
                <a:gd name="T13" fmla="*/ 457 h 2780"/>
                <a:gd name="T14" fmla="*/ 0 w 1070"/>
                <a:gd name="T15" fmla="*/ 527 h 2780"/>
                <a:gd name="T16" fmla="*/ 10 w 1070"/>
                <a:gd name="T17" fmla="*/ 630 h 2780"/>
                <a:gd name="T18" fmla="*/ 36 w 1070"/>
                <a:gd name="T19" fmla="*/ 732 h 2780"/>
                <a:gd name="T20" fmla="*/ 85 w 1070"/>
                <a:gd name="T21" fmla="*/ 815 h 2780"/>
                <a:gd name="T22" fmla="*/ 150 w 1070"/>
                <a:gd name="T23" fmla="*/ 885 h 2780"/>
                <a:gd name="T24" fmla="*/ 217 w 1070"/>
                <a:gd name="T25" fmla="*/ 931 h 2780"/>
                <a:gd name="T26" fmla="*/ 288 w 1070"/>
                <a:gd name="T27" fmla="*/ 970 h 2780"/>
                <a:gd name="T28" fmla="*/ 344 w 1070"/>
                <a:gd name="T29" fmla="*/ 1020 h 2780"/>
                <a:gd name="T30" fmla="*/ 367 w 1070"/>
                <a:gd name="T31" fmla="*/ 1066 h 2780"/>
                <a:gd name="T32" fmla="*/ 367 w 1070"/>
                <a:gd name="T33" fmla="*/ 1114 h 2780"/>
                <a:gd name="T34" fmla="*/ 375 w 1070"/>
                <a:gd name="T35" fmla="*/ 1115 h 2780"/>
                <a:gd name="T36" fmla="*/ 386 w 1070"/>
                <a:gd name="T37" fmla="*/ 1064 h 2780"/>
                <a:gd name="T38" fmla="*/ 381 w 1070"/>
                <a:gd name="T39" fmla="*/ 1018 h 2780"/>
                <a:gd name="T40" fmla="*/ 357 w 1070"/>
                <a:gd name="T41" fmla="*/ 970 h 2780"/>
                <a:gd name="T42" fmla="*/ 297 w 1070"/>
                <a:gd name="T43" fmla="*/ 928 h 2780"/>
                <a:gd name="T44" fmla="*/ 210 w 1070"/>
                <a:gd name="T45" fmla="*/ 875 h 2780"/>
                <a:gd name="T46" fmla="*/ 122 w 1070"/>
                <a:gd name="T47" fmla="*/ 797 h 2780"/>
                <a:gd name="T48" fmla="*/ 79 w 1070"/>
                <a:gd name="T49" fmla="*/ 729 h 2780"/>
                <a:gd name="T50" fmla="*/ 57 w 1070"/>
                <a:gd name="T51" fmla="*/ 664 h 2780"/>
                <a:gd name="T52" fmla="*/ 48 w 1070"/>
                <a:gd name="T53" fmla="*/ 603 h 2780"/>
                <a:gd name="T54" fmla="*/ 43 w 1070"/>
                <a:gd name="T55" fmla="*/ 506 h 2780"/>
                <a:gd name="T56" fmla="*/ 56 w 1070"/>
                <a:gd name="T57" fmla="*/ 409 h 2780"/>
                <a:gd name="T58" fmla="*/ 91 w 1070"/>
                <a:gd name="T59" fmla="*/ 345 h 2780"/>
                <a:gd name="T60" fmla="*/ 151 w 1070"/>
                <a:gd name="T61" fmla="*/ 246 h 2780"/>
                <a:gd name="T62" fmla="*/ 195 w 1070"/>
                <a:gd name="T63" fmla="*/ 150 h 2780"/>
                <a:gd name="T64" fmla="*/ 220 w 1070"/>
                <a:gd name="T65" fmla="*/ 47 h 2780"/>
                <a:gd name="T66" fmla="*/ 225 w 1070"/>
                <a:gd name="T67" fmla="*/ 0 h 278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070"/>
                <a:gd name="T103" fmla="*/ 0 h 2780"/>
                <a:gd name="T104" fmla="*/ 1070 w 1070"/>
                <a:gd name="T105" fmla="*/ 2780 h 278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070" h="2780">
                  <a:moveTo>
                    <a:pt x="522" y="2"/>
                  </a:moveTo>
                  <a:lnTo>
                    <a:pt x="522" y="64"/>
                  </a:lnTo>
                  <a:lnTo>
                    <a:pt x="500" y="168"/>
                  </a:lnTo>
                  <a:lnTo>
                    <a:pt x="468" y="266"/>
                  </a:lnTo>
                  <a:lnTo>
                    <a:pt x="444" y="344"/>
                  </a:lnTo>
                  <a:lnTo>
                    <a:pt x="402" y="434"/>
                  </a:lnTo>
                  <a:lnTo>
                    <a:pt x="354" y="530"/>
                  </a:lnTo>
                  <a:lnTo>
                    <a:pt x="294" y="620"/>
                  </a:lnTo>
                  <a:lnTo>
                    <a:pt x="228" y="722"/>
                  </a:lnTo>
                  <a:lnTo>
                    <a:pt x="176" y="804"/>
                  </a:lnTo>
                  <a:lnTo>
                    <a:pt x="132" y="868"/>
                  </a:lnTo>
                  <a:lnTo>
                    <a:pt x="78" y="968"/>
                  </a:lnTo>
                  <a:lnTo>
                    <a:pt x="46" y="1030"/>
                  </a:lnTo>
                  <a:lnTo>
                    <a:pt x="18" y="1124"/>
                  </a:lnTo>
                  <a:lnTo>
                    <a:pt x="6" y="1208"/>
                  </a:lnTo>
                  <a:lnTo>
                    <a:pt x="0" y="1298"/>
                  </a:lnTo>
                  <a:lnTo>
                    <a:pt x="8" y="1434"/>
                  </a:lnTo>
                  <a:lnTo>
                    <a:pt x="28" y="1554"/>
                  </a:lnTo>
                  <a:lnTo>
                    <a:pt x="54" y="1670"/>
                  </a:lnTo>
                  <a:lnTo>
                    <a:pt x="102" y="1802"/>
                  </a:lnTo>
                  <a:lnTo>
                    <a:pt x="162" y="1910"/>
                  </a:lnTo>
                  <a:lnTo>
                    <a:pt x="234" y="2006"/>
                  </a:lnTo>
                  <a:lnTo>
                    <a:pt x="332" y="2110"/>
                  </a:lnTo>
                  <a:lnTo>
                    <a:pt x="414" y="2180"/>
                  </a:lnTo>
                  <a:lnTo>
                    <a:pt x="510" y="2246"/>
                  </a:lnTo>
                  <a:lnTo>
                    <a:pt x="600" y="2294"/>
                  </a:lnTo>
                  <a:lnTo>
                    <a:pt x="696" y="2336"/>
                  </a:lnTo>
                  <a:lnTo>
                    <a:pt x="798" y="2390"/>
                  </a:lnTo>
                  <a:lnTo>
                    <a:pt x="882" y="2444"/>
                  </a:lnTo>
                  <a:lnTo>
                    <a:pt x="952" y="2514"/>
                  </a:lnTo>
                  <a:lnTo>
                    <a:pt x="996" y="2582"/>
                  </a:lnTo>
                  <a:lnTo>
                    <a:pt x="1016" y="2626"/>
                  </a:lnTo>
                  <a:lnTo>
                    <a:pt x="1026" y="2694"/>
                  </a:lnTo>
                  <a:lnTo>
                    <a:pt x="1018" y="2744"/>
                  </a:lnTo>
                  <a:lnTo>
                    <a:pt x="1002" y="2780"/>
                  </a:lnTo>
                  <a:lnTo>
                    <a:pt x="1040" y="2746"/>
                  </a:lnTo>
                  <a:lnTo>
                    <a:pt x="1058" y="2698"/>
                  </a:lnTo>
                  <a:lnTo>
                    <a:pt x="1070" y="2620"/>
                  </a:lnTo>
                  <a:lnTo>
                    <a:pt x="1066" y="2564"/>
                  </a:lnTo>
                  <a:lnTo>
                    <a:pt x="1056" y="2508"/>
                  </a:lnTo>
                  <a:lnTo>
                    <a:pt x="1032" y="2438"/>
                  </a:lnTo>
                  <a:lnTo>
                    <a:pt x="990" y="2390"/>
                  </a:lnTo>
                  <a:lnTo>
                    <a:pt x="920" y="2340"/>
                  </a:lnTo>
                  <a:lnTo>
                    <a:pt x="822" y="2288"/>
                  </a:lnTo>
                  <a:lnTo>
                    <a:pt x="684" y="2216"/>
                  </a:lnTo>
                  <a:lnTo>
                    <a:pt x="582" y="2156"/>
                  </a:lnTo>
                  <a:lnTo>
                    <a:pt x="474" y="2078"/>
                  </a:lnTo>
                  <a:lnTo>
                    <a:pt x="336" y="1964"/>
                  </a:lnTo>
                  <a:lnTo>
                    <a:pt x="264" y="1868"/>
                  </a:lnTo>
                  <a:lnTo>
                    <a:pt x="218" y="1796"/>
                  </a:lnTo>
                  <a:lnTo>
                    <a:pt x="182" y="1718"/>
                  </a:lnTo>
                  <a:lnTo>
                    <a:pt x="158" y="1636"/>
                  </a:lnTo>
                  <a:lnTo>
                    <a:pt x="144" y="1562"/>
                  </a:lnTo>
                  <a:lnTo>
                    <a:pt x="134" y="1486"/>
                  </a:lnTo>
                  <a:lnTo>
                    <a:pt x="126" y="1394"/>
                  </a:lnTo>
                  <a:lnTo>
                    <a:pt x="120" y="1244"/>
                  </a:lnTo>
                  <a:lnTo>
                    <a:pt x="126" y="1130"/>
                  </a:lnTo>
                  <a:lnTo>
                    <a:pt x="156" y="1008"/>
                  </a:lnTo>
                  <a:lnTo>
                    <a:pt x="194" y="928"/>
                  </a:lnTo>
                  <a:lnTo>
                    <a:pt x="252" y="848"/>
                  </a:lnTo>
                  <a:lnTo>
                    <a:pt x="342" y="722"/>
                  </a:lnTo>
                  <a:lnTo>
                    <a:pt x="420" y="608"/>
                  </a:lnTo>
                  <a:lnTo>
                    <a:pt x="482" y="494"/>
                  </a:lnTo>
                  <a:lnTo>
                    <a:pt x="542" y="370"/>
                  </a:lnTo>
                  <a:lnTo>
                    <a:pt x="588" y="224"/>
                  </a:lnTo>
                  <a:lnTo>
                    <a:pt x="612" y="116"/>
                  </a:lnTo>
                  <a:lnTo>
                    <a:pt x="618" y="44"/>
                  </a:lnTo>
                  <a:lnTo>
                    <a:pt x="622" y="0"/>
                  </a:lnTo>
                </a:path>
              </a:pathLst>
            </a:custGeom>
            <a:pattFill prst="dashHorz">
              <a:fgClr>
                <a:schemeClr val="bg1"/>
              </a:fgClr>
              <a:bgClr>
                <a:srgbClr val="FF9933"/>
              </a:bgClr>
            </a:pattFill>
            <a:ln w="3175">
              <a:solidFill>
                <a:srgbClr val="777777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3022" name="Freeform 13" descr="Tirets horizontaux"/>
            <p:cNvSpPr>
              <a:spLocks/>
            </p:cNvSpPr>
            <p:nvPr/>
          </p:nvSpPr>
          <p:spPr bwMode="auto">
            <a:xfrm>
              <a:off x="1903" y="1157"/>
              <a:ext cx="927" cy="2421"/>
            </a:xfrm>
            <a:custGeom>
              <a:avLst/>
              <a:gdLst>
                <a:gd name="T0" fmla="*/ 217 w 1072"/>
                <a:gd name="T1" fmla="*/ 22 h 2754"/>
                <a:gd name="T2" fmla="*/ 210 w 1072"/>
                <a:gd name="T3" fmla="*/ 105 h 2754"/>
                <a:gd name="T4" fmla="*/ 232 w 1072"/>
                <a:gd name="T5" fmla="*/ 188 h 2754"/>
                <a:gd name="T6" fmla="*/ 279 w 1072"/>
                <a:gd name="T7" fmla="*/ 297 h 2754"/>
                <a:gd name="T8" fmla="*/ 323 w 1072"/>
                <a:gd name="T9" fmla="*/ 402 h 2754"/>
                <a:gd name="T10" fmla="*/ 347 w 1072"/>
                <a:gd name="T11" fmla="*/ 498 h 2754"/>
                <a:gd name="T12" fmla="*/ 351 w 1072"/>
                <a:gd name="T13" fmla="*/ 593 h 2754"/>
                <a:gd name="T14" fmla="*/ 344 w 1072"/>
                <a:gd name="T15" fmla="*/ 661 h 2754"/>
                <a:gd name="T16" fmla="*/ 323 w 1072"/>
                <a:gd name="T17" fmla="*/ 730 h 2754"/>
                <a:gd name="T18" fmla="*/ 269 w 1072"/>
                <a:gd name="T19" fmla="*/ 819 h 2754"/>
                <a:gd name="T20" fmla="*/ 192 w 1072"/>
                <a:gd name="T21" fmla="*/ 885 h 2754"/>
                <a:gd name="T22" fmla="*/ 113 w 1072"/>
                <a:gd name="T23" fmla="*/ 942 h 2754"/>
                <a:gd name="T24" fmla="*/ 43 w 1072"/>
                <a:gd name="T25" fmla="*/ 995 h 2754"/>
                <a:gd name="T26" fmla="*/ 6 w 1072"/>
                <a:gd name="T27" fmla="*/ 1051 h 2754"/>
                <a:gd name="T28" fmla="*/ 3 w 1072"/>
                <a:gd name="T29" fmla="*/ 1094 h 2754"/>
                <a:gd name="T30" fmla="*/ 13 w 1072"/>
                <a:gd name="T31" fmla="*/ 1092 h 2754"/>
                <a:gd name="T32" fmla="*/ 40 w 1072"/>
                <a:gd name="T33" fmla="*/ 1038 h 2754"/>
                <a:gd name="T34" fmla="*/ 93 w 1072"/>
                <a:gd name="T35" fmla="*/ 987 h 2754"/>
                <a:gd name="T36" fmla="*/ 146 w 1072"/>
                <a:gd name="T37" fmla="*/ 951 h 2754"/>
                <a:gd name="T38" fmla="*/ 208 w 1072"/>
                <a:gd name="T39" fmla="*/ 912 h 2754"/>
                <a:gd name="T40" fmla="*/ 306 w 1072"/>
                <a:gd name="T41" fmla="*/ 832 h 2754"/>
                <a:gd name="T42" fmla="*/ 351 w 1072"/>
                <a:gd name="T43" fmla="*/ 763 h 2754"/>
                <a:gd name="T44" fmla="*/ 370 w 1072"/>
                <a:gd name="T45" fmla="*/ 713 h 2754"/>
                <a:gd name="T46" fmla="*/ 380 w 1072"/>
                <a:gd name="T47" fmla="*/ 658 h 2754"/>
                <a:gd name="T48" fmla="*/ 388 w 1072"/>
                <a:gd name="T49" fmla="*/ 585 h 2754"/>
                <a:gd name="T50" fmla="*/ 380 w 1072"/>
                <a:gd name="T51" fmla="*/ 483 h 2754"/>
                <a:gd name="T52" fmla="*/ 363 w 1072"/>
                <a:gd name="T53" fmla="*/ 412 h 2754"/>
                <a:gd name="T54" fmla="*/ 326 w 1072"/>
                <a:gd name="T55" fmla="*/ 303 h 2754"/>
                <a:gd name="T56" fmla="*/ 271 w 1072"/>
                <a:gd name="T57" fmla="*/ 192 h 2754"/>
                <a:gd name="T58" fmla="*/ 250 w 1072"/>
                <a:gd name="T59" fmla="*/ 119 h 2754"/>
                <a:gd name="T60" fmla="*/ 251 w 1072"/>
                <a:gd name="T61" fmla="*/ 47 h 2754"/>
                <a:gd name="T62" fmla="*/ 259 w 1072"/>
                <a:gd name="T63" fmla="*/ 4 h 27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072"/>
                <a:gd name="T97" fmla="*/ 0 h 2754"/>
                <a:gd name="T98" fmla="*/ 1072 w 1072"/>
                <a:gd name="T99" fmla="*/ 2754 h 27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072" h="2754">
                  <a:moveTo>
                    <a:pt x="612" y="0"/>
                  </a:moveTo>
                  <a:lnTo>
                    <a:pt x="598" y="56"/>
                  </a:lnTo>
                  <a:lnTo>
                    <a:pt x="582" y="158"/>
                  </a:lnTo>
                  <a:lnTo>
                    <a:pt x="582" y="256"/>
                  </a:lnTo>
                  <a:lnTo>
                    <a:pt x="600" y="352"/>
                  </a:lnTo>
                  <a:lnTo>
                    <a:pt x="642" y="466"/>
                  </a:lnTo>
                  <a:lnTo>
                    <a:pt x="690" y="574"/>
                  </a:lnTo>
                  <a:lnTo>
                    <a:pt x="774" y="734"/>
                  </a:lnTo>
                  <a:lnTo>
                    <a:pt x="834" y="850"/>
                  </a:lnTo>
                  <a:lnTo>
                    <a:pt x="890" y="990"/>
                  </a:lnTo>
                  <a:lnTo>
                    <a:pt x="932" y="1118"/>
                  </a:lnTo>
                  <a:lnTo>
                    <a:pt x="960" y="1228"/>
                  </a:lnTo>
                  <a:lnTo>
                    <a:pt x="974" y="1344"/>
                  </a:lnTo>
                  <a:lnTo>
                    <a:pt x="972" y="1462"/>
                  </a:lnTo>
                  <a:lnTo>
                    <a:pt x="966" y="1542"/>
                  </a:lnTo>
                  <a:lnTo>
                    <a:pt x="950" y="1630"/>
                  </a:lnTo>
                  <a:lnTo>
                    <a:pt x="926" y="1724"/>
                  </a:lnTo>
                  <a:lnTo>
                    <a:pt x="894" y="1798"/>
                  </a:lnTo>
                  <a:lnTo>
                    <a:pt x="834" y="1912"/>
                  </a:lnTo>
                  <a:lnTo>
                    <a:pt x="744" y="2020"/>
                  </a:lnTo>
                  <a:lnTo>
                    <a:pt x="636" y="2116"/>
                  </a:lnTo>
                  <a:lnTo>
                    <a:pt x="532" y="2182"/>
                  </a:lnTo>
                  <a:lnTo>
                    <a:pt x="426" y="2254"/>
                  </a:lnTo>
                  <a:lnTo>
                    <a:pt x="316" y="2320"/>
                  </a:lnTo>
                  <a:lnTo>
                    <a:pt x="198" y="2392"/>
                  </a:lnTo>
                  <a:lnTo>
                    <a:pt x="120" y="2452"/>
                  </a:lnTo>
                  <a:lnTo>
                    <a:pt x="54" y="2522"/>
                  </a:lnTo>
                  <a:lnTo>
                    <a:pt x="16" y="2592"/>
                  </a:lnTo>
                  <a:lnTo>
                    <a:pt x="0" y="2654"/>
                  </a:lnTo>
                  <a:lnTo>
                    <a:pt x="6" y="2698"/>
                  </a:lnTo>
                  <a:lnTo>
                    <a:pt x="24" y="2754"/>
                  </a:lnTo>
                  <a:lnTo>
                    <a:pt x="36" y="2692"/>
                  </a:lnTo>
                  <a:lnTo>
                    <a:pt x="60" y="2626"/>
                  </a:lnTo>
                  <a:lnTo>
                    <a:pt x="110" y="2560"/>
                  </a:lnTo>
                  <a:lnTo>
                    <a:pt x="174" y="2500"/>
                  </a:lnTo>
                  <a:lnTo>
                    <a:pt x="258" y="2434"/>
                  </a:lnTo>
                  <a:lnTo>
                    <a:pt x="336" y="2380"/>
                  </a:lnTo>
                  <a:lnTo>
                    <a:pt x="404" y="2344"/>
                  </a:lnTo>
                  <a:lnTo>
                    <a:pt x="472" y="2304"/>
                  </a:lnTo>
                  <a:lnTo>
                    <a:pt x="574" y="2250"/>
                  </a:lnTo>
                  <a:lnTo>
                    <a:pt x="708" y="2170"/>
                  </a:lnTo>
                  <a:lnTo>
                    <a:pt x="846" y="2050"/>
                  </a:lnTo>
                  <a:lnTo>
                    <a:pt x="942" y="1930"/>
                  </a:lnTo>
                  <a:lnTo>
                    <a:pt x="970" y="1880"/>
                  </a:lnTo>
                  <a:lnTo>
                    <a:pt x="1000" y="1820"/>
                  </a:lnTo>
                  <a:lnTo>
                    <a:pt x="1024" y="1758"/>
                  </a:lnTo>
                  <a:lnTo>
                    <a:pt x="1038" y="1702"/>
                  </a:lnTo>
                  <a:lnTo>
                    <a:pt x="1052" y="1622"/>
                  </a:lnTo>
                  <a:lnTo>
                    <a:pt x="1064" y="1542"/>
                  </a:lnTo>
                  <a:lnTo>
                    <a:pt x="1072" y="1440"/>
                  </a:lnTo>
                  <a:lnTo>
                    <a:pt x="1068" y="1300"/>
                  </a:lnTo>
                  <a:lnTo>
                    <a:pt x="1052" y="1190"/>
                  </a:lnTo>
                  <a:lnTo>
                    <a:pt x="1032" y="1106"/>
                  </a:lnTo>
                  <a:lnTo>
                    <a:pt x="1006" y="1018"/>
                  </a:lnTo>
                  <a:lnTo>
                    <a:pt x="962" y="890"/>
                  </a:lnTo>
                  <a:lnTo>
                    <a:pt x="902" y="748"/>
                  </a:lnTo>
                  <a:lnTo>
                    <a:pt x="828" y="604"/>
                  </a:lnTo>
                  <a:lnTo>
                    <a:pt x="750" y="472"/>
                  </a:lnTo>
                  <a:lnTo>
                    <a:pt x="718" y="396"/>
                  </a:lnTo>
                  <a:lnTo>
                    <a:pt x="690" y="292"/>
                  </a:lnTo>
                  <a:lnTo>
                    <a:pt x="684" y="184"/>
                  </a:lnTo>
                  <a:lnTo>
                    <a:pt x="692" y="114"/>
                  </a:lnTo>
                  <a:lnTo>
                    <a:pt x="706" y="60"/>
                  </a:lnTo>
                  <a:lnTo>
                    <a:pt x="716" y="4"/>
                  </a:lnTo>
                </a:path>
              </a:pathLst>
            </a:custGeom>
            <a:pattFill prst="dashHorz">
              <a:fgClr>
                <a:schemeClr val="bg1"/>
              </a:fgClr>
              <a:bgClr>
                <a:srgbClr val="FF9933"/>
              </a:bgClr>
            </a:pattFill>
            <a:ln w="3175">
              <a:solidFill>
                <a:srgbClr val="777777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3023" name="Freeform 14" descr="90%"/>
            <p:cNvSpPr>
              <a:spLocks/>
            </p:cNvSpPr>
            <p:nvPr/>
          </p:nvSpPr>
          <p:spPr bwMode="auto">
            <a:xfrm>
              <a:off x="927" y="1158"/>
              <a:ext cx="1783" cy="2631"/>
            </a:xfrm>
            <a:custGeom>
              <a:avLst/>
              <a:gdLst>
                <a:gd name="T0" fmla="*/ 183 w 2061"/>
                <a:gd name="T1" fmla="*/ 46 h 2994"/>
                <a:gd name="T2" fmla="*/ 159 w 2061"/>
                <a:gd name="T3" fmla="*/ 135 h 2994"/>
                <a:gd name="T4" fmla="*/ 115 w 2061"/>
                <a:gd name="T5" fmla="*/ 239 h 2994"/>
                <a:gd name="T6" fmla="*/ 56 w 2061"/>
                <a:gd name="T7" fmla="*/ 332 h 2994"/>
                <a:gd name="T8" fmla="*/ 13 w 2061"/>
                <a:gd name="T9" fmla="*/ 406 h 2994"/>
                <a:gd name="T10" fmla="*/ 0 w 2061"/>
                <a:gd name="T11" fmla="*/ 487 h 2994"/>
                <a:gd name="T12" fmla="*/ 3 w 2061"/>
                <a:gd name="T13" fmla="*/ 594 h 2994"/>
                <a:gd name="T14" fmla="*/ 27 w 2061"/>
                <a:gd name="T15" fmla="*/ 694 h 2994"/>
                <a:gd name="T16" fmla="*/ 92 w 2061"/>
                <a:gd name="T17" fmla="*/ 803 h 2994"/>
                <a:gd name="T18" fmla="*/ 187 w 2061"/>
                <a:gd name="T19" fmla="*/ 876 h 2994"/>
                <a:gd name="T20" fmla="*/ 285 w 2061"/>
                <a:gd name="T21" fmla="*/ 935 h 2994"/>
                <a:gd name="T22" fmla="*/ 330 w 2061"/>
                <a:gd name="T23" fmla="*/ 994 h 2994"/>
                <a:gd name="T24" fmla="*/ 335 w 2061"/>
                <a:gd name="T25" fmla="*/ 1080 h 2994"/>
                <a:gd name="T26" fmla="*/ 303 w 2061"/>
                <a:gd name="T27" fmla="*/ 1144 h 2994"/>
                <a:gd name="T28" fmla="*/ 266 w 2061"/>
                <a:gd name="T29" fmla="*/ 1178 h 2994"/>
                <a:gd name="T30" fmla="*/ 234 w 2061"/>
                <a:gd name="T31" fmla="*/ 1200 h 2994"/>
                <a:gd name="T32" fmla="*/ 239 w 2061"/>
                <a:gd name="T33" fmla="*/ 1202 h 2994"/>
                <a:gd name="T34" fmla="*/ 305 w 2061"/>
                <a:gd name="T35" fmla="*/ 1192 h 2994"/>
                <a:gd name="T36" fmla="*/ 372 w 2061"/>
                <a:gd name="T37" fmla="*/ 1195 h 2994"/>
                <a:gd name="T38" fmla="*/ 443 w 2061"/>
                <a:gd name="T39" fmla="*/ 1202 h 2994"/>
                <a:gd name="T40" fmla="*/ 497 w 2061"/>
                <a:gd name="T41" fmla="*/ 1212 h 2994"/>
                <a:gd name="T42" fmla="*/ 454 w 2061"/>
                <a:gd name="T43" fmla="*/ 1187 h 2994"/>
                <a:gd name="T44" fmla="*/ 409 w 2061"/>
                <a:gd name="T45" fmla="*/ 1126 h 2994"/>
                <a:gd name="T46" fmla="*/ 401 w 2061"/>
                <a:gd name="T47" fmla="*/ 1055 h 2994"/>
                <a:gd name="T48" fmla="*/ 440 w 2061"/>
                <a:gd name="T49" fmla="*/ 977 h 2994"/>
                <a:gd name="T50" fmla="*/ 548 w 2061"/>
                <a:gd name="T51" fmla="*/ 904 h 2994"/>
                <a:gd name="T52" fmla="*/ 640 w 2061"/>
                <a:gd name="T53" fmla="*/ 832 h 2994"/>
                <a:gd name="T54" fmla="*/ 708 w 2061"/>
                <a:gd name="T55" fmla="*/ 742 h 2994"/>
                <a:gd name="T56" fmla="*/ 741 w 2061"/>
                <a:gd name="T57" fmla="*/ 620 h 2994"/>
                <a:gd name="T58" fmla="*/ 741 w 2061"/>
                <a:gd name="T59" fmla="*/ 500 h 2994"/>
                <a:gd name="T60" fmla="*/ 703 w 2061"/>
                <a:gd name="T61" fmla="*/ 366 h 2994"/>
                <a:gd name="T62" fmla="*/ 646 w 2061"/>
                <a:gd name="T63" fmla="*/ 246 h 2994"/>
                <a:gd name="T64" fmla="*/ 607 w 2061"/>
                <a:gd name="T65" fmla="*/ 154 h 2994"/>
                <a:gd name="T66" fmla="*/ 602 w 2061"/>
                <a:gd name="T67" fmla="*/ 49 h 299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061"/>
                <a:gd name="T103" fmla="*/ 0 h 2994"/>
                <a:gd name="T104" fmla="*/ 2061 w 2061"/>
                <a:gd name="T105" fmla="*/ 2994 h 299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061" h="2994">
                  <a:moveTo>
                    <a:pt x="507" y="6"/>
                  </a:moveTo>
                  <a:lnTo>
                    <a:pt x="504" y="111"/>
                  </a:lnTo>
                  <a:lnTo>
                    <a:pt x="474" y="225"/>
                  </a:lnTo>
                  <a:lnTo>
                    <a:pt x="438" y="333"/>
                  </a:lnTo>
                  <a:lnTo>
                    <a:pt x="390" y="459"/>
                  </a:lnTo>
                  <a:lnTo>
                    <a:pt x="318" y="591"/>
                  </a:lnTo>
                  <a:lnTo>
                    <a:pt x="234" y="705"/>
                  </a:lnTo>
                  <a:lnTo>
                    <a:pt x="156" y="819"/>
                  </a:lnTo>
                  <a:lnTo>
                    <a:pt x="90" y="909"/>
                  </a:lnTo>
                  <a:lnTo>
                    <a:pt x="36" y="1005"/>
                  </a:lnTo>
                  <a:lnTo>
                    <a:pt x="9" y="1104"/>
                  </a:lnTo>
                  <a:lnTo>
                    <a:pt x="0" y="1203"/>
                  </a:lnTo>
                  <a:lnTo>
                    <a:pt x="0" y="1326"/>
                  </a:lnTo>
                  <a:lnTo>
                    <a:pt x="9" y="1467"/>
                  </a:lnTo>
                  <a:lnTo>
                    <a:pt x="36" y="1596"/>
                  </a:lnTo>
                  <a:lnTo>
                    <a:pt x="75" y="1716"/>
                  </a:lnTo>
                  <a:lnTo>
                    <a:pt x="156" y="1875"/>
                  </a:lnTo>
                  <a:lnTo>
                    <a:pt x="252" y="1983"/>
                  </a:lnTo>
                  <a:lnTo>
                    <a:pt x="378" y="2079"/>
                  </a:lnTo>
                  <a:lnTo>
                    <a:pt x="516" y="2163"/>
                  </a:lnTo>
                  <a:lnTo>
                    <a:pt x="648" y="2235"/>
                  </a:lnTo>
                  <a:lnTo>
                    <a:pt x="789" y="2310"/>
                  </a:lnTo>
                  <a:lnTo>
                    <a:pt x="864" y="2379"/>
                  </a:lnTo>
                  <a:lnTo>
                    <a:pt x="912" y="2457"/>
                  </a:lnTo>
                  <a:lnTo>
                    <a:pt x="933" y="2565"/>
                  </a:lnTo>
                  <a:lnTo>
                    <a:pt x="924" y="2667"/>
                  </a:lnTo>
                  <a:lnTo>
                    <a:pt x="888" y="2763"/>
                  </a:lnTo>
                  <a:lnTo>
                    <a:pt x="834" y="2829"/>
                  </a:lnTo>
                  <a:lnTo>
                    <a:pt x="792" y="2871"/>
                  </a:lnTo>
                  <a:lnTo>
                    <a:pt x="735" y="2913"/>
                  </a:lnTo>
                  <a:lnTo>
                    <a:pt x="681" y="2943"/>
                  </a:lnTo>
                  <a:lnTo>
                    <a:pt x="645" y="2964"/>
                  </a:lnTo>
                  <a:lnTo>
                    <a:pt x="591" y="2979"/>
                  </a:lnTo>
                  <a:lnTo>
                    <a:pt x="660" y="2970"/>
                  </a:lnTo>
                  <a:lnTo>
                    <a:pt x="726" y="2961"/>
                  </a:lnTo>
                  <a:lnTo>
                    <a:pt x="840" y="2946"/>
                  </a:lnTo>
                  <a:lnTo>
                    <a:pt x="933" y="2949"/>
                  </a:lnTo>
                  <a:lnTo>
                    <a:pt x="1023" y="2955"/>
                  </a:lnTo>
                  <a:lnTo>
                    <a:pt x="1122" y="2964"/>
                  </a:lnTo>
                  <a:lnTo>
                    <a:pt x="1221" y="2970"/>
                  </a:lnTo>
                  <a:lnTo>
                    <a:pt x="1296" y="2982"/>
                  </a:lnTo>
                  <a:lnTo>
                    <a:pt x="1371" y="2994"/>
                  </a:lnTo>
                  <a:lnTo>
                    <a:pt x="1299" y="2964"/>
                  </a:lnTo>
                  <a:lnTo>
                    <a:pt x="1254" y="2934"/>
                  </a:lnTo>
                  <a:lnTo>
                    <a:pt x="1188" y="2871"/>
                  </a:lnTo>
                  <a:lnTo>
                    <a:pt x="1128" y="2781"/>
                  </a:lnTo>
                  <a:lnTo>
                    <a:pt x="1101" y="2688"/>
                  </a:lnTo>
                  <a:lnTo>
                    <a:pt x="1104" y="2607"/>
                  </a:lnTo>
                  <a:lnTo>
                    <a:pt x="1140" y="2496"/>
                  </a:lnTo>
                  <a:lnTo>
                    <a:pt x="1215" y="2415"/>
                  </a:lnTo>
                  <a:lnTo>
                    <a:pt x="1332" y="2337"/>
                  </a:lnTo>
                  <a:lnTo>
                    <a:pt x="1512" y="2235"/>
                  </a:lnTo>
                  <a:lnTo>
                    <a:pt x="1626" y="2157"/>
                  </a:lnTo>
                  <a:lnTo>
                    <a:pt x="1764" y="2058"/>
                  </a:lnTo>
                  <a:lnTo>
                    <a:pt x="1875" y="1947"/>
                  </a:lnTo>
                  <a:lnTo>
                    <a:pt x="1953" y="1833"/>
                  </a:lnTo>
                  <a:lnTo>
                    <a:pt x="2013" y="1689"/>
                  </a:lnTo>
                  <a:lnTo>
                    <a:pt x="2046" y="1533"/>
                  </a:lnTo>
                  <a:lnTo>
                    <a:pt x="2061" y="1386"/>
                  </a:lnTo>
                  <a:lnTo>
                    <a:pt x="2046" y="1233"/>
                  </a:lnTo>
                  <a:lnTo>
                    <a:pt x="2004" y="1077"/>
                  </a:lnTo>
                  <a:lnTo>
                    <a:pt x="1941" y="906"/>
                  </a:lnTo>
                  <a:lnTo>
                    <a:pt x="1842" y="723"/>
                  </a:lnTo>
                  <a:lnTo>
                    <a:pt x="1782" y="609"/>
                  </a:lnTo>
                  <a:lnTo>
                    <a:pt x="1722" y="489"/>
                  </a:lnTo>
                  <a:lnTo>
                    <a:pt x="1674" y="381"/>
                  </a:lnTo>
                  <a:lnTo>
                    <a:pt x="1656" y="261"/>
                  </a:lnTo>
                  <a:lnTo>
                    <a:pt x="1659" y="123"/>
                  </a:lnTo>
                  <a:lnTo>
                    <a:pt x="1674" y="0"/>
                  </a:lnTo>
                </a:path>
              </a:pathLst>
            </a:custGeom>
            <a:pattFill prst="pct90">
              <a:fgClr>
                <a:srgbClr val="FFCC00"/>
              </a:fgClr>
              <a:bgClr>
                <a:srgbClr val="FFFFFF"/>
              </a:bgClr>
            </a:pattFill>
            <a:ln w="6350">
              <a:solidFill>
                <a:srgbClr val="777777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3024" name="Freeform 15"/>
            <p:cNvSpPr>
              <a:spLocks/>
            </p:cNvSpPr>
            <p:nvPr/>
          </p:nvSpPr>
          <p:spPr bwMode="auto">
            <a:xfrm>
              <a:off x="1342" y="1163"/>
              <a:ext cx="916" cy="502"/>
            </a:xfrm>
            <a:custGeom>
              <a:avLst/>
              <a:gdLst>
                <a:gd name="T0" fmla="*/ 214 w 1060"/>
                <a:gd name="T1" fmla="*/ 4 h 571"/>
                <a:gd name="T2" fmla="*/ 161 w 1060"/>
                <a:gd name="T3" fmla="*/ 0 h 571"/>
                <a:gd name="T4" fmla="*/ 99 w 1060"/>
                <a:gd name="T5" fmla="*/ 15 h 571"/>
                <a:gd name="T6" fmla="*/ 69 w 1060"/>
                <a:gd name="T7" fmla="*/ 27 h 571"/>
                <a:gd name="T8" fmla="*/ 41 w 1060"/>
                <a:gd name="T9" fmla="*/ 57 h 571"/>
                <a:gd name="T10" fmla="*/ 16 w 1060"/>
                <a:gd name="T11" fmla="*/ 92 h 571"/>
                <a:gd name="T12" fmla="*/ 5 w 1060"/>
                <a:gd name="T13" fmla="*/ 136 h 571"/>
                <a:gd name="T14" fmla="*/ 0 w 1060"/>
                <a:gd name="T15" fmla="*/ 184 h 571"/>
                <a:gd name="T16" fmla="*/ 11 w 1060"/>
                <a:gd name="T17" fmla="*/ 211 h 571"/>
                <a:gd name="T18" fmla="*/ 34 w 1060"/>
                <a:gd name="T19" fmla="*/ 224 h 571"/>
                <a:gd name="T20" fmla="*/ 105 w 1060"/>
                <a:gd name="T21" fmla="*/ 232 h 571"/>
                <a:gd name="T22" fmla="*/ 167 w 1060"/>
                <a:gd name="T23" fmla="*/ 206 h 571"/>
                <a:gd name="T24" fmla="*/ 250 w 1060"/>
                <a:gd name="T25" fmla="*/ 227 h 571"/>
                <a:gd name="T26" fmla="*/ 301 w 1060"/>
                <a:gd name="T27" fmla="*/ 217 h 571"/>
                <a:gd name="T28" fmla="*/ 343 w 1060"/>
                <a:gd name="T29" fmla="*/ 194 h 571"/>
                <a:gd name="T30" fmla="*/ 372 w 1060"/>
                <a:gd name="T31" fmla="*/ 176 h 571"/>
                <a:gd name="T32" fmla="*/ 382 w 1060"/>
                <a:gd name="T33" fmla="*/ 147 h 571"/>
                <a:gd name="T34" fmla="*/ 372 w 1060"/>
                <a:gd name="T35" fmla="*/ 115 h 571"/>
                <a:gd name="T36" fmla="*/ 362 w 1060"/>
                <a:gd name="T37" fmla="*/ 92 h 571"/>
                <a:gd name="T38" fmla="*/ 348 w 1060"/>
                <a:gd name="T39" fmla="*/ 79 h 571"/>
                <a:gd name="T40" fmla="*/ 334 w 1060"/>
                <a:gd name="T41" fmla="*/ 73 h 571"/>
                <a:gd name="T42" fmla="*/ 321 w 1060"/>
                <a:gd name="T43" fmla="*/ 73 h 571"/>
                <a:gd name="T44" fmla="*/ 288 w 1060"/>
                <a:gd name="T45" fmla="*/ 59 h 571"/>
                <a:gd name="T46" fmla="*/ 276 w 1060"/>
                <a:gd name="T47" fmla="*/ 46 h 571"/>
                <a:gd name="T48" fmla="*/ 263 w 1060"/>
                <a:gd name="T49" fmla="*/ 25 h 571"/>
                <a:gd name="T50" fmla="*/ 246 w 1060"/>
                <a:gd name="T51" fmla="*/ 10 h 571"/>
                <a:gd name="T52" fmla="*/ 214 w 1060"/>
                <a:gd name="T53" fmla="*/ 4 h 571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60"/>
                <a:gd name="T82" fmla="*/ 0 h 571"/>
                <a:gd name="T83" fmla="*/ 1060 w 1060"/>
                <a:gd name="T84" fmla="*/ 571 h 571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60" h="571">
                  <a:moveTo>
                    <a:pt x="595" y="6"/>
                  </a:moveTo>
                  <a:lnTo>
                    <a:pt x="445" y="0"/>
                  </a:lnTo>
                  <a:lnTo>
                    <a:pt x="274" y="36"/>
                  </a:lnTo>
                  <a:lnTo>
                    <a:pt x="193" y="66"/>
                  </a:lnTo>
                  <a:lnTo>
                    <a:pt x="115" y="141"/>
                  </a:lnTo>
                  <a:lnTo>
                    <a:pt x="45" y="228"/>
                  </a:lnTo>
                  <a:lnTo>
                    <a:pt x="13" y="336"/>
                  </a:lnTo>
                  <a:lnTo>
                    <a:pt x="0" y="453"/>
                  </a:lnTo>
                  <a:lnTo>
                    <a:pt x="31" y="519"/>
                  </a:lnTo>
                  <a:lnTo>
                    <a:pt x="94" y="552"/>
                  </a:lnTo>
                  <a:lnTo>
                    <a:pt x="289" y="571"/>
                  </a:lnTo>
                  <a:lnTo>
                    <a:pt x="462" y="507"/>
                  </a:lnTo>
                  <a:lnTo>
                    <a:pt x="693" y="557"/>
                  </a:lnTo>
                  <a:lnTo>
                    <a:pt x="835" y="536"/>
                  </a:lnTo>
                  <a:lnTo>
                    <a:pt x="951" y="479"/>
                  </a:lnTo>
                  <a:lnTo>
                    <a:pt x="1033" y="435"/>
                  </a:lnTo>
                  <a:lnTo>
                    <a:pt x="1060" y="363"/>
                  </a:lnTo>
                  <a:lnTo>
                    <a:pt x="1036" y="282"/>
                  </a:lnTo>
                  <a:lnTo>
                    <a:pt x="1006" y="231"/>
                  </a:lnTo>
                  <a:lnTo>
                    <a:pt x="967" y="195"/>
                  </a:lnTo>
                  <a:lnTo>
                    <a:pt x="931" y="180"/>
                  </a:lnTo>
                  <a:lnTo>
                    <a:pt x="892" y="180"/>
                  </a:lnTo>
                  <a:lnTo>
                    <a:pt x="799" y="147"/>
                  </a:lnTo>
                  <a:lnTo>
                    <a:pt x="766" y="111"/>
                  </a:lnTo>
                  <a:lnTo>
                    <a:pt x="730" y="60"/>
                  </a:lnTo>
                  <a:lnTo>
                    <a:pt x="685" y="24"/>
                  </a:lnTo>
                  <a:lnTo>
                    <a:pt x="595" y="6"/>
                  </a:lnTo>
                  <a:close/>
                </a:path>
              </a:pathLst>
            </a:custGeom>
            <a:gradFill rotWithShape="0">
              <a:gsLst>
                <a:gs pos="0">
                  <a:srgbClr val="336600"/>
                </a:gs>
                <a:gs pos="100000">
                  <a:srgbClr val="333300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3025" name="Freeform 16"/>
            <p:cNvSpPr>
              <a:spLocks/>
            </p:cNvSpPr>
            <p:nvPr/>
          </p:nvSpPr>
          <p:spPr bwMode="auto">
            <a:xfrm>
              <a:off x="1682" y="1408"/>
              <a:ext cx="628" cy="496"/>
            </a:xfrm>
            <a:custGeom>
              <a:avLst/>
              <a:gdLst>
                <a:gd name="T0" fmla="*/ 0 w 717"/>
                <a:gd name="T1" fmla="*/ 15 h 837"/>
                <a:gd name="T2" fmla="*/ 10 w 717"/>
                <a:gd name="T3" fmla="*/ 14 h 837"/>
                <a:gd name="T4" fmla="*/ 12 w 717"/>
                <a:gd name="T5" fmla="*/ 13 h 837"/>
                <a:gd name="T6" fmla="*/ 10 w 717"/>
                <a:gd name="T7" fmla="*/ 11 h 837"/>
                <a:gd name="T8" fmla="*/ 5 w 717"/>
                <a:gd name="T9" fmla="*/ 9 h 837"/>
                <a:gd name="T10" fmla="*/ 4 w 717"/>
                <a:gd name="T11" fmla="*/ 7 h 837"/>
                <a:gd name="T12" fmla="*/ 20 w 717"/>
                <a:gd name="T13" fmla="*/ 4 h 837"/>
                <a:gd name="T14" fmla="*/ 35 w 717"/>
                <a:gd name="T15" fmla="*/ 3 h 837"/>
                <a:gd name="T16" fmla="*/ 62 w 717"/>
                <a:gd name="T17" fmla="*/ 2 h 837"/>
                <a:gd name="T18" fmla="*/ 82 w 717"/>
                <a:gd name="T19" fmla="*/ 2 h 837"/>
                <a:gd name="T20" fmla="*/ 108 w 717"/>
                <a:gd name="T21" fmla="*/ 1 h 837"/>
                <a:gd name="T22" fmla="*/ 128 w 717"/>
                <a:gd name="T23" fmla="*/ 1 h 837"/>
                <a:gd name="T24" fmla="*/ 145 w 717"/>
                <a:gd name="T25" fmla="*/ 0 h 837"/>
                <a:gd name="T26" fmla="*/ 158 w 717"/>
                <a:gd name="T27" fmla="*/ 0 h 837"/>
                <a:gd name="T28" fmla="*/ 176 w 717"/>
                <a:gd name="T29" fmla="*/ 1 h 837"/>
                <a:gd name="T30" fmla="*/ 193 w 717"/>
                <a:gd name="T31" fmla="*/ 1 h 837"/>
                <a:gd name="T32" fmla="*/ 207 w 717"/>
                <a:gd name="T33" fmla="*/ 2 h 837"/>
                <a:gd name="T34" fmla="*/ 215 w 717"/>
                <a:gd name="T35" fmla="*/ 5 h 837"/>
                <a:gd name="T36" fmla="*/ 228 w 717"/>
                <a:gd name="T37" fmla="*/ 7 h 837"/>
                <a:gd name="T38" fmla="*/ 247 w 717"/>
                <a:gd name="T39" fmla="*/ 8 h 837"/>
                <a:gd name="T40" fmla="*/ 263 w 717"/>
                <a:gd name="T41" fmla="*/ 9 h 837"/>
                <a:gd name="T42" fmla="*/ 275 w 717"/>
                <a:gd name="T43" fmla="*/ 11 h 837"/>
                <a:gd name="T44" fmla="*/ 284 w 717"/>
                <a:gd name="T45" fmla="*/ 14 h 837"/>
                <a:gd name="T46" fmla="*/ 271 w 717"/>
                <a:gd name="T47" fmla="*/ 17 h 837"/>
                <a:gd name="T48" fmla="*/ 254 w 717"/>
                <a:gd name="T49" fmla="*/ 18 h 837"/>
                <a:gd name="T50" fmla="*/ 238 w 717"/>
                <a:gd name="T51" fmla="*/ 20 h 837"/>
                <a:gd name="T52" fmla="*/ 209 w 717"/>
                <a:gd name="T53" fmla="*/ 21 h 837"/>
                <a:gd name="T54" fmla="*/ 161 w 717"/>
                <a:gd name="T55" fmla="*/ 21 h 837"/>
                <a:gd name="T56" fmla="*/ 98 w 717"/>
                <a:gd name="T57" fmla="*/ 21 h 837"/>
                <a:gd name="T58" fmla="*/ 65 w 717"/>
                <a:gd name="T59" fmla="*/ 20 h 837"/>
                <a:gd name="T60" fmla="*/ 28 w 717"/>
                <a:gd name="T61" fmla="*/ 18 h 837"/>
                <a:gd name="T62" fmla="*/ 9 w 717"/>
                <a:gd name="T63" fmla="*/ 17 h 837"/>
                <a:gd name="T64" fmla="*/ 4 w 717"/>
                <a:gd name="T65" fmla="*/ 16 h 837"/>
                <a:gd name="T66" fmla="*/ 5 w 717"/>
                <a:gd name="T67" fmla="*/ 15 h 83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17"/>
                <a:gd name="T103" fmla="*/ 0 h 837"/>
                <a:gd name="T104" fmla="*/ 717 w 717"/>
                <a:gd name="T105" fmla="*/ 837 h 83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17" h="837">
                  <a:moveTo>
                    <a:pt x="0" y="594"/>
                  </a:moveTo>
                  <a:lnTo>
                    <a:pt x="24" y="555"/>
                  </a:lnTo>
                  <a:lnTo>
                    <a:pt x="30" y="501"/>
                  </a:lnTo>
                  <a:lnTo>
                    <a:pt x="24" y="438"/>
                  </a:lnTo>
                  <a:lnTo>
                    <a:pt x="12" y="342"/>
                  </a:lnTo>
                  <a:lnTo>
                    <a:pt x="9" y="243"/>
                  </a:lnTo>
                  <a:lnTo>
                    <a:pt x="51" y="168"/>
                  </a:lnTo>
                  <a:lnTo>
                    <a:pt x="90" y="108"/>
                  </a:lnTo>
                  <a:lnTo>
                    <a:pt x="156" y="75"/>
                  </a:lnTo>
                  <a:lnTo>
                    <a:pt x="207" y="66"/>
                  </a:lnTo>
                  <a:lnTo>
                    <a:pt x="273" y="45"/>
                  </a:lnTo>
                  <a:lnTo>
                    <a:pt x="324" y="6"/>
                  </a:lnTo>
                  <a:lnTo>
                    <a:pt x="366" y="0"/>
                  </a:lnTo>
                  <a:lnTo>
                    <a:pt x="399" y="0"/>
                  </a:lnTo>
                  <a:lnTo>
                    <a:pt x="447" y="6"/>
                  </a:lnTo>
                  <a:lnTo>
                    <a:pt x="489" y="48"/>
                  </a:lnTo>
                  <a:lnTo>
                    <a:pt x="522" y="96"/>
                  </a:lnTo>
                  <a:lnTo>
                    <a:pt x="543" y="189"/>
                  </a:lnTo>
                  <a:lnTo>
                    <a:pt x="576" y="285"/>
                  </a:lnTo>
                  <a:lnTo>
                    <a:pt x="624" y="327"/>
                  </a:lnTo>
                  <a:lnTo>
                    <a:pt x="666" y="369"/>
                  </a:lnTo>
                  <a:lnTo>
                    <a:pt x="696" y="432"/>
                  </a:lnTo>
                  <a:lnTo>
                    <a:pt x="717" y="543"/>
                  </a:lnTo>
                  <a:lnTo>
                    <a:pt x="684" y="663"/>
                  </a:lnTo>
                  <a:lnTo>
                    <a:pt x="642" y="732"/>
                  </a:lnTo>
                  <a:lnTo>
                    <a:pt x="600" y="798"/>
                  </a:lnTo>
                  <a:lnTo>
                    <a:pt x="531" y="825"/>
                  </a:lnTo>
                  <a:lnTo>
                    <a:pt x="408" y="837"/>
                  </a:lnTo>
                  <a:lnTo>
                    <a:pt x="249" y="816"/>
                  </a:lnTo>
                  <a:lnTo>
                    <a:pt x="165" y="750"/>
                  </a:lnTo>
                  <a:lnTo>
                    <a:pt x="72" y="693"/>
                  </a:lnTo>
                  <a:lnTo>
                    <a:pt x="21" y="675"/>
                  </a:lnTo>
                  <a:lnTo>
                    <a:pt x="9" y="627"/>
                  </a:lnTo>
                  <a:lnTo>
                    <a:pt x="12" y="573"/>
                  </a:lnTo>
                </a:path>
              </a:pathLst>
            </a:custGeom>
            <a:gradFill rotWithShape="0">
              <a:gsLst>
                <a:gs pos="0">
                  <a:srgbClr val="666633"/>
                </a:gs>
                <a:gs pos="100000">
                  <a:srgbClr val="3E3E1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3026" name="Freeform 17"/>
            <p:cNvSpPr>
              <a:spLocks/>
            </p:cNvSpPr>
            <p:nvPr/>
          </p:nvSpPr>
          <p:spPr bwMode="auto">
            <a:xfrm rot="5697669">
              <a:off x="2070" y="1663"/>
              <a:ext cx="459" cy="488"/>
            </a:xfrm>
            <a:custGeom>
              <a:avLst/>
              <a:gdLst>
                <a:gd name="T0" fmla="*/ 0 w 717"/>
                <a:gd name="T1" fmla="*/ 13 h 837"/>
                <a:gd name="T2" fmla="*/ 1 w 717"/>
                <a:gd name="T3" fmla="*/ 13 h 837"/>
                <a:gd name="T4" fmla="*/ 1 w 717"/>
                <a:gd name="T5" fmla="*/ 12 h 837"/>
                <a:gd name="T6" fmla="*/ 1 w 717"/>
                <a:gd name="T7" fmla="*/ 10 h 837"/>
                <a:gd name="T8" fmla="*/ 1 w 717"/>
                <a:gd name="T9" fmla="*/ 8 h 837"/>
                <a:gd name="T10" fmla="*/ 1 w 717"/>
                <a:gd name="T11" fmla="*/ 5 h 837"/>
                <a:gd name="T12" fmla="*/ 2 w 717"/>
                <a:gd name="T13" fmla="*/ 3 h 837"/>
                <a:gd name="T14" fmla="*/ 4 w 717"/>
                <a:gd name="T15" fmla="*/ 3 h 837"/>
                <a:gd name="T16" fmla="*/ 7 w 717"/>
                <a:gd name="T17" fmla="*/ 2 h 837"/>
                <a:gd name="T18" fmla="*/ 9 w 717"/>
                <a:gd name="T19" fmla="*/ 2 h 837"/>
                <a:gd name="T20" fmla="*/ 12 w 717"/>
                <a:gd name="T21" fmla="*/ 1 h 837"/>
                <a:gd name="T22" fmla="*/ 14 w 717"/>
                <a:gd name="T23" fmla="*/ 1 h 837"/>
                <a:gd name="T24" fmla="*/ 16 w 717"/>
                <a:gd name="T25" fmla="*/ 0 h 837"/>
                <a:gd name="T26" fmla="*/ 18 w 717"/>
                <a:gd name="T27" fmla="*/ 0 h 837"/>
                <a:gd name="T28" fmla="*/ 20 w 717"/>
                <a:gd name="T29" fmla="*/ 1 h 837"/>
                <a:gd name="T30" fmla="*/ 21 w 717"/>
                <a:gd name="T31" fmla="*/ 1 h 837"/>
                <a:gd name="T32" fmla="*/ 23 w 717"/>
                <a:gd name="T33" fmla="*/ 2 h 837"/>
                <a:gd name="T34" fmla="*/ 24 w 717"/>
                <a:gd name="T35" fmla="*/ 5 h 837"/>
                <a:gd name="T36" fmla="*/ 26 w 717"/>
                <a:gd name="T37" fmla="*/ 6 h 837"/>
                <a:gd name="T38" fmla="*/ 28 w 717"/>
                <a:gd name="T39" fmla="*/ 8 h 837"/>
                <a:gd name="T40" fmla="*/ 29 w 717"/>
                <a:gd name="T41" fmla="*/ 9 h 837"/>
                <a:gd name="T42" fmla="*/ 31 w 717"/>
                <a:gd name="T43" fmla="*/ 10 h 837"/>
                <a:gd name="T44" fmla="*/ 31 w 717"/>
                <a:gd name="T45" fmla="*/ 13 h 837"/>
                <a:gd name="T46" fmla="*/ 30 w 717"/>
                <a:gd name="T47" fmla="*/ 15 h 837"/>
                <a:gd name="T48" fmla="*/ 28 w 717"/>
                <a:gd name="T49" fmla="*/ 17 h 837"/>
                <a:gd name="T50" fmla="*/ 27 w 717"/>
                <a:gd name="T51" fmla="*/ 18 h 837"/>
                <a:gd name="T52" fmla="*/ 24 w 717"/>
                <a:gd name="T53" fmla="*/ 19 h 837"/>
                <a:gd name="T54" fmla="*/ 18 w 717"/>
                <a:gd name="T55" fmla="*/ 19 h 837"/>
                <a:gd name="T56" fmla="*/ 11 w 717"/>
                <a:gd name="T57" fmla="*/ 19 h 837"/>
                <a:gd name="T58" fmla="*/ 8 w 717"/>
                <a:gd name="T59" fmla="*/ 17 h 837"/>
                <a:gd name="T60" fmla="*/ 3 w 717"/>
                <a:gd name="T61" fmla="*/ 16 h 837"/>
                <a:gd name="T62" fmla="*/ 1 w 717"/>
                <a:gd name="T63" fmla="*/ 15 h 837"/>
                <a:gd name="T64" fmla="*/ 1 w 717"/>
                <a:gd name="T65" fmla="*/ 14 h 837"/>
                <a:gd name="T66" fmla="*/ 1 w 717"/>
                <a:gd name="T67" fmla="*/ 13 h 83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17"/>
                <a:gd name="T103" fmla="*/ 0 h 837"/>
                <a:gd name="T104" fmla="*/ 717 w 717"/>
                <a:gd name="T105" fmla="*/ 837 h 83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17" h="837">
                  <a:moveTo>
                    <a:pt x="0" y="594"/>
                  </a:moveTo>
                  <a:lnTo>
                    <a:pt x="24" y="555"/>
                  </a:lnTo>
                  <a:lnTo>
                    <a:pt x="30" y="501"/>
                  </a:lnTo>
                  <a:lnTo>
                    <a:pt x="24" y="438"/>
                  </a:lnTo>
                  <a:lnTo>
                    <a:pt x="12" y="342"/>
                  </a:lnTo>
                  <a:lnTo>
                    <a:pt x="9" y="243"/>
                  </a:lnTo>
                  <a:lnTo>
                    <a:pt x="51" y="168"/>
                  </a:lnTo>
                  <a:lnTo>
                    <a:pt x="90" y="108"/>
                  </a:lnTo>
                  <a:lnTo>
                    <a:pt x="156" y="75"/>
                  </a:lnTo>
                  <a:lnTo>
                    <a:pt x="207" y="66"/>
                  </a:lnTo>
                  <a:lnTo>
                    <a:pt x="273" y="45"/>
                  </a:lnTo>
                  <a:lnTo>
                    <a:pt x="324" y="6"/>
                  </a:lnTo>
                  <a:lnTo>
                    <a:pt x="366" y="0"/>
                  </a:lnTo>
                  <a:lnTo>
                    <a:pt x="399" y="0"/>
                  </a:lnTo>
                  <a:lnTo>
                    <a:pt x="447" y="6"/>
                  </a:lnTo>
                  <a:lnTo>
                    <a:pt x="489" y="48"/>
                  </a:lnTo>
                  <a:lnTo>
                    <a:pt x="522" y="96"/>
                  </a:lnTo>
                  <a:lnTo>
                    <a:pt x="543" y="189"/>
                  </a:lnTo>
                  <a:lnTo>
                    <a:pt x="576" y="285"/>
                  </a:lnTo>
                  <a:lnTo>
                    <a:pt x="624" y="327"/>
                  </a:lnTo>
                  <a:lnTo>
                    <a:pt x="666" y="369"/>
                  </a:lnTo>
                  <a:lnTo>
                    <a:pt x="696" y="432"/>
                  </a:lnTo>
                  <a:lnTo>
                    <a:pt x="717" y="543"/>
                  </a:lnTo>
                  <a:lnTo>
                    <a:pt x="684" y="663"/>
                  </a:lnTo>
                  <a:lnTo>
                    <a:pt x="642" y="732"/>
                  </a:lnTo>
                  <a:lnTo>
                    <a:pt x="600" y="798"/>
                  </a:lnTo>
                  <a:lnTo>
                    <a:pt x="531" y="825"/>
                  </a:lnTo>
                  <a:lnTo>
                    <a:pt x="408" y="837"/>
                  </a:lnTo>
                  <a:lnTo>
                    <a:pt x="249" y="816"/>
                  </a:lnTo>
                  <a:lnTo>
                    <a:pt x="165" y="750"/>
                  </a:lnTo>
                  <a:lnTo>
                    <a:pt x="72" y="693"/>
                  </a:lnTo>
                  <a:lnTo>
                    <a:pt x="21" y="675"/>
                  </a:lnTo>
                  <a:lnTo>
                    <a:pt x="9" y="627"/>
                  </a:lnTo>
                  <a:lnTo>
                    <a:pt x="12" y="573"/>
                  </a:lnTo>
                </a:path>
              </a:pathLst>
            </a:custGeom>
            <a:gradFill rotWithShape="0">
              <a:gsLst>
                <a:gs pos="0">
                  <a:srgbClr val="666633"/>
                </a:gs>
                <a:gs pos="100000">
                  <a:srgbClr val="3E3E1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3027" name="Freeform 18"/>
            <p:cNvSpPr>
              <a:spLocks/>
            </p:cNvSpPr>
            <p:nvPr/>
          </p:nvSpPr>
          <p:spPr bwMode="auto">
            <a:xfrm>
              <a:off x="1122" y="1477"/>
              <a:ext cx="716" cy="833"/>
            </a:xfrm>
            <a:custGeom>
              <a:avLst/>
              <a:gdLst>
                <a:gd name="T0" fmla="*/ 240 w 828"/>
                <a:gd name="T1" fmla="*/ 18 h 948"/>
                <a:gd name="T2" fmla="*/ 208 w 828"/>
                <a:gd name="T3" fmla="*/ 0 h 948"/>
                <a:gd name="T4" fmla="*/ 148 w 828"/>
                <a:gd name="T5" fmla="*/ 8 h 948"/>
                <a:gd name="T6" fmla="*/ 98 w 828"/>
                <a:gd name="T7" fmla="*/ 59 h 948"/>
                <a:gd name="T8" fmla="*/ 41 w 828"/>
                <a:gd name="T9" fmla="*/ 143 h 948"/>
                <a:gd name="T10" fmla="*/ 38 w 828"/>
                <a:gd name="T11" fmla="*/ 199 h 948"/>
                <a:gd name="T12" fmla="*/ 15 w 828"/>
                <a:gd name="T13" fmla="*/ 209 h 948"/>
                <a:gd name="T14" fmla="*/ 0 w 828"/>
                <a:gd name="T15" fmla="*/ 257 h 948"/>
                <a:gd name="T16" fmla="*/ 10 w 828"/>
                <a:gd name="T17" fmla="*/ 297 h 948"/>
                <a:gd name="T18" fmla="*/ 32 w 828"/>
                <a:gd name="T19" fmla="*/ 315 h 948"/>
                <a:gd name="T20" fmla="*/ 84 w 828"/>
                <a:gd name="T21" fmla="*/ 366 h 948"/>
                <a:gd name="T22" fmla="*/ 113 w 828"/>
                <a:gd name="T23" fmla="*/ 379 h 948"/>
                <a:gd name="T24" fmla="*/ 163 w 828"/>
                <a:gd name="T25" fmla="*/ 383 h 948"/>
                <a:gd name="T26" fmla="*/ 235 w 828"/>
                <a:gd name="T27" fmla="*/ 347 h 948"/>
                <a:gd name="T28" fmla="*/ 277 w 828"/>
                <a:gd name="T29" fmla="*/ 303 h 948"/>
                <a:gd name="T30" fmla="*/ 296 w 828"/>
                <a:gd name="T31" fmla="*/ 246 h 948"/>
                <a:gd name="T32" fmla="*/ 299 w 828"/>
                <a:gd name="T33" fmla="*/ 129 h 948"/>
                <a:gd name="T34" fmla="*/ 282 w 828"/>
                <a:gd name="T35" fmla="*/ 65 h 948"/>
                <a:gd name="T36" fmla="*/ 269 w 828"/>
                <a:gd name="T37" fmla="*/ 36 h 94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8"/>
                <a:gd name="T58" fmla="*/ 0 h 948"/>
                <a:gd name="T59" fmla="*/ 828 w 828"/>
                <a:gd name="T60" fmla="*/ 948 h 94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8" h="948">
                  <a:moveTo>
                    <a:pt x="663" y="44"/>
                  </a:moveTo>
                  <a:lnTo>
                    <a:pt x="579" y="0"/>
                  </a:lnTo>
                  <a:lnTo>
                    <a:pt x="411" y="19"/>
                  </a:lnTo>
                  <a:lnTo>
                    <a:pt x="273" y="145"/>
                  </a:lnTo>
                  <a:lnTo>
                    <a:pt x="111" y="354"/>
                  </a:lnTo>
                  <a:lnTo>
                    <a:pt x="105" y="489"/>
                  </a:lnTo>
                  <a:lnTo>
                    <a:pt x="42" y="518"/>
                  </a:lnTo>
                  <a:lnTo>
                    <a:pt x="0" y="634"/>
                  </a:lnTo>
                  <a:lnTo>
                    <a:pt x="30" y="735"/>
                  </a:lnTo>
                  <a:lnTo>
                    <a:pt x="90" y="779"/>
                  </a:lnTo>
                  <a:lnTo>
                    <a:pt x="231" y="906"/>
                  </a:lnTo>
                  <a:lnTo>
                    <a:pt x="315" y="938"/>
                  </a:lnTo>
                  <a:lnTo>
                    <a:pt x="453" y="948"/>
                  </a:lnTo>
                  <a:lnTo>
                    <a:pt x="651" y="856"/>
                  </a:lnTo>
                  <a:lnTo>
                    <a:pt x="765" y="750"/>
                  </a:lnTo>
                  <a:lnTo>
                    <a:pt x="816" y="609"/>
                  </a:lnTo>
                  <a:lnTo>
                    <a:pt x="828" y="319"/>
                  </a:lnTo>
                  <a:lnTo>
                    <a:pt x="780" y="160"/>
                  </a:lnTo>
                  <a:lnTo>
                    <a:pt x="744" y="90"/>
                  </a:lnTo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0033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3028" name="Freeform 19"/>
            <p:cNvSpPr>
              <a:spLocks/>
            </p:cNvSpPr>
            <p:nvPr/>
          </p:nvSpPr>
          <p:spPr bwMode="auto">
            <a:xfrm>
              <a:off x="951" y="1785"/>
              <a:ext cx="524" cy="657"/>
            </a:xfrm>
            <a:custGeom>
              <a:avLst/>
              <a:gdLst>
                <a:gd name="T0" fmla="*/ 195 w 606"/>
                <a:gd name="T1" fmla="*/ 4 h 747"/>
                <a:gd name="T2" fmla="*/ 177 w 606"/>
                <a:gd name="T3" fmla="*/ 4 h 747"/>
                <a:gd name="T4" fmla="*/ 159 w 606"/>
                <a:gd name="T5" fmla="*/ 14 h 747"/>
                <a:gd name="T6" fmla="*/ 134 w 606"/>
                <a:gd name="T7" fmla="*/ 29 h 747"/>
                <a:gd name="T8" fmla="*/ 93 w 606"/>
                <a:gd name="T9" fmla="*/ 68 h 747"/>
                <a:gd name="T10" fmla="*/ 65 w 606"/>
                <a:gd name="T11" fmla="*/ 87 h 747"/>
                <a:gd name="T12" fmla="*/ 31 w 606"/>
                <a:gd name="T13" fmla="*/ 119 h 747"/>
                <a:gd name="T14" fmla="*/ 10 w 606"/>
                <a:gd name="T15" fmla="*/ 164 h 747"/>
                <a:gd name="T16" fmla="*/ 8 w 606"/>
                <a:gd name="T17" fmla="*/ 186 h 747"/>
                <a:gd name="T18" fmla="*/ 0 w 606"/>
                <a:gd name="T19" fmla="*/ 222 h 747"/>
                <a:gd name="T20" fmla="*/ 3 w 606"/>
                <a:gd name="T21" fmla="*/ 256 h 747"/>
                <a:gd name="T22" fmla="*/ 22 w 606"/>
                <a:gd name="T23" fmla="*/ 286 h 747"/>
                <a:gd name="T24" fmla="*/ 38 w 606"/>
                <a:gd name="T25" fmla="*/ 296 h 747"/>
                <a:gd name="T26" fmla="*/ 70 w 606"/>
                <a:gd name="T27" fmla="*/ 304 h 747"/>
                <a:gd name="T28" fmla="*/ 105 w 606"/>
                <a:gd name="T29" fmla="*/ 295 h 747"/>
                <a:gd name="T30" fmla="*/ 137 w 606"/>
                <a:gd name="T31" fmla="*/ 267 h 747"/>
                <a:gd name="T32" fmla="*/ 156 w 606"/>
                <a:gd name="T33" fmla="*/ 249 h 747"/>
                <a:gd name="T34" fmla="*/ 169 w 606"/>
                <a:gd name="T35" fmla="*/ 226 h 747"/>
                <a:gd name="T36" fmla="*/ 176 w 606"/>
                <a:gd name="T37" fmla="*/ 198 h 747"/>
                <a:gd name="T38" fmla="*/ 180 w 606"/>
                <a:gd name="T39" fmla="*/ 157 h 747"/>
                <a:gd name="T40" fmla="*/ 188 w 606"/>
                <a:gd name="T41" fmla="*/ 95 h 747"/>
                <a:gd name="T42" fmla="*/ 198 w 606"/>
                <a:gd name="T43" fmla="*/ 50 h 747"/>
                <a:gd name="T44" fmla="*/ 217 w 606"/>
                <a:gd name="T45" fmla="*/ 25 h 747"/>
                <a:gd name="T46" fmla="*/ 219 w 606"/>
                <a:gd name="T47" fmla="*/ 10 h 747"/>
                <a:gd name="T48" fmla="*/ 205 w 606"/>
                <a:gd name="T49" fmla="*/ 0 h 747"/>
                <a:gd name="T50" fmla="*/ 195 w 606"/>
                <a:gd name="T51" fmla="*/ 4 h 74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606"/>
                <a:gd name="T79" fmla="*/ 0 h 747"/>
                <a:gd name="T80" fmla="*/ 606 w 606"/>
                <a:gd name="T81" fmla="*/ 747 h 74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606" h="747">
                  <a:moveTo>
                    <a:pt x="540" y="9"/>
                  </a:moveTo>
                  <a:lnTo>
                    <a:pt x="492" y="9"/>
                  </a:lnTo>
                  <a:lnTo>
                    <a:pt x="438" y="33"/>
                  </a:lnTo>
                  <a:lnTo>
                    <a:pt x="369" y="72"/>
                  </a:lnTo>
                  <a:lnTo>
                    <a:pt x="258" y="168"/>
                  </a:lnTo>
                  <a:lnTo>
                    <a:pt x="180" y="213"/>
                  </a:lnTo>
                  <a:lnTo>
                    <a:pt x="87" y="291"/>
                  </a:lnTo>
                  <a:lnTo>
                    <a:pt x="30" y="402"/>
                  </a:lnTo>
                  <a:lnTo>
                    <a:pt x="21" y="456"/>
                  </a:lnTo>
                  <a:lnTo>
                    <a:pt x="0" y="543"/>
                  </a:lnTo>
                  <a:lnTo>
                    <a:pt x="9" y="630"/>
                  </a:lnTo>
                  <a:lnTo>
                    <a:pt x="60" y="702"/>
                  </a:lnTo>
                  <a:lnTo>
                    <a:pt x="105" y="729"/>
                  </a:lnTo>
                  <a:lnTo>
                    <a:pt x="195" y="747"/>
                  </a:lnTo>
                  <a:lnTo>
                    <a:pt x="291" y="723"/>
                  </a:lnTo>
                  <a:lnTo>
                    <a:pt x="381" y="657"/>
                  </a:lnTo>
                  <a:lnTo>
                    <a:pt x="432" y="612"/>
                  </a:lnTo>
                  <a:lnTo>
                    <a:pt x="471" y="555"/>
                  </a:lnTo>
                  <a:lnTo>
                    <a:pt x="486" y="486"/>
                  </a:lnTo>
                  <a:lnTo>
                    <a:pt x="498" y="384"/>
                  </a:lnTo>
                  <a:lnTo>
                    <a:pt x="519" y="234"/>
                  </a:lnTo>
                  <a:lnTo>
                    <a:pt x="549" y="123"/>
                  </a:lnTo>
                  <a:lnTo>
                    <a:pt x="600" y="60"/>
                  </a:lnTo>
                  <a:lnTo>
                    <a:pt x="606" y="24"/>
                  </a:lnTo>
                  <a:lnTo>
                    <a:pt x="567" y="0"/>
                  </a:lnTo>
                  <a:lnTo>
                    <a:pt x="540" y="9"/>
                  </a:lnTo>
                  <a:close/>
                </a:path>
              </a:pathLst>
            </a:custGeom>
            <a:gradFill rotWithShape="0">
              <a:gsLst>
                <a:gs pos="0">
                  <a:srgbClr val="55552A"/>
                </a:gs>
                <a:gs pos="100000">
                  <a:srgbClr val="3333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3029" name="Freeform 20"/>
            <p:cNvSpPr>
              <a:spLocks/>
            </p:cNvSpPr>
            <p:nvPr/>
          </p:nvSpPr>
          <p:spPr bwMode="auto">
            <a:xfrm>
              <a:off x="1122" y="2105"/>
              <a:ext cx="1410" cy="1147"/>
            </a:xfrm>
            <a:custGeom>
              <a:avLst/>
              <a:gdLst>
                <a:gd name="T0" fmla="*/ 122 w 1494"/>
                <a:gd name="T1" fmla="*/ 131 h 1305"/>
                <a:gd name="T2" fmla="*/ 24 w 1494"/>
                <a:gd name="T3" fmla="*/ 174 h 1305"/>
                <a:gd name="T4" fmla="*/ 0 w 1494"/>
                <a:gd name="T5" fmla="*/ 269 h 1305"/>
                <a:gd name="T6" fmla="*/ 94 w 1494"/>
                <a:gd name="T7" fmla="*/ 384 h 1305"/>
                <a:gd name="T8" fmla="*/ 200 w 1494"/>
                <a:gd name="T9" fmla="*/ 432 h 1305"/>
                <a:gd name="T10" fmla="*/ 287 w 1494"/>
                <a:gd name="T11" fmla="*/ 458 h 1305"/>
                <a:gd name="T12" fmla="*/ 294 w 1494"/>
                <a:gd name="T13" fmla="*/ 431 h 1305"/>
                <a:gd name="T14" fmla="*/ 284 w 1494"/>
                <a:gd name="T15" fmla="*/ 419 h 1305"/>
                <a:gd name="T16" fmla="*/ 478 w 1494"/>
                <a:gd name="T17" fmla="*/ 422 h 1305"/>
                <a:gd name="T18" fmla="*/ 503 w 1494"/>
                <a:gd name="T19" fmla="*/ 213 h 1305"/>
                <a:gd name="T20" fmla="*/ 384 w 1494"/>
                <a:gd name="T21" fmla="*/ 154 h 1305"/>
                <a:gd name="T22" fmla="*/ 249 w 1494"/>
                <a:gd name="T23" fmla="*/ 163 h 1305"/>
                <a:gd name="T24" fmla="*/ 210 w 1494"/>
                <a:gd name="T25" fmla="*/ 303 h 1305"/>
                <a:gd name="T26" fmla="*/ 266 w 1494"/>
                <a:gd name="T27" fmla="*/ 399 h 1305"/>
                <a:gd name="T28" fmla="*/ 314 w 1494"/>
                <a:gd name="T29" fmla="*/ 422 h 1305"/>
                <a:gd name="T30" fmla="*/ 622 w 1494"/>
                <a:gd name="T31" fmla="*/ 401 h 1305"/>
                <a:gd name="T32" fmla="*/ 843 w 1494"/>
                <a:gd name="T33" fmla="*/ 396 h 1305"/>
                <a:gd name="T34" fmla="*/ 979 w 1494"/>
                <a:gd name="T35" fmla="*/ 309 h 1305"/>
                <a:gd name="T36" fmla="*/ 973 w 1494"/>
                <a:gd name="T37" fmla="*/ 211 h 1305"/>
                <a:gd name="T38" fmla="*/ 996 w 1494"/>
                <a:gd name="T39" fmla="*/ 124 h 1305"/>
                <a:gd name="T40" fmla="*/ 916 w 1494"/>
                <a:gd name="T41" fmla="*/ 61 h 1305"/>
                <a:gd name="T42" fmla="*/ 632 w 1494"/>
                <a:gd name="T43" fmla="*/ 0 h 1305"/>
                <a:gd name="T44" fmla="*/ 515 w 1494"/>
                <a:gd name="T45" fmla="*/ 113 h 1305"/>
                <a:gd name="T46" fmla="*/ 325 w 1494"/>
                <a:gd name="T47" fmla="*/ 156 h 1305"/>
                <a:gd name="T48" fmla="*/ 206 w 1494"/>
                <a:gd name="T49" fmla="*/ 207 h 1305"/>
                <a:gd name="T50" fmla="*/ 206 w 1494"/>
                <a:gd name="T51" fmla="*/ 290 h 1305"/>
                <a:gd name="T52" fmla="*/ 312 w 1494"/>
                <a:gd name="T53" fmla="*/ 452 h 1305"/>
                <a:gd name="T54" fmla="*/ 433 w 1494"/>
                <a:gd name="T55" fmla="*/ 498 h 1305"/>
                <a:gd name="T56" fmla="*/ 575 w 1494"/>
                <a:gd name="T57" fmla="*/ 529 h 1305"/>
                <a:gd name="T58" fmla="*/ 864 w 1494"/>
                <a:gd name="T59" fmla="*/ 431 h 1305"/>
                <a:gd name="T60" fmla="*/ 940 w 1494"/>
                <a:gd name="T61" fmla="*/ 388 h 1305"/>
                <a:gd name="T62" fmla="*/ 898 w 1494"/>
                <a:gd name="T63" fmla="*/ 387 h 1305"/>
                <a:gd name="T64" fmla="*/ 606 w 1494"/>
                <a:gd name="T65" fmla="*/ 401 h 1305"/>
                <a:gd name="T66" fmla="*/ 550 w 1494"/>
                <a:gd name="T67" fmla="*/ 303 h 1305"/>
                <a:gd name="T68" fmla="*/ 478 w 1494"/>
                <a:gd name="T69" fmla="*/ 200 h 1305"/>
                <a:gd name="T70" fmla="*/ 430 w 1494"/>
                <a:gd name="T71" fmla="*/ 154 h 1305"/>
                <a:gd name="T72" fmla="*/ 497 w 1494"/>
                <a:gd name="T73" fmla="*/ 145 h 1305"/>
                <a:gd name="T74" fmla="*/ 533 w 1494"/>
                <a:gd name="T75" fmla="*/ 89 h 1305"/>
                <a:gd name="T76" fmla="*/ 579 w 1494"/>
                <a:gd name="T77" fmla="*/ 47 h 1305"/>
                <a:gd name="T78" fmla="*/ 350 w 1494"/>
                <a:gd name="T79" fmla="*/ 54 h 1305"/>
                <a:gd name="T80" fmla="*/ 212 w 1494"/>
                <a:gd name="T81" fmla="*/ 105 h 130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494"/>
                <a:gd name="T124" fmla="*/ 0 h 1305"/>
                <a:gd name="T125" fmla="*/ 1494 w 1494"/>
                <a:gd name="T126" fmla="*/ 1305 h 130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494" h="1305">
                  <a:moveTo>
                    <a:pt x="294" y="276"/>
                  </a:moveTo>
                  <a:lnTo>
                    <a:pt x="183" y="324"/>
                  </a:lnTo>
                  <a:lnTo>
                    <a:pt x="90" y="384"/>
                  </a:lnTo>
                  <a:lnTo>
                    <a:pt x="36" y="429"/>
                  </a:lnTo>
                  <a:lnTo>
                    <a:pt x="9" y="501"/>
                  </a:lnTo>
                  <a:lnTo>
                    <a:pt x="0" y="663"/>
                  </a:lnTo>
                  <a:lnTo>
                    <a:pt x="60" y="846"/>
                  </a:lnTo>
                  <a:lnTo>
                    <a:pt x="141" y="948"/>
                  </a:lnTo>
                  <a:lnTo>
                    <a:pt x="228" y="1017"/>
                  </a:lnTo>
                  <a:lnTo>
                    <a:pt x="300" y="1068"/>
                  </a:lnTo>
                  <a:lnTo>
                    <a:pt x="360" y="1095"/>
                  </a:lnTo>
                  <a:lnTo>
                    <a:pt x="429" y="1131"/>
                  </a:lnTo>
                  <a:lnTo>
                    <a:pt x="501" y="1152"/>
                  </a:lnTo>
                  <a:lnTo>
                    <a:pt x="441" y="1062"/>
                  </a:lnTo>
                  <a:lnTo>
                    <a:pt x="423" y="1041"/>
                  </a:lnTo>
                  <a:lnTo>
                    <a:pt x="426" y="1035"/>
                  </a:lnTo>
                  <a:lnTo>
                    <a:pt x="477" y="1035"/>
                  </a:lnTo>
                  <a:lnTo>
                    <a:pt x="717" y="1041"/>
                  </a:lnTo>
                  <a:lnTo>
                    <a:pt x="825" y="747"/>
                  </a:lnTo>
                  <a:lnTo>
                    <a:pt x="756" y="525"/>
                  </a:lnTo>
                  <a:lnTo>
                    <a:pt x="630" y="369"/>
                  </a:lnTo>
                  <a:lnTo>
                    <a:pt x="576" y="378"/>
                  </a:lnTo>
                  <a:lnTo>
                    <a:pt x="486" y="381"/>
                  </a:lnTo>
                  <a:lnTo>
                    <a:pt x="375" y="399"/>
                  </a:lnTo>
                  <a:lnTo>
                    <a:pt x="312" y="519"/>
                  </a:lnTo>
                  <a:lnTo>
                    <a:pt x="315" y="750"/>
                  </a:lnTo>
                  <a:lnTo>
                    <a:pt x="357" y="873"/>
                  </a:lnTo>
                  <a:lnTo>
                    <a:pt x="399" y="984"/>
                  </a:lnTo>
                  <a:lnTo>
                    <a:pt x="426" y="1035"/>
                  </a:lnTo>
                  <a:lnTo>
                    <a:pt x="471" y="1041"/>
                  </a:lnTo>
                  <a:lnTo>
                    <a:pt x="714" y="1038"/>
                  </a:lnTo>
                  <a:lnTo>
                    <a:pt x="933" y="987"/>
                  </a:lnTo>
                  <a:lnTo>
                    <a:pt x="1095" y="1011"/>
                  </a:lnTo>
                  <a:lnTo>
                    <a:pt x="1263" y="975"/>
                  </a:lnTo>
                  <a:lnTo>
                    <a:pt x="1416" y="918"/>
                  </a:lnTo>
                  <a:lnTo>
                    <a:pt x="1467" y="765"/>
                  </a:lnTo>
                  <a:lnTo>
                    <a:pt x="1473" y="708"/>
                  </a:lnTo>
                  <a:lnTo>
                    <a:pt x="1458" y="522"/>
                  </a:lnTo>
                  <a:lnTo>
                    <a:pt x="1479" y="405"/>
                  </a:lnTo>
                  <a:lnTo>
                    <a:pt x="1494" y="306"/>
                  </a:lnTo>
                  <a:lnTo>
                    <a:pt x="1464" y="228"/>
                  </a:lnTo>
                  <a:lnTo>
                    <a:pt x="1374" y="150"/>
                  </a:lnTo>
                  <a:lnTo>
                    <a:pt x="1179" y="48"/>
                  </a:lnTo>
                  <a:lnTo>
                    <a:pt x="948" y="0"/>
                  </a:lnTo>
                  <a:lnTo>
                    <a:pt x="813" y="198"/>
                  </a:lnTo>
                  <a:lnTo>
                    <a:pt x="774" y="279"/>
                  </a:lnTo>
                  <a:lnTo>
                    <a:pt x="732" y="375"/>
                  </a:lnTo>
                  <a:lnTo>
                    <a:pt x="486" y="384"/>
                  </a:lnTo>
                  <a:lnTo>
                    <a:pt x="375" y="408"/>
                  </a:lnTo>
                  <a:lnTo>
                    <a:pt x="309" y="510"/>
                  </a:lnTo>
                  <a:lnTo>
                    <a:pt x="315" y="564"/>
                  </a:lnTo>
                  <a:lnTo>
                    <a:pt x="309" y="717"/>
                  </a:lnTo>
                  <a:lnTo>
                    <a:pt x="381" y="939"/>
                  </a:lnTo>
                  <a:lnTo>
                    <a:pt x="468" y="1116"/>
                  </a:lnTo>
                  <a:lnTo>
                    <a:pt x="564" y="1185"/>
                  </a:lnTo>
                  <a:lnTo>
                    <a:pt x="648" y="1230"/>
                  </a:lnTo>
                  <a:lnTo>
                    <a:pt x="729" y="1284"/>
                  </a:lnTo>
                  <a:lnTo>
                    <a:pt x="861" y="1305"/>
                  </a:lnTo>
                  <a:lnTo>
                    <a:pt x="1119" y="1197"/>
                  </a:lnTo>
                  <a:lnTo>
                    <a:pt x="1296" y="1062"/>
                  </a:lnTo>
                  <a:lnTo>
                    <a:pt x="1383" y="996"/>
                  </a:lnTo>
                  <a:lnTo>
                    <a:pt x="1410" y="957"/>
                  </a:lnTo>
                  <a:lnTo>
                    <a:pt x="1419" y="918"/>
                  </a:lnTo>
                  <a:lnTo>
                    <a:pt x="1347" y="954"/>
                  </a:lnTo>
                  <a:lnTo>
                    <a:pt x="1125" y="1008"/>
                  </a:lnTo>
                  <a:lnTo>
                    <a:pt x="909" y="990"/>
                  </a:lnTo>
                  <a:lnTo>
                    <a:pt x="717" y="1044"/>
                  </a:lnTo>
                  <a:lnTo>
                    <a:pt x="825" y="750"/>
                  </a:lnTo>
                  <a:lnTo>
                    <a:pt x="756" y="528"/>
                  </a:lnTo>
                  <a:lnTo>
                    <a:pt x="717" y="495"/>
                  </a:lnTo>
                  <a:lnTo>
                    <a:pt x="687" y="435"/>
                  </a:lnTo>
                  <a:lnTo>
                    <a:pt x="645" y="378"/>
                  </a:lnTo>
                  <a:lnTo>
                    <a:pt x="708" y="384"/>
                  </a:lnTo>
                  <a:lnTo>
                    <a:pt x="744" y="360"/>
                  </a:lnTo>
                  <a:lnTo>
                    <a:pt x="759" y="318"/>
                  </a:lnTo>
                  <a:lnTo>
                    <a:pt x="801" y="219"/>
                  </a:lnTo>
                  <a:lnTo>
                    <a:pt x="825" y="162"/>
                  </a:lnTo>
                  <a:lnTo>
                    <a:pt x="870" y="120"/>
                  </a:lnTo>
                  <a:lnTo>
                    <a:pt x="702" y="93"/>
                  </a:lnTo>
                  <a:lnTo>
                    <a:pt x="525" y="135"/>
                  </a:lnTo>
                  <a:lnTo>
                    <a:pt x="393" y="216"/>
                  </a:lnTo>
                  <a:lnTo>
                    <a:pt x="318" y="261"/>
                  </a:lnTo>
                  <a:lnTo>
                    <a:pt x="294" y="276"/>
                  </a:lnTo>
                  <a:close/>
                </a:path>
              </a:pathLst>
            </a:custGeom>
            <a:gradFill rotWithShape="0">
              <a:gsLst>
                <a:gs pos="0">
                  <a:srgbClr val="336600"/>
                </a:gs>
                <a:gs pos="100000">
                  <a:srgbClr val="0033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rgbClr val="6666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3030" name="Freeform 21"/>
            <p:cNvSpPr>
              <a:spLocks/>
            </p:cNvSpPr>
            <p:nvPr/>
          </p:nvSpPr>
          <p:spPr bwMode="auto">
            <a:xfrm>
              <a:off x="1447" y="2765"/>
              <a:ext cx="981" cy="511"/>
            </a:xfrm>
            <a:custGeom>
              <a:avLst/>
              <a:gdLst>
                <a:gd name="T0" fmla="*/ 372 w 1134"/>
                <a:gd name="T1" fmla="*/ 19 h 582"/>
                <a:gd name="T2" fmla="*/ 349 w 1134"/>
                <a:gd name="T3" fmla="*/ 8 h 582"/>
                <a:gd name="T4" fmla="*/ 318 w 1134"/>
                <a:gd name="T5" fmla="*/ 4 h 582"/>
                <a:gd name="T6" fmla="*/ 279 w 1134"/>
                <a:gd name="T7" fmla="*/ 0 h 582"/>
                <a:gd name="T8" fmla="*/ 209 w 1134"/>
                <a:gd name="T9" fmla="*/ 8 h 582"/>
                <a:gd name="T10" fmla="*/ 107 w 1134"/>
                <a:gd name="T11" fmla="*/ 11 h 582"/>
                <a:gd name="T12" fmla="*/ 19 w 1134"/>
                <a:gd name="T13" fmla="*/ 59 h 582"/>
                <a:gd name="T14" fmla="*/ 0 w 1134"/>
                <a:gd name="T15" fmla="*/ 114 h 582"/>
                <a:gd name="T16" fmla="*/ 48 w 1134"/>
                <a:gd name="T17" fmla="*/ 182 h 582"/>
                <a:gd name="T18" fmla="*/ 128 w 1134"/>
                <a:gd name="T19" fmla="*/ 229 h 582"/>
                <a:gd name="T20" fmla="*/ 189 w 1134"/>
                <a:gd name="T21" fmla="*/ 234 h 582"/>
                <a:gd name="T22" fmla="*/ 247 w 1134"/>
                <a:gd name="T23" fmla="*/ 208 h 582"/>
                <a:gd name="T24" fmla="*/ 297 w 1134"/>
                <a:gd name="T25" fmla="*/ 147 h 582"/>
                <a:gd name="T26" fmla="*/ 362 w 1134"/>
                <a:gd name="T27" fmla="*/ 128 h 582"/>
                <a:gd name="T28" fmla="*/ 407 w 1134"/>
                <a:gd name="T29" fmla="*/ 97 h 582"/>
                <a:gd name="T30" fmla="*/ 411 w 1134"/>
                <a:gd name="T31" fmla="*/ 67 h 582"/>
                <a:gd name="T32" fmla="*/ 402 w 1134"/>
                <a:gd name="T33" fmla="*/ 41 h 582"/>
                <a:gd name="T34" fmla="*/ 387 w 1134"/>
                <a:gd name="T35" fmla="*/ 22 h 582"/>
                <a:gd name="T36" fmla="*/ 372 w 1134"/>
                <a:gd name="T37" fmla="*/ 19 h 58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34"/>
                <a:gd name="T58" fmla="*/ 0 h 582"/>
                <a:gd name="T59" fmla="*/ 1134 w 1134"/>
                <a:gd name="T60" fmla="*/ 582 h 58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34" h="582">
                  <a:moveTo>
                    <a:pt x="1027" y="47"/>
                  </a:moveTo>
                  <a:lnTo>
                    <a:pt x="962" y="18"/>
                  </a:lnTo>
                  <a:lnTo>
                    <a:pt x="879" y="6"/>
                  </a:lnTo>
                  <a:lnTo>
                    <a:pt x="769" y="0"/>
                  </a:lnTo>
                  <a:lnTo>
                    <a:pt x="579" y="19"/>
                  </a:lnTo>
                  <a:lnTo>
                    <a:pt x="295" y="27"/>
                  </a:lnTo>
                  <a:lnTo>
                    <a:pt x="54" y="147"/>
                  </a:lnTo>
                  <a:lnTo>
                    <a:pt x="0" y="282"/>
                  </a:lnTo>
                  <a:lnTo>
                    <a:pt x="132" y="453"/>
                  </a:lnTo>
                  <a:lnTo>
                    <a:pt x="354" y="570"/>
                  </a:lnTo>
                  <a:lnTo>
                    <a:pt x="522" y="582"/>
                  </a:lnTo>
                  <a:lnTo>
                    <a:pt x="678" y="519"/>
                  </a:lnTo>
                  <a:lnTo>
                    <a:pt x="817" y="363"/>
                  </a:lnTo>
                  <a:lnTo>
                    <a:pt x="999" y="318"/>
                  </a:lnTo>
                  <a:lnTo>
                    <a:pt x="1122" y="243"/>
                  </a:lnTo>
                  <a:lnTo>
                    <a:pt x="1134" y="165"/>
                  </a:lnTo>
                  <a:lnTo>
                    <a:pt x="1111" y="101"/>
                  </a:lnTo>
                  <a:lnTo>
                    <a:pt x="1068" y="56"/>
                  </a:lnTo>
                  <a:lnTo>
                    <a:pt x="1027" y="47"/>
                  </a:lnTo>
                  <a:close/>
                </a:path>
              </a:pathLst>
            </a:custGeom>
            <a:gradFill rotWithShape="0">
              <a:gsLst>
                <a:gs pos="0">
                  <a:srgbClr val="663300"/>
                </a:gs>
                <a:gs pos="100000">
                  <a:srgbClr val="333300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3031" name="Freeform 22"/>
            <p:cNvSpPr>
              <a:spLocks/>
            </p:cNvSpPr>
            <p:nvPr/>
          </p:nvSpPr>
          <p:spPr bwMode="auto">
            <a:xfrm rot="8502127">
              <a:off x="1228" y="2272"/>
              <a:ext cx="795" cy="729"/>
            </a:xfrm>
            <a:custGeom>
              <a:avLst/>
              <a:gdLst>
                <a:gd name="T0" fmla="*/ 2073 w 565"/>
                <a:gd name="T1" fmla="*/ 0 h 523"/>
                <a:gd name="T2" fmla="*/ 2340 w 565"/>
                <a:gd name="T3" fmla="*/ 191 h 523"/>
                <a:gd name="T4" fmla="*/ 2713 w 565"/>
                <a:gd name="T5" fmla="*/ 284 h 523"/>
                <a:gd name="T6" fmla="*/ 3197 w 565"/>
                <a:gd name="T7" fmla="*/ 266 h 523"/>
                <a:gd name="T8" fmla="*/ 3912 w 565"/>
                <a:gd name="T9" fmla="*/ 241 h 523"/>
                <a:gd name="T10" fmla="*/ 4634 w 565"/>
                <a:gd name="T11" fmla="*/ 284 h 523"/>
                <a:gd name="T12" fmla="*/ 5151 w 565"/>
                <a:gd name="T13" fmla="*/ 631 h 523"/>
                <a:gd name="T14" fmla="*/ 5569 w 565"/>
                <a:gd name="T15" fmla="*/ 962 h 523"/>
                <a:gd name="T16" fmla="*/ 5758 w 565"/>
                <a:gd name="T17" fmla="*/ 1473 h 523"/>
                <a:gd name="T18" fmla="*/ 5797 w 565"/>
                <a:gd name="T19" fmla="*/ 1848 h 523"/>
                <a:gd name="T20" fmla="*/ 5906 w 565"/>
                <a:gd name="T21" fmla="*/ 2364 h 523"/>
                <a:gd name="T22" fmla="*/ 6162 w 565"/>
                <a:gd name="T23" fmla="*/ 2757 h 523"/>
                <a:gd name="T24" fmla="*/ 6173 w 565"/>
                <a:gd name="T25" fmla="*/ 3068 h 523"/>
                <a:gd name="T26" fmla="*/ 6143 w 565"/>
                <a:gd name="T27" fmla="*/ 3315 h 523"/>
                <a:gd name="T28" fmla="*/ 6069 w 565"/>
                <a:gd name="T29" fmla="*/ 3662 h 523"/>
                <a:gd name="T30" fmla="*/ 5735 w 565"/>
                <a:gd name="T31" fmla="*/ 3952 h 523"/>
                <a:gd name="T32" fmla="*/ 5344 w 565"/>
                <a:gd name="T33" fmla="*/ 4172 h 523"/>
                <a:gd name="T34" fmla="*/ 4688 w 565"/>
                <a:gd name="T35" fmla="*/ 4276 h 523"/>
                <a:gd name="T36" fmla="*/ 3930 w 565"/>
                <a:gd name="T37" fmla="*/ 4458 h 523"/>
                <a:gd name="T38" fmla="*/ 3601 w 565"/>
                <a:gd name="T39" fmla="*/ 4784 h 523"/>
                <a:gd name="T40" fmla="*/ 3253 w 565"/>
                <a:gd name="T41" fmla="*/ 5081 h 523"/>
                <a:gd name="T42" fmla="*/ 2766 w 565"/>
                <a:gd name="T43" fmla="*/ 5265 h 523"/>
                <a:gd name="T44" fmla="*/ 1942 w 565"/>
                <a:gd name="T45" fmla="*/ 5347 h 523"/>
                <a:gd name="T46" fmla="*/ 1095 w 565"/>
                <a:gd name="T47" fmla="*/ 5032 h 523"/>
                <a:gd name="T48" fmla="*/ 613 w 565"/>
                <a:gd name="T49" fmla="*/ 4675 h 523"/>
                <a:gd name="T50" fmla="*/ 152 w 565"/>
                <a:gd name="T51" fmla="*/ 4339 h 523"/>
                <a:gd name="T52" fmla="*/ 1 w 565"/>
                <a:gd name="T53" fmla="*/ 3804 h 523"/>
                <a:gd name="T54" fmla="*/ 0 w 565"/>
                <a:gd name="T55" fmla="*/ 2884 h 523"/>
                <a:gd name="T56" fmla="*/ 267 w 565"/>
                <a:gd name="T57" fmla="*/ 1713 h 523"/>
                <a:gd name="T58" fmla="*/ 822 w 565"/>
                <a:gd name="T59" fmla="*/ 1136 h 523"/>
                <a:gd name="T60" fmla="*/ 1289 w 565"/>
                <a:gd name="T61" fmla="*/ 468 h 523"/>
                <a:gd name="T62" fmla="*/ 1451 w 565"/>
                <a:gd name="T63" fmla="*/ 105 h 523"/>
                <a:gd name="T64" fmla="*/ 1828 w 565"/>
                <a:gd name="T65" fmla="*/ 54 h 523"/>
                <a:gd name="T66" fmla="*/ 2218 w 565"/>
                <a:gd name="T67" fmla="*/ 105 h 52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565"/>
                <a:gd name="T103" fmla="*/ 0 h 523"/>
                <a:gd name="T104" fmla="*/ 565 w 565"/>
                <a:gd name="T105" fmla="*/ 523 h 523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565" h="523">
                  <a:moveTo>
                    <a:pt x="190" y="0"/>
                  </a:moveTo>
                  <a:lnTo>
                    <a:pt x="214" y="19"/>
                  </a:lnTo>
                  <a:lnTo>
                    <a:pt x="249" y="28"/>
                  </a:lnTo>
                  <a:lnTo>
                    <a:pt x="293" y="26"/>
                  </a:lnTo>
                  <a:lnTo>
                    <a:pt x="358" y="24"/>
                  </a:lnTo>
                  <a:lnTo>
                    <a:pt x="424" y="28"/>
                  </a:lnTo>
                  <a:lnTo>
                    <a:pt x="472" y="62"/>
                  </a:lnTo>
                  <a:lnTo>
                    <a:pt x="510" y="94"/>
                  </a:lnTo>
                  <a:lnTo>
                    <a:pt x="527" y="144"/>
                  </a:lnTo>
                  <a:lnTo>
                    <a:pt x="531" y="181"/>
                  </a:lnTo>
                  <a:lnTo>
                    <a:pt x="541" y="231"/>
                  </a:lnTo>
                  <a:lnTo>
                    <a:pt x="564" y="270"/>
                  </a:lnTo>
                  <a:lnTo>
                    <a:pt x="565" y="300"/>
                  </a:lnTo>
                  <a:lnTo>
                    <a:pt x="563" y="324"/>
                  </a:lnTo>
                  <a:lnTo>
                    <a:pt x="556" y="358"/>
                  </a:lnTo>
                  <a:lnTo>
                    <a:pt x="525" y="387"/>
                  </a:lnTo>
                  <a:lnTo>
                    <a:pt x="490" y="408"/>
                  </a:lnTo>
                  <a:lnTo>
                    <a:pt x="429" y="418"/>
                  </a:lnTo>
                  <a:lnTo>
                    <a:pt x="360" y="436"/>
                  </a:lnTo>
                  <a:lnTo>
                    <a:pt x="330" y="468"/>
                  </a:lnTo>
                  <a:lnTo>
                    <a:pt x="298" y="497"/>
                  </a:lnTo>
                  <a:lnTo>
                    <a:pt x="254" y="515"/>
                  </a:lnTo>
                  <a:lnTo>
                    <a:pt x="178" y="523"/>
                  </a:lnTo>
                  <a:lnTo>
                    <a:pt x="100" y="492"/>
                  </a:lnTo>
                  <a:lnTo>
                    <a:pt x="56" y="457"/>
                  </a:lnTo>
                  <a:lnTo>
                    <a:pt x="14" y="424"/>
                  </a:lnTo>
                  <a:lnTo>
                    <a:pt x="1" y="372"/>
                  </a:lnTo>
                  <a:lnTo>
                    <a:pt x="0" y="282"/>
                  </a:lnTo>
                  <a:lnTo>
                    <a:pt x="24" y="168"/>
                  </a:lnTo>
                  <a:lnTo>
                    <a:pt x="75" y="111"/>
                  </a:lnTo>
                  <a:lnTo>
                    <a:pt x="118" y="46"/>
                  </a:lnTo>
                  <a:lnTo>
                    <a:pt x="133" y="10"/>
                  </a:lnTo>
                  <a:lnTo>
                    <a:pt x="167" y="5"/>
                  </a:lnTo>
                  <a:lnTo>
                    <a:pt x="203" y="10"/>
                  </a:lnTo>
                </a:path>
              </a:pathLst>
            </a:custGeom>
            <a:gradFill rotWithShape="0">
              <a:gsLst>
                <a:gs pos="0">
                  <a:srgbClr val="666633"/>
                </a:gs>
                <a:gs pos="100000">
                  <a:srgbClr val="3E3E1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43032" name="Freeform 23"/>
            <p:cNvSpPr>
              <a:spLocks/>
            </p:cNvSpPr>
            <p:nvPr/>
          </p:nvSpPr>
          <p:spPr bwMode="auto">
            <a:xfrm>
              <a:off x="1335" y="1756"/>
              <a:ext cx="991" cy="594"/>
            </a:xfrm>
            <a:custGeom>
              <a:avLst/>
              <a:gdLst>
                <a:gd name="T0" fmla="*/ 0 w 717"/>
                <a:gd name="T1" fmla="*/ 53 h 837"/>
                <a:gd name="T2" fmla="*/ 234 w 717"/>
                <a:gd name="T3" fmla="*/ 50 h 837"/>
                <a:gd name="T4" fmla="*/ 289 w 717"/>
                <a:gd name="T5" fmla="*/ 46 h 837"/>
                <a:gd name="T6" fmla="*/ 234 w 717"/>
                <a:gd name="T7" fmla="*/ 40 h 837"/>
                <a:gd name="T8" fmla="*/ 116 w 717"/>
                <a:gd name="T9" fmla="*/ 31 h 837"/>
                <a:gd name="T10" fmla="*/ 84 w 717"/>
                <a:gd name="T11" fmla="*/ 22 h 837"/>
                <a:gd name="T12" fmla="*/ 489 w 717"/>
                <a:gd name="T13" fmla="*/ 16 h 837"/>
                <a:gd name="T14" fmla="*/ 861 w 717"/>
                <a:gd name="T15" fmla="*/ 10 h 837"/>
                <a:gd name="T16" fmla="*/ 1508 w 717"/>
                <a:gd name="T17" fmla="*/ 6 h 837"/>
                <a:gd name="T18" fmla="*/ 1994 w 717"/>
                <a:gd name="T19" fmla="*/ 6 h 837"/>
                <a:gd name="T20" fmla="*/ 2626 w 717"/>
                <a:gd name="T21" fmla="*/ 4 h 837"/>
                <a:gd name="T22" fmla="*/ 3124 w 717"/>
                <a:gd name="T23" fmla="*/ 1 h 837"/>
                <a:gd name="T24" fmla="*/ 3524 w 717"/>
                <a:gd name="T25" fmla="*/ 0 h 837"/>
                <a:gd name="T26" fmla="*/ 3841 w 717"/>
                <a:gd name="T27" fmla="*/ 0 h 837"/>
                <a:gd name="T28" fmla="*/ 4305 w 717"/>
                <a:gd name="T29" fmla="*/ 1 h 837"/>
                <a:gd name="T30" fmla="*/ 4710 w 717"/>
                <a:gd name="T31" fmla="*/ 4 h 837"/>
                <a:gd name="T32" fmla="*/ 5030 w 717"/>
                <a:gd name="T33" fmla="*/ 9 h 837"/>
                <a:gd name="T34" fmla="*/ 5236 w 717"/>
                <a:gd name="T35" fmla="*/ 17 h 837"/>
                <a:gd name="T36" fmla="*/ 5548 w 717"/>
                <a:gd name="T37" fmla="*/ 26 h 837"/>
                <a:gd name="T38" fmla="*/ 6005 w 717"/>
                <a:gd name="T39" fmla="*/ 30 h 837"/>
                <a:gd name="T40" fmla="*/ 6419 w 717"/>
                <a:gd name="T41" fmla="*/ 34 h 837"/>
                <a:gd name="T42" fmla="*/ 6708 w 717"/>
                <a:gd name="T43" fmla="*/ 39 h 837"/>
                <a:gd name="T44" fmla="*/ 6912 w 717"/>
                <a:gd name="T45" fmla="*/ 50 h 837"/>
                <a:gd name="T46" fmla="*/ 6587 w 717"/>
                <a:gd name="T47" fmla="*/ 60 h 837"/>
                <a:gd name="T48" fmla="*/ 6185 w 717"/>
                <a:gd name="T49" fmla="*/ 66 h 837"/>
                <a:gd name="T50" fmla="*/ 5780 w 717"/>
                <a:gd name="T51" fmla="*/ 72 h 837"/>
                <a:gd name="T52" fmla="*/ 5113 w 717"/>
                <a:gd name="T53" fmla="*/ 75 h 837"/>
                <a:gd name="T54" fmla="*/ 3934 w 717"/>
                <a:gd name="T55" fmla="*/ 75 h 837"/>
                <a:gd name="T56" fmla="*/ 2398 w 717"/>
                <a:gd name="T57" fmla="*/ 74 h 837"/>
                <a:gd name="T58" fmla="*/ 1588 w 717"/>
                <a:gd name="T59" fmla="*/ 68 h 837"/>
                <a:gd name="T60" fmla="*/ 697 w 717"/>
                <a:gd name="T61" fmla="*/ 63 h 837"/>
                <a:gd name="T62" fmla="*/ 200 w 717"/>
                <a:gd name="T63" fmla="*/ 61 h 837"/>
                <a:gd name="T64" fmla="*/ 84 w 717"/>
                <a:gd name="T65" fmla="*/ 57 h 837"/>
                <a:gd name="T66" fmla="*/ 116 w 717"/>
                <a:gd name="T67" fmla="*/ 52 h 83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17"/>
                <a:gd name="T103" fmla="*/ 0 h 837"/>
                <a:gd name="T104" fmla="*/ 717 w 717"/>
                <a:gd name="T105" fmla="*/ 837 h 83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17" h="837">
                  <a:moveTo>
                    <a:pt x="0" y="594"/>
                  </a:moveTo>
                  <a:lnTo>
                    <a:pt x="24" y="555"/>
                  </a:lnTo>
                  <a:lnTo>
                    <a:pt x="30" y="501"/>
                  </a:lnTo>
                  <a:lnTo>
                    <a:pt x="24" y="438"/>
                  </a:lnTo>
                  <a:lnTo>
                    <a:pt x="12" y="342"/>
                  </a:lnTo>
                  <a:lnTo>
                    <a:pt x="9" y="243"/>
                  </a:lnTo>
                  <a:lnTo>
                    <a:pt x="51" y="168"/>
                  </a:lnTo>
                  <a:lnTo>
                    <a:pt x="90" y="108"/>
                  </a:lnTo>
                  <a:lnTo>
                    <a:pt x="156" y="75"/>
                  </a:lnTo>
                  <a:lnTo>
                    <a:pt x="207" y="66"/>
                  </a:lnTo>
                  <a:lnTo>
                    <a:pt x="273" y="45"/>
                  </a:lnTo>
                  <a:lnTo>
                    <a:pt x="324" y="6"/>
                  </a:lnTo>
                  <a:lnTo>
                    <a:pt x="366" y="0"/>
                  </a:lnTo>
                  <a:lnTo>
                    <a:pt x="399" y="0"/>
                  </a:lnTo>
                  <a:lnTo>
                    <a:pt x="447" y="6"/>
                  </a:lnTo>
                  <a:lnTo>
                    <a:pt x="489" y="48"/>
                  </a:lnTo>
                  <a:lnTo>
                    <a:pt x="522" y="96"/>
                  </a:lnTo>
                  <a:lnTo>
                    <a:pt x="543" y="189"/>
                  </a:lnTo>
                  <a:lnTo>
                    <a:pt x="576" y="285"/>
                  </a:lnTo>
                  <a:lnTo>
                    <a:pt x="624" y="327"/>
                  </a:lnTo>
                  <a:lnTo>
                    <a:pt x="666" y="369"/>
                  </a:lnTo>
                  <a:lnTo>
                    <a:pt x="696" y="432"/>
                  </a:lnTo>
                  <a:lnTo>
                    <a:pt x="717" y="543"/>
                  </a:lnTo>
                  <a:lnTo>
                    <a:pt x="684" y="663"/>
                  </a:lnTo>
                  <a:lnTo>
                    <a:pt x="642" y="732"/>
                  </a:lnTo>
                  <a:lnTo>
                    <a:pt x="600" y="798"/>
                  </a:lnTo>
                  <a:lnTo>
                    <a:pt x="531" y="825"/>
                  </a:lnTo>
                  <a:lnTo>
                    <a:pt x="408" y="837"/>
                  </a:lnTo>
                  <a:lnTo>
                    <a:pt x="249" y="816"/>
                  </a:lnTo>
                  <a:lnTo>
                    <a:pt x="165" y="750"/>
                  </a:lnTo>
                  <a:lnTo>
                    <a:pt x="72" y="693"/>
                  </a:lnTo>
                  <a:lnTo>
                    <a:pt x="21" y="675"/>
                  </a:lnTo>
                  <a:lnTo>
                    <a:pt x="9" y="627"/>
                  </a:lnTo>
                  <a:lnTo>
                    <a:pt x="12" y="573"/>
                  </a:lnTo>
                </a:path>
              </a:pathLst>
            </a:custGeom>
            <a:gradFill rotWithShape="0">
              <a:gsLst>
                <a:gs pos="0">
                  <a:srgbClr val="666633"/>
                </a:gs>
                <a:gs pos="100000">
                  <a:srgbClr val="3E3E1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8696" name="Text Box 24"/>
            <p:cNvSpPr txBox="1">
              <a:spLocks noChangeArrowheads="1"/>
            </p:cNvSpPr>
            <p:nvPr/>
          </p:nvSpPr>
          <p:spPr bwMode="auto">
            <a:xfrm>
              <a:off x="1117" y="1800"/>
              <a:ext cx="1444" cy="2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40161" dir="4293903" algn="ctr" rotWithShape="0">
                <a:schemeClr val="tx1"/>
              </a:outer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endParaRPr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</p:grpSp>
      <p:sp>
        <p:nvSpPr>
          <p:cNvPr id="43018" name="Text Box 25"/>
          <p:cNvSpPr txBox="1">
            <a:spLocks noChangeArrowheads="1"/>
          </p:cNvSpPr>
          <p:nvPr/>
        </p:nvSpPr>
        <p:spPr bwMode="auto">
          <a:xfrm>
            <a:off x="2589213" y="228600"/>
            <a:ext cx="39639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4000" dirty="0">
                <a:solidFill>
                  <a:srgbClr val="FF0000"/>
                </a:solidFill>
                <a:latin typeface="Arial" charset="0"/>
              </a:rPr>
              <a:t>MEGA REKTUM</a:t>
            </a:r>
          </a:p>
        </p:txBody>
      </p:sp>
      <p:sp>
        <p:nvSpPr>
          <p:cNvPr id="43019" name="Text Box 26"/>
          <p:cNvSpPr txBox="1">
            <a:spLocks noChangeArrowheads="1"/>
          </p:cNvSpPr>
          <p:nvPr/>
        </p:nvSpPr>
        <p:spPr bwMode="auto">
          <a:xfrm>
            <a:off x="2049463" y="3505200"/>
            <a:ext cx="1778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tr-TR" sz="2400">
                <a:solidFill>
                  <a:srgbClr val="FF0000"/>
                </a:solidFill>
                <a:latin typeface="Arial" charset="0"/>
              </a:rPr>
              <a:t>Katı gaita</a:t>
            </a:r>
          </a:p>
          <a:p>
            <a:pPr algn="ctr"/>
            <a:r>
              <a:rPr lang="tr-TR" sz="2400">
                <a:solidFill>
                  <a:srgbClr val="FF0000"/>
                </a:solidFill>
                <a:latin typeface="Arial" charset="0"/>
              </a:rPr>
              <a:t>retansiyonu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15913" y="271463"/>
            <a:ext cx="8526462" cy="993775"/>
          </a:xfrm>
          <a:effectLst>
            <a:outerShdw dist="35921" dir="2700000" algn="ctr" rotWithShape="0">
              <a:schemeClr val="tx1"/>
            </a:outerShdw>
          </a:effectLst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000" b="1" dirty="0" smtClean="0">
                <a:solidFill>
                  <a:srgbClr val="FF0000"/>
                </a:solidFill>
                <a:latin typeface="Arial" charset="0"/>
              </a:rPr>
              <a:t>“</a:t>
            </a:r>
            <a:r>
              <a:rPr lang="en-US" sz="4000" b="1" dirty="0" smtClean="0">
                <a:solidFill>
                  <a:srgbClr val="FF0000"/>
                </a:solidFill>
                <a:latin typeface="Arial" charset="0"/>
              </a:rPr>
              <a:t>Outlet </a:t>
            </a:r>
            <a:r>
              <a:rPr lang="en-US" sz="4000" dirty="0" smtClean="0">
                <a:solidFill>
                  <a:srgbClr val="FF0000"/>
                </a:solidFill>
                <a:latin typeface="Arial" charset="0"/>
              </a:rPr>
              <a:t>Obstruction</a:t>
            </a:r>
            <a:r>
              <a:rPr lang="tr-TR" sz="4000" b="1" dirty="0" smtClean="0">
                <a:solidFill>
                  <a:srgbClr val="FF0000"/>
                </a:solidFill>
                <a:latin typeface="Arial" charset="0"/>
              </a:rPr>
              <a:t>” Çıkış Yeri </a:t>
            </a:r>
            <a:r>
              <a:rPr lang="tr-TR" sz="4000" b="1" dirty="0" err="1" smtClean="0">
                <a:solidFill>
                  <a:srgbClr val="FF0000"/>
                </a:solidFill>
                <a:latin typeface="Arial" charset="0"/>
              </a:rPr>
              <a:t>obstruksiyonu</a:t>
            </a:r>
            <a:endParaRPr lang="en-US" sz="4000" b="1" dirty="0" smtClean="0">
              <a:solidFill>
                <a:srgbClr val="FF0000"/>
              </a:solidFill>
              <a:latin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739900" y="1263650"/>
            <a:ext cx="6846888" cy="1857375"/>
            <a:chOff x="1096" y="796"/>
            <a:chExt cx="4313" cy="1170"/>
          </a:xfrm>
        </p:grpSpPr>
        <p:sp>
          <p:nvSpPr>
            <p:cNvPr id="44047" name="Rectangle 4"/>
            <p:cNvSpPr>
              <a:spLocks noChangeArrowheads="1"/>
            </p:cNvSpPr>
            <p:nvPr/>
          </p:nvSpPr>
          <p:spPr bwMode="auto">
            <a:xfrm>
              <a:off x="1096" y="1115"/>
              <a:ext cx="2291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>
                <a:buClr>
                  <a:srgbClr val="0066FF"/>
                </a:buClr>
                <a:buFont typeface="Monotype Sorts" pitchFamily="2" charset="2"/>
                <a:buChar char="q"/>
              </a:pPr>
              <a:r>
                <a:rPr lang="en-US" sz="4000" b="1" dirty="0">
                  <a:latin typeface="Arial" charset="0"/>
                </a:rPr>
                <a:t> </a:t>
              </a:r>
              <a:r>
                <a:rPr lang="en-US" sz="3600" b="1" dirty="0">
                  <a:latin typeface="Arial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Arial" charset="0"/>
                </a:rPr>
                <a:t>Intussusception</a:t>
              </a:r>
              <a:endParaRPr lang="en-US" sz="3200" b="1" dirty="0">
                <a:solidFill>
                  <a:srgbClr val="FF0000"/>
                </a:solidFill>
                <a:latin typeface="Arial" charset="0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4294" y="796"/>
              <a:ext cx="1115" cy="1170"/>
              <a:chOff x="3167" y="824"/>
              <a:chExt cx="1115" cy="1252"/>
            </a:xfrm>
          </p:grpSpPr>
          <p:pic>
            <p:nvPicPr>
              <p:cNvPr id="44049" name="Picture 6" descr="pps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167" y="824"/>
                <a:ext cx="1115" cy="1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4050" name="Line 7"/>
              <p:cNvSpPr>
                <a:spLocks noChangeShapeType="1"/>
              </p:cNvSpPr>
              <p:nvPr/>
            </p:nvSpPr>
            <p:spPr bwMode="auto">
              <a:xfrm flipH="1" flipV="1">
                <a:off x="3729" y="1488"/>
                <a:ext cx="61" cy="153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4051" name="Line 8"/>
              <p:cNvSpPr>
                <a:spLocks noChangeShapeType="1"/>
              </p:cNvSpPr>
              <p:nvPr/>
            </p:nvSpPr>
            <p:spPr bwMode="auto">
              <a:xfrm flipH="1" flipV="1">
                <a:off x="3873" y="1460"/>
                <a:ext cx="62" cy="15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579563" y="2851150"/>
            <a:ext cx="7002462" cy="1987550"/>
            <a:chOff x="995" y="1796"/>
            <a:chExt cx="4411" cy="1252"/>
          </a:xfrm>
        </p:grpSpPr>
        <p:sp>
          <p:nvSpPr>
            <p:cNvPr id="44042" name="Rectangle 10"/>
            <p:cNvSpPr>
              <a:spLocks noChangeArrowheads="1"/>
            </p:cNvSpPr>
            <p:nvPr/>
          </p:nvSpPr>
          <p:spPr bwMode="auto">
            <a:xfrm>
              <a:off x="995" y="1950"/>
              <a:ext cx="3056" cy="7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20000"/>
                </a:lnSpc>
                <a:buClr>
                  <a:srgbClr val="0066FF"/>
                </a:buClr>
                <a:buFont typeface="Monotype Sorts" pitchFamily="2" charset="2"/>
                <a:buChar char="q"/>
              </a:pPr>
              <a:r>
                <a:rPr lang="en-US" sz="4000" b="1">
                  <a:solidFill>
                    <a:srgbClr val="FF0000"/>
                  </a:solidFill>
                  <a:latin typeface="Arial" charset="0"/>
                </a:rPr>
                <a:t>  </a:t>
              </a:r>
              <a:r>
                <a:rPr lang="en-US" sz="2800" b="1">
                  <a:solidFill>
                    <a:srgbClr val="FF0000"/>
                  </a:solidFill>
                  <a:latin typeface="Arial" charset="0"/>
                </a:rPr>
                <a:t>Re</a:t>
              </a:r>
              <a:r>
                <a:rPr lang="tr-TR" sz="2800" b="1">
                  <a:solidFill>
                    <a:srgbClr val="FF0000"/>
                  </a:solidFill>
                  <a:latin typeface="Arial" charset="0"/>
                </a:rPr>
                <a:t>k</a:t>
              </a:r>
              <a:r>
                <a:rPr lang="en-US" sz="2800" b="1">
                  <a:solidFill>
                    <a:srgbClr val="FF0000"/>
                  </a:solidFill>
                  <a:latin typeface="Arial" charset="0"/>
                </a:rPr>
                <a:t>tal prolap</a:t>
              </a:r>
              <a:r>
                <a:rPr lang="tr-TR" sz="2800" b="1">
                  <a:solidFill>
                    <a:srgbClr val="FF0000"/>
                  </a:solidFill>
                  <a:latin typeface="Arial" charset="0"/>
                </a:rPr>
                <a:t>sus</a:t>
              </a:r>
              <a:endParaRPr lang="en-US" sz="3200" b="1">
                <a:solidFill>
                  <a:srgbClr val="FF0000"/>
                </a:solidFill>
                <a:latin typeface="Arial" charset="0"/>
              </a:endParaRPr>
            </a:p>
          </p:txBody>
        </p:sp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4277" y="1796"/>
              <a:ext cx="1129" cy="1252"/>
              <a:chOff x="2941" y="1796"/>
              <a:chExt cx="1111" cy="1252"/>
            </a:xfrm>
          </p:grpSpPr>
          <p:pic>
            <p:nvPicPr>
              <p:cNvPr id="44044" name="Picture 12" descr="ppt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941" y="1796"/>
                <a:ext cx="1111" cy="1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4045" name="Line 13"/>
              <p:cNvSpPr>
                <a:spLocks noChangeShapeType="1"/>
              </p:cNvSpPr>
              <p:nvPr/>
            </p:nvSpPr>
            <p:spPr bwMode="auto">
              <a:xfrm>
                <a:off x="3498" y="2518"/>
                <a:ext cx="34" cy="143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44046" name="Line 14"/>
              <p:cNvSpPr>
                <a:spLocks noChangeShapeType="1"/>
              </p:cNvSpPr>
              <p:nvPr/>
            </p:nvSpPr>
            <p:spPr bwMode="auto">
              <a:xfrm>
                <a:off x="3707" y="2468"/>
                <a:ext cx="34" cy="14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1600200" y="4419600"/>
            <a:ext cx="6996113" cy="2003425"/>
            <a:chOff x="991" y="2766"/>
            <a:chExt cx="4407" cy="1262"/>
          </a:xfrm>
        </p:grpSpPr>
        <p:sp>
          <p:nvSpPr>
            <p:cNvPr id="44038" name="Rectangle 16"/>
            <p:cNvSpPr>
              <a:spLocks noChangeArrowheads="1"/>
            </p:cNvSpPr>
            <p:nvPr/>
          </p:nvSpPr>
          <p:spPr bwMode="auto">
            <a:xfrm>
              <a:off x="991" y="2928"/>
              <a:ext cx="3056" cy="6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20000"/>
                </a:lnSpc>
                <a:buClr>
                  <a:srgbClr val="0066FF"/>
                </a:buClr>
                <a:buFont typeface="Monotype Sorts" pitchFamily="2" charset="2"/>
                <a:buChar char="q"/>
              </a:pPr>
              <a:r>
                <a:rPr lang="en-US" sz="4000" b="1">
                  <a:latin typeface="Arial" charset="0"/>
                </a:rPr>
                <a:t>  </a:t>
              </a:r>
              <a:r>
                <a:rPr lang="en-US" sz="2800" b="1">
                  <a:solidFill>
                    <a:srgbClr val="FF0000"/>
                  </a:solidFill>
                  <a:latin typeface="Arial" charset="0"/>
                </a:rPr>
                <a:t>Re</a:t>
              </a:r>
              <a:r>
                <a:rPr lang="tr-TR" sz="2800" b="1">
                  <a:solidFill>
                    <a:srgbClr val="FF0000"/>
                  </a:solidFill>
                  <a:latin typeface="Arial" charset="0"/>
                </a:rPr>
                <a:t>ktosel</a:t>
              </a:r>
              <a:endParaRPr lang="en-US" sz="3200" b="1">
                <a:solidFill>
                  <a:srgbClr val="FF0000"/>
                </a:solidFill>
                <a:latin typeface="Arial" charset="0"/>
              </a:endParaRPr>
            </a:p>
          </p:txBody>
        </p:sp>
        <p:grpSp>
          <p:nvGrpSpPr>
            <p:cNvPr id="7" name="Group 17"/>
            <p:cNvGrpSpPr>
              <a:grpSpLocks/>
            </p:cNvGrpSpPr>
            <p:nvPr/>
          </p:nvGrpSpPr>
          <p:grpSpPr bwMode="auto">
            <a:xfrm>
              <a:off x="4289" y="2766"/>
              <a:ext cx="1109" cy="1262"/>
              <a:chOff x="4289" y="2766"/>
              <a:chExt cx="1109" cy="1262"/>
            </a:xfrm>
          </p:grpSpPr>
          <p:pic>
            <p:nvPicPr>
              <p:cNvPr id="44040" name="Picture 18" descr="ppu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4289" y="2766"/>
                <a:ext cx="1109" cy="12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44041" name="Line 19"/>
              <p:cNvSpPr>
                <a:spLocks noChangeShapeType="1"/>
              </p:cNvSpPr>
              <p:nvPr/>
            </p:nvSpPr>
            <p:spPr bwMode="auto">
              <a:xfrm flipH="1">
                <a:off x="4831" y="3218"/>
                <a:ext cx="108" cy="95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000066"/>
                </a:solidFill>
                <a:latin typeface="Arial" charset="0"/>
              </a:rPr>
              <a:t>Etyoloji</a:t>
            </a:r>
            <a:r>
              <a:rPr lang="tr-TR" dirty="0" smtClean="0">
                <a:solidFill>
                  <a:srgbClr val="000066"/>
                </a:solidFill>
                <a:latin typeface="Arial" charset="0"/>
              </a:rPr>
              <a:t> ve </a:t>
            </a:r>
            <a:r>
              <a:rPr lang="tr-TR" dirty="0" err="1" smtClean="0">
                <a:solidFill>
                  <a:srgbClr val="000066"/>
                </a:solidFill>
                <a:latin typeface="Arial" charset="0"/>
              </a:rPr>
              <a:t>Patogenez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81000" indent="-381000">
              <a:lnSpc>
                <a:spcPct val="80000"/>
              </a:lnSpc>
              <a:buNone/>
            </a:pPr>
            <a:r>
              <a:rPr lang="en-AU" sz="2800" b="1" u="sng" dirty="0" smtClean="0">
                <a:solidFill>
                  <a:srgbClr val="FF0000"/>
                </a:solidFill>
                <a:latin typeface="Arial" charset="0"/>
              </a:rPr>
              <a:t>Normal </a:t>
            </a:r>
            <a:r>
              <a:rPr lang="en-AU" sz="2800" b="1" u="sng" dirty="0" err="1" smtClean="0">
                <a:solidFill>
                  <a:srgbClr val="FF0000"/>
                </a:solidFill>
                <a:latin typeface="Arial" charset="0"/>
              </a:rPr>
              <a:t>Defekasyon</a:t>
            </a:r>
            <a:r>
              <a:rPr lang="en-AU" sz="2800" b="1" u="sng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AU" sz="2800" b="1" u="sng" dirty="0" err="1" smtClean="0">
                <a:solidFill>
                  <a:srgbClr val="FF0000"/>
                </a:solidFill>
                <a:latin typeface="Arial" charset="0"/>
              </a:rPr>
              <a:t>Mekanizması</a:t>
            </a:r>
            <a:r>
              <a:rPr lang="en-AU" sz="2800" b="1" u="sng" dirty="0" smtClean="0">
                <a:solidFill>
                  <a:srgbClr val="FF0000"/>
                </a:solidFill>
                <a:latin typeface="Arial" charset="0"/>
              </a:rPr>
              <a:t>:</a:t>
            </a:r>
          </a:p>
          <a:p>
            <a:pPr marL="381000" indent="-3810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AU" dirty="0" err="1" smtClean="0">
                <a:latin typeface="Arial" charset="0"/>
              </a:rPr>
              <a:t>Lümende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materyali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karıştıran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sirküler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kasların</a:t>
            </a:r>
            <a:r>
              <a:rPr lang="en-AU" dirty="0" smtClean="0">
                <a:latin typeface="Arial" charset="0"/>
              </a:rPr>
              <a:t> segmental </a:t>
            </a:r>
            <a:r>
              <a:rPr lang="en-AU" dirty="0" err="1" smtClean="0">
                <a:latin typeface="Arial" charset="0"/>
              </a:rPr>
              <a:t>nonpropülsif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kontraksiyonu</a:t>
            </a:r>
            <a:endParaRPr lang="en-AU" dirty="0" smtClean="0">
              <a:latin typeface="Arial" charset="0"/>
            </a:endParaRPr>
          </a:p>
          <a:p>
            <a:pPr marL="381000" indent="-3810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AU" dirty="0" err="1" smtClean="0">
                <a:latin typeface="Arial" charset="0"/>
              </a:rPr>
              <a:t>Absorbsiyonu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devam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ettiren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ileri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geri</a:t>
            </a:r>
            <a:r>
              <a:rPr lang="tr-TR" dirty="0" smtClean="0">
                <a:latin typeface="Arial" charset="0"/>
              </a:rPr>
              <a:t> k</a:t>
            </a:r>
            <a:r>
              <a:rPr lang="en-AU" dirty="0" err="1" smtClean="0">
                <a:latin typeface="Arial" charset="0"/>
              </a:rPr>
              <a:t>ısa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peristaltik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hareketler</a:t>
            </a:r>
            <a:endParaRPr lang="en-AU" dirty="0" smtClean="0">
              <a:latin typeface="Arial" charset="0"/>
            </a:endParaRPr>
          </a:p>
          <a:p>
            <a:pPr marL="381000" indent="-3810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AU" dirty="0" err="1" smtClean="0">
                <a:latin typeface="Arial" charset="0"/>
              </a:rPr>
              <a:t>Fekaloid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materyalin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kolon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içerisinde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ilerlemesini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sağlayan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propülsif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hareketler</a:t>
            </a:r>
            <a:endParaRPr lang="tr-TR" dirty="0" smtClean="0">
              <a:latin typeface="Arial" charset="0"/>
            </a:endParaRPr>
          </a:p>
          <a:p>
            <a:pPr marL="381000" indent="-381000">
              <a:lnSpc>
                <a:spcPct val="80000"/>
              </a:lnSpc>
              <a:buFont typeface="Wingdings" pitchFamily="2" charset="2"/>
              <a:buAutoNum type="arabicPeriod"/>
            </a:pPr>
            <a:endParaRPr lang="en-AU" dirty="0" smtClean="0">
              <a:solidFill>
                <a:srgbClr val="FF0000"/>
              </a:solidFill>
              <a:latin typeface="Arial" charset="0"/>
            </a:endParaRPr>
          </a:p>
          <a:p>
            <a:pPr marL="381000" indent="-381000">
              <a:lnSpc>
                <a:spcPct val="80000"/>
              </a:lnSpc>
              <a:buNone/>
            </a:pPr>
            <a:r>
              <a:rPr lang="en-AU" b="1" u="sng" dirty="0" err="1" smtClean="0">
                <a:solidFill>
                  <a:srgbClr val="FF0000"/>
                </a:solidFill>
                <a:latin typeface="Arial" charset="0"/>
              </a:rPr>
              <a:t>Konstipasyonun</a:t>
            </a:r>
            <a:r>
              <a:rPr lang="en-AU" b="1" u="sng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AU" b="1" u="sng" dirty="0" err="1" smtClean="0">
                <a:solidFill>
                  <a:srgbClr val="FF0000"/>
                </a:solidFill>
                <a:latin typeface="Arial" charset="0"/>
              </a:rPr>
              <a:t>Gelişmesinden</a:t>
            </a:r>
            <a:r>
              <a:rPr lang="en-AU" b="1" u="sng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AU" b="1" u="sng" dirty="0" err="1" smtClean="0">
                <a:solidFill>
                  <a:srgbClr val="FF0000"/>
                </a:solidFill>
                <a:latin typeface="Arial" charset="0"/>
              </a:rPr>
              <a:t>Sorumlu</a:t>
            </a:r>
            <a:r>
              <a:rPr lang="en-AU" b="1" u="sng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AU" b="1" u="sng" dirty="0" err="1" smtClean="0">
                <a:solidFill>
                  <a:srgbClr val="FF0000"/>
                </a:solidFill>
                <a:latin typeface="Arial" charset="0"/>
              </a:rPr>
              <a:t>Mekanizmalar</a:t>
            </a:r>
            <a:r>
              <a:rPr lang="en-AU" b="1" u="sng" dirty="0" smtClean="0">
                <a:solidFill>
                  <a:srgbClr val="FF0000"/>
                </a:solidFill>
                <a:latin typeface="Arial" charset="0"/>
              </a:rPr>
              <a:t>:</a:t>
            </a:r>
          </a:p>
          <a:p>
            <a:pPr marL="381000" indent="-3810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AU" dirty="0" err="1" smtClean="0">
                <a:latin typeface="Arial" charset="0"/>
              </a:rPr>
              <a:t>Çekuma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ulaşan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materyalin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azlığı</a:t>
            </a:r>
            <a:endParaRPr lang="en-AU" dirty="0" smtClean="0">
              <a:latin typeface="Arial" charset="0"/>
            </a:endParaRPr>
          </a:p>
          <a:p>
            <a:pPr marL="381000" indent="-3810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AU" dirty="0" err="1" smtClean="0">
                <a:latin typeface="Arial" charset="0"/>
              </a:rPr>
              <a:t>Kolonun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propülsif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hareketlerinin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bozulması</a:t>
            </a:r>
            <a:r>
              <a:rPr lang="en-AU" dirty="0" smtClean="0">
                <a:latin typeface="Arial" charset="0"/>
              </a:rPr>
              <a:t>, </a:t>
            </a:r>
            <a:r>
              <a:rPr lang="en-AU" dirty="0" err="1" smtClean="0">
                <a:latin typeface="Arial" charset="0"/>
              </a:rPr>
              <a:t>Defekasyonun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bozulması</a:t>
            </a:r>
            <a:endParaRPr lang="tr-TR" dirty="0" smtClean="0">
              <a:latin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Arial" charset="0"/>
              </a:rPr>
              <a:t>Diyetin </a:t>
            </a:r>
            <a:r>
              <a:rPr lang="tr-TR" dirty="0" err="1" smtClean="0">
                <a:solidFill>
                  <a:srgbClr val="FF0000"/>
                </a:solidFill>
                <a:latin typeface="Arial" charset="0"/>
              </a:rPr>
              <a:t>kabizliktaki</a:t>
            </a:r>
            <a:r>
              <a:rPr lang="tr-TR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Arial" charset="0"/>
              </a:rPr>
              <a:t>rolü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tr-TR" sz="2400" dirty="0" smtClean="0">
                <a:latin typeface="Arial" charset="0"/>
              </a:rPr>
              <a:t>Lifli gıdalar yiyenlerde ve günlük suyunu alanlar da kabızlık görülmez.</a:t>
            </a:r>
          </a:p>
          <a:p>
            <a:pPr lvl="1">
              <a:lnSpc>
                <a:spcPct val="90000"/>
              </a:lnSpc>
            </a:pPr>
            <a:endParaRPr lang="tr-TR" sz="2400" dirty="0" smtClean="0">
              <a:latin typeface="Arial" charset="0"/>
            </a:endParaRPr>
          </a:p>
          <a:p>
            <a:pPr lvl="1">
              <a:lnSpc>
                <a:spcPct val="90000"/>
              </a:lnSpc>
            </a:pPr>
            <a:r>
              <a:rPr lang="tr-TR" sz="2400" dirty="0" smtClean="0">
                <a:latin typeface="Arial" charset="0"/>
              </a:rPr>
              <a:t>Karbonhidratlar </a:t>
            </a:r>
            <a:r>
              <a:rPr lang="tr-TR" sz="2400" dirty="0" smtClean="0">
                <a:latin typeface="Arial" charset="0"/>
              </a:rPr>
              <a:t>ve </a:t>
            </a:r>
            <a:r>
              <a:rPr lang="tr-TR" sz="2400" dirty="0" err="1" smtClean="0">
                <a:latin typeface="Arial" charset="0"/>
              </a:rPr>
              <a:t>polisakkaritler</a:t>
            </a:r>
            <a:r>
              <a:rPr lang="tr-TR" sz="2400" dirty="0" smtClean="0">
                <a:latin typeface="Arial" charset="0"/>
              </a:rPr>
              <a:t> </a:t>
            </a:r>
            <a:r>
              <a:rPr lang="tr-TR" sz="2400" dirty="0" err="1" smtClean="0">
                <a:latin typeface="Arial" charset="0"/>
              </a:rPr>
              <a:t>barsaklardan</a:t>
            </a:r>
            <a:r>
              <a:rPr lang="tr-TR" sz="2400" dirty="0" smtClean="0">
                <a:latin typeface="Arial" charset="0"/>
              </a:rPr>
              <a:t> emilmeden geçtikleri için pasajı arttırırlar.</a:t>
            </a:r>
          </a:p>
          <a:p>
            <a:pPr lvl="1">
              <a:lnSpc>
                <a:spcPct val="90000"/>
              </a:lnSpc>
            </a:pPr>
            <a:endParaRPr lang="tr-TR" sz="2400" dirty="0" smtClean="0">
              <a:latin typeface="Arial" charset="0"/>
            </a:endParaRPr>
          </a:p>
          <a:p>
            <a:pPr lvl="1">
              <a:lnSpc>
                <a:spcPct val="90000"/>
              </a:lnSpc>
            </a:pPr>
            <a:r>
              <a:rPr lang="tr-TR" sz="2400" dirty="0" smtClean="0">
                <a:latin typeface="Arial" charset="0"/>
              </a:rPr>
              <a:t>Normalde dışkının %80’ i sudur.</a:t>
            </a:r>
          </a:p>
          <a:p>
            <a:pPr lvl="1">
              <a:lnSpc>
                <a:spcPct val="90000"/>
              </a:lnSpc>
            </a:pPr>
            <a:endParaRPr lang="tr-TR" sz="2400" dirty="0" smtClean="0">
              <a:latin typeface="Arial" charset="0"/>
            </a:endParaRPr>
          </a:p>
          <a:p>
            <a:pPr lvl="1">
              <a:lnSpc>
                <a:spcPct val="90000"/>
              </a:lnSpc>
            </a:pPr>
            <a:r>
              <a:rPr lang="tr-TR" sz="2400" dirty="0" smtClean="0">
                <a:latin typeface="Arial" charset="0"/>
              </a:rPr>
              <a:t>Dışkıda </a:t>
            </a:r>
            <a:r>
              <a:rPr lang="tr-TR" sz="2400" dirty="0" smtClean="0">
                <a:latin typeface="Arial" charset="0"/>
              </a:rPr>
              <a:t>suyun% 1 </a:t>
            </a:r>
            <a:r>
              <a:rPr lang="tr-TR" sz="2400" dirty="0" err="1" smtClean="0">
                <a:latin typeface="Arial" charset="0"/>
              </a:rPr>
              <a:t>lik</a:t>
            </a:r>
            <a:r>
              <a:rPr lang="tr-TR" sz="2400" dirty="0" smtClean="0">
                <a:latin typeface="Arial" charset="0"/>
              </a:rPr>
              <a:t> oynaması ishal veya  kabızlık </a:t>
            </a:r>
            <a:r>
              <a:rPr lang="tr-TR" sz="2400" dirty="0" err="1" smtClean="0">
                <a:latin typeface="Arial" charset="0"/>
              </a:rPr>
              <a:t>poblemini</a:t>
            </a:r>
            <a:r>
              <a:rPr lang="tr-TR" sz="2400" dirty="0" smtClean="0">
                <a:latin typeface="Arial" charset="0"/>
              </a:rPr>
              <a:t> ortaya çıkarır.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  <a:latin typeface="Arial" charset="0"/>
              </a:rPr>
              <a:t>Kabizlikta</a:t>
            </a:r>
            <a:r>
              <a:rPr lang="tr-TR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Arial" charset="0"/>
              </a:rPr>
              <a:t>ekzersizin</a:t>
            </a:r>
            <a:r>
              <a:rPr lang="tr-TR" dirty="0" smtClean="0">
                <a:solidFill>
                  <a:srgbClr val="FF0000"/>
                </a:solidFill>
                <a:latin typeface="Arial" charset="0"/>
              </a:rPr>
              <a:t> rolü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latin typeface="Arial" charset="0"/>
              </a:rPr>
              <a:t>Yatağa bağımlı</a:t>
            </a:r>
          </a:p>
          <a:p>
            <a:r>
              <a:rPr lang="tr-TR" dirty="0" smtClean="0">
                <a:latin typeface="Arial" charset="0"/>
              </a:rPr>
              <a:t>Yaşlı hastalar</a:t>
            </a:r>
          </a:p>
          <a:p>
            <a:pPr lvl="1"/>
            <a:r>
              <a:rPr lang="tr-TR" b="1" dirty="0" smtClean="0">
                <a:solidFill>
                  <a:srgbClr val="FF0000"/>
                </a:solidFill>
                <a:latin typeface="Arial" charset="0"/>
              </a:rPr>
              <a:t>Barsak </a:t>
            </a:r>
            <a:r>
              <a:rPr lang="tr-TR" b="1" dirty="0" err="1" smtClean="0">
                <a:solidFill>
                  <a:srgbClr val="FF0000"/>
                </a:solidFill>
                <a:latin typeface="Arial" charset="0"/>
              </a:rPr>
              <a:t>peristaltizmi</a:t>
            </a:r>
            <a:r>
              <a:rPr lang="tr-TR" b="1" dirty="0" smtClean="0">
                <a:solidFill>
                  <a:srgbClr val="FF0000"/>
                </a:solidFill>
                <a:latin typeface="Arial" charset="0"/>
              </a:rPr>
              <a:t> azalır. </a:t>
            </a:r>
          </a:p>
          <a:p>
            <a:endParaRPr lang="tr-TR" dirty="0" smtClean="0"/>
          </a:p>
          <a:p>
            <a:r>
              <a:rPr lang="tr-TR" dirty="0" smtClean="0"/>
              <a:t>Artmış fiziksel aktivite ve yürüyüş bağırsak hareketlerinde artışa sebep olarak kabızlık gelişimini önleyici katkısı vardır</a:t>
            </a:r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 err="1" smtClean="0">
                <a:solidFill>
                  <a:srgbClr val="FF0000"/>
                </a:solidFill>
                <a:latin typeface="Arial" charset="0"/>
              </a:rPr>
              <a:t>Kronik</a:t>
            </a:r>
            <a:r>
              <a:rPr lang="en-AU" sz="28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AU" sz="2800" dirty="0" err="1" smtClean="0">
                <a:solidFill>
                  <a:srgbClr val="FF0000"/>
                </a:solidFill>
                <a:latin typeface="Arial" charset="0"/>
              </a:rPr>
              <a:t>Kab</a:t>
            </a:r>
            <a:r>
              <a:rPr lang="tr-TR" sz="2800" dirty="0" smtClean="0">
                <a:solidFill>
                  <a:srgbClr val="FF0000"/>
                </a:solidFill>
                <a:latin typeface="Arial" charset="0"/>
              </a:rPr>
              <a:t>i</a:t>
            </a:r>
            <a:r>
              <a:rPr lang="en-AU" sz="2800" dirty="0" err="1" smtClean="0">
                <a:solidFill>
                  <a:srgbClr val="FF0000"/>
                </a:solidFill>
                <a:latin typeface="Arial" charset="0"/>
              </a:rPr>
              <a:t>zl</a:t>
            </a:r>
            <a:r>
              <a:rPr lang="tr-TR" sz="2800" dirty="0" smtClean="0">
                <a:solidFill>
                  <a:srgbClr val="FF0000"/>
                </a:solidFill>
                <a:latin typeface="Arial" charset="0"/>
              </a:rPr>
              <a:t>i</a:t>
            </a:r>
            <a:r>
              <a:rPr lang="en-AU" sz="2800" dirty="0" smtClean="0">
                <a:solidFill>
                  <a:srgbClr val="FF0000"/>
                </a:solidFill>
                <a:latin typeface="Arial" charset="0"/>
              </a:rPr>
              <a:t>k </a:t>
            </a:r>
            <a:r>
              <a:rPr lang="en-AU" sz="2800" dirty="0" err="1" smtClean="0">
                <a:solidFill>
                  <a:srgbClr val="FF0000"/>
                </a:solidFill>
                <a:latin typeface="Arial" charset="0"/>
              </a:rPr>
              <a:t>Nedenleri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33400" indent="-533400">
              <a:buNone/>
            </a:pPr>
            <a:r>
              <a:rPr lang="tr-TR" b="1" dirty="0" smtClean="0">
                <a:solidFill>
                  <a:srgbClr val="FF0000"/>
                </a:solidFill>
                <a:latin typeface="Arial" charset="0"/>
              </a:rPr>
              <a:t>A. </a:t>
            </a:r>
            <a:r>
              <a:rPr lang="en-AU" b="1" dirty="0" err="1" smtClean="0">
                <a:solidFill>
                  <a:srgbClr val="FF0000"/>
                </a:solidFill>
                <a:latin typeface="Arial" charset="0"/>
              </a:rPr>
              <a:t>Psikojenik</a:t>
            </a:r>
            <a:r>
              <a:rPr lang="tr-TR" b="1" dirty="0" smtClean="0">
                <a:solidFill>
                  <a:srgbClr val="FF0000"/>
                </a:solidFill>
                <a:latin typeface="Arial" charset="0"/>
              </a:rPr>
              <a:t>:</a:t>
            </a:r>
          </a:p>
          <a:p>
            <a:pPr marL="533400" indent="-533400">
              <a:buNone/>
            </a:pPr>
            <a:r>
              <a:rPr lang="en-AU" dirty="0" err="1" smtClean="0">
                <a:latin typeface="Arial" charset="0"/>
              </a:rPr>
              <a:t>Laksatif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alışkanlığı</a:t>
            </a:r>
            <a:r>
              <a:rPr lang="en-AU" dirty="0" smtClean="0">
                <a:latin typeface="Arial" charset="0"/>
              </a:rPr>
              <a:t>, İBS, </a:t>
            </a:r>
            <a:r>
              <a:rPr lang="tr-TR" dirty="0" smtClean="0">
                <a:latin typeface="Arial" charset="0"/>
              </a:rPr>
              <a:t>d</a:t>
            </a:r>
            <a:r>
              <a:rPr lang="en-AU" dirty="0" err="1" smtClean="0">
                <a:latin typeface="Arial" charset="0"/>
              </a:rPr>
              <a:t>epresyon</a:t>
            </a:r>
            <a:r>
              <a:rPr lang="en-AU" dirty="0" smtClean="0">
                <a:latin typeface="Arial" charset="0"/>
              </a:rPr>
              <a:t>, mental </a:t>
            </a:r>
            <a:r>
              <a:rPr lang="en-AU" dirty="0" err="1" smtClean="0">
                <a:latin typeface="Arial" charset="0"/>
              </a:rPr>
              <a:t>retardasyonda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megakolon</a:t>
            </a:r>
            <a:endParaRPr lang="en-AU" dirty="0" smtClean="0">
              <a:latin typeface="Arial" charset="0"/>
            </a:endParaRPr>
          </a:p>
          <a:p>
            <a:pPr marL="533400" indent="-533400">
              <a:buNone/>
            </a:pPr>
            <a:endParaRPr lang="tr-TR" b="1" dirty="0" smtClean="0">
              <a:solidFill>
                <a:srgbClr val="FF0000"/>
              </a:solidFill>
              <a:latin typeface="Arial" charset="0"/>
            </a:endParaRPr>
          </a:p>
          <a:p>
            <a:pPr marL="533400" indent="-533400">
              <a:buNone/>
            </a:pPr>
            <a:r>
              <a:rPr lang="tr-TR" b="1" dirty="0" smtClean="0">
                <a:solidFill>
                  <a:srgbClr val="FF0000"/>
                </a:solidFill>
                <a:latin typeface="Arial" charset="0"/>
              </a:rPr>
              <a:t>B</a:t>
            </a:r>
            <a:r>
              <a:rPr lang="tr-TR" b="1" dirty="0" smtClean="0">
                <a:solidFill>
                  <a:srgbClr val="FF0000"/>
                </a:solidFill>
                <a:latin typeface="Arial" charset="0"/>
              </a:rPr>
              <a:t>. </a:t>
            </a:r>
            <a:r>
              <a:rPr lang="en-AU" b="1" dirty="0" err="1" smtClean="0">
                <a:solidFill>
                  <a:srgbClr val="FF0000"/>
                </a:solidFill>
                <a:latin typeface="Arial" charset="0"/>
              </a:rPr>
              <a:t>Organik</a:t>
            </a:r>
            <a:r>
              <a:rPr lang="en-AU" b="1" dirty="0" smtClean="0">
                <a:solidFill>
                  <a:srgbClr val="FF0000"/>
                </a:solidFill>
                <a:latin typeface="Arial" charset="0"/>
              </a:rPr>
              <a:t>:</a:t>
            </a:r>
          </a:p>
          <a:p>
            <a:pPr marL="533400" indent="-533400">
              <a:buClr>
                <a:srgbClr val="FF9933"/>
              </a:buClr>
              <a:buSzPct val="90000"/>
              <a:buFont typeface="Wingdings" pitchFamily="2" charset="2"/>
              <a:buAutoNum type="arabicPeriod"/>
            </a:pPr>
            <a:r>
              <a:rPr lang="en-AU" dirty="0" err="1" smtClean="0">
                <a:solidFill>
                  <a:srgbClr val="FF0000"/>
                </a:solidFill>
                <a:latin typeface="Arial" charset="0"/>
              </a:rPr>
              <a:t>Metabolik</a:t>
            </a:r>
            <a:r>
              <a:rPr lang="en-AU" dirty="0" smtClean="0">
                <a:solidFill>
                  <a:srgbClr val="FF0000"/>
                </a:solidFill>
                <a:latin typeface="Arial" charset="0"/>
              </a:rPr>
              <a:t>:</a:t>
            </a:r>
            <a:r>
              <a:rPr lang="tr-TR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Hipokalemi</a:t>
            </a:r>
            <a:r>
              <a:rPr lang="en-AU" dirty="0" smtClean="0">
                <a:latin typeface="Arial" charset="0"/>
              </a:rPr>
              <a:t>, </a:t>
            </a:r>
            <a:r>
              <a:rPr lang="en-AU" dirty="0" err="1" smtClean="0">
                <a:latin typeface="Arial" charset="0"/>
              </a:rPr>
              <a:t>D.nöropati</a:t>
            </a:r>
            <a:r>
              <a:rPr lang="en-AU" dirty="0" smtClean="0">
                <a:latin typeface="Arial" charset="0"/>
              </a:rPr>
              <a:t>, </a:t>
            </a:r>
            <a:r>
              <a:rPr lang="en-AU" dirty="0" err="1" smtClean="0">
                <a:latin typeface="Arial" charset="0"/>
              </a:rPr>
              <a:t>üremi</a:t>
            </a:r>
            <a:r>
              <a:rPr lang="en-AU" dirty="0" smtClean="0">
                <a:latin typeface="Arial" charset="0"/>
              </a:rPr>
              <a:t>, </a:t>
            </a:r>
            <a:r>
              <a:rPr lang="en-AU" dirty="0" err="1" smtClean="0">
                <a:latin typeface="Arial" charset="0"/>
              </a:rPr>
              <a:t>porfiria</a:t>
            </a:r>
            <a:r>
              <a:rPr lang="en-AU" dirty="0" smtClean="0">
                <a:latin typeface="Arial" charset="0"/>
              </a:rPr>
              <a:t>, </a:t>
            </a:r>
            <a:r>
              <a:rPr lang="en-AU" dirty="0" err="1" smtClean="0">
                <a:latin typeface="Arial" charset="0"/>
              </a:rPr>
              <a:t>karsinomatöz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nöropati</a:t>
            </a:r>
            <a:endParaRPr lang="en-AU" dirty="0" smtClean="0">
              <a:latin typeface="Arial" charset="0"/>
            </a:endParaRPr>
          </a:p>
          <a:p>
            <a:pPr marL="533400" indent="-533400">
              <a:buClr>
                <a:srgbClr val="FF9933"/>
              </a:buClr>
              <a:buSzPct val="90000"/>
              <a:buFont typeface="Wingdings" pitchFamily="2" charset="2"/>
              <a:buAutoNum type="arabicPeriod"/>
            </a:pPr>
            <a:r>
              <a:rPr lang="en-AU" dirty="0" err="1" smtClean="0">
                <a:solidFill>
                  <a:srgbClr val="FF0000"/>
                </a:solidFill>
                <a:latin typeface="Arial" charset="0"/>
              </a:rPr>
              <a:t>Endokrin</a:t>
            </a:r>
            <a:r>
              <a:rPr lang="en-AU" dirty="0" smtClean="0">
                <a:solidFill>
                  <a:srgbClr val="FF0000"/>
                </a:solidFill>
                <a:latin typeface="Arial" charset="0"/>
              </a:rPr>
              <a:t>:</a:t>
            </a:r>
            <a:r>
              <a:rPr lang="tr-TR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Hipotiroidi</a:t>
            </a:r>
            <a:r>
              <a:rPr lang="en-AU" dirty="0" smtClean="0">
                <a:latin typeface="Arial" charset="0"/>
              </a:rPr>
              <a:t>,</a:t>
            </a:r>
            <a:r>
              <a:rPr lang="tr-TR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hipoparatiroidizm</a:t>
            </a:r>
            <a:r>
              <a:rPr lang="en-AU" dirty="0" smtClean="0">
                <a:latin typeface="Arial" charset="0"/>
              </a:rPr>
              <a:t>, </a:t>
            </a:r>
            <a:r>
              <a:rPr lang="en-AU" dirty="0" err="1" smtClean="0">
                <a:latin typeface="Arial" charset="0"/>
              </a:rPr>
              <a:t>gebelik</a:t>
            </a:r>
            <a:r>
              <a:rPr lang="en-AU" dirty="0" smtClean="0">
                <a:latin typeface="Arial" charset="0"/>
              </a:rPr>
              <a:t>, </a:t>
            </a:r>
            <a:r>
              <a:rPr lang="en-AU" dirty="0" err="1" smtClean="0">
                <a:latin typeface="Arial" charset="0"/>
              </a:rPr>
              <a:t>hipopitütiarizm</a:t>
            </a:r>
            <a:r>
              <a:rPr lang="tr-TR" dirty="0" smtClean="0">
                <a:latin typeface="Arial" charset="0"/>
              </a:rPr>
              <a:t>, b</a:t>
            </a:r>
            <a:r>
              <a:rPr lang="en-AU" dirty="0" err="1" smtClean="0">
                <a:latin typeface="Arial" charset="0"/>
              </a:rPr>
              <a:t>azı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karsinomalar</a:t>
            </a:r>
            <a:endParaRPr lang="tr-TR" dirty="0" smtClean="0">
              <a:latin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		</a:t>
            </a:r>
            <a:r>
              <a:rPr lang="tr-TR" sz="6600" b="1" dirty="0" smtClean="0"/>
              <a:t>	DİARE </a:t>
            </a:r>
            <a:r>
              <a:rPr lang="tr-TR" dirty="0" smtClean="0"/>
              <a:t>		</a:t>
            </a:r>
            <a:endParaRPr lang="tr-T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 err="1" smtClean="0">
                <a:solidFill>
                  <a:srgbClr val="FF0000"/>
                </a:solidFill>
                <a:latin typeface="Arial" charset="0"/>
              </a:rPr>
              <a:t>Kronik</a:t>
            </a:r>
            <a:r>
              <a:rPr lang="en-AU" sz="28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tr-TR" sz="2800" dirty="0" smtClean="0">
                <a:solidFill>
                  <a:srgbClr val="FF0000"/>
                </a:solidFill>
                <a:latin typeface="Arial" charset="0"/>
              </a:rPr>
              <a:t>(Organik) </a:t>
            </a:r>
            <a:r>
              <a:rPr lang="en-AU" sz="2800" dirty="0" err="1" smtClean="0">
                <a:solidFill>
                  <a:srgbClr val="FF0000"/>
                </a:solidFill>
                <a:latin typeface="Arial" charset="0"/>
              </a:rPr>
              <a:t>Kabızlık</a:t>
            </a:r>
            <a:r>
              <a:rPr lang="en-AU" sz="28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AU" sz="2800" dirty="0" err="1" smtClean="0">
                <a:solidFill>
                  <a:srgbClr val="FF0000"/>
                </a:solidFill>
                <a:latin typeface="Arial" charset="0"/>
              </a:rPr>
              <a:t>Nedenleri</a:t>
            </a:r>
            <a:r>
              <a:rPr lang="tr-TR" sz="2800" dirty="0" smtClean="0">
                <a:solidFill>
                  <a:srgbClr val="FF0000"/>
                </a:solidFill>
                <a:latin typeface="Arial" charset="0"/>
              </a:rPr>
              <a:t>-2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tr-TR" b="1" dirty="0" smtClean="0">
              <a:solidFill>
                <a:srgbClr val="FF0000"/>
              </a:solidFill>
              <a:latin typeface="Arial" charset="0"/>
            </a:endParaRPr>
          </a:p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  <a:latin typeface="Arial" charset="0"/>
              </a:rPr>
              <a:t>3</a:t>
            </a:r>
            <a:r>
              <a:rPr lang="tr-TR" b="1" dirty="0" smtClean="0">
                <a:solidFill>
                  <a:srgbClr val="FF0000"/>
                </a:solidFill>
                <a:latin typeface="Arial" charset="0"/>
              </a:rPr>
              <a:t>. </a:t>
            </a:r>
            <a:r>
              <a:rPr lang="en-AU" b="1" dirty="0" err="1" smtClean="0">
                <a:solidFill>
                  <a:srgbClr val="FF0000"/>
                </a:solidFill>
                <a:latin typeface="Arial" charset="0"/>
              </a:rPr>
              <a:t>Nöromüsküler</a:t>
            </a:r>
            <a:r>
              <a:rPr lang="en-AU" b="1" dirty="0" smtClean="0">
                <a:solidFill>
                  <a:srgbClr val="FF0000"/>
                </a:solidFill>
                <a:latin typeface="Arial" charset="0"/>
              </a:rPr>
              <a:t>:</a:t>
            </a:r>
            <a:r>
              <a:rPr lang="tr-TR" dirty="0" smtClean="0">
                <a:solidFill>
                  <a:srgbClr val="FF0000"/>
                </a:solidFill>
                <a:latin typeface="Arial" charset="0"/>
              </a:rPr>
              <a:t> </a:t>
            </a:r>
            <a:endParaRPr lang="tr-TR" dirty="0" smtClean="0">
              <a:solidFill>
                <a:srgbClr val="FF0000"/>
              </a:solidFill>
              <a:latin typeface="Arial" charset="0"/>
            </a:endParaRP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Arial" charset="0"/>
              </a:rPr>
              <a:t>  </a:t>
            </a:r>
            <a:r>
              <a:rPr lang="en-AU" dirty="0" err="1" smtClean="0">
                <a:latin typeface="Arial" charset="0"/>
              </a:rPr>
              <a:t>Parkinsonizm</a:t>
            </a:r>
            <a:r>
              <a:rPr lang="en-AU" dirty="0" smtClean="0">
                <a:latin typeface="Arial" charset="0"/>
              </a:rPr>
              <a:t>, SVO, </a:t>
            </a:r>
            <a:r>
              <a:rPr lang="en-AU" dirty="0" err="1" smtClean="0">
                <a:latin typeface="Arial" charset="0"/>
              </a:rPr>
              <a:t>M.Skleroz</a:t>
            </a:r>
            <a:r>
              <a:rPr lang="en-AU" dirty="0" smtClean="0">
                <a:latin typeface="Arial" charset="0"/>
              </a:rPr>
              <a:t>, </a:t>
            </a:r>
            <a:r>
              <a:rPr lang="en-AU" dirty="0" err="1" smtClean="0">
                <a:latin typeface="Arial" charset="0"/>
              </a:rPr>
              <a:t>M.distrofi</a:t>
            </a:r>
            <a:r>
              <a:rPr lang="en-AU" dirty="0" smtClean="0">
                <a:latin typeface="Arial" charset="0"/>
              </a:rPr>
              <a:t>,</a:t>
            </a:r>
            <a:r>
              <a:rPr lang="tr-TR" dirty="0" smtClean="0">
                <a:latin typeface="Arial" charset="0"/>
              </a:rPr>
              <a:t> </a:t>
            </a:r>
            <a:r>
              <a:rPr lang="en-AU" dirty="0" smtClean="0">
                <a:latin typeface="Arial" charset="0"/>
              </a:rPr>
              <a:t>spinal </a:t>
            </a:r>
            <a:r>
              <a:rPr lang="en-AU" dirty="0" err="1" smtClean="0">
                <a:latin typeface="Arial" charset="0"/>
              </a:rPr>
              <a:t>kordda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hasar</a:t>
            </a:r>
            <a:r>
              <a:rPr lang="en-AU" dirty="0" smtClean="0">
                <a:latin typeface="Arial" charset="0"/>
              </a:rPr>
              <a:t>,</a:t>
            </a:r>
            <a:r>
              <a:rPr lang="tr-TR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Hirschsprung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hastalığı</a:t>
            </a:r>
            <a:r>
              <a:rPr lang="en-AU" dirty="0" smtClean="0">
                <a:latin typeface="Arial" charset="0"/>
              </a:rPr>
              <a:t>, Shy-</a:t>
            </a:r>
            <a:r>
              <a:rPr lang="en-AU" dirty="0" err="1" smtClean="0">
                <a:latin typeface="Arial" charset="0"/>
              </a:rPr>
              <a:t>Drager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sendromu</a:t>
            </a:r>
            <a:r>
              <a:rPr lang="en-AU" dirty="0" smtClean="0">
                <a:latin typeface="Arial" charset="0"/>
              </a:rPr>
              <a:t>, </a:t>
            </a:r>
            <a:r>
              <a:rPr lang="en-AU" dirty="0" err="1" smtClean="0">
                <a:latin typeface="Arial" charset="0"/>
              </a:rPr>
              <a:t>skleroderma</a:t>
            </a:r>
            <a:r>
              <a:rPr lang="en-AU" dirty="0" smtClean="0">
                <a:latin typeface="Arial" charset="0"/>
              </a:rPr>
              <a:t>, </a:t>
            </a:r>
            <a:r>
              <a:rPr lang="en-AU" dirty="0" err="1" smtClean="0">
                <a:latin typeface="Arial" charset="0"/>
              </a:rPr>
              <a:t>polimyozit</a:t>
            </a:r>
            <a:r>
              <a:rPr lang="en-AU" dirty="0" smtClean="0">
                <a:latin typeface="Arial" charset="0"/>
              </a:rPr>
              <a:t> </a:t>
            </a:r>
          </a:p>
          <a:p>
            <a:pPr>
              <a:buNone/>
            </a:pPr>
            <a:endParaRPr lang="tr-TR" b="1" dirty="0" smtClean="0">
              <a:solidFill>
                <a:srgbClr val="FF0000"/>
              </a:solidFill>
              <a:latin typeface="Arial" charset="0"/>
            </a:endParaRPr>
          </a:p>
          <a:p>
            <a:pPr>
              <a:buNone/>
            </a:pPr>
            <a:endParaRPr lang="tr-TR" b="1" dirty="0" smtClean="0">
              <a:solidFill>
                <a:srgbClr val="FF0000"/>
              </a:solidFill>
              <a:latin typeface="Arial" charset="0"/>
            </a:endParaRPr>
          </a:p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  <a:latin typeface="Arial" charset="0"/>
              </a:rPr>
              <a:t>4</a:t>
            </a:r>
            <a:r>
              <a:rPr lang="tr-TR" b="1" dirty="0" smtClean="0">
                <a:solidFill>
                  <a:srgbClr val="FF0000"/>
                </a:solidFill>
                <a:latin typeface="Arial" charset="0"/>
              </a:rPr>
              <a:t>. P</a:t>
            </a:r>
            <a:r>
              <a:rPr lang="en-AU" b="1" dirty="0" err="1" smtClean="0">
                <a:solidFill>
                  <a:srgbClr val="FF0000"/>
                </a:solidFill>
                <a:latin typeface="Arial" charset="0"/>
              </a:rPr>
              <a:t>arsiyel</a:t>
            </a:r>
            <a:r>
              <a:rPr lang="en-AU" b="1" dirty="0" smtClean="0">
                <a:solidFill>
                  <a:srgbClr val="FF0000"/>
                </a:solidFill>
                <a:latin typeface="Arial" charset="0"/>
              </a:rPr>
              <a:t> intestinal </a:t>
            </a:r>
            <a:r>
              <a:rPr lang="en-AU" b="1" dirty="0" err="1" smtClean="0">
                <a:solidFill>
                  <a:srgbClr val="FF0000"/>
                </a:solidFill>
                <a:latin typeface="Arial" charset="0"/>
              </a:rPr>
              <a:t>obstruksiyon</a:t>
            </a:r>
            <a:r>
              <a:rPr lang="en-AU" b="1" dirty="0" smtClean="0">
                <a:solidFill>
                  <a:srgbClr val="FF0000"/>
                </a:solidFill>
                <a:latin typeface="Arial" charset="0"/>
              </a:rPr>
              <a:t>:</a:t>
            </a:r>
            <a:r>
              <a:rPr lang="en-AU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tr-TR" dirty="0" err="1" smtClean="0">
                <a:latin typeface="Arial" charset="0"/>
              </a:rPr>
              <a:t>T</a:t>
            </a:r>
            <a:r>
              <a:rPr lang="en-AU" dirty="0" err="1" smtClean="0">
                <a:latin typeface="Arial" charset="0"/>
              </a:rPr>
              <a:t>ümörler,striktürler</a:t>
            </a:r>
            <a:r>
              <a:rPr lang="en-AU" dirty="0" smtClean="0">
                <a:latin typeface="Arial" charset="0"/>
              </a:rPr>
              <a:t>, </a:t>
            </a:r>
            <a:r>
              <a:rPr lang="en-AU" dirty="0" err="1" smtClean="0">
                <a:latin typeface="Arial" charset="0"/>
              </a:rPr>
              <a:t>yapışıklıklar</a:t>
            </a:r>
            <a:r>
              <a:rPr lang="en-AU" dirty="0" smtClean="0">
                <a:latin typeface="Arial" charset="0"/>
              </a:rPr>
              <a:t>, </a:t>
            </a:r>
            <a:r>
              <a:rPr lang="en-AU" dirty="0" err="1" smtClean="0">
                <a:latin typeface="Arial" charset="0"/>
              </a:rPr>
              <a:t>volvulus</a:t>
            </a:r>
            <a:r>
              <a:rPr lang="en-AU" dirty="0" smtClean="0">
                <a:latin typeface="Arial" charset="0"/>
              </a:rPr>
              <a:t>,</a:t>
            </a:r>
            <a:r>
              <a:rPr lang="tr-TR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rektosel</a:t>
            </a:r>
            <a:endParaRPr lang="tr-TR" dirty="0" smtClean="0">
              <a:latin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800" dirty="0" smtClean="0">
                <a:latin typeface="Arial" charset="0"/>
              </a:rPr>
              <a:t>ÖYKÜ </a:t>
            </a:r>
            <a:r>
              <a:rPr lang="tr-TR" sz="2800" dirty="0" smtClean="0">
                <a:latin typeface="Arial" charset="0"/>
              </a:rPr>
              <a:t>(İlaçlar çok iyi sorgulanmalı)</a:t>
            </a:r>
            <a:endParaRPr lang="en-AU" sz="2800" dirty="0" smtClean="0">
              <a:latin typeface="Arial" charset="0"/>
            </a:endParaRPr>
          </a:p>
          <a:p>
            <a:r>
              <a:rPr lang="en-AU" sz="2800" dirty="0" smtClean="0">
                <a:latin typeface="Arial" charset="0"/>
              </a:rPr>
              <a:t>FİZİK </a:t>
            </a:r>
            <a:r>
              <a:rPr lang="en-AU" sz="2800" dirty="0" smtClean="0">
                <a:latin typeface="Arial" charset="0"/>
              </a:rPr>
              <a:t>MUAYENE</a:t>
            </a:r>
            <a:endParaRPr lang="en-AU" sz="2800" dirty="0" smtClean="0">
              <a:latin typeface="Arial" charset="0"/>
            </a:endParaRPr>
          </a:p>
          <a:p>
            <a:r>
              <a:rPr lang="en-AU" sz="2800" dirty="0" smtClean="0">
                <a:latin typeface="Arial" charset="0"/>
              </a:rPr>
              <a:t>TETKİKLER</a:t>
            </a:r>
          </a:p>
          <a:p>
            <a:pPr lvl="1"/>
            <a:r>
              <a:rPr lang="tr-TR" sz="2400" dirty="0" smtClean="0">
                <a:latin typeface="Arial" charset="0"/>
              </a:rPr>
              <a:t>Biyokimyasal testler</a:t>
            </a:r>
          </a:p>
          <a:p>
            <a:pPr lvl="1"/>
            <a:r>
              <a:rPr lang="tr-TR" sz="2400" dirty="0" smtClean="0">
                <a:latin typeface="Arial" charset="0"/>
              </a:rPr>
              <a:t>( TFT, Mg, kalsiyum, potasyum…)</a:t>
            </a:r>
          </a:p>
          <a:p>
            <a:pPr lvl="1"/>
            <a:r>
              <a:rPr lang="tr-TR" sz="2400" dirty="0" smtClean="0">
                <a:latin typeface="Arial" charset="0"/>
              </a:rPr>
              <a:t>Görüntüleme yöntemleri:</a:t>
            </a:r>
          </a:p>
          <a:p>
            <a:pPr lvl="2"/>
            <a:r>
              <a:rPr lang="tr-TR" sz="2000" dirty="0" smtClean="0">
                <a:latin typeface="Arial" charset="0"/>
              </a:rPr>
              <a:t>KOLONOSKOPİ</a:t>
            </a:r>
            <a:endParaRPr lang="en-AU" sz="2000" dirty="0" smtClean="0">
              <a:latin typeface="Arial" charset="0"/>
            </a:endParaRPr>
          </a:p>
          <a:p>
            <a:pPr lvl="2"/>
            <a:r>
              <a:rPr lang="en-AU" sz="2000" dirty="0" smtClean="0">
                <a:latin typeface="Arial" charset="0"/>
              </a:rPr>
              <a:t>SİGMOİDOSKOPİ</a:t>
            </a:r>
            <a:r>
              <a:rPr lang="tr-TR" sz="2000" dirty="0" smtClean="0">
                <a:latin typeface="Arial" charset="0"/>
              </a:rPr>
              <a:t> </a:t>
            </a:r>
          </a:p>
          <a:p>
            <a:pPr lvl="2"/>
            <a:r>
              <a:rPr lang="tr-TR" sz="2000" dirty="0" smtClean="0">
                <a:latin typeface="Arial" charset="0"/>
              </a:rPr>
              <a:t>Baryumlu </a:t>
            </a:r>
            <a:r>
              <a:rPr lang="tr-TR" sz="2000" dirty="0" err="1" smtClean="0">
                <a:latin typeface="Arial" charset="0"/>
              </a:rPr>
              <a:t>grafi</a:t>
            </a:r>
            <a:endParaRPr lang="tr-TR" sz="2000" dirty="0" smtClean="0">
              <a:latin typeface="Arial" charset="0"/>
            </a:endParaRPr>
          </a:p>
          <a:p>
            <a:pPr lvl="1"/>
            <a:r>
              <a:rPr lang="tr-TR" sz="2400" dirty="0" smtClean="0">
                <a:latin typeface="Arial" charset="0"/>
              </a:rPr>
              <a:t>Kolon transit zamanı (</a:t>
            </a:r>
            <a:r>
              <a:rPr lang="tr-TR" sz="2400" dirty="0" err="1" smtClean="0">
                <a:latin typeface="Arial" charset="0"/>
              </a:rPr>
              <a:t>Pelet</a:t>
            </a:r>
            <a:r>
              <a:rPr lang="tr-TR" sz="2400" dirty="0" smtClean="0">
                <a:latin typeface="Arial" charset="0"/>
              </a:rPr>
              <a:t> Testi)</a:t>
            </a:r>
            <a:endParaRPr lang="tr-TR" sz="2400" dirty="0" smtClean="0">
              <a:latin typeface="Arial" charset="0"/>
            </a:endParaRPr>
          </a:p>
          <a:p>
            <a:pPr lvl="1"/>
            <a:r>
              <a:rPr lang="tr-TR" sz="2400" dirty="0" err="1" smtClean="0">
                <a:latin typeface="Arial" charset="0"/>
              </a:rPr>
              <a:t>Anorektal</a:t>
            </a:r>
            <a:r>
              <a:rPr lang="tr-TR" sz="2400" dirty="0" smtClean="0">
                <a:latin typeface="Arial" charset="0"/>
              </a:rPr>
              <a:t> </a:t>
            </a:r>
            <a:r>
              <a:rPr lang="tr-TR" sz="2400" dirty="0" err="1" smtClean="0">
                <a:latin typeface="Arial" charset="0"/>
              </a:rPr>
              <a:t>manometri</a:t>
            </a:r>
            <a:endParaRPr lang="tr-TR" sz="2400" dirty="0" smtClean="0">
              <a:latin typeface="Arial" charset="0"/>
            </a:endParaRPr>
          </a:p>
          <a:p>
            <a:pPr lvl="1"/>
            <a:r>
              <a:rPr lang="tr-TR" sz="2400" dirty="0" smtClean="0">
                <a:latin typeface="Arial" charset="0"/>
              </a:rPr>
              <a:t>Dinamik </a:t>
            </a:r>
            <a:r>
              <a:rPr lang="tr-TR" sz="2400" dirty="0" err="1" smtClean="0">
                <a:latin typeface="Arial" charset="0"/>
              </a:rPr>
              <a:t>pelvis</a:t>
            </a:r>
            <a:r>
              <a:rPr lang="tr-TR" sz="2400" dirty="0" smtClean="0">
                <a:latin typeface="Arial" charset="0"/>
              </a:rPr>
              <a:t> MRI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>
                <a:solidFill>
                  <a:srgbClr val="FF0000"/>
                </a:solidFill>
                <a:latin typeface="Arial" charset="0"/>
              </a:rPr>
              <a:t>Kolon transit </a:t>
            </a:r>
            <a:r>
              <a:rPr lang="tr-TR" sz="3200" dirty="0" err="1" smtClean="0">
                <a:solidFill>
                  <a:srgbClr val="FF0000"/>
                </a:solidFill>
                <a:latin typeface="Arial" charset="0"/>
              </a:rPr>
              <a:t>zamani</a:t>
            </a:r>
            <a:r>
              <a:rPr lang="tr-TR" sz="32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tr-TR" sz="3200" dirty="0" smtClean="0">
                <a:solidFill>
                  <a:srgbClr val="FF0000"/>
                </a:solidFill>
                <a:latin typeface="Arial" charset="0"/>
              </a:rPr>
              <a:t>(</a:t>
            </a:r>
            <a:r>
              <a:rPr lang="tr-TR" sz="3200" dirty="0" err="1" smtClean="0">
                <a:solidFill>
                  <a:srgbClr val="FF0000"/>
                </a:solidFill>
                <a:latin typeface="Arial" charset="0"/>
              </a:rPr>
              <a:t>Pelet</a:t>
            </a:r>
            <a:r>
              <a:rPr lang="tr-TR" sz="3200" dirty="0" smtClean="0">
                <a:solidFill>
                  <a:srgbClr val="FF0000"/>
                </a:solidFill>
                <a:latin typeface="Arial" charset="0"/>
              </a:rPr>
              <a:t> testi)</a:t>
            </a:r>
            <a:endParaRPr lang="tr-TR" dirty="0"/>
          </a:p>
        </p:txBody>
      </p:sp>
      <p:pic>
        <p:nvPicPr>
          <p:cNvPr id="4" name="Picture 2" descr="slow colonic transit time ile ilgili görsel sonucu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628800"/>
            <a:ext cx="6577031" cy="3919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Metin kutusu"/>
          <p:cNvSpPr txBox="1"/>
          <p:nvPr/>
        </p:nvSpPr>
        <p:spPr>
          <a:xfrm>
            <a:off x="1331640" y="5877272"/>
            <a:ext cx="2283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Yavaş kolon transitli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1800" smtClean="0">
              <a:latin typeface="Arial" charset="0"/>
            </a:endParaRPr>
          </a:p>
        </p:txBody>
      </p:sp>
      <p:sp>
        <p:nvSpPr>
          <p:cNvPr id="5529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1052736"/>
            <a:ext cx="7467600" cy="5421216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sz="2800" b="1" dirty="0" err="1" smtClean="0">
                <a:solidFill>
                  <a:srgbClr val="FF0000"/>
                </a:solidFill>
                <a:latin typeface="Arial" charset="0"/>
              </a:rPr>
              <a:t>Ano</a:t>
            </a:r>
            <a:r>
              <a:rPr lang="tr-TR" sz="2800" b="1" dirty="0" err="1" smtClean="0">
                <a:solidFill>
                  <a:srgbClr val="FF0000"/>
                </a:solidFill>
                <a:latin typeface="Arial" charset="0"/>
              </a:rPr>
              <a:t>rektal</a:t>
            </a:r>
            <a:r>
              <a:rPr lang="tr-TR" sz="2800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  <a:latin typeface="Arial" charset="0"/>
              </a:rPr>
              <a:t>manometri</a:t>
            </a:r>
            <a:r>
              <a:rPr lang="tr-TR" sz="2800" b="1" dirty="0" smtClean="0">
                <a:solidFill>
                  <a:srgbClr val="FF0000"/>
                </a:solidFill>
                <a:latin typeface="Arial" charset="0"/>
              </a:rPr>
              <a:t>:</a:t>
            </a: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Char char="•"/>
            </a:pPr>
            <a:endParaRPr lang="tr-TR" sz="2400" dirty="0" smtClean="0">
              <a:latin typeface="Arial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Char char="•"/>
            </a:pPr>
            <a:r>
              <a:rPr lang="tr-TR" sz="2400" dirty="0" err="1" smtClean="0">
                <a:latin typeface="Arial" charset="0"/>
              </a:rPr>
              <a:t>Anorektal</a:t>
            </a:r>
            <a:r>
              <a:rPr lang="tr-TR" sz="2400" dirty="0" smtClean="0">
                <a:latin typeface="Arial" charset="0"/>
              </a:rPr>
              <a:t> </a:t>
            </a:r>
            <a:r>
              <a:rPr lang="tr-TR" sz="2400" dirty="0" smtClean="0">
                <a:latin typeface="Arial" charset="0"/>
              </a:rPr>
              <a:t>kasların </a:t>
            </a:r>
            <a:r>
              <a:rPr lang="tr-TR" sz="2400" dirty="0" err="1" smtClean="0">
                <a:latin typeface="Arial" charset="0"/>
              </a:rPr>
              <a:t>tonusu</a:t>
            </a:r>
            <a:r>
              <a:rPr lang="tr-TR" sz="2400" dirty="0" smtClean="0">
                <a:latin typeface="Arial" charset="0"/>
              </a:rPr>
              <a:t> (</a:t>
            </a:r>
            <a:r>
              <a:rPr lang="tr-TR" sz="2400" dirty="0" err="1" smtClean="0">
                <a:latin typeface="Arial" charset="0"/>
              </a:rPr>
              <a:t>hipo</a:t>
            </a:r>
            <a:r>
              <a:rPr lang="tr-TR" sz="2400" dirty="0" smtClean="0">
                <a:latin typeface="Arial" charset="0"/>
              </a:rPr>
              <a:t> yada </a:t>
            </a:r>
            <a:r>
              <a:rPr lang="tr-TR" sz="2400" dirty="0" err="1" smtClean="0">
                <a:latin typeface="Arial" charset="0"/>
              </a:rPr>
              <a:t>hiper</a:t>
            </a:r>
            <a:r>
              <a:rPr lang="tr-TR" sz="2400" dirty="0" smtClean="0">
                <a:latin typeface="Arial" charset="0"/>
              </a:rPr>
              <a:t> fonksiyonu)</a:t>
            </a: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Char char="•"/>
            </a:pPr>
            <a:endParaRPr lang="tr-TR" sz="2400" dirty="0" smtClean="0">
              <a:latin typeface="Arial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Char char="•"/>
            </a:pPr>
            <a:r>
              <a:rPr lang="tr-TR" sz="2400" dirty="0" smtClean="0">
                <a:latin typeface="Arial" charset="0"/>
              </a:rPr>
              <a:t>Rektum </a:t>
            </a:r>
            <a:r>
              <a:rPr lang="tr-TR" sz="2400" dirty="0" smtClean="0">
                <a:latin typeface="Arial" charset="0"/>
              </a:rPr>
              <a:t>ve anal </a:t>
            </a:r>
            <a:r>
              <a:rPr lang="tr-TR" sz="2400" dirty="0" err="1" smtClean="0">
                <a:latin typeface="Arial" charset="0"/>
              </a:rPr>
              <a:t>sfinkter</a:t>
            </a:r>
            <a:r>
              <a:rPr lang="tr-TR" sz="2400" dirty="0" smtClean="0">
                <a:latin typeface="Arial" charset="0"/>
              </a:rPr>
              <a:t> arasındaki koordinasyon hakkında bilgi verir.</a:t>
            </a: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Char char="•"/>
            </a:pPr>
            <a:endParaRPr lang="tr-TR" sz="2400" dirty="0" smtClean="0">
              <a:solidFill>
                <a:schemeClr val="tx2"/>
              </a:solidFill>
              <a:latin typeface="Arial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Char char="•"/>
            </a:pPr>
            <a:endParaRPr lang="tr-TR" sz="2400" dirty="0" smtClean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79512" y="4293096"/>
            <a:ext cx="8604250" cy="145891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Hastanın </a:t>
            </a:r>
            <a:r>
              <a:rPr lang="tr-TR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subjektif</a:t>
            </a: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lang="tr-TR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rektal</a:t>
            </a: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doluluk hissi ile  </a:t>
            </a:r>
          </a:p>
          <a:p>
            <a:pPr algn="ctr">
              <a:lnSpc>
                <a:spcPct val="110000"/>
              </a:lnSpc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objektif fonksiyonlar karşılaştırılır. </a:t>
            </a:r>
          </a:p>
          <a:p>
            <a:pPr algn="ctr">
              <a:defRPr/>
            </a:pPr>
            <a:endParaRPr lang="tr-TR" sz="2800" dirty="0">
              <a:solidFill>
                <a:srgbClr val="FFFF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  <a:latin typeface="Arial" charset="0"/>
              </a:rPr>
              <a:t>Anorektal</a:t>
            </a:r>
            <a:r>
              <a:rPr lang="tr-TR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Arial" charset="0"/>
              </a:rPr>
              <a:t>manometri</a:t>
            </a:r>
            <a:r>
              <a:rPr lang="tr-TR" dirty="0" smtClean="0">
                <a:solidFill>
                  <a:srgbClr val="FF0000"/>
                </a:solidFill>
                <a:latin typeface="Arial" charset="0"/>
              </a:rPr>
              <a:t> &amp; </a:t>
            </a:r>
            <a:r>
              <a:rPr lang="tr-TR" dirty="0" err="1" smtClean="0">
                <a:solidFill>
                  <a:srgbClr val="FF0000"/>
                </a:solidFill>
                <a:latin typeface="Arial" charset="0"/>
              </a:rPr>
              <a:t>Kabizlik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endParaRPr lang="tr-TR" dirty="0" smtClean="0">
              <a:solidFill>
                <a:srgbClr val="FF0000"/>
              </a:solidFill>
              <a:latin typeface="Arial" charset="0"/>
            </a:endParaRPr>
          </a:p>
          <a:p>
            <a:pPr lvl="2"/>
            <a:endParaRPr lang="tr-TR" dirty="0" smtClean="0">
              <a:solidFill>
                <a:srgbClr val="FF0000"/>
              </a:solidFill>
              <a:latin typeface="Arial" charset="0"/>
            </a:endParaRPr>
          </a:p>
          <a:p>
            <a:pPr lvl="2"/>
            <a:r>
              <a:rPr lang="tr-TR" sz="2800" b="1" dirty="0" err="1" smtClean="0">
                <a:solidFill>
                  <a:srgbClr val="FF0000"/>
                </a:solidFill>
                <a:latin typeface="Arial" charset="0"/>
              </a:rPr>
              <a:t>Pelvis</a:t>
            </a:r>
            <a:r>
              <a:rPr lang="tr-TR" sz="2800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tr-TR" sz="2800" b="1" dirty="0" smtClean="0">
                <a:solidFill>
                  <a:srgbClr val="FF0000"/>
                </a:solidFill>
                <a:latin typeface="Arial" charset="0"/>
              </a:rPr>
              <a:t>tabanı </a:t>
            </a:r>
            <a:r>
              <a:rPr lang="tr-TR" sz="2800" b="1" dirty="0" err="1" smtClean="0">
                <a:solidFill>
                  <a:srgbClr val="FF0000"/>
                </a:solidFill>
                <a:latin typeface="Arial" charset="0"/>
              </a:rPr>
              <a:t>dissinerjisi</a:t>
            </a:r>
            <a:endParaRPr lang="tr-TR" sz="2800" b="1" dirty="0" smtClean="0">
              <a:solidFill>
                <a:srgbClr val="FF0000"/>
              </a:solidFill>
              <a:latin typeface="Arial" charset="0"/>
            </a:endParaRPr>
          </a:p>
          <a:p>
            <a:pPr lvl="2"/>
            <a:endParaRPr lang="tr-TR" sz="2800" b="1" dirty="0" smtClean="0">
              <a:solidFill>
                <a:srgbClr val="FF0000"/>
              </a:solidFill>
              <a:latin typeface="Arial" charset="0"/>
            </a:endParaRPr>
          </a:p>
          <a:p>
            <a:pPr lvl="2"/>
            <a:endParaRPr lang="tr-TR" sz="2800" b="1" dirty="0" smtClean="0">
              <a:solidFill>
                <a:srgbClr val="FF0000"/>
              </a:solidFill>
              <a:latin typeface="Arial" charset="0"/>
            </a:endParaRPr>
          </a:p>
          <a:p>
            <a:pPr lvl="2"/>
            <a:endParaRPr lang="tr-TR" sz="2800" b="1" dirty="0" smtClean="0">
              <a:solidFill>
                <a:srgbClr val="FF0000"/>
              </a:solidFill>
              <a:latin typeface="Arial" charset="0"/>
            </a:endParaRPr>
          </a:p>
          <a:p>
            <a:pPr lvl="2"/>
            <a:r>
              <a:rPr lang="tr-TR" sz="2800" b="1" dirty="0" err="1" smtClean="0">
                <a:solidFill>
                  <a:srgbClr val="FF0000"/>
                </a:solidFill>
                <a:latin typeface="Arial" charset="0"/>
              </a:rPr>
              <a:t>Hirschsprung's</a:t>
            </a:r>
            <a:r>
              <a:rPr lang="tr-TR" sz="2800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tr-TR" sz="2800" b="1" dirty="0" smtClean="0">
                <a:solidFill>
                  <a:srgbClr val="FF0000"/>
                </a:solidFill>
                <a:latin typeface="Arial" charset="0"/>
              </a:rPr>
              <a:t>hastalığı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4800" dirty="0" smtClean="0">
                <a:solidFill>
                  <a:srgbClr val="FF0000"/>
                </a:solidFill>
                <a:latin typeface="Arial" charset="0"/>
              </a:rPr>
              <a:t/>
            </a:r>
            <a:br>
              <a:rPr lang="tr-TR" sz="4800" dirty="0" smtClean="0">
                <a:solidFill>
                  <a:srgbClr val="FF0000"/>
                </a:solidFill>
                <a:latin typeface="Arial" charset="0"/>
              </a:rPr>
            </a:br>
            <a:r>
              <a:rPr lang="tr-TR" sz="2200" b="1" dirty="0" err="1" smtClean="0">
                <a:solidFill>
                  <a:srgbClr val="FF0000"/>
                </a:solidFill>
                <a:latin typeface="Arial" charset="0"/>
              </a:rPr>
              <a:t>Defekoğrafi</a:t>
            </a:r>
            <a:r>
              <a:rPr lang="tr-TR" sz="2200" b="1" dirty="0" smtClean="0">
                <a:solidFill>
                  <a:srgbClr val="FF0000"/>
                </a:solidFill>
                <a:latin typeface="Arial" charset="0"/>
              </a:rPr>
              <a:t> </a:t>
            </a:r>
            <a:br>
              <a:rPr lang="tr-TR" sz="2200" b="1" dirty="0" smtClean="0">
                <a:solidFill>
                  <a:srgbClr val="FF0000"/>
                </a:solidFill>
                <a:latin typeface="Arial" charset="0"/>
              </a:rPr>
            </a:br>
            <a:r>
              <a:rPr lang="tr-TR" sz="2200" b="1" dirty="0" smtClean="0">
                <a:solidFill>
                  <a:schemeClr val="tx1"/>
                </a:solidFill>
                <a:latin typeface="Arial" charset="0"/>
              </a:rPr>
              <a:t>(</a:t>
            </a:r>
            <a:r>
              <a:rPr lang="tr-TR" sz="2200" b="1" dirty="0" err="1" smtClean="0">
                <a:latin typeface="Arial" charset="0"/>
              </a:rPr>
              <a:t>Rayolojik</a:t>
            </a:r>
            <a:r>
              <a:rPr lang="tr-TR" sz="2200" b="1" dirty="0" smtClean="0">
                <a:latin typeface="Arial" charset="0"/>
              </a:rPr>
              <a:t> </a:t>
            </a:r>
            <a:r>
              <a:rPr lang="tr-TR" sz="2200" b="1" dirty="0" smtClean="0">
                <a:latin typeface="Arial" charset="0"/>
              </a:rPr>
              <a:t>olarak rektumun pozisyonunun ölçülmesi)</a:t>
            </a:r>
            <a:r>
              <a:rPr lang="tr-TR" sz="1800" dirty="0" smtClean="0">
                <a:latin typeface="Arial" charset="0"/>
              </a:rPr>
              <a:t/>
            </a:r>
            <a:br>
              <a:rPr lang="tr-TR" sz="1800" dirty="0" smtClean="0">
                <a:latin typeface="Arial" charset="0"/>
              </a:rPr>
            </a:br>
            <a:r>
              <a:rPr lang="tr-TR" sz="1800" dirty="0" smtClean="0">
                <a:solidFill>
                  <a:srgbClr val="FF0000"/>
                </a:solidFill>
                <a:latin typeface="Arial" charset="0"/>
              </a:rPr>
              <a:t>:</a:t>
            </a:r>
            <a:endParaRPr lang="en-US" sz="1800" dirty="0" smtClean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61443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0" y="1795463"/>
            <a:ext cx="4186238" cy="4498975"/>
          </a:xfrm>
        </p:spPr>
        <p:txBody>
          <a:bodyPr/>
          <a:lstStyle/>
          <a:p>
            <a:pPr lvl="1" eaLnBrk="1" hangingPunct="1"/>
            <a:r>
              <a:rPr lang="tr-TR" sz="2800" dirty="0" smtClean="0">
                <a:latin typeface="Arial" charset="0"/>
              </a:rPr>
              <a:t>MRI</a:t>
            </a:r>
          </a:p>
          <a:p>
            <a:pPr lvl="1" eaLnBrk="1" hangingPunct="1"/>
            <a:r>
              <a:rPr lang="tr-TR" sz="2800" dirty="0" smtClean="0">
                <a:latin typeface="Arial" charset="0"/>
              </a:rPr>
              <a:t>Baryumlu </a:t>
            </a:r>
          </a:p>
          <a:p>
            <a:pPr eaLnBrk="1" hangingPunct="1"/>
            <a:endParaRPr lang="tr-TR" sz="3600" dirty="0" smtClean="0">
              <a:latin typeface="Arial" charset="0"/>
            </a:endParaRPr>
          </a:p>
        </p:txBody>
      </p:sp>
      <p:pic>
        <p:nvPicPr>
          <p:cNvPr id="61444" name="Picture 4"/>
          <p:cNvPicPr>
            <a:picLocks noChangeAspect="1" noChangeArrowheads="1"/>
          </p:cNvPicPr>
          <p:nvPr>
            <p:ph type="body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3141663"/>
            <a:ext cx="2879725" cy="3094037"/>
          </a:xfrm>
        </p:spPr>
      </p:pic>
      <p:pic>
        <p:nvPicPr>
          <p:cNvPr id="61445" name="Picture 6" descr="MRI defecography ile ilgili görsel sonuc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4300" y="1916113"/>
            <a:ext cx="4303713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1. Yaşam Tarzı Değişikliği</a:t>
            </a:r>
          </a:p>
          <a:p>
            <a:pPr lvl="1"/>
            <a:r>
              <a:rPr lang="tr-TR" dirty="0" smtClean="0"/>
              <a:t>Dışkılama </a:t>
            </a:r>
            <a:r>
              <a:rPr lang="tr-TR" dirty="0" err="1" smtClean="0"/>
              <a:t>icin</a:t>
            </a:r>
            <a:r>
              <a:rPr lang="tr-TR" dirty="0" smtClean="0"/>
              <a:t> </a:t>
            </a:r>
            <a:r>
              <a:rPr lang="tr-TR" dirty="0" err="1" smtClean="0"/>
              <a:t>duzenli</a:t>
            </a:r>
            <a:r>
              <a:rPr lang="tr-TR" dirty="0" smtClean="0"/>
              <a:t> </a:t>
            </a:r>
            <a:r>
              <a:rPr lang="tr-TR" dirty="0" smtClean="0"/>
              <a:t>zaman ayırma </a:t>
            </a:r>
            <a:r>
              <a:rPr lang="tr-TR" dirty="0" smtClean="0"/>
              <a:t>ve her zaman dışkılama isteği doğduğunda tuvalete </a:t>
            </a:r>
            <a:r>
              <a:rPr lang="tr-TR" dirty="0" smtClean="0"/>
              <a:t>gitme gerekliliği</a:t>
            </a:r>
          </a:p>
          <a:p>
            <a:pPr lvl="1"/>
            <a:r>
              <a:rPr lang="tr-TR" dirty="0" smtClean="0"/>
              <a:t>Klozet </a:t>
            </a:r>
            <a:r>
              <a:rPr lang="tr-TR" dirty="0" err="1" smtClean="0"/>
              <a:t>uzerinde</a:t>
            </a:r>
            <a:r>
              <a:rPr lang="tr-TR" dirty="0" smtClean="0"/>
              <a:t> otururken ayaklarının altında </a:t>
            </a:r>
            <a:r>
              <a:rPr lang="tr-TR" dirty="0" smtClean="0"/>
              <a:t>yaklaşık 15 </a:t>
            </a:r>
            <a:r>
              <a:rPr lang="tr-TR" dirty="0" smtClean="0"/>
              <a:t>cm </a:t>
            </a:r>
            <a:r>
              <a:rPr lang="tr-TR" dirty="0" err="1" smtClean="0"/>
              <a:t>yuksekliğinde</a:t>
            </a:r>
            <a:r>
              <a:rPr lang="tr-TR" dirty="0" smtClean="0"/>
              <a:t> bir destek </a:t>
            </a:r>
            <a:r>
              <a:rPr lang="tr-TR" dirty="0" smtClean="0"/>
              <a:t>yerleştirmeleri</a:t>
            </a:r>
          </a:p>
          <a:p>
            <a:pPr lvl="1"/>
            <a:r>
              <a:rPr lang="tr-TR" dirty="0" err="1" smtClean="0"/>
              <a:t>İnaktif</a:t>
            </a:r>
            <a:r>
              <a:rPr lang="tr-TR" dirty="0" smtClean="0"/>
              <a:t> yaşam </a:t>
            </a:r>
            <a:r>
              <a:rPr lang="tr-TR" dirty="0" smtClean="0"/>
              <a:t>tarzı olanlarda fiziksel aktivite </a:t>
            </a:r>
            <a:r>
              <a:rPr lang="tr-TR" dirty="0" err="1" smtClean="0"/>
              <a:t>onerilmelidir</a:t>
            </a:r>
            <a:r>
              <a:rPr lang="tr-TR" dirty="0" smtClean="0"/>
              <a:t> </a:t>
            </a:r>
            <a:endParaRPr lang="tr-TR" dirty="0" smtClean="0"/>
          </a:p>
          <a:p>
            <a:pPr lvl="1"/>
            <a:r>
              <a:rPr lang="tr-TR" dirty="0" smtClean="0"/>
              <a:t>Kabızlığa neden </a:t>
            </a:r>
            <a:r>
              <a:rPr lang="tr-TR" dirty="0" smtClean="0"/>
              <a:t>olan </a:t>
            </a:r>
            <a:r>
              <a:rPr lang="tr-TR" dirty="0" err="1" smtClean="0"/>
              <a:t>ilacların</a:t>
            </a:r>
            <a:r>
              <a:rPr lang="tr-TR" dirty="0" smtClean="0"/>
              <a:t> kullanımından uzak durulmalıdır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b="1" dirty="0" smtClean="0">
                <a:solidFill>
                  <a:srgbClr val="FF0000"/>
                </a:solidFill>
              </a:rPr>
              <a:t>2. Diyet </a:t>
            </a:r>
          </a:p>
          <a:p>
            <a:pPr lvl="1"/>
            <a:r>
              <a:rPr lang="tr-TR" dirty="0" smtClean="0"/>
              <a:t>Günlük 1,5-2 L su</a:t>
            </a:r>
          </a:p>
          <a:p>
            <a:pPr lvl="1"/>
            <a:r>
              <a:rPr lang="tr-TR" dirty="0" err="1" smtClean="0"/>
              <a:t>Gunluk</a:t>
            </a:r>
            <a:r>
              <a:rPr lang="tr-TR" dirty="0" smtClean="0"/>
              <a:t> fiber (lif ) alımının </a:t>
            </a:r>
            <a:r>
              <a:rPr lang="tr-TR" dirty="0" smtClean="0"/>
              <a:t>arttırılması (</a:t>
            </a:r>
            <a:r>
              <a:rPr lang="tr-TR" dirty="0" smtClean="0"/>
              <a:t>Tavsiye edilen </a:t>
            </a:r>
            <a:r>
              <a:rPr lang="tr-TR" dirty="0" err="1" smtClean="0"/>
              <a:t>gunluk</a:t>
            </a:r>
            <a:r>
              <a:rPr lang="tr-TR" dirty="0" smtClean="0"/>
              <a:t> fiber miktarı </a:t>
            </a:r>
            <a:r>
              <a:rPr lang="tr-TR" dirty="0" err="1" smtClean="0"/>
              <a:t>gunde</a:t>
            </a:r>
            <a:r>
              <a:rPr lang="tr-TR" dirty="0" smtClean="0"/>
              <a:t> 20-35 </a:t>
            </a:r>
            <a:r>
              <a:rPr lang="tr-TR" dirty="0" smtClean="0"/>
              <a:t>gramdır)</a:t>
            </a:r>
            <a:endParaRPr lang="tr-T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3. </a:t>
            </a:r>
            <a:r>
              <a:rPr lang="tr-TR" b="1" dirty="0" err="1" smtClean="0">
                <a:solidFill>
                  <a:srgbClr val="FF0000"/>
                </a:solidFill>
              </a:rPr>
              <a:t>Laksatifler</a:t>
            </a:r>
            <a:endParaRPr lang="tr-TR" b="1" dirty="0" smtClean="0">
              <a:solidFill>
                <a:srgbClr val="FF0000"/>
              </a:solidFill>
            </a:endParaRPr>
          </a:p>
          <a:p>
            <a:pPr lvl="1"/>
            <a:r>
              <a:rPr lang="tr-TR" dirty="0" err="1" smtClean="0"/>
              <a:t>Laktüloz</a:t>
            </a:r>
            <a:r>
              <a:rPr lang="tr-TR" dirty="0" smtClean="0"/>
              <a:t>, polietilen glikol </a:t>
            </a:r>
          </a:p>
          <a:p>
            <a:endParaRPr lang="tr-TR" dirty="0" smtClean="0"/>
          </a:p>
          <a:p>
            <a:r>
              <a:rPr lang="tr-TR" b="1" dirty="0" smtClean="0">
                <a:solidFill>
                  <a:srgbClr val="FF0000"/>
                </a:solidFill>
              </a:rPr>
              <a:t>4. </a:t>
            </a:r>
            <a:r>
              <a:rPr lang="tr-TR" b="1" dirty="0" err="1" smtClean="0">
                <a:solidFill>
                  <a:srgbClr val="FF0000"/>
                </a:solidFill>
              </a:rPr>
              <a:t>Prokinetik</a:t>
            </a:r>
            <a:r>
              <a:rPr lang="tr-TR" b="1" dirty="0" smtClean="0">
                <a:solidFill>
                  <a:srgbClr val="FF0000"/>
                </a:solidFill>
              </a:rPr>
              <a:t> Ajanlar</a:t>
            </a:r>
          </a:p>
          <a:p>
            <a:pPr lvl="1"/>
            <a:r>
              <a:rPr lang="tr-TR" dirty="0" err="1" smtClean="0"/>
              <a:t>Prukaloprid</a:t>
            </a:r>
            <a:endParaRPr lang="tr-TR" dirty="0" smtClean="0"/>
          </a:p>
          <a:p>
            <a:endParaRPr lang="tr-TR" dirty="0" smtClean="0"/>
          </a:p>
          <a:p>
            <a:r>
              <a:rPr lang="tr-TR" b="1" dirty="0" smtClean="0">
                <a:solidFill>
                  <a:srgbClr val="FF0000"/>
                </a:solidFill>
              </a:rPr>
              <a:t>5. </a:t>
            </a:r>
            <a:r>
              <a:rPr lang="tr-TR" b="1" dirty="0" err="1" smtClean="0">
                <a:solidFill>
                  <a:srgbClr val="FF0000"/>
                </a:solidFill>
              </a:rPr>
              <a:t>Clostridium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botulinum</a:t>
            </a:r>
            <a:r>
              <a:rPr lang="tr-TR" b="1" dirty="0" smtClean="0">
                <a:solidFill>
                  <a:srgbClr val="FF0000"/>
                </a:solidFill>
              </a:rPr>
              <a:t> Toksin </a:t>
            </a:r>
            <a:endParaRPr lang="tr-TR" b="1" dirty="0" smtClean="0">
              <a:solidFill>
                <a:srgbClr val="FF0000"/>
              </a:solidFill>
            </a:endParaRPr>
          </a:p>
          <a:p>
            <a:pPr lvl="1"/>
            <a:r>
              <a:rPr lang="tr-TR" dirty="0" smtClean="0"/>
              <a:t>Çıkış </a:t>
            </a:r>
            <a:r>
              <a:rPr lang="tr-TR" dirty="0" smtClean="0"/>
              <a:t>fonksiyon </a:t>
            </a:r>
            <a:r>
              <a:rPr lang="tr-TR" dirty="0" smtClean="0"/>
              <a:t>bozukluklarını hafifletmek </a:t>
            </a:r>
            <a:r>
              <a:rPr lang="tr-TR" dirty="0" err="1" smtClean="0"/>
              <a:t>icin</a:t>
            </a:r>
            <a:r>
              <a:rPr lang="tr-TR" dirty="0" smtClean="0"/>
              <a:t> kullanılmıştır. </a:t>
            </a:r>
            <a:endParaRPr lang="tr-TR" dirty="0" smtClean="0"/>
          </a:p>
          <a:p>
            <a:pPr lvl="1"/>
            <a:r>
              <a:rPr lang="tr-TR" dirty="0" smtClean="0"/>
              <a:t>Genellikle </a:t>
            </a:r>
            <a:r>
              <a:rPr lang="tr-TR" dirty="0" err="1" smtClean="0"/>
              <a:t>puborektaliskasına</a:t>
            </a:r>
            <a:r>
              <a:rPr lang="tr-TR" dirty="0" smtClean="0"/>
              <a:t> </a:t>
            </a:r>
            <a:r>
              <a:rPr lang="tr-TR" dirty="0" smtClean="0"/>
              <a:t>enjekte </a:t>
            </a:r>
            <a:r>
              <a:rPr lang="tr-TR" dirty="0" smtClean="0"/>
              <a:t>edilir</a:t>
            </a:r>
          </a:p>
          <a:p>
            <a:endParaRPr lang="tr-TR" dirty="0" smtClean="0"/>
          </a:p>
          <a:p>
            <a:r>
              <a:rPr lang="tr-TR" b="1" dirty="0" smtClean="0">
                <a:solidFill>
                  <a:srgbClr val="FF0000"/>
                </a:solidFill>
              </a:rPr>
              <a:t>6. Cerrahi</a:t>
            </a:r>
          </a:p>
          <a:p>
            <a:pPr lvl="1"/>
            <a:r>
              <a:rPr lang="tr-TR" dirty="0" smtClean="0"/>
              <a:t>Dikkatli </a:t>
            </a:r>
            <a:r>
              <a:rPr lang="tr-TR" dirty="0" err="1" smtClean="0"/>
              <a:t>secilen</a:t>
            </a:r>
            <a:r>
              <a:rPr lang="tr-TR" dirty="0" smtClean="0"/>
              <a:t> hastalarda </a:t>
            </a:r>
            <a:r>
              <a:rPr lang="tr-TR" dirty="0" err="1" smtClean="0"/>
              <a:t>ileorektal</a:t>
            </a:r>
            <a:r>
              <a:rPr lang="tr-TR" dirty="0" smtClean="0"/>
              <a:t> </a:t>
            </a:r>
            <a:r>
              <a:rPr lang="tr-TR" dirty="0" err="1" smtClean="0"/>
              <a:t>anastomoz</a:t>
            </a:r>
            <a:r>
              <a:rPr lang="tr-TR" dirty="0" smtClean="0"/>
              <a:t> ile </a:t>
            </a:r>
            <a:r>
              <a:rPr lang="tr-TR" dirty="0" smtClean="0"/>
              <a:t>birlikte </a:t>
            </a:r>
            <a:r>
              <a:rPr lang="tr-TR" dirty="0" err="1" smtClean="0"/>
              <a:t>subtotal</a:t>
            </a:r>
            <a:r>
              <a:rPr lang="tr-TR" dirty="0" smtClean="0"/>
              <a:t> </a:t>
            </a:r>
            <a:r>
              <a:rPr lang="tr-TR" dirty="0" err="1" smtClean="0"/>
              <a:t>kolektomi</a:t>
            </a:r>
            <a:r>
              <a:rPr lang="tr-TR" dirty="0" smtClean="0"/>
              <a:t> veya total </a:t>
            </a:r>
            <a:r>
              <a:rPr lang="tr-TR" dirty="0" err="1" smtClean="0"/>
              <a:t>kolektomi</a:t>
            </a:r>
            <a:r>
              <a:rPr lang="tr-TR" dirty="0" smtClean="0"/>
              <a:t> uygulanabilir</a:t>
            </a:r>
            <a:endParaRPr lang="tr-TR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					</a:t>
            </a:r>
            <a:r>
              <a:rPr lang="tr-TR" b="1" i="1" dirty="0" smtClean="0"/>
              <a:t>Teşekkürler….</a:t>
            </a:r>
            <a:endParaRPr lang="tr-TR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Dışkılama sayısı &gt; 3/gün</a:t>
            </a:r>
          </a:p>
          <a:p>
            <a:endParaRPr lang="tr-TR" dirty="0" smtClean="0"/>
          </a:p>
          <a:p>
            <a:r>
              <a:rPr lang="tr-TR" dirty="0" smtClean="0"/>
              <a:t>Daha çok kullanılan tanımı ile sayı yada miktardan bağımsız olarak </a:t>
            </a:r>
            <a:r>
              <a:rPr lang="tr-TR" dirty="0" err="1" smtClean="0"/>
              <a:t>gaytanın</a:t>
            </a:r>
            <a:r>
              <a:rPr lang="tr-TR" dirty="0" smtClean="0"/>
              <a:t> bulunduğu kabın şeklini alacak kıvamda olması olarak da tanımlanır </a:t>
            </a:r>
          </a:p>
          <a:p>
            <a:endParaRPr lang="tr-TR" dirty="0" smtClean="0"/>
          </a:p>
          <a:p>
            <a:r>
              <a:rPr lang="tr-TR" dirty="0" smtClean="0"/>
              <a:t>Ama dışkılama sayısı önemli kriter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Akut / Kronik ayırımı değerlendirme ve tanısal yaklaşım için önemli </a:t>
            </a:r>
          </a:p>
          <a:p>
            <a:endParaRPr lang="tr-TR" dirty="0" smtClean="0"/>
          </a:p>
          <a:p>
            <a:r>
              <a:rPr lang="tr-TR" b="1" dirty="0" smtClean="0">
                <a:solidFill>
                  <a:srgbClr val="FF0000"/>
                </a:solidFill>
              </a:rPr>
              <a:t>Akut:</a:t>
            </a:r>
            <a:r>
              <a:rPr lang="tr-TR" dirty="0" smtClean="0"/>
              <a:t> 2 haftadan kısa süredir olan ishallere</a:t>
            </a:r>
          </a:p>
          <a:p>
            <a:endParaRPr lang="tr-TR" dirty="0" smtClean="0"/>
          </a:p>
          <a:p>
            <a:r>
              <a:rPr lang="tr-TR" b="1" dirty="0" smtClean="0">
                <a:solidFill>
                  <a:srgbClr val="FF0000"/>
                </a:solidFill>
              </a:rPr>
              <a:t>Kronik:</a:t>
            </a:r>
            <a:r>
              <a:rPr lang="tr-TR" dirty="0" smtClean="0"/>
              <a:t> &gt;4 hafta süredir devam eden ishallere denir </a:t>
            </a:r>
          </a:p>
          <a:p>
            <a:endParaRPr lang="tr-TR" dirty="0" smtClean="0"/>
          </a:p>
          <a:p>
            <a:pPr lvl="1"/>
            <a:r>
              <a:rPr lang="tr-TR" dirty="0" err="1" smtClean="0"/>
              <a:t>Persistan</a:t>
            </a:r>
            <a:r>
              <a:rPr lang="tr-TR" dirty="0" smtClean="0"/>
              <a:t> ishal: 2-4 haftadır devam eden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Fizyopatolojisine</a:t>
            </a:r>
            <a:r>
              <a:rPr lang="tr-TR" dirty="0" smtClean="0"/>
              <a:t> göre ise ishaller 4’e ayrılır; </a:t>
            </a:r>
          </a:p>
          <a:p>
            <a:pPr lvl="1"/>
            <a:endParaRPr lang="tr-TR" dirty="0" smtClean="0"/>
          </a:p>
          <a:p>
            <a:pPr lvl="1"/>
            <a:r>
              <a:rPr lang="tr-TR" dirty="0" err="1" smtClean="0"/>
              <a:t>Osmotik</a:t>
            </a:r>
            <a:r>
              <a:rPr lang="tr-TR" dirty="0" smtClean="0"/>
              <a:t> Tip (Bağırsak içerisinde su tutulumuna neden olan etken varlığı) </a:t>
            </a:r>
          </a:p>
          <a:p>
            <a:pPr lvl="1"/>
            <a:endParaRPr lang="tr-TR" dirty="0" smtClean="0"/>
          </a:p>
          <a:p>
            <a:pPr lvl="1"/>
            <a:r>
              <a:rPr lang="tr-TR" dirty="0" err="1" smtClean="0"/>
              <a:t>Sekretuar</a:t>
            </a:r>
            <a:r>
              <a:rPr lang="tr-TR" dirty="0" smtClean="0"/>
              <a:t> Tip (</a:t>
            </a:r>
            <a:r>
              <a:rPr lang="tr-TR" dirty="0" err="1" smtClean="0"/>
              <a:t>Absorbsiyonda</a:t>
            </a:r>
            <a:r>
              <a:rPr lang="tr-TR" dirty="0" smtClean="0"/>
              <a:t> azalma </a:t>
            </a:r>
            <a:r>
              <a:rPr lang="tr-TR" dirty="0" err="1" smtClean="0"/>
              <a:t>sekresyonda</a:t>
            </a:r>
            <a:r>
              <a:rPr lang="tr-TR" dirty="0" smtClean="0"/>
              <a:t> artış, bol miktarlıdır)</a:t>
            </a:r>
          </a:p>
          <a:p>
            <a:pPr lvl="1"/>
            <a:endParaRPr lang="tr-TR" dirty="0" smtClean="0"/>
          </a:p>
          <a:p>
            <a:pPr lvl="1"/>
            <a:r>
              <a:rPr lang="tr-TR" dirty="0" err="1" smtClean="0"/>
              <a:t>İnflamatuar</a:t>
            </a:r>
            <a:r>
              <a:rPr lang="tr-TR" dirty="0" smtClean="0"/>
              <a:t> Tip (</a:t>
            </a:r>
            <a:r>
              <a:rPr lang="tr-TR" dirty="0" err="1" smtClean="0"/>
              <a:t>Mukozal</a:t>
            </a:r>
            <a:r>
              <a:rPr lang="tr-TR" dirty="0" smtClean="0"/>
              <a:t> hasara </a:t>
            </a:r>
            <a:r>
              <a:rPr lang="tr-TR" dirty="0" err="1" smtClean="0"/>
              <a:t>sekonder</a:t>
            </a:r>
            <a:r>
              <a:rPr lang="tr-TR" dirty="0" smtClean="0"/>
              <a:t>)</a:t>
            </a:r>
          </a:p>
          <a:p>
            <a:pPr lvl="1"/>
            <a:endParaRPr lang="tr-TR" dirty="0" smtClean="0"/>
          </a:p>
          <a:p>
            <a:pPr lvl="1"/>
            <a:r>
              <a:rPr lang="tr-TR" dirty="0" err="1" smtClean="0"/>
              <a:t>Motilite</a:t>
            </a:r>
            <a:r>
              <a:rPr lang="tr-TR" dirty="0" smtClean="0"/>
              <a:t> Bozukluğuna Bağlı (Genellikle kronik </a:t>
            </a:r>
            <a:r>
              <a:rPr lang="tr-TR" dirty="0" err="1" smtClean="0"/>
              <a:t>diare</a:t>
            </a:r>
            <a:r>
              <a:rPr lang="tr-TR" dirty="0" smtClean="0"/>
              <a:t>)</a:t>
            </a:r>
          </a:p>
          <a:p>
            <a:pPr lvl="1"/>
            <a:endParaRPr lang="tr-T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OSMOTİK İSHALLER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latin typeface="Arial" charset="0"/>
                <a:cs typeface="Arial" charset="0"/>
              </a:rPr>
              <a:t>Barsak lümeninde fazla miktarda </a:t>
            </a:r>
            <a:r>
              <a:rPr lang="tr-TR" dirty="0" err="1" smtClean="0">
                <a:latin typeface="Arial" charset="0"/>
                <a:cs typeface="Arial" charset="0"/>
              </a:rPr>
              <a:t>osmotik</a:t>
            </a:r>
            <a:r>
              <a:rPr lang="tr-TR" dirty="0" smtClean="0">
                <a:latin typeface="Arial" charset="0"/>
                <a:cs typeface="Arial" charset="0"/>
              </a:rPr>
              <a:t> aktif emilmeyen madde bulunmasında oluşur (elektrolit dışı </a:t>
            </a:r>
            <a:r>
              <a:rPr lang="tr-TR" dirty="0" err="1" smtClean="0">
                <a:latin typeface="Arial" charset="0"/>
                <a:cs typeface="Arial" charset="0"/>
              </a:rPr>
              <a:t>madddeler</a:t>
            </a:r>
            <a:r>
              <a:rPr lang="tr-TR" dirty="0" smtClean="0">
                <a:latin typeface="Arial" charset="0"/>
                <a:cs typeface="Arial" charset="0"/>
              </a:rPr>
              <a:t>)</a:t>
            </a:r>
          </a:p>
          <a:p>
            <a:r>
              <a:rPr lang="tr-TR" dirty="0" smtClean="0"/>
              <a:t>Nedenleri;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AU" dirty="0" smtClean="0">
                <a:latin typeface="Arial" charset="0"/>
              </a:rPr>
              <a:t>Primer </a:t>
            </a:r>
            <a:r>
              <a:rPr lang="en-AU" dirty="0" err="1" smtClean="0">
                <a:latin typeface="Arial" charset="0"/>
              </a:rPr>
              <a:t>laktoz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intoleransı</a:t>
            </a:r>
            <a:endParaRPr lang="en-AU" dirty="0" smtClean="0">
              <a:latin typeface="Arial" charset="0"/>
            </a:endParaRP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AU" dirty="0" err="1" smtClean="0">
                <a:latin typeface="Arial" charset="0"/>
              </a:rPr>
              <a:t>Glukoz</a:t>
            </a:r>
            <a:r>
              <a:rPr lang="en-AU" dirty="0" smtClean="0">
                <a:latin typeface="Arial" charset="0"/>
              </a:rPr>
              <a:t>, </a:t>
            </a:r>
            <a:r>
              <a:rPr lang="en-AU" dirty="0" err="1" smtClean="0">
                <a:latin typeface="Arial" charset="0"/>
              </a:rPr>
              <a:t>galaktoz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intoleransı</a:t>
            </a:r>
            <a:endParaRPr lang="tr-TR" dirty="0" smtClean="0">
              <a:latin typeface="Arial" charset="0"/>
            </a:endParaRP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AU" dirty="0" err="1" smtClean="0">
                <a:latin typeface="Arial" charset="0"/>
              </a:rPr>
              <a:t>Fruktoz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malabsorbsiyonu</a:t>
            </a:r>
            <a:endParaRPr lang="en-AU" dirty="0" smtClean="0">
              <a:latin typeface="Arial" charset="0"/>
            </a:endParaRP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AU" dirty="0" err="1" smtClean="0">
                <a:latin typeface="Arial" charset="0"/>
              </a:rPr>
              <a:t>Mannitol-sorbitol</a:t>
            </a:r>
            <a:endParaRPr lang="en-AU" dirty="0" smtClean="0">
              <a:latin typeface="Arial" charset="0"/>
            </a:endParaRP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AU" dirty="0" err="1" smtClean="0">
                <a:latin typeface="Arial" charset="0"/>
              </a:rPr>
              <a:t>Laktüloz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tedavisi</a:t>
            </a:r>
            <a:endParaRPr lang="en-AU" dirty="0" smtClean="0">
              <a:latin typeface="Arial" charset="0"/>
            </a:endParaRP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AU" dirty="0" err="1" smtClean="0">
                <a:latin typeface="Arial" charset="0"/>
              </a:rPr>
              <a:t>Gastrik</a:t>
            </a:r>
            <a:r>
              <a:rPr lang="en-AU" dirty="0" smtClean="0">
                <a:latin typeface="Arial" charset="0"/>
              </a:rPr>
              <a:t> </a:t>
            </a:r>
            <a:r>
              <a:rPr lang="en-AU" dirty="0" err="1" smtClean="0">
                <a:latin typeface="Arial" charset="0"/>
              </a:rPr>
              <a:t>cerrahi</a:t>
            </a:r>
            <a:r>
              <a:rPr lang="tr-TR" dirty="0" smtClean="0">
                <a:latin typeface="Arial" charset="0"/>
              </a:rPr>
              <a:t> </a:t>
            </a:r>
            <a:r>
              <a:rPr lang="en-AU" dirty="0" smtClean="0">
                <a:latin typeface="Arial" charset="0"/>
              </a:rPr>
              <a:t>(dumping </a:t>
            </a:r>
            <a:r>
              <a:rPr lang="en-AU" dirty="0" err="1" smtClean="0">
                <a:latin typeface="Arial" charset="0"/>
              </a:rPr>
              <a:t>sendromu</a:t>
            </a:r>
            <a:r>
              <a:rPr lang="en-AU" dirty="0" smtClean="0">
                <a:latin typeface="Arial" charset="0"/>
              </a:rPr>
              <a:t>)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AU" dirty="0" err="1" smtClean="0">
                <a:latin typeface="Arial" charset="0"/>
              </a:rPr>
              <a:t>Jejunoileal</a:t>
            </a:r>
            <a:r>
              <a:rPr lang="en-AU" dirty="0" smtClean="0">
                <a:latin typeface="Arial" charset="0"/>
              </a:rPr>
              <a:t> </a:t>
            </a:r>
            <a:r>
              <a:rPr lang="tr-TR" dirty="0" smtClean="0">
                <a:latin typeface="Arial" charset="0"/>
              </a:rPr>
              <a:t>b</a:t>
            </a:r>
            <a:r>
              <a:rPr lang="en-AU" dirty="0" smtClean="0">
                <a:latin typeface="Arial" charset="0"/>
              </a:rPr>
              <a:t>y-pass</a:t>
            </a:r>
            <a:endParaRPr lang="tr-TR" dirty="0" smtClean="0">
              <a:latin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SEKRETUVAR İSHALLER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endParaRPr lang="tr-TR" dirty="0" smtClean="0">
              <a:latin typeface="Arial" charset="0"/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dirty="0" err="1" smtClean="0">
                <a:latin typeface="Arial" charset="0"/>
              </a:rPr>
              <a:t>İntestinal</a:t>
            </a:r>
            <a:r>
              <a:rPr lang="tr-TR" dirty="0" smtClean="0">
                <a:latin typeface="Arial" charset="0"/>
              </a:rPr>
              <a:t> lümene sıvı ve elektrolit </a:t>
            </a:r>
            <a:r>
              <a:rPr lang="tr-TR" dirty="0" err="1" smtClean="0">
                <a:latin typeface="Arial" charset="0"/>
              </a:rPr>
              <a:t>sekresyonunu</a:t>
            </a:r>
            <a:r>
              <a:rPr lang="tr-TR" dirty="0" smtClean="0">
                <a:latin typeface="Arial" charset="0"/>
              </a:rPr>
              <a:t> artmasıdır. </a:t>
            </a:r>
          </a:p>
          <a:p>
            <a:pPr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endParaRPr lang="tr-TR" dirty="0" smtClean="0">
              <a:latin typeface="Arial" charset="0"/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dirty="0" smtClean="0">
                <a:latin typeface="Arial" charset="0"/>
              </a:rPr>
              <a:t>Açlıkta durmaz.</a:t>
            </a:r>
          </a:p>
          <a:p>
            <a:pPr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endParaRPr lang="tr-TR" dirty="0" smtClean="0">
              <a:latin typeface="Arial" charset="0"/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tr-TR" dirty="0" smtClean="0">
                <a:latin typeface="Arial" charset="0"/>
              </a:rPr>
              <a:t>Bol ve suludur, kan, yağ, cerahat içermez</a:t>
            </a:r>
          </a:p>
          <a:p>
            <a:pPr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ü"/>
            </a:pP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409</TotalTime>
  <Words>1650</Words>
  <Application>Microsoft Office PowerPoint</Application>
  <PresentationFormat>Ekran Gösterisi (4:3)</PresentationFormat>
  <Paragraphs>419</Paragraphs>
  <Slides>48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48</vt:i4>
      </vt:variant>
    </vt:vector>
  </HeadingPairs>
  <TitlesOfParts>
    <vt:vector size="49" baseType="lpstr">
      <vt:lpstr>Cumba</vt:lpstr>
      <vt:lpstr>DİARE VE KONSTİPASYONU OLAN HASTAYA KLİNİK YAKLAŞIM</vt:lpstr>
      <vt:lpstr>Normal Dişkilama</vt:lpstr>
      <vt:lpstr>Slayt 3</vt:lpstr>
      <vt:lpstr>Slayt 4</vt:lpstr>
      <vt:lpstr>TANIM </vt:lpstr>
      <vt:lpstr>TANIM</vt:lpstr>
      <vt:lpstr>TANIM</vt:lpstr>
      <vt:lpstr>OSMOTİK İSHALLER</vt:lpstr>
      <vt:lpstr>SEKRETUVAR İSHALLER</vt:lpstr>
      <vt:lpstr>SEKRETUVAR İSHALLER NEDENLERİ</vt:lpstr>
      <vt:lpstr>MOTİLİTE BOZUKLUĞUNA BAĞLI İSHALLER</vt:lpstr>
      <vt:lpstr>İNFLAMATUAR TİP İSHALLER </vt:lpstr>
      <vt:lpstr>İSHALLERİN SINIFLANDIRMASI (Lokalizasyon)</vt:lpstr>
      <vt:lpstr>Akut ishali olan hastaya ne soralim?</vt:lpstr>
      <vt:lpstr>Akut diare</vt:lpstr>
      <vt:lpstr>Akut diare</vt:lpstr>
      <vt:lpstr>Slayt 17</vt:lpstr>
      <vt:lpstr>Akut Diarede Tedavi</vt:lpstr>
      <vt:lpstr>Kronik Diare </vt:lpstr>
      <vt:lpstr>Slayt 20</vt:lpstr>
      <vt:lpstr>KRONİ DİARESİ OLAN HASTAYA  NE SORALIM?</vt:lpstr>
      <vt:lpstr>KRONİK DİYARE SEBEPLERİ:</vt:lpstr>
      <vt:lpstr>KRONİK DİYARE SEBEPLERİ-2:</vt:lpstr>
      <vt:lpstr>Fonksiyonel Diare(IBS) &amp; Organik Diare </vt:lpstr>
      <vt:lpstr>TANI?</vt:lpstr>
      <vt:lpstr>TETKİKLER</vt:lpstr>
      <vt:lpstr>ENDOSKOPİK İNCELEMELER</vt:lpstr>
      <vt:lpstr>KRONİK DİAREDE TEDAVİ </vt:lpstr>
      <vt:lpstr>Slayt 29</vt:lpstr>
      <vt:lpstr>Tanim</vt:lpstr>
      <vt:lpstr>Slayt 31</vt:lpstr>
      <vt:lpstr>Kabizlik Etiyolojisi</vt:lpstr>
      <vt:lpstr>Slayt 33</vt:lpstr>
      <vt:lpstr>Slayt 34</vt:lpstr>
      <vt:lpstr>“Outlet Obstruction” Çıkış Yeri obstruksiyonu</vt:lpstr>
      <vt:lpstr>Etyoloji ve Patogenez</vt:lpstr>
      <vt:lpstr>Diyetin kabizliktaki rolü</vt:lpstr>
      <vt:lpstr>Kabizlikta ekzersizin rolü </vt:lpstr>
      <vt:lpstr>Kronik Kabizlik Nedenleri</vt:lpstr>
      <vt:lpstr>Kronik (Organik) Kabızlık Nedenleri-2</vt:lpstr>
      <vt:lpstr>TANI</vt:lpstr>
      <vt:lpstr>Kolon transit zamani (Pelet testi)</vt:lpstr>
      <vt:lpstr>Slayt 43</vt:lpstr>
      <vt:lpstr>Anorektal manometri &amp; Kabizlik</vt:lpstr>
      <vt:lpstr> Defekoğrafi  (Rayolojik olarak rektumun pozisyonunun ölçülmesi) :</vt:lpstr>
      <vt:lpstr>Tedavi</vt:lpstr>
      <vt:lpstr>Tedavi</vt:lpstr>
      <vt:lpstr>Slayt 48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DİARE VE KONSTİPASYONU OLAN HASTAYA KLİNİK YAKLAŞIM</dc:title>
  <dc:creator>user</dc:creator>
  <cp:lastModifiedBy>user</cp:lastModifiedBy>
  <cp:revision>59</cp:revision>
  <dcterms:created xsi:type="dcterms:W3CDTF">2021-01-27T09:47:49Z</dcterms:created>
  <dcterms:modified xsi:type="dcterms:W3CDTF">2021-02-04T12:50:28Z</dcterms:modified>
</cp:coreProperties>
</file>