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 id="296" r:id="rId5"/>
    <p:sldId id="260" r:id="rId6"/>
    <p:sldId id="263" r:id="rId7"/>
    <p:sldId id="302" r:id="rId8"/>
    <p:sldId id="301" r:id="rId9"/>
  </p:sldIdLst>
  <p:sldSz cx="12192000" cy="6858000"/>
  <p:notesSz cx="6858000" cy="9144000"/>
  <p:custShowLst>
    <p:custShow name="Özel Gösteri 1" id="0">
      <p:sldLst>
        <p:sld r:id="rId2"/>
        <p:sld r:id="rId3"/>
        <p:sld r:id="rId4"/>
        <p:sld r:id="rId5"/>
        <p:sld r:id="rId6"/>
        <p:sld r:id="rId7"/>
      </p:sldLst>
    </p:custShow>
  </p:custShowLst>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snapToGrid="0">
      <p:cViewPr varScale="1">
        <p:scale>
          <a:sx n="88" d="100"/>
          <a:sy n="88" d="100"/>
        </p:scale>
        <p:origin x="-570" y="-96"/>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E598384D-4D17-46E4-A28C-0078A9D33403}" type="datetimeFigureOut">
              <a:rPr lang="tr-TR" smtClean="0"/>
              <a:pPr/>
              <a:t>18.11.2021</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2FB3973B-C548-487D-8C9B-393A63F81E70}" type="slidenum">
              <a:rPr lang="tr-TR" smtClean="0"/>
              <a:pPr/>
              <a:t>‹#›</a:t>
            </a:fld>
            <a:endParaRPr lang="tr-TR"/>
          </a:p>
        </p:txBody>
      </p:sp>
    </p:spTree>
    <p:extLst>
      <p:ext uri="{BB962C8B-B14F-4D97-AF65-F5344CB8AC3E}">
        <p14:creationId xmlns:p14="http://schemas.microsoft.com/office/powerpoint/2010/main" xmlns="" val="3887256460"/>
      </p:ext>
    </p:extLst>
  </p:cSld>
  <p:clrMapOvr>
    <a:masterClrMapping/>
  </p:clrMapOvr>
  <p:transition>
    <p:pull dir="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E598384D-4D17-46E4-A28C-0078A9D33403}" type="datetimeFigureOut">
              <a:rPr lang="tr-TR" smtClean="0"/>
              <a:pPr/>
              <a:t>18.11.2021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FB3973B-C548-487D-8C9B-393A63F81E70}" type="slidenum">
              <a:rPr lang="tr-TR" smtClean="0"/>
              <a:pPr/>
              <a:t>‹#›</a:t>
            </a:fld>
            <a:endParaRPr lang="tr-TR"/>
          </a:p>
        </p:txBody>
      </p:sp>
    </p:spTree>
    <p:extLst>
      <p:ext uri="{BB962C8B-B14F-4D97-AF65-F5344CB8AC3E}">
        <p14:creationId xmlns:p14="http://schemas.microsoft.com/office/powerpoint/2010/main" xmlns="" val="3638390429"/>
      </p:ext>
    </p:extLst>
  </p:cSld>
  <p:clrMapOvr>
    <a:masterClrMapping/>
  </p:clrMapOvr>
  <p:transition>
    <p:pull di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E598384D-4D17-46E4-A28C-0078A9D33403}" type="datetimeFigureOut">
              <a:rPr lang="tr-TR" smtClean="0"/>
              <a:pPr/>
              <a:t>18.11.2021</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FB3973B-C548-487D-8C9B-393A63F81E70}" type="slidenum">
              <a:rPr lang="tr-TR" smtClean="0"/>
              <a:pPr/>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xmlns="" val="3240032324"/>
      </p:ext>
    </p:extLst>
  </p:cSld>
  <p:clrMapOvr>
    <a:masterClrMapping/>
  </p:clrMapOvr>
  <p:transition>
    <p:pull dir="d"/>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E598384D-4D17-46E4-A28C-0078A9D33403}" type="datetimeFigureOut">
              <a:rPr lang="tr-TR" smtClean="0"/>
              <a:pPr/>
              <a:t>18.11.2021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FB3973B-C548-487D-8C9B-393A63F81E70}" type="slidenum">
              <a:rPr lang="tr-TR" smtClean="0"/>
              <a:pPr/>
              <a:t>‹#›</a:t>
            </a:fld>
            <a:endParaRPr lang="tr-TR"/>
          </a:p>
        </p:txBody>
      </p:sp>
    </p:spTree>
    <p:extLst>
      <p:ext uri="{BB962C8B-B14F-4D97-AF65-F5344CB8AC3E}">
        <p14:creationId xmlns:p14="http://schemas.microsoft.com/office/powerpoint/2010/main" xmlns="" val="1866813312"/>
      </p:ext>
    </p:extLst>
  </p:cSld>
  <p:clrMapOvr>
    <a:masterClrMapping/>
  </p:clrMapOvr>
  <p:transition>
    <p:pull dir="d"/>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E598384D-4D17-46E4-A28C-0078A9D33403}" type="datetimeFigureOut">
              <a:rPr lang="tr-TR" smtClean="0"/>
              <a:pPr/>
              <a:t>18.11.2021</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FB3973B-C548-487D-8C9B-393A63F81E70}" type="slidenum">
              <a:rPr lang="tr-TR" smtClean="0"/>
              <a:pPr/>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xmlns="" val="2898761468"/>
      </p:ext>
    </p:extLst>
  </p:cSld>
  <p:clrMapOvr>
    <a:masterClrMapping/>
  </p:clrMapOvr>
  <p:transition>
    <p:pull dir="d"/>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E598384D-4D17-46E4-A28C-0078A9D33403}" type="datetimeFigureOut">
              <a:rPr lang="tr-TR" smtClean="0"/>
              <a:pPr/>
              <a:t>18.11.2021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FB3973B-C548-487D-8C9B-393A63F81E70}" type="slidenum">
              <a:rPr lang="tr-TR" smtClean="0"/>
              <a:pPr/>
              <a:t>‹#›</a:t>
            </a:fld>
            <a:endParaRPr lang="tr-TR"/>
          </a:p>
        </p:txBody>
      </p:sp>
    </p:spTree>
    <p:extLst>
      <p:ext uri="{BB962C8B-B14F-4D97-AF65-F5344CB8AC3E}">
        <p14:creationId xmlns:p14="http://schemas.microsoft.com/office/powerpoint/2010/main" xmlns="" val="1479785321"/>
      </p:ext>
    </p:extLst>
  </p:cSld>
  <p:clrMapOvr>
    <a:masterClrMapping/>
  </p:clrMapOvr>
  <p:transition>
    <p:pull dir="d"/>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598384D-4D17-46E4-A28C-0078A9D33403}" type="datetimeFigureOut">
              <a:rPr lang="tr-TR" smtClean="0"/>
              <a:pPr/>
              <a:t>18.11.2021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FB3973B-C548-487D-8C9B-393A63F81E70}" type="slidenum">
              <a:rPr lang="tr-TR" smtClean="0"/>
              <a:pPr/>
              <a:t>‹#›</a:t>
            </a:fld>
            <a:endParaRPr lang="tr-TR"/>
          </a:p>
        </p:txBody>
      </p:sp>
    </p:spTree>
    <p:extLst>
      <p:ext uri="{BB962C8B-B14F-4D97-AF65-F5344CB8AC3E}">
        <p14:creationId xmlns:p14="http://schemas.microsoft.com/office/powerpoint/2010/main" xmlns="" val="1193621743"/>
      </p:ext>
    </p:extLst>
  </p:cSld>
  <p:clrMapOvr>
    <a:masterClrMapping/>
  </p:clrMapOvr>
  <p:transition>
    <p:pull dir="d"/>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598384D-4D17-46E4-A28C-0078A9D33403}" type="datetimeFigureOut">
              <a:rPr lang="tr-TR" smtClean="0"/>
              <a:pPr/>
              <a:t>18.11.2021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FB3973B-C548-487D-8C9B-393A63F81E70}" type="slidenum">
              <a:rPr lang="tr-TR" smtClean="0"/>
              <a:pPr/>
              <a:t>‹#›</a:t>
            </a:fld>
            <a:endParaRPr lang="tr-TR"/>
          </a:p>
        </p:txBody>
      </p:sp>
    </p:spTree>
    <p:extLst>
      <p:ext uri="{BB962C8B-B14F-4D97-AF65-F5344CB8AC3E}">
        <p14:creationId xmlns:p14="http://schemas.microsoft.com/office/powerpoint/2010/main" xmlns="" val="210165775"/>
      </p:ext>
    </p:extLst>
  </p:cSld>
  <p:clrMapOvr>
    <a:masterClrMapping/>
  </p:clrMapOvr>
  <p:transition>
    <p:pull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598384D-4D17-46E4-A28C-0078A9D33403}" type="datetimeFigureOut">
              <a:rPr lang="tr-TR" smtClean="0"/>
              <a:pPr/>
              <a:t>18.11.2021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FB3973B-C548-487D-8C9B-393A63F81E70}" type="slidenum">
              <a:rPr lang="tr-TR" smtClean="0"/>
              <a:pPr/>
              <a:t>‹#›</a:t>
            </a:fld>
            <a:endParaRPr lang="tr-TR"/>
          </a:p>
        </p:txBody>
      </p:sp>
    </p:spTree>
    <p:extLst>
      <p:ext uri="{BB962C8B-B14F-4D97-AF65-F5344CB8AC3E}">
        <p14:creationId xmlns:p14="http://schemas.microsoft.com/office/powerpoint/2010/main" xmlns="" val="2441612752"/>
      </p:ext>
    </p:extLst>
  </p:cSld>
  <p:clrMapOvr>
    <a:masterClrMapping/>
  </p:clrMapOvr>
  <p:transition>
    <p:pull di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E598384D-4D17-46E4-A28C-0078A9D33403}" type="datetimeFigureOut">
              <a:rPr lang="tr-TR" smtClean="0"/>
              <a:pPr/>
              <a:t>18.11.2021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FB3973B-C548-487D-8C9B-393A63F81E70}" type="slidenum">
              <a:rPr lang="tr-TR" smtClean="0"/>
              <a:pPr/>
              <a:t>‹#›</a:t>
            </a:fld>
            <a:endParaRPr lang="tr-TR"/>
          </a:p>
        </p:txBody>
      </p:sp>
    </p:spTree>
    <p:extLst>
      <p:ext uri="{BB962C8B-B14F-4D97-AF65-F5344CB8AC3E}">
        <p14:creationId xmlns:p14="http://schemas.microsoft.com/office/powerpoint/2010/main" xmlns="" val="1191962364"/>
      </p:ext>
    </p:extLst>
  </p:cSld>
  <p:clrMapOvr>
    <a:masterClrMapping/>
  </p:clrMapOvr>
  <p:transition>
    <p:pull di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E598384D-4D17-46E4-A28C-0078A9D33403}" type="datetimeFigureOut">
              <a:rPr lang="tr-TR" smtClean="0"/>
              <a:pPr/>
              <a:t>18.11.2021</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2FB3973B-C548-487D-8C9B-393A63F81E70}" type="slidenum">
              <a:rPr lang="tr-TR" smtClean="0"/>
              <a:pPr/>
              <a:t>‹#›</a:t>
            </a:fld>
            <a:endParaRPr lang="tr-TR"/>
          </a:p>
        </p:txBody>
      </p:sp>
    </p:spTree>
    <p:extLst>
      <p:ext uri="{BB962C8B-B14F-4D97-AF65-F5344CB8AC3E}">
        <p14:creationId xmlns:p14="http://schemas.microsoft.com/office/powerpoint/2010/main" xmlns="" val="2206922613"/>
      </p:ext>
    </p:extLst>
  </p:cSld>
  <p:clrMapOvr>
    <a:masterClrMapping/>
  </p:clrMapOvr>
  <p:transition>
    <p:pull di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E598384D-4D17-46E4-A28C-0078A9D33403}" type="datetimeFigureOut">
              <a:rPr lang="tr-TR" smtClean="0"/>
              <a:pPr/>
              <a:t>18.11.2021</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2FB3973B-C548-487D-8C9B-393A63F81E70}" type="slidenum">
              <a:rPr lang="tr-TR" smtClean="0"/>
              <a:pPr/>
              <a:t>‹#›</a:t>
            </a:fld>
            <a:endParaRPr lang="tr-TR"/>
          </a:p>
        </p:txBody>
      </p:sp>
    </p:spTree>
    <p:extLst>
      <p:ext uri="{BB962C8B-B14F-4D97-AF65-F5344CB8AC3E}">
        <p14:creationId xmlns:p14="http://schemas.microsoft.com/office/powerpoint/2010/main" xmlns="" val="791692506"/>
      </p:ext>
    </p:extLst>
  </p:cSld>
  <p:clrMapOvr>
    <a:masterClrMapping/>
  </p:clrMapOvr>
  <p:transition>
    <p:pull di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E598384D-4D17-46E4-A28C-0078A9D33403}" type="datetimeFigureOut">
              <a:rPr lang="tr-TR" smtClean="0"/>
              <a:pPr/>
              <a:t>18.11.2021</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2FB3973B-C548-487D-8C9B-393A63F81E70}" type="slidenum">
              <a:rPr lang="tr-TR" smtClean="0"/>
              <a:pPr/>
              <a:t>‹#›</a:t>
            </a:fld>
            <a:endParaRPr lang="tr-TR"/>
          </a:p>
        </p:txBody>
      </p:sp>
    </p:spTree>
    <p:extLst>
      <p:ext uri="{BB962C8B-B14F-4D97-AF65-F5344CB8AC3E}">
        <p14:creationId xmlns:p14="http://schemas.microsoft.com/office/powerpoint/2010/main" xmlns="" val="2532718843"/>
      </p:ext>
    </p:extLst>
  </p:cSld>
  <p:clrMapOvr>
    <a:masterClrMapping/>
  </p:clrMapOvr>
  <p:transition>
    <p:pull di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598384D-4D17-46E4-A28C-0078A9D33403}" type="datetimeFigureOut">
              <a:rPr lang="tr-TR" smtClean="0"/>
              <a:pPr/>
              <a:t>18.11.2021</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2FB3973B-C548-487D-8C9B-393A63F81E70}" type="slidenum">
              <a:rPr lang="tr-TR" smtClean="0"/>
              <a:pPr/>
              <a:t>‹#›</a:t>
            </a:fld>
            <a:endParaRPr lang="tr-TR"/>
          </a:p>
        </p:txBody>
      </p:sp>
    </p:spTree>
    <p:extLst>
      <p:ext uri="{BB962C8B-B14F-4D97-AF65-F5344CB8AC3E}">
        <p14:creationId xmlns:p14="http://schemas.microsoft.com/office/powerpoint/2010/main" xmlns="" val="1267345616"/>
      </p:ext>
    </p:extLst>
  </p:cSld>
  <p:clrMapOvr>
    <a:masterClrMapping/>
  </p:clrMapOvr>
  <p:transition>
    <p:pull di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E598384D-4D17-46E4-A28C-0078A9D33403}" type="datetimeFigureOut">
              <a:rPr lang="tr-TR" smtClean="0"/>
              <a:pPr/>
              <a:t>18.11.2021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2FB3973B-C548-487D-8C9B-393A63F81E70}" type="slidenum">
              <a:rPr lang="tr-TR" smtClean="0"/>
              <a:pPr/>
              <a:t>‹#›</a:t>
            </a:fld>
            <a:endParaRPr lang="tr-TR"/>
          </a:p>
        </p:txBody>
      </p:sp>
    </p:spTree>
    <p:extLst>
      <p:ext uri="{BB962C8B-B14F-4D97-AF65-F5344CB8AC3E}">
        <p14:creationId xmlns:p14="http://schemas.microsoft.com/office/powerpoint/2010/main" xmlns="" val="3313226164"/>
      </p:ext>
    </p:extLst>
  </p:cSld>
  <p:clrMapOvr>
    <a:masterClrMapping/>
  </p:clrMapOvr>
  <p:transition>
    <p:pull di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E598384D-4D17-46E4-A28C-0078A9D33403}" type="datetimeFigureOut">
              <a:rPr lang="tr-TR" smtClean="0"/>
              <a:pPr/>
              <a:t>18.11.2021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FB3973B-C548-487D-8C9B-393A63F81E70}" type="slidenum">
              <a:rPr lang="tr-TR" smtClean="0"/>
              <a:pPr/>
              <a:t>‹#›</a:t>
            </a:fld>
            <a:endParaRPr lang="tr-TR"/>
          </a:p>
        </p:txBody>
      </p:sp>
    </p:spTree>
    <p:extLst>
      <p:ext uri="{BB962C8B-B14F-4D97-AF65-F5344CB8AC3E}">
        <p14:creationId xmlns:p14="http://schemas.microsoft.com/office/powerpoint/2010/main" xmlns="" val="2963722515"/>
      </p:ext>
    </p:extLst>
  </p:cSld>
  <p:clrMapOvr>
    <a:masterClrMapping/>
  </p:clrMapOvr>
  <p:transition>
    <p:pull di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E598384D-4D17-46E4-A28C-0078A9D33403}" type="datetimeFigureOut">
              <a:rPr lang="tr-TR" smtClean="0"/>
              <a:pPr/>
              <a:t>18.11.2021</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2FB3973B-C548-487D-8C9B-393A63F81E70}" type="slidenum">
              <a:rPr lang="tr-TR" smtClean="0"/>
              <a:pPr/>
              <a:t>‹#›</a:t>
            </a:fld>
            <a:endParaRPr lang="tr-TR"/>
          </a:p>
        </p:txBody>
      </p:sp>
    </p:spTree>
    <p:extLst>
      <p:ext uri="{BB962C8B-B14F-4D97-AF65-F5344CB8AC3E}">
        <p14:creationId xmlns:p14="http://schemas.microsoft.com/office/powerpoint/2010/main" xmlns="" val="261899441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ransition>
    <p:pull dir="d"/>
  </p:transition>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3200" dirty="0" smtClean="0"/>
              <a:t>YETİŞKİNLİĞİN EVRELERİ</a:t>
            </a:r>
            <a:endParaRPr lang="tr-TR" sz="3200" dirty="0"/>
          </a:p>
        </p:txBody>
      </p:sp>
      <p:sp>
        <p:nvSpPr>
          <p:cNvPr id="3" name="Alt Başlık 2"/>
          <p:cNvSpPr>
            <a:spLocks noGrp="1"/>
          </p:cNvSpPr>
          <p:nvPr>
            <p:ph type="subTitle" idx="1"/>
          </p:nvPr>
        </p:nvSpPr>
        <p:spPr/>
        <p:txBody>
          <a:bodyPr>
            <a:normAutofit/>
          </a:bodyPr>
          <a:lstStyle/>
          <a:p>
            <a:pPr algn="r"/>
            <a:r>
              <a:rPr lang="tr-TR" smtClean="0"/>
              <a:t>Münevver ERYALÇIN</a:t>
            </a:r>
            <a:endParaRPr lang="tr-TR" dirty="0"/>
          </a:p>
        </p:txBody>
      </p:sp>
    </p:spTree>
    <p:extLst>
      <p:ext uri="{BB962C8B-B14F-4D97-AF65-F5344CB8AC3E}">
        <p14:creationId xmlns:p14="http://schemas.microsoft.com/office/powerpoint/2010/main" xmlns="" val="3241225869"/>
      </p:ext>
    </p:extLst>
  </p:cSld>
  <p:clrMapOvr>
    <a:masterClrMapping/>
  </p:clrMapOvr>
  <p:transition>
    <p:pull di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37360" y="625643"/>
            <a:ext cx="9767252" cy="5971100"/>
          </a:xfrm>
        </p:spPr>
        <p:txBody>
          <a:bodyPr>
            <a:normAutofit/>
          </a:bodyPr>
          <a:lstStyle/>
          <a:p>
            <a:r>
              <a:rPr lang="tr-TR" sz="3200" dirty="0" smtClean="0"/>
              <a:t>Kuramcılar çocuk gelişimi gibi yetişkin gelişiminin de birbirini izleyen evrelerden oluştuğunu kabul ederler. </a:t>
            </a:r>
          </a:p>
          <a:p>
            <a:r>
              <a:rPr lang="tr-TR" sz="3200" dirty="0" err="1" smtClean="0"/>
              <a:t>Levinson</a:t>
            </a:r>
            <a:r>
              <a:rPr lang="tr-TR" sz="3200" dirty="0" smtClean="0"/>
              <a:t> ve Yale gibi </a:t>
            </a:r>
            <a:r>
              <a:rPr lang="tr-TR" sz="3200" dirty="0" err="1" smtClean="0"/>
              <a:t>araştırmcılar</a:t>
            </a:r>
            <a:r>
              <a:rPr lang="tr-TR" sz="3200" dirty="0" smtClean="0"/>
              <a:t> yetişkinlikteki gelişim evrelerini saptamaya çalışmıştır.</a:t>
            </a:r>
          </a:p>
          <a:p>
            <a:r>
              <a:rPr lang="tr-TR" sz="3200" dirty="0" err="1" smtClean="0"/>
              <a:t>Levinson</a:t>
            </a:r>
            <a:r>
              <a:rPr lang="tr-TR" sz="3200" dirty="0" smtClean="0"/>
              <a:t> ve arkadaşları yetişkinliğin temel görevinin yaşam boyu süren bir yapı olduğunu kabul ederler. </a:t>
            </a:r>
            <a:endParaRPr lang="tr-TR" sz="3200" dirty="0"/>
          </a:p>
        </p:txBody>
      </p:sp>
    </p:spTree>
    <p:extLst>
      <p:ext uri="{BB962C8B-B14F-4D97-AF65-F5344CB8AC3E}">
        <p14:creationId xmlns:p14="http://schemas.microsoft.com/office/powerpoint/2010/main" xmlns="" val="4224528011"/>
      </p:ext>
    </p:extLst>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decel="50000" fill="hold">
                                          <p:stCondLst>
                                            <p:cond delay="0"/>
                                          </p:stCondLst>
                                        </p:cTn>
                                        <p:tgtEl>
                                          <p:spTgt spid="3">
                                            <p:txEl>
                                              <p:pRg st="0" end="0"/>
                                            </p:txEl>
                                          </p:spTgt>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3">
                                            <p:txEl>
                                              <p:pRg st="0" end="0"/>
                                            </p:txEl>
                                          </p:spTgt>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3">
                                            <p:txEl>
                                              <p:pRg st="0" end="0"/>
                                            </p:txEl>
                                          </p:spTgt>
                                        </p:tgtEl>
                                        <p:attrNameLst>
                                          <p:attrName>ppt_w</p:attrName>
                                        </p:attrNameLst>
                                      </p:cBhvr>
                                      <p:tavLst>
                                        <p:tav tm="0">
                                          <p:val>
                                            <p:strVal val="#ppt_w*.05"/>
                                          </p:val>
                                        </p:tav>
                                        <p:tav tm="100000">
                                          <p:val>
                                            <p:strVal val="#ppt_w"/>
                                          </p:val>
                                        </p:tav>
                                      </p:tavLst>
                                    </p:anim>
                                    <p:anim calcmode="lin" valueType="num">
                                      <p:cBhvr>
                                        <p:cTn id="10" dur="10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3">
                                            <p:txEl>
                                              <p:pRg st="0" end="0"/>
                                            </p:txEl>
                                          </p:spTgt>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3">
                                            <p:txEl>
                                              <p:pRg st="0" end="0"/>
                                            </p:txEl>
                                          </p:spTgt>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3">
                                            <p:txEl>
                                              <p:pRg st="0" end="0"/>
                                            </p:txEl>
                                          </p:spTgt>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5"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p:cTn id="19" dur="500" decel="50000" fill="hold">
                                          <p:stCondLst>
                                            <p:cond delay="0"/>
                                          </p:stCondLst>
                                        </p:cTn>
                                        <p:tgtEl>
                                          <p:spTgt spid="3">
                                            <p:txEl>
                                              <p:pRg st="1" end="1"/>
                                            </p:txEl>
                                          </p:spTgt>
                                        </p:tgtEl>
                                        <p:attrNameLst>
                                          <p:attrName>style.rotation</p:attrName>
                                        </p:attrNameLst>
                                      </p:cBhvr>
                                      <p:tavLst>
                                        <p:tav tm="0">
                                          <p:val>
                                            <p:fltVal val="-90"/>
                                          </p:val>
                                        </p:tav>
                                        <p:tav tm="100000">
                                          <p:val>
                                            <p:fltVal val="0"/>
                                          </p:val>
                                        </p:tav>
                                      </p:tavLst>
                                    </p:anim>
                                    <p:anim calcmode="lin" valueType="num">
                                      <p:cBhvr>
                                        <p:cTn id="20" dur="500" decel="50000" fill="hold">
                                          <p:stCondLst>
                                            <p:cond delay="0"/>
                                          </p:stCondLst>
                                        </p:cTn>
                                        <p:tgtEl>
                                          <p:spTgt spid="3">
                                            <p:txEl>
                                              <p:pRg st="1" end="1"/>
                                            </p:txEl>
                                          </p:spTgt>
                                        </p:tgtEl>
                                        <p:attrNameLst>
                                          <p:attrName>ppt_w</p:attrName>
                                        </p:attrNameLst>
                                      </p:cBhvr>
                                      <p:tavLst>
                                        <p:tav tm="0">
                                          <p:val>
                                            <p:strVal val="#ppt_w"/>
                                          </p:val>
                                        </p:tav>
                                        <p:tav tm="100000">
                                          <p:val>
                                            <p:strVal val="#ppt_w*.05"/>
                                          </p:val>
                                        </p:tav>
                                      </p:tavLst>
                                    </p:anim>
                                    <p:anim calcmode="lin" valueType="num">
                                      <p:cBhvr>
                                        <p:cTn id="21" dur="500" accel="50000" fill="hold">
                                          <p:stCondLst>
                                            <p:cond delay="500"/>
                                          </p:stCondLst>
                                        </p:cTn>
                                        <p:tgtEl>
                                          <p:spTgt spid="3">
                                            <p:txEl>
                                              <p:pRg st="1" end="1"/>
                                            </p:txEl>
                                          </p:spTgt>
                                        </p:tgtEl>
                                        <p:attrNameLst>
                                          <p:attrName>ppt_w</p:attrName>
                                        </p:attrNameLst>
                                      </p:cBhvr>
                                      <p:tavLst>
                                        <p:tav tm="0">
                                          <p:val>
                                            <p:strVal val="#ppt_w*.05"/>
                                          </p:val>
                                        </p:tav>
                                        <p:tav tm="100000">
                                          <p:val>
                                            <p:strVal val="#ppt_w"/>
                                          </p:val>
                                        </p:tav>
                                      </p:tavLst>
                                    </p:anim>
                                    <p:anim calcmode="lin" valueType="num">
                                      <p:cBhvr>
                                        <p:cTn id="22" dur="10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23" dur="500" decel="50000" fill="hold">
                                          <p:stCondLst>
                                            <p:cond delay="0"/>
                                          </p:stCondLst>
                                        </p:cTn>
                                        <p:tgtEl>
                                          <p:spTgt spid="3">
                                            <p:txEl>
                                              <p:pRg st="1" end="1"/>
                                            </p:txEl>
                                          </p:spTgt>
                                        </p:tgtEl>
                                        <p:attrNameLst>
                                          <p:attrName>ppt_x</p:attrName>
                                        </p:attrNameLst>
                                      </p:cBhvr>
                                      <p:tavLst>
                                        <p:tav tm="0">
                                          <p:val>
                                            <p:strVal val="#ppt_x+.4"/>
                                          </p:val>
                                        </p:tav>
                                        <p:tav tm="100000">
                                          <p:val>
                                            <p:strVal val="#ppt_x"/>
                                          </p:val>
                                        </p:tav>
                                      </p:tavLst>
                                    </p:anim>
                                    <p:anim calcmode="lin" valueType="num">
                                      <p:cBhvr>
                                        <p:cTn id="24" dur="500" decel="50000" fill="hold">
                                          <p:stCondLst>
                                            <p:cond delay="0"/>
                                          </p:stCondLst>
                                        </p:cTn>
                                        <p:tgtEl>
                                          <p:spTgt spid="3">
                                            <p:txEl>
                                              <p:pRg st="1" end="1"/>
                                            </p:txEl>
                                          </p:spTgt>
                                        </p:tgtEl>
                                        <p:attrNameLst>
                                          <p:attrName>ppt_y</p:attrName>
                                        </p:attrNameLst>
                                      </p:cBhvr>
                                      <p:tavLst>
                                        <p:tav tm="0">
                                          <p:val>
                                            <p:strVal val="#ppt_y-.2"/>
                                          </p:val>
                                        </p:tav>
                                        <p:tav tm="100000">
                                          <p:val>
                                            <p:strVal val="#ppt_y+.1"/>
                                          </p:val>
                                        </p:tav>
                                      </p:tavLst>
                                    </p:anim>
                                    <p:anim calcmode="lin" valueType="num">
                                      <p:cBhvr>
                                        <p:cTn id="25" dur="500" accel="50000" fill="hold">
                                          <p:stCondLst>
                                            <p:cond delay="500"/>
                                          </p:stCondLst>
                                        </p:cTn>
                                        <p:tgtEl>
                                          <p:spTgt spid="3">
                                            <p:txEl>
                                              <p:pRg st="1" end="1"/>
                                            </p:txEl>
                                          </p:spTgt>
                                        </p:tgtEl>
                                        <p:attrNameLst>
                                          <p:attrName>ppt_y</p:attrName>
                                        </p:attrNameLst>
                                      </p:cBhvr>
                                      <p:tavLst>
                                        <p:tav tm="0">
                                          <p:val>
                                            <p:strVal val="#ppt_y+.1"/>
                                          </p:val>
                                        </p:tav>
                                        <p:tav tm="100000">
                                          <p:val>
                                            <p:strVal val="#ppt_y"/>
                                          </p:val>
                                        </p:tav>
                                      </p:tavLst>
                                    </p:anim>
                                    <p:animEffect transition="in" filter="fade">
                                      <p:cBhvr>
                                        <p:cTn id="26" dur="1000" decel="50000">
                                          <p:stCondLst>
                                            <p:cond delay="0"/>
                                          </p:stCondLst>
                                        </p:cTn>
                                        <p:tgtEl>
                                          <p:spTgt spid="3">
                                            <p:txEl>
                                              <p:pRg st="1" end="1"/>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5" presetClass="entr" presetSubtype="0" fill="hold" grpId="0"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 calcmode="lin" valueType="num">
                                      <p:cBhvr>
                                        <p:cTn id="31" dur="500" decel="50000" fill="hold">
                                          <p:stCondLst>
                                            <p:cond delay="0"/>
                                          </p:stCondLst>
                                        </p:cTn>
                                        <p:tgtEl>
                                          <p:spTgt spid="3">
                                            <p:txEl>
                                              <p:pRg st="2" end="2"/>
                                            </p:txEl>
                                          </p:spTgt>
                                        </p:tgtEl>
                                        <p:attrNameLst>
                                          <p:attrName>style.rotation</p:attrName>
                                        </p:attrNameLst>
                                      </p:cBhvr>
                                      <p:tavLst>
                                        <p:tav tm="0">
                                          <p:val>
                                            <p:fltVal val="-90"/>
                                          </p:val>
                                        </p:tav>
                                        <p:tav tm="100000">
                                          <p:val>
                                            <p:fltVal val="0"/>
                                          </p:val>
                                        </p:tav>
                                      </p:tavLst>
                                    </p:anim>
                                    <p:anim calcmode="lin" valueType="num">
                                      <p:cBhvr>
                                        <p:cTn id="32" dur="500" decel="50000" fill="hold">
                                          <p:stCondLst>
                                            <p:cond delay="0"/>
                                          </p:stCondLst>
                                        </p:cTn>
                                        <p:tgtEl>
                                          <p:spTgt spid="3">
                                            <p:txEl>
                                              <p:pRg st="2" end="2"/>
                                            </p:txEl>
                                          </p:spTgt>
                                        </p:tgtEl>
                                        <p:attrNameLst>
                                          <p:attrName>ppt_w</p:attrName>
                                        </p:attrNameLst>
                                      </p:cBhvr>
                                      <p:tavLst>
                                        <p:tav tm="0">
                                          <p:val>
                                            <p:strVal val="#ppt_w"/>
                                          </p:val>
                                        </p:tav>
                                        <p:tav tm="100000">
                                          <p:val>
                                            <p:strVal val="#ppt_w*.05"/>
                                          </p:val>
                                        </p:tav>
                                      </p:tavLst>
                                    </p:anim>
                                    <p:anim calcmode="lin" valueType="num">
                                      <p:cBhvr>
                                        <p:cTn id="33" dur="500" accel="50000" fill="hold">
                                          <p:stCondLst>
                                            <p:cond delay="500"/>
                                          </p:stCondLst>
                                        </p:cTn>
                                        <p:tgtEl>
                                          <p:spTgt spid="3">
                                            <p:txEl>
                                              <p:pRg st="2" end="2"/>
                                            </p:txEl>
                                          </p:spTgt>
                                        </p:tgtEl>
                                        <p:attrNameLst>
                                          <p:attrName>ppt_w</p:attrName>
                                        </p:attrNameLst>
                                      </p:cBhvr>
                                      <p:tavLst>
                                        <p:tav tm="0">
                                          <p:val>
                                            <p:strVal val="#ppt_w*.05"/>
                                          </p:val>
                                        </p:tav>
                                        <p:tav tm="100000">
                                          <p:val>
                                            <p:strVal val="#ppt_w"/>
                                          </p:val>
                                        </p:tav>
                                      </p:tavLst>
                                    </p:anim>
                                    <p:anim calcmode="lin" valueType="num">
                                      <p:cBhvr>
                                        <p:cTn id="34" dur="10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35" dur="500" decel="50000" fill="hold">
                                          <p:stCondLst>
                                            <p:cond delay="0"/>
                                          </p:stCondLst>
                                        </p:cTn>
                                        <p:tgtEl>
                                          <p:spTgt spid="3">
                                            <p:txEl>
                                              <p:pRg st="2" end="2"/>
                                            </p:txEl>
                                          </p:spTgt>
                                        </p:tgtEl>
                                        <p:attrNameLst>
                                          <p:attrName>ppt_x</p:attrName>
                                        </p:attrNameLst>
                                      </p:cBhvr>
                                      <p:tavLst>
                                        <p:tav tm="0">
                                          <p:val>
                                            <p:strVal val="#ppt_x+.4"/>
                                          </p:val>
                                        </p:tav>
                                        <p:tav tm="100000">
                                          <p:val>
                                            <p:strVal val="#ppt_x"/>
                                          </p:val>
                                        </p:tav>
                                      </p:tavLst>
                                    </p:anim>
                                    <p:anim calcmode="lin" valueType="num">
                                      <p:cBhvr>
                                        <p:cTn id="36" dur="500" decel="50000" fill="hold">
                                          <p:stCondLst>
                                            <p:cond delay="0"/>
                                          </p:stCondLst>
                                        </p:cTn>
                                        <p:tgtEl>
                                          <p:spTgt spid="3">
                                            <p:txEl>
                                              <p:pRg st="2" end="2"/>
                                            </p:txEl>
                                          </p:spTgt>
                                        </p:tgtEl>
                                        <p:attrNameLst>
                                          <p:attrName>ppt_y</p:attrName>
                                        </p:attrNameLst>
                                      </p:cBhvr>
                                      <p:tavLst>
                                        <p:tav tm="0">
                                          <p:val>
                                            <p:strVal val="#ppt_y-.2"/>
                                          </p:val>
                                        </p:tav>
                                        <p:tav tm="100000">
                                          <p:val>
                                            <p:strVal val="#ppt_y+.1"/>
                                          </p:val>
                                        </p:tav>
                                      </p:tavLst>
                                    </p:anim>
                                    <p:anim calcmode="lin" valueType="num">
                                      <p:cBhvr>
                                        <p:cTn id="37" dur="500" accel="50000" fill="hold">
                                          <p:stCondLst>
                                            <p:cond delay="500"/>
                                          </p:stCondLst>
                                        </p:cTn>
                                        <p:tgtEl>
                                          <p:spTgt spid="3">
                                            <p:txEl>
                                              <p:pRg st="2" end="2"/>
                                            </p:txEl>
                                          </p:spTgt>
                                        </p:tgtEl>
                                        <p:attrNameLst>
                                          <p:attrName>ppt_y</p:attrName>
                                        </p:attrNameLst>
                                      </p:cBhvr>
                                      <p:tavLst>
                                        <p:tav tm="0">
                                          <p:val>
                                            <p:strVal val="#ppt_y+.1"/>
                                          </p:val>
                                        </p:tav>
                                        <p:tav tm="100000">
                                          <p:val>
                                            <p:strVal val="#ppt_y"/>
                                          </p:val>
                                        </p:tav>
                                      </p:tavLst>
                                    </p:anim>
                                    <p:animEffect transition="in" filter="fade">
                                      <p:cBhvr>
                                        <p:cTn id="38" dur="1000" decel="50000">
                                          <p:stCondLst>
                                            <p:cond delay="0"/>
                                          </p:stCondLst>
                                        </p:cTn>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a:xfrm>
            <a:off x="2390503" y="1410789"/>
            <a:ext cx="9114109" cy="4500433"/>
          </a:xfrm>
        </p:spPr>
        <p:txBody>
          <a:bodyPr>
            <a:normAutofit fontScale="92500"/>
          </a:bodyPr>
          <a:lstStyle/>
          <a:p>
            <a:r>
              <a:rPr lang="tr-TR" sz="2800" dirty="0" err="1" smtClean="0"/>
              <a:t>Levinsonun</a:t>
            </a:r>
            <a:r>
              <a:rPr lang="tr-TR" sz="2800" dirty="0" smtClean="0"/>
              <a:t> </a:t>
            </a:r>
            <a:r>
              <a:rPr lang="tr-TR" sz="2800" dirty="0" err="1" smtClean="0"/>
              <a:t>Eriksonun</a:t>
            </a:r>
            <a:r>
              <a:rPr lang="tr-TR" sz="2800" dirty="0" smtClean="0"/>
              <a:t> </a:t>
            </a:r>
            <a:r>
              <a:rPr lang="tr-TR" sz="2800" dirty="0" err="1" smtClean="0"/>
              <a:t>psikososyal</a:t>
            </a:r>
            <a:r>
              <a:rPr lang="tr-TR" sz="2800" dirty="0" smtClean="0"/>
              <a:t> kuramına dayanan gelişim kuramında yerleşik evreler ile geçiş evreleri birbirini düzenli bir sıra ile izler. Yerleşik evrelerde insanlar amaçlarını az çok sakin bir şekilde izlerler; geçiş evreleri ise daha sancılıdır ve insan yaşamında büyük değişimleri beraberinde getirir.</a:t>
            </a:r>
          </a:p>
          <a:p>
            <a:r>
              <a:rPr lang="tr-TR" sz="2800" dirty="0" err="1" smtClean="0"/>
              <a:t>Levinsonun</a:t>
            </a:r>
            <a:r>
              <a:rPr lang="tr-TR" sz="2800" dirty="0" smtClean="0"/>
              <a:t> evre kuramında temel kavram yaşam yapısı kavramıdır. Yaşam yapısı bireyin topluma girme yolları (roller, üyelikler, ilgiler, amaçlar gibi), bireyin yaşadığı kişisel anlamlar değerler olarak tanımlanır.</a:t>
            </a:r>
          </a:p>
          <a:p>
            <a:endParaRPr lang="tr-TR" sz="2800" dirty="0"/>
          </a:p>
        </p:txBody>
      </p:sp>
    </p:spTree>
    <p:extLst>
      <p:ext uri="{BB962C8B-B14F-4D97-AF65-F5344CB8AC3E}">
        <p14:creationId xmlns:p14="http://schemas.microsoft.com/office/powerpoint/2010/main" xmlns="" val="2242693622"/>
      </p:ext>
    </p:extLst>
  </p:cSld>
  <p:clrMapOvr>
    <a:masterClrMapping/>
  </p:clrMapOvr>
  <p:transition>
    <p:pull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p:txBody>
          <a:bodyPr>
            <a:normAutofit fontScale="92500" lnSpcReduction="10000"/>
          </a:bodyPr>
          <a:lstStyle/>
          <a:p>
            <a:r>
              <a:rPr lang="tr-TR" sz="3200" dirty="0" smtClean="0"/>
              <a:t>Bu kuram ilk ve orta yetişkinlikte ortaya çıkan çeşitli evreleri ve geçişleri saptamaktadır. </a:t>
            </a:r>
          </a:p>
          <a:p>
            <a:r>
              <a:rPr lang="tr-TR" sz="3200" dirty="0" smtClean="0"/>
              <a:t>Geçişler bir insanın yaşamını yeniden değerlendirmesine ve var olan ya da yeni bir yaşam yapısına yeniden bağlanmasına ilişkin bir bunalımı içerir. </a:t>
            </a:r>
          </a:p>
          <a:p>
            <a:r>
              <a:rPr lang="tr-TR" sz="3200" dirty="0" smtClean="0"/>
              <a:t>Yeni bir yaşam yapısı seçilirse, meslekte evlilikle değişimler yaşanır. </a:t>
            </a:r>
            <a:endParaRPr lang="tr-TR" sz="3200" dirty="0"/>
          </a:p>
        </p:txBody>
      </p:sp>
    </p:spTree>
  </p:cSld>
  <p:clrMapOvr>
    <a:masterClrMapping/>
  </p:clrMapOvr>
  <p:transition>
    <p:pull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89212" y="721895"/>
            <a:ext cx="8915400" cy="5189327"/>
          </a:xfrm>
        </p:spPr>
        <p:txBody>
          <a:bodyPr>
            <a:normAutofit/>
          </a:bodyPr>
          <a:lstStyle/>
          <a:p>
            <a:pPr algn="just"/>
            <a:r>
              <a:rPr lang="tr-TR" sz="2800" dirty="0" smtClean="0"/>
              <a:t>AİLDEN AYRILMA</a:t>
            </a:r>
          </a:p>
          <a:p>
            <a:pPr algn="just"/>
            <a:r>
              <a:rPr lang="tr-TR" sz="2800" dirty="0" smtClean="0"/>
              <a:t>YETİŞKİN DÜNYASINA KATILMA</a:t>
            </a:r>
          </a:p>
          <a:p>
            <a:pPr algn="just"/>
            <a:r>
              <a:rPr lang="tr-TR" sz="2800" dirty="0" smtClean="0"/>
              <a:t>DURULMA</a:t>
            </a:r>
          </a:p>
          <a:p>
            <a:pPr algn="just"/>
            <a:r>
              <a:rPr lang="tr-TR" sz="2800" dirty="0" smtClean="0"/>
              <a:t>BAŞINA BUYRUK OLMA</a:t>
            </a:r>
          </a:p>
          <a:p>
            <a:pPr algn="just"/>
            <a:r>
              <a:rPr lang="tr-TR" sz="2800" dirty="0" smtClean="0"/>
              <a:t>ORTA YAŞ GEÇİŞİ</a:t>
            </a:r>
          </a:p>
          <a:p>
            <a:pPr algn="just"/>
            <a:r>
              <a:rPr lang="tr-TR" sz="2800" dirty="0" smtClean="0"/>
              <a:t>YENİDEN KARARLILIK KAZANMA</a:t>
            </a:r>
          </a:p>
        </p:txBody>
      </p:sp>
    </p:spTree>
    <p:extLst>
      <p:ext uri="{BB962C8B-B14F-4D97-AF65-F5344CB8AC3E}">
        <p14:creationId xmlns:p14="http://schemas.microsoft.com/office/powerpoint/2010/main" xmlns="" val="2710355515"/>
      </p:ext>
    </p:extLst>
  </p:cSld>
  <p:clrMapOvr>
    <a:masterClrMapping/>
  </p:clrMapOvr>
  <p:transition>
    <p:pull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a:t/>
            </a:r>
            <a:br>
              <a:rPr lang="tr-TR" dirty="0"/>
            </a:br>
            <a:endParaRPr lang="tr-TR" dirty="0"/>
          </a:p>
        </p:txBody>
      </p:sp>
      <p:sp>
        <p:nvSpPr>
          <p:cNvPr id="3" name="İçerik Yer Tutucusu 2"/>
          <p:cNvSpPr>
            <a:spLocks noGrp="1"/>
          </p:cNvSpPr>
          <p:nvPr>
            <p:ph idx="1"/>
          </p:nvPr>
        </p:nvSpPr>
        <p:spPr>
          <a:xfrm>
            <a:off x="2589212" y="862149"/>
            <a:ext cx="8915400" cy="5049073"/>
          </a:xfrm>
        </p:spPr>
        <p:txBody>
          <a:bodyPr>
            <a:normAutofit/>
          </a:bodyPr>
          <a:lstStyle/>
          <a:p>
            <a:r>
              <a:rPr lang="tr-TR" sz="3200" dirty="0" smtClean="0"/>
              <a:t>Tüm bu dönemler </a:t>
            </a:r>
            <a:r>
              <a:rPr lang="tr-TR" sz="3200" dirty="0" err="1" smtClean="0"/>
              <a:t>Levinson</a:t>
            </a:r>
            <a:r>
              <a:rPr lang="tr-TR" sz="3200" dirty="0" smtClean="0"/>
              <a:t> un erkek yetişkinin gelişiminde saptadığı evrelerdir. Kadına yüklenen geleneksel rollerin günümüzde hızla değişmesi ve yerini daha çağdaş rollere bırakmasıyla kadının yetişkinlik deneyiminin artık erkeğinkinden çok farklı olacağı  ve bu yüzden farklı bir evreler kuramını gerektireceği söylenebilir. </a:t>
            </a:r>
            <a:endParaRPr lang="tr-TR" sz="3200" dirty="0"/>
          </a:p>
        </p:txBody>
      </p:sp>
    </p:spTree>
    <p:extLst>
      <p:ext uri="{BB962C8B-B14F-4D97-AF65-F5344CB8AC3E}">
        <p14:creationId xmlns:p14="http://schemas.microsoft.com/office/powerpoint/2010/main" xmlns="" val="2691285580"/>
      </p:ext>
    </p:extLst>
  </p:cSld>
  <p:clrMapOvr>
    <a:masterClrMapping/>
  </p:clrMapOvr>
  <p:transition>
    <p:pull di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sz="2800" dirty="0" smtClean="0"/>
              <a:t>Araştırmalar kadınların da benzer evrelerden ama birtakım önemli farklılıklarla geçtiklerini göstermektedir. Örneğin kadınlar 30lu yaşlarda durulma yerine yaşam yapılarına yeni bağlamlar getirmeyi denemektedir. </a:t>
            </a:r>
          </a:p>
          <a:p>
            <a:r>
              <a:rPr lang="tr-TR" sz="2800" dirty="0" smtClean="0"/>
              <a:t>Yetişkin gelişiminde evre yaklaşımının yetişkin yaşamını oldukça basitleştirdiği ileri </a:t>
            </a:r>
            <a:r>
              <a:rPr lang="tr-TR" sz="2800" dirty="0" err="1" smtClean="0"/>
              <a:t>sürülmekteir</a:t>
            </a:r>
            <a:r>
              <a:rPr lang="tr-TR" sz="2800" dirty="0" smtClean="0"/>
              <a:t>.</a:t>
            </a:r>
          </a:p>
          <a:p>
            <a:endParaRPr lang="tr-TR" sz="2800" dirty="0"/>
          </a:p>
        </p:txBody>
      </p:sp>
    </p:spTree>
  </p:cSld>
  <p:clrMapOvr>
    <a:masterClrMapping/>
  </p:clrMapOvr>
  <p:transition>
    <p:pull dir="d"/>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Kaynakça</a:t>
            </a:r>
          </a:p>
          <a:p>
            <a:r>
              <a:rPr lang="tr-TR" dirty="0" err="1" smtClean="0"/>
              <a:t>Gander</a:t>
            </a:r>
            <a:r>
              <a:rPr lang="tr-TR" dirty="0" smtClean="0"/>
              <a:t>, M. J. ve </a:t>
            </a:r>
            <a:r>
              <a:rPr lang="tr-TR" dirty="0" err="1" smtClean="0"/>
              <a:t>Gardiner</a:t>
            </a:r>
            <a:r>
              <a:rPr lang="tr-TR" dirty="0" smtClean="0"/>
              <a:t>, H. W. (1993). </a:t>
            </a:r>
            <a:r>
              <a:rPr lang="tr-TR" i="1" dirty="0" err="1" smtClean="0"/>
              <a:t>Cocuk</a:t>
            </a:r>
            <a:r>
              <a:rPr lang="tr-TR" i="1" dirty="0" smtClean="0"/>
              <a:t> ve Ergen </a:t>
            </a:r>
            <a:r>
              <a:rPr lang="tr-TR" i="1" dirty="0" err="1" smtClean="0"/>
              <a:t>Gelisimi</a:t>
            </a:r>
            <a:r>
              <a:rPr lang="tr-TR" dirty="0" smtClean="0"/>
              <a:t>. (</a:t>
            </a:r>
            <a:r>
              <a:rPr lang="tr-TR" dirty="0" err="1" smtClean="0"/>
              <a:t>Çev</a:t>
            </a:r>
            <a:r>
              <a:rPr lang="tr-TR" dirty="0" smtClean="0"/>
              <a:t>.) Çelen, N., Dönmez, A. ve Onur, B. Ankara: İmge </a:t>
            </a:r>
            <a:r>
              <a:rPr lang="tr-TR" dirty="0" err="1" smtClean="0"/>
              <a:t>kitabevi</a:t>
            </a:r>
            <a:r>
              <a:rPr lang="tr-TR" smtClean="0"/>
              <a:t>.</a:t>
            </a:r>
            <a:endParaRPr lang="tr-TR" dirty="0" smtClean="0"/>
          </a:p>
          <a:p>
            <a:r>
              <a:rPr lang="tr-TR" dirty="0" err="1" smtClean="0"/>
              <a:t>Zastrow</a:t>
            </a:r>
            <a:r>
              <a:rPr lang="tr-TR" dirty="0" smtClean="0"/>
              <a:t>, C., &amp; </a:t>
            </a:r>
            <a:r>
              <a:rPr lang="tr-TR" dirty="0" err="1" smtClean="0"/>
              <a:t>Kirst</a:t>
            </a:r>
            <a:r>
              <a:rPr lang="tr-TR" dirty="0" smtClean="0"/>
              <a:t>-</a:t>
            </a:r>
            <a:r>
              <a:rPr lang="tr-TR" dirty="0" err="1" smtClean="0"/>
              <a:t>Ashman</a:t>
            </a:r>
            <a:r>
              <a:rPr lang="tr-TR" dirty="0" smtClean="0"/>
              <a:t>, K. K. (2014). İnsan davranışı ve sosyal çevre I (1. Baskı). </a:t>
            </a:r>
            <a:r>
              <a:rPr lang="tr-TR" i="1" dirty="0" smtClean="0"/>
              <a:t>Ankara: </a:t>
            </a:r>
            <a:r>
              <a:rPr lang="tr-TR" i="1" dirty="0" err="1" smtClean="0"/>
              <a:t>Nika</a:t>
            </a:r>
            <a:r>
              <a:rPr lang="tr-TR" dirty="0" smtClean="0"/>
              <a:t>.</a:t>
            </a:r>
          </a:p>
          <a:p>
            <a:endParaRPr lang="tr-TR" dirty="0"/>
          </a:p>
        </p:txBody>
      </p:sp>
    </p:spTree>
  </p:cSld>
  <p:clrMapOvr>
    <a:masterClrMapping/>
  </p:clrMapOvr>
  <p:transition>
    <p:pull dir="d"/>
  </p:transition>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Şehir Hayatı">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514</TotalTime>
  <Words>277</Words>
  <Application>Microsoft Office PowerPoint</Application>
  <PresentationFormat>Özel</PresentationFormat>
  <Paragraphs>23</Paragraphs>
  <Slides>8</Slides>
  <Notes>0</Notes>
  <HiddenSlides>0</HiddenSlides>
  <MMClips>0</MMClips>
  <ScaleCrop>false</ScaleCrop>
  <HeadingPairs>
    <vt:vector size="6" baseType="variant">
      <vt:variant>
        <vt:lpstr>Tema</vt:lpstr>
      </vt:variant>
      <vt:variant>
        <vt:i4>1</vt:i4>
      </vt:variant>
      <vt:variant>
        <vt:lpstr>Slayt Başlıkları</vt:lpstr>
      </vt:variant>
      <vt:variant>
        <vt:i4>8</vt:i4>
      </vt:variant>
      <vt:variant>
        <vt:lpstr>Özel Gösteriler</vt:lpstr>
      </vt:variant>
      <vt:variant>
        <vt:i4>1</vt:i4>
      </vt:variant>
    </vt:vector>
  </HeadingPairs>
  <TitlesOfParts>
    <vt:vector size="10" baseType="lpstr">
      <vt:lpstr>Duman</vt:lpstr>
      <vt:lpstr>YETİŞKİNLİĞİN EVRELERİ</vt:lpstr>
      <vt:lpstr>Slayt 2</vt:lpstr>
      <vt:lpstr>Slayt 3</vt:lpstr>
      <vt:lpstr>Slayt 4</vt:lpstr>
      <vt:lpstr>Slayt 5</vt:lpstr>
      <vt:lpstr> </vt:lpstr>
      <vt:lpstr>Slayt 7</vt:lpstr>
      <vt:lpstr>Slayt 8</vt:lpstr>
      <vt:lpstr>Özel Gösteri 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2010 ABD Sağlık Hizmetleri Reformu</dc:title>
  <dc:creator>toshiba pc</dc:creator>
  <cp:lastModifiedBy>Münevver ERYALÇIN</cp:lastModifiedBy>
  <cp:revision>69</cp:revision>
  <dcterms:created xsi:type="dcterms:W3CDTF">2014-05-19T11:47:06Z</dcterms:created>
  <dcterms:modified xsi:type="dcterms:W3CDTF">2021-11-18T12:03:22Z</dcterms:modified>
</cp:coreProperties>
</file>