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96" r:id="rId5"/>
    <p:sldId id="260" r:id="rId6"/>
    <p:sldId id="263" r:id="rId7"/>
    <p:sldId id="302" r:id="rId8"/>
    <p:sldId id="301" r:id="rId9"/>
  </p:sldIdLst>
  <p:sldSz cx="12192000" cy="6858000"/>
  <p:notesSz cx="6858000" cy="9144000"/>
  <p:custShowLst>
    <p:custShow name="Özel Gösteri 1" id="0">
      <p:sldLst>
        <p:sld r:id="rId2"/>
        <p:sld r:id="rId3"/>
        <p:sld r:id="rId4"/>
        <p:sld r:id="rId5"/>
        <p:sld r:id="rId6"/>
        <p:sld r:id="rId7"/>
      </p:sldLst>
    </p:custShow>
  </p:custShow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8" d="100"/>
          <a:sy n="88" d="100"/>
        </p:scale>
        <p:origin x="-57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3887256460"/>
      </p:ext>
    </p:extLst>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3638390429"/>
      </p:ext>
    </p:extLst>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240032324"/>
      </p:ext>
    </p:extLst>
  </p:cSld>
  <p:clrMapOvr>
    <a:masterClrMapping/>
  </p:clrMapOvr>
  <p:transition>
    <p:pull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866813312"/>
      </p:ext>
    </p:extLst>
  </p:cSld>
  <p:clrMapOvr>
    <a:masterClrMapping/>
  </p:clrMapOvr>
  <p:transition>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898761468"/>
      </p:ext>
    </p:extLst>
  </p:cSld>
  <p:clrMapOvr>
    <a:masterClrMapping/>
  </p:clrMapOvr>
  <p:transition>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479785321"/>
      </p:ext>
    </p:extLst>
  </p:cSld>
  <p:clrMapOvr>
    <a:masterClrMapping/>
  </p:clrMapOvr>
  <p:transition>
    <p:pull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193621743"/>
      </p:ext>
    </p:extLst>
  </p:cSld>
  <p:clrMapOvr>
    <a:masterClrMapping/>
  </p:clrMapOvr>
  <p:transition>
    <p:pull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10165775"/>
      </p:ext>
    </p:extLst>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441612752"/>
      </p:ext>
    </p:extLst>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191962364"/>
      </p:ext>
    </p:extLst>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206922613"/>
      </p:ext>
    </p:extLst>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791692506"/>
      </p:ext>
    </p:extLst>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532718843"/>
      </p:ext>
    </p:extLst>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267345616"/>
      </p:ext>
    </p:extLst>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3313226164"/>
      </p:ext>
    </p:extLst>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963722515"/>
      </p:ext>
    </p:extLst>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598384D-4D17-46E4-A28C-0078A9D33403}" type="datetimeFigureOut">
              <a:rPr lang="tr-TR" smtClean="0"/>
              <a:pPr/>
              <a:t>18.11.2021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618994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pull dir="d"/>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200" dirty="0" smtClean="0"/>
              <a:t>YETİŞKİNLİĞİN EVRELERİ</a:t>
            </a:r>
            <a:endParaRPr lang="tr-TR" sz="3200" dirty="0"/>
          </a:p>
        </p:txBody>
      </p:sp>
      <p:sp>
        <p:nvSpPr>
          <p:cNvPr id="3" name="Alt Başlık 2"/>
          <p:cNvSpPr>
            <a:spLocks noGrp="1"/>
          </p:cNvSpPr>
          <p:nvPr>
            <p:ph type="subTitle" idx="1"/>
          </p:nvPr>
        </p:nvSpPr>
        <p:spPr/>
        <p:txBody>
          <a:bodyPr>
            <a:normAutofit/>
          </a:bodyPr>
          <a:lstStyle/>
          <a:p>
            <a:pPr algn="r"/>
            <a:r>
              <a:rPr lang="tr-TR" smtClean="0"/>
              <a:t>Münevver ERYALÇIN</a:t>
            </a:r>
            <a:endParaRPr lang="tr-TR" dirty="0"/>
          </a:p>
        </p:txBody>
      </p:sp>
    </p:spTree>
    <p:extLst>
      <p:ext uri="{BB962C8B-B14F-4D97-AF65-F5344CB8AC3E}">
        <p14:creationId xmlns:p14="http://schemas.microsoft.com/office/powerpoint/2010/main" xmlns="" val="3241225869"/>
      </p:ext>
    </p:extLst>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37360" y="625643"/>
            <a:ext cx="9767252" cy="5971100"/>
          </a:xfrm>
        </p:spPr>
        <p:txBody>
          <a:bodyPr>
            <a:normAutofit/>
          </a:bodyPr>
          <a:lstStyle/>
          <a:p>
            <a:r>
              <a:rPr lang="tr-TR" sz="3200" dirty="0" smtClean="0"/>
              <a:t>Kuramcılar çocuk gelişimi gibi yetişkin gelişiminin de birbirini izleyen evrelerden oluştuğunu kabul ederler. </a:t>
            </a:r>
          </a:p>
          <a:p>
            <a:r>
              <a:rPr lang="tr-TR" sz="3200" dirty="0" err="1" smtClean="0"/>
              <a:t>Levinson</a:t>
            </a:r>
            <a:r>
              <a:rPr lang="tr-TR" sz="3200" dirty="0" smtClean="0"/>
              <a:t> ve Yale gibi </a:t>
            </a:r>
            <a:r>
              <a:rPr lang="tr-TR" sz="3200" dirty="0" err="1" smtClean="0"/>
              <a:t>araştırmcılar</a:t>
            </a:r>
            <a:r>
              <a:rPr lang="tr-TR" sz="3200" dirty="0" smtClean="0"/>
              <a:t> yetişkinlikteki gelişim evrelerini saptamaya çalışmıştır.</a:t>
            </a:r>
          </a:p>
          <a:p>
            <a:r>
              <a:rPr lang="tr-TR" sz="3200" dirty="0" err="1" smtClean="0"/>
              <a:t>Levinson</a:t>
            </a:r>
            <a:r>
              <a:rPr lang="tr-TR" sz="3200" dirty="0" smtClean="0"/>
              <a:t> ve arkadaşları yetişkinliğin temel görevinin yaşam boyu süren bir yapı olduğunu kabul ederler. </a:t>
            </a:r>
            <a:endParaRPr lang="tr-TR" sz="3200" dirty="0"/>
          </a:p>
        </p:txBody>
      </p:sp>
    </p:spTree>
    <p:extLst>
      <p:ext uri="{BB962C8B-B14F-4D97-AF65-F5344CB8AC3E}">
        <p14:creationId xmlns:p14="http://schemas.microsoft.com/office/powerpoint/2010/main" xmlns="" val="4224528011"/>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2390503" y="1410789"/>
            <a:ext cx="9114109" cy="4500433"/>
          </a:xfrm>
        </p:spPr>
        <p:txBody>
          <a:bodyPr>
            <a:normAutofit fontScale="92500"/>
          </a:bodyPr>
          <a:lstStyle/>
          <a:p>
            <a:r>
              <a:rPr lang="tr-TR" sz="2800" dirty="0" err="1" smtClean="0"/>
              <a:t>Levinsonun</a:t>
            </a:r>
            <a:r>
              <a:rPr lang="tr-TR" sz="2800" dirty="0" smtClean="0"/>
              <a:t> </a:t>
            </a:r>
            <a:r>
              <a:rPr lang="tr-TR" sz="2800" dirty="0" err="1" smtClean="0"/>
              <a:t>Eriksonun</a:t>
            </a:r>
            <a:r>
              <a:rPr lang="tr-TR" sz="2800" dirty="0" smtClean="0"/>
              <a:t> </a:t>
            </a:r>
            <a:r>
              <a:rPr lang="tr-TR" sz="2800" dirty="0" err="1" smtClean="0"/>
              <a:t>psikososyal</a:t>
            </a:r>
            <a:r>
              <a:rPr lang="tr-TR" sz="2800" dirty="0" smtClean="0"/>
              <a:t> kuramına dayanan gelişim kuramında yerleşik evreler ile geçiş evreleri birbirini düzenli bir sıra ile izler. Yerleşik evrelerde insanlar amaçlarını az çok sakin bir şekilde izlerler; geçiş evreleri ise daha sancılıdır ve insan yaşamında büyük değişimleri beraberinde getirir.</a:t>
            </a:r>
          </a:p>
          <a:p>
            <a:r>
              <a:rPr lang="tr-TR" sz="2800" dirty="0" err="1" smtClean="0"/>
              <a:t>Levinsonun</a:t>
            </a:r>
            <a:r>
              <a:rPr lang="tr-TR" sz="2800" dirty="0" smtClean="0"/>
              <a:t> evre kuramında temel kavram yaşam yapısı kavramıdır. Yaşam yapısı bireyin topluma girme yolları (roller, üyelikler, ilgiler, amaçlar gibi), bireyin yaşadığı kişisel anlamlar değerler olarak tanımlanır.</a:t>
            </a:r>
          </a:p>
          <a:p>
            <a:endParaRPr lang="tr-TR" sz="2800" dirty="0"/>
          </a:p>
        </p:txBody>
      </p:sp>
    </p:spTree>
    <p:extLst>
      <p:ext uri="{BB962C8B-B14F-4D97-AF65-F5344CB8AC3E}">
        <p14:creationId xmlns:p14="http://schemas.microsoft.com/office/powerpoint/2010/main" xmlns="" val="2242693622"/>
      </p:ext>
    </p:extLst>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92500" lnSpcReduction="10000"/>
          </a:bodyPr>
          <a:lstStyle/>
          <a:p>
            <a:r>
              <a:rPr lang="tr-TR" sz="3200" dirty="0" smtClean="0"/>
              <a:t>Bu kuram ilk ve orta yetişkinlikte ortaya çıkan çeşitli evreleri ve geçişleri saptamaktadır. </a:t>
            </a:r>
          </a:p>
          <a:p>
            <a:r>
              <a:rPr lang="tr-TR" sz="3200" dirty="0" smtClean="0"/>
              <a:t>Geçişler bir insanın yaşamını yeniden değerlendirmesine ve var olan ya da yeni bir yaşam yapısına yeniden bağlanmasına ilişkin bir bunalımı içerir. </a:t>
            </a:r>
          </a:p>
          <a:p>
            <a:r>
              <a:rPr lang="tr-TR" sz="3200" dirty="0" smtClean="0"/>
              <a:t>Yeni bir yaşam yapısı seçilirse, meslekte evlilikle değişimler yaşanır. </a:t>
            </a:r>
            <a:endParaRPr lang="tr-TR" sz="3200" dirty="0"/>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721895"/>
            <a:ext cx="8915400" cy="5189327"/>
          </a:xfrm>
        </p:spPr>
        <p:txBody>
          <a:bodyPr>
            <a:normAutofit/>
          </a:bodyPr>
          <a:lstStyle/>
          <a:p>
            <a:pPr algn="just"/>
            <a:r>
              <a:rPr lang="tr-TR" sz="2800" dirty="0" smtClean="0"/>
              <a:t>AİLDEN AYRILMA</a:t>
            </a:r>
          </a:p>
          <a:p>
            <a:pPr algn="just"/>
            <a:r>
              <a:rPr lang="tr-TR" sz="2800" dirty="0" smtClean="0"/>
              <a:t>YETİŞKİN DÜNYASINA KATILMA</a:t>
            </a:r>
          </a:p>
          <a:p>
            <a:pPr algn="just"/>
            <a:r>
              <a:rPr lang="tr-TR" sz="2800" dirty="0" smtClean="0"/>
              <a:t>DURULMA</a:t>
            </a:r>
          </a:p>
          <a:p>
            <a:pPr algn="just"/>
            <a:r>
              <a:rPr lang="tr-TR" sz="2800" dirty="0" smtClean="0"/>
              <a:t>BAŞINA BUYRUK OLMA</a:t>
            </a:r>
          </a:p>
          <a:p>
            <a:pPr algn="just"/>
            <a:r>
              <a:rPr lang="tr-TR" sz="2800" dirty="0" smtClean="0"/>
              <a:t>ORTA YAŞ GEÇİŞİ</a:t>
            </a:r>
          </a:p>
          <a:p>
            <a:pPr algn="just"/>
            <a:r>
              <a:rPr lang="tr-TR" sz="2800" dirty="0" smtClean="0"/>
              <a:t>YENİDEN KARARLILIK KAZANMA</a:t>
            </a:r>
          </a:p>
        </p:txBody>
      </p:sp>
    </p:spTree>
    <p:extLst>
      <p:ext uri="{BB962C8B-B14F-4D97-AF65-F5344CB8AC3E}">
        <p14:creationId xmlns:p14="http://schemas.microsoft.com/office/powerpoint/2010/main" xmlns="" val="2710355515"/>
      </p:ext>
    </p:extLst>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endParaRPr lang="tr-TR" dirty="0"/>
          </a:p>
        </p:txBody>
      </p:sp>
      <p:sp>
        <p:nvSpPr>
          <p:cNvPr id="3" name="İçerik Yer Tutucusu 2"/>
          <p:cNvSpPr>
            <a:spLocks noGrp="1"/>
          </p:cNvSpPr>
          <p:nvPr>
            <p:ph idx="1"/>
          </p:nvPr>
        </p:nvSpPr>
        <p:spPr>
          <a:xfrm>
            <a:off x="2589212" y="862149"/>
            <a:ext cx="8915400" cy="5049073"/>
          </a:xfrm>
        </p:spPr>
        <p:txBody>
          <a:bodyPr>
            <a:normAutofit/>
          </a:bodyPr>
          <a:lstStyle/>
          <a:p>
            <a:r>
              <a:rPr lang="tr-TR" sz="3200" dirty="0" smtClean="0"/>
              <a:t>Tüm bu dönemler </a:t>
            </a:r>
            <a:r>
              <a:rPr lang="tr-TR" sz="3200" dirty="0" err="1" smtClean="0"/>
              <a:t>Levinson</a:t>
            </a:r>
            <a:r>
              <a:rPr lang="tr-TR" sz="3200" dirty="0" smtClean="0"/>
              <a:t> un erkek yetişkinin gelişiminde saptadığı evrelerdir. Kadına yüklenen geleneksel rollerin günümüzde hızla değişmesi ve yerini daha çağdaş rollere bırakmasıyla kadının yetişkinlik deneyiminin artık erkeğinkinden çok farklı olacağı  ve bu yüzden farklı bir evreler kuramını gerektireceği söylenebilir. </a:t>
            </a:r>
            <a:endParaRPr lang="tr-TR" sz="3200" dirty="0"/>
          </a:p>
        </p:txBody>
      </p:sp>
    </p:spTree>
    <p:extLst>
      <p:ext uri="{BB962C8B-B14F-4D97-AF65-F5344CB8AC3E}">
        <p14:creationId xmlns:p14="http://schemas.microsoft.com/office/powerpoint/2010/main" xmlns="" val="2691285580"/>
      </p:ext>
    </p:extLst>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800" dirty="0" smtClean="0"/>
              <a:t>Araştırmalar kadınların da benzer evrelerden ama birtakım önemli farklılıklarla geçtiklerini göstermektedir. Örneğin kadınlar 30lu yaşlarda durulma yerine yaşam yapılarına yeni bağlamlar getirmeyi denemektedir. </a:t>
            </a:r>
          </a:p>
          <a:p>
            <a:r>
              <a:rPr lang="tr-TR" sz="2800" dirty="0" smtClean="0"/>
              <a:t>Yetişkin gelişiminde evre yaklaşımının yetişkin yaşamını oldukça basitleştirdiği ileri </a:t>
            </a:r>
            <a:r>
              <a:rPr lang="tr-TR" sz="2800" dirty="0" err="1" smtClean="0"/>
              <a:t>sürülmekteir</a:t>
            </a:r>
            <a:r>
              <a:rPr lang="tr-TR" sz="2800" dirty="0" smtClean="0"/>
              <a:t>.</a:t>
            </a:r>
          </a:p>
          <a:p>
            <a:endParaRPr lang="tr-TR" sz="2800" dirty="0"/>
          </a:p>
        </p:txBody>
      </p:sp>
    </p:spTree>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Kaynakça</a:t>
            </a:r>
          </a:p>
          <a:p>
            <a:r>
              <a:rPr lang="tr-TR" dirty="0" err="1" smtClean="0"/>
              <a:t>Gander</a:t>
            </a:r>
            <a:r>
              <a:rPr lang="tr-TR" dirty="0" smtClean="0"/>
              <a:t>, M. J. ve </a:t>
            </a:r>
            <a:r>
              <a:rPr lang="tr-TR" dirty="0" err="1" smtClean="0"/>
              <a:t>Gardiner</a:t>
            </a:r>
            <a:r>
              <a:rPr lang="tr-TR" dirty="0" smtClean="0"/>
              <a:t>, H. W. (1993). </a:t>
            </a:r>
            <a:r>
              <a:rPr lang="tr-TR" i="1" dirty="0" err="1" smtClean="0"/>
              <a:t>Cocuk</a:t>
            </a:r>
            <a:r>
              <a:rPr lang="tr-TR" i="1" dirty="0" smtClean="0"/>
              <a:t> ve Ergen </a:t>
            </a:r>
            <a:r>
              <a:rPr lang="tr-TR" i="1" dirty="0" err="1" smtClean="0"/>
              <a:t>Gelisimi</a:t>
            </a:r>
            <a:r>
              <a:rPr lang="tr-TR" dirty="0" smtClean="0"/>
              <a:t>. (</a:t>
            </a:r>
            <a:r>
              <a:rPr lang="tr-TR" dirty="0" err="1" smtClean="0"/>
              <a:t>Çev</a:t>
            </a:r>
            <a:r>
              <a:rPr lang="tr-TR" dirty="0" smtClean="0"/>
              <a:t>.) Çelen, N., Dönmez, A. ve Onur, B. Ankara: İmge </a:t>
            </a:r>
            <a:r>
              <a:rPr lang="tr-TR" dirty="0" err="1" smtClean="0"/>
              <a:t>kitabevi</a:t>
            </a:r>
            <a:r>
              <a:rPr lang="tr-TR" smtClean="0"/>
              <a:t>.</a:t>
            </a:r>
            <a:endParaRPr lang="tr-TR" dirty="0" smtClean="0"/>
          </a:p>
          <a:p>
            <a:r>
              <a:rPr lang="tr-TR" dirty="0" err="1" smtClean="0"/>
              <a:t>Zastrow</a:t>
            </a:r>
            <a:r>
              <a:rPr lang="tr-TR" dirty="0" smtClean="0"/>
              <a:t>, C., &amp; </a:t>
            </a:r>
            <a:r>
              <a:rPr lang="tr-TR" dirty="0" err="1" smtClean="0"/>
              <a:t>Kirst</a:t>
            </a:r>
            <a:r>
              <a:rPr lang="tr-TR" dirty="0" smtClean="0"/>
              <a:t>-</a:t>
            </a:r>
            <a:r>
              <a:rPr lang="tr-TR" dirty="0" err="1" smtClean="0"/>
              <a:t>Ashman</a:t>
            </a:r>
            <a:r>
              <a:rPr lang="tr-TR" dirty="0" smtClean="0"/>
              <a:t>, K. K. (2014). İnsan davranışı ve sosyal çevre I (1. Baskı). </a:t>
            </a:r>
            <a:r>
              <a:rPr lang="tr-TR" i="1" dirty="0" smtClean="0"/>
              <a:t>Ankara: </a:t>
            </a:r>
            <a:r>
              <a:rPr lang="tr-TR" i="1" dirty="0" err="1" smtClean="0"/>
              <a:t>Nika</a:t>
            </a:r>
            <a:r>
              <a:rPr lang="tr-TR" dirty="0" smtClean="0"/>
              <a:t>.</a:t>
            </a:r>
          </a:p>
          <a:p>
            <a:endParaRPr lang="tr-TR" dirty="0"/>
          </a:p>
        </p:txBody>
      </p:sp>
    </p:spTree>
  </p:cSld>
  <p:clrMapOvr>
    <a:masterClrMapping/>
  </p:clrMapOvr>
  <p:transition>
    <p:pull dir="d"/>
  </p:transition>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514</TotalTime>
  <Words>277</Words>
  <Application>Microsoft Office PowerPoint</Application>
  <PresentationFormat>Özel</PresentationFormat>
  <Paragraphs>23</Paragraphs>
  <Slides>8</Slides>
  <Notes>0</Notes>
  <HiddenSlides>0</HiddenSlides>
  <MMClips>0</MMClips>
  <ScaleCrop>false</ScaleCrop>
  <HeadingPairs>
    <vt:vector size="6" baseType="variant">
      <vt:variant>
        <vt:lpstr>Tema</vt:lpstr>
      </vt:variant>
      <vt:variant>
        <vt:i4>1</vt:i4>
      </vt:variant>
      <vt:variant>
        <vt:lpstr>Slayt Başlıkları</vt:lpstr>
      </vt:variant>
      <vt:variant>
        <vt:i4>8</vt:i4>
      </vt:variant>
      <vt:variant>
        <vt:lpstr>Özel Gösteriler</vt:lpstr>
      </vt:variant>
      <vt:variant>
        <vt:i4>1</vt:i4>
      </vt:variant>
    </vt:vector>
  </HeadingPairs>
  <TitlesOfParts>
    <vt:vector size="10" baseType="lpstr">
      <vt:lpstr>Duman</vt:lpstr>
      <vt:lpstr>YETİŞKİNLİĞİN EVRELERİ</vt:lpstr>
      <vt:lpstr>Slayt 2</vt:lpstr>
      <vt:lpstr>Slayt 3</vt:lpstr>
      <vt:lpstr>Slayt 4</vt:lpstr>
      <vt:lpstr>Slayt 5</vt:lpstr>
      <vt:lpstr> </vt:lpstr>
      <vt:lpstr>Slayt 7</vt:lpstr>
      <vt:lpstr>Slayt 8</vt:lpstr>
      <vt:lpstr>Özel Gösteri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ABD Sağlık Hizmetleri Reformu</dc:title>
  <dc:creator>toshiba pc</dc:creator>
  <cp:lastModifiedBy>Münevver ERYALÇIN</cp:lastModifiedBy>
  <cp:revision>69</cp:revision>
  <dcterms:created xsi:type="dcterms:W3CDTF">2014-05-19T11:47:06Z</dcterms:created>
  <dcterms:modified xsi:type="dcterms:W3CDTF">2021-11-18T12:03:22Z</dcterms:modified>
</cp:coreProperties>
</file>