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81" r:id="rId5"/>
    <p:sldId id="267" r:id="rId6"/>
    <p:sldId id="268" r:id="rId7"/>
    <p:sldId id="300" r:id="rId8"/>
    <p:sldId id="292" r:id="rId9"/>
    <p:sldId id="297" r:id="rId10"/>
    <p:sldId id="301" r:id="rId11"/>
    <p:sldId id="298" r:id="rId12"/>
    <p:sldId id="29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4" id="{A61A647F-9C71-4CA7-9177-7BE6DD45B70D}">
          <p14:sldIdLst>
            <p14:sldId id="281"/>
            <p14:sldId id="267"/>
            <p14:sldId id="268"/>
            <p14:sldId id="300"/>
            <p14:sldId id="292"/>
            <p14:sldId id="297"/>
            <p14:sldId id="301"/>
            <p14:sldId id="298"/>
            <p14:sldId id="299"/>
          </p14:sldIdLst>
        </p14:section>
        <p14:section name="Varsayılan Bölüm" id="{7C96CDF2-225A-40FC-9E8C-E57547BD069F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58BE0B-BA9D-40EC-AB39-9EDA901ED929}" v="1" dt="2020-05-27T14:36:00.1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al Nur Gözüküçük" userId="c9e7c93c-5cb0-4c0e-8df3-2f019b03d73c" providerId="ADAL" clId="{6C58BE0B-BA9D-40EC-AB39-9EDA901ED929}"/>
    <pc:docChg chg="addSld modSld">
      <pc:chgData name="Hilal Nur Gözüküçük" userId="c9e7c93c-5cb0-4c0e-8df3-2f019b03d73c" providerId="ADAL" clId="{6C58BE0B-BA9D-40EC-AB39-9EDA901ED929}" dt="2020-05-27T14:36:00.189" v="0"/>
      <pc:docMkLst>
        <pc:docMk/>
      </pc:docMkLst>
      <pc:sldChg chg="add">
        <pc:chgData name="Hilal Nur Gözüküçük" userId="c9e7c93c-5cb0-4c0e-8df3-2f019b03d73c" providerId="ADAL" clId="{6C58BE0B-BA9D-40EC-AB39-9EDA901ED929}" dt="2020-05-27T14:36:00.189" v="0"/>
        <pc:sldMkLst>
          <pc:docMk/>
          <pc:sldMk cId="2320697844" sldId="28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F99270-D15C-428D-8549-607D2F0907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Medeni hukuk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F85A618-A1CC-496A-A6C8-3C538276A8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</p:txBody>
      </p:sp>
    </p:spTree>
    <p:extLst>
      <p:ext uri="{BB962C8B-B14F-4D97-AF65-F5344CB8AC3E}">
        <p14:creationId xmlns:p14="http://schemas.microsoft.com/office/powerpoint/2010/main" val="2320697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8F6A99-4CE9-4C6F-94A9-62F23F734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 KAVRAMI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30E1FD-039A-4225-B381-80D2D3860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293" y="2015732"/>
            <a:ext cx="10999433" cy="4172004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dirty="0"/>
              <a:t>Terim: Hak, hukuken korunan ve sahibine bu korumadan yararlanma yetkisi tanınan menfaattir.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Hak kavramını açıklayan görüşler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İrade teorisi: Bir kimse ancak başkalarını kendi iradesine göre harekete zorlayabildiği takdirde o konuda hak sahibidir.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Menfaat teorisi: Hak, hukuken korunan menfaattir.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Karma teori: Hak, hukuken korunan ve sahibine bu korumadan yararlanma yetkisi tanınan menfaattir.</a:t>
            </a:r>
          </a:p>
        </p:txBody>
      </p:sp>
    </p:spTree>
    <p:extLst>
      <p:ext uri="{BB962C8B-B14F-4D97-AF65-F5344CB8AC3E}">
        <p14:creationId xmlns:p14="http://schemas.microsoft.com/office/powerpoint/2010/main" val="1539276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6910EC-06EB-40DF-A80C-5CBD39708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HAKLARIN ÇEŞİTLERİ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3A7BC3-319D-4CD4-BF57-ABD3AC629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006" y="2015732"/>
            <a:ext cx="11345661" cy="4100983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dirty="0"/>
              <a:t>Konularına göre / Para ile ölçülebilen değeri bulunup bulunmaması açısından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Malvarlığı hakları:</a:t>
            </a:r>
          </a:p>
          <a:p>
            <a:pPr marL="1371600" lvl="2" indent="-457200">
              <a:buFont typeface="+mj-lt"/>
              <a:buAutoNum type="alphaLcPeriod"/>
            </a:pPr>
            <a:r>
              <a:rPr lang="tr-TR" dirty="0"/>
              <a:t> Alacak hakları</a:t>
            </a:r>
          </a:p>
          <a:p>
            <a:pPr marL="1371600" lvl="2" indent="-457200">
              <a:buFont typeface="+mj-lt"/>
              <a:buAutoNum type="alphaLcPeriod"/>
            </a:pPr>
            <a:r>
              <a:rPr lang="tr-TR" dirty="0"/>
              <a:t>Ayni haklar</a:t>
            </a:r>
          </a:p>
          <a:p>
            <a:pPr marL="1371600" lvl="2" indent="-457200">
              <a:buFont typeface="+mj-lt"/>
              <a:buAutoNum type="alphaLcPeriod"/>
            </a:pPr>
            <a:r>
              <a:rPr lang="tr-TR" dirty="0"/>
              <a:t>Maddi değeri olan yenilik doğuran haklar</a:t>
            </a:r>
          </a:p>
          <a:p>
            <a:pPr marL="1371600" lvl="2" indent="-457200">
              <a:buFont typeface="+mj-lt"/>
              <a:buAutoNum type="alphaLcPeriod"/>
            </a:pPr>
            <a:r>
              <a:rPr lang="tr-TR" dirty="0"/>
              <a:t>Maddi değeri olan fikri haklar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Şahısvarlığı hakları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Niteliklerine göre / İleri sürülebileceği çevre açısından</a:t>
            </a:r>
          </a:p>
          <a:p>
            <a:pPr marL="800100" lvl="1" indent="-342900">
              <a:buFont typeface="+mj-lt"/>
              <a:buAutoNum type="alphaLcPeriod"/>
            </a:pPr>
            <a:r>
              <a:rPr lang="tr-TR" dirty="0"/>
              <a:t>Mutlak haklar: </a:t>
            </a:r>
          </a:p>
          <a:p>
            <a:pPr marL="1257300" lvl="2" indent="-342900">
              <a:buFont typeface="+mj-lt"/>
              <a:buAutoNum type="alphaLcPeriod"/>
            </a:pPr>
            <a:r>
              <a:rPr lang="tr-TR" dirty="0"/>
              <a:t>Eşya üzerinde</a:t>
            </a:r>
          </a:p>
          <a:p>
            <a:pPr marL="1257300" lvl="2" indent="-342900">
              <a:buFont typeface="+mj-lt"/>
              <a:buAutoNum type="alphaLcPeriod"/>
            </a:pPr>
            <a:r>
              <a:rPr lang="tr-TR" dirty="0"/>
              <a:t>Kişiler üzerinde </a:t>
            </a:r>
          </a:p>
          <a:p>
            <a:pPr marL="800100" lvl="1" indent="-342900">
              <a:buFont typeface="+mj-lt"/>
              <a:buAutoNum type="alphaLcPeriod"/>
            </a:pPr>
            <a:r>
              <a:rPr lang="tr-TR" dirty="0"/>
              <a:t>Nisbi haklar: </a:t>
            </a:r>
          </a:p>
          <a:p>
            <a:pPr marL="1257300" lvl="2" indent="-342900">
              <a:buFont typeface="+mj-lt"/>
              <a:buAutoNum type="alphaLcPeriod"/>
            </a:pPr>
            <a:r>
              <a:rPr lang="tr-TR" dirty="0"/>
              <a:t>Alelade </a:t>
            </a:r>
            <a:r>
              <a:rPr lang="tr-TR" dirty="0" err="1"/>
              <a:t>nisbi</a:t>
            </a:r>
            <a:r>
              <a:rPr lang="tr-TR" dirty="0"/>
              <a:t> haklar</a:t>
            </a:r>
          </a:p>
          <a:p>
            <a:pPr marL="1257300" lvl="2" indent="-342900">
              <a:buFont typeface="+mj-lt"/>
              <a:buAutoNum type="alphaLcPeriod"/>
            </a:pPr>
            <a:r>
              <a:rPr lang="tr-TR" dirty="0"/>
              <a:t>Etkisi kuvvetlendirilmiş </a:t>
            </a:r>
            <a:r>
              <a:rPr lang="tr-TR" dirty="0" err="1"/>
              <a:t>nisbi</a:t>
            </a:r>
            <a:r>
              <a:rPr lang="tr-TR" dirty="0"/>
              <a:t> haklar</a:t>
            </a:r>
          </a:p>
        </p:txBody>
      </p:sp>
    </p:spTree>
    <p:extLst>
      <p:ext uri="{BB962C8B-B14F-4D97-AF65-F5344CB8AC3E}">
        <p14:creationId xmlns:p14="http://schemas.microsoft.com/office/powerpoint/2010/main" val="549876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90CA0-906E-4D1A-9890-529925E35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HAKLARIN ÇEŞİTLERİ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09CAA4-0CFF-4E3F-B96D-02B85C25D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38" y="2015732"/>
            <a:ext cx="11256885" cy="4037749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tr-TR" dirty="0"/>
              <a:t>Kullanılmasının etkisi bakımından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Yenilik doğuran haklar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Yenilik doğuran hakların ortak özellikleri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tr-TR" dirty="0"/>
              <a:t>Kullanma yetkisi açısından: şahsen kullanılması zorunlu olan (kişiye sıkı sıkıya bağlı)ve olmayan haklar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tr-TR" dirty="0"/>
              <a:t>Bağımsız olup olmama açısından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Bağımsız haklar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Bağlı haklar:</a:t>
            </a:r>
          </a:p>
          <a:p>
            <a:pPr marL="1371600" lvl="2" indent="-457200">
              <a:buFont typeface="+mj-lt"/>
              <a:buAutoNum type="alphaLcPeriod"/>
            </a:pPr>
            <a:r>
              <a:rPr lang="tr-TR" dirty="0"/>
              <a:t>Eşyaya bağlı haklar</a:t>
            </a:r>
          </a:p>
          <a:p>
            <a:pPr marL="1371600" lvl="2" indent="-457200">
              <a:buFont typeface="+mj-lt"/>
              <a:buAutoNum type="alphaLcPeriod"/>
            </a:pPr>
            <a:r>
              <a:rPr lang="tr-TR" dirty="0"/>
              <a:t>Alacağa bağlı haklar</a:t>
            </a:r>
          </a:p>
          <a:p>
            <a:pPr marL="1371600" lvl="2" indent="-457200">
              <a:buFont typeface="+mj-lt"/>
              <a:buAutoNum type="alphaLcPeriod"/>
            </a:pPr>
            <a:r>
              <a:rPr lang="tr-TR" dirty="0"/>
              <a:t>Borç ilişkisine bağlı haklar</a:t>
            </a:r>
          </a:p>
          <a:p>
            <a:pPr marL="1371600" lvl="2" indent="-457200">
              <a:buFont typeface="+mj-lt"/>
              <a:buAutoNum type="alphaLcPeriod"/>
            </a:pPr>
            <a:r>
              <a:rPr lang="tr-TR" dirty="0"/>
              <a:t>Bir topluluğa mensup olmaya bağlı haklar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6822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A636A1-48AE-4A3E-AA4A-D1BE9403E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 fontScale="90000"/>
          </a:bodyPr>
          <a:lstStyle/>
          <a:p>
            <a:pPr marL="457200"/>
            <a:r>
              <a:rPr lang="tr-TR" sz="3600" dirty="0"/>
              <a:t>HAKLARIN ÇEŞİTLERİ</a:t>
            </a:r>
            <a:br>
              <a:rPr lang="tr-TR" dirty="0"/>
            </a:br>
            <a:r>
              <a:rPr lang="tr-TR" sz="2200" dirty="0"/>
              <a:t>Malvarlığı hakları - Şahıs varlığı hakları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F06DEA-317C-481B-BAD8-34567D978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3" y="2015732"/>
            <a:ext cx="11239131" cy="411873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dirty="0"/>
              <a:t>Şahıs varlığı hakları: Değeri para ile ölçülemeyen, başkasına devredilemeyen ve mirasçılara geçmeyen, şahsın daha çok manevi dünyasına ilişkin olan ve mutlak hak niteliğini taşıyan haklarıdır. 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Kişinin kendi üzerindeki şahıs varlığı hakları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Kişinin başkaları üzerindeki şahıs varlığı hakları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Malvarlığı hakları: Ekonomik bir değeri olan ve kural olarak başkalarına devredilebilen haklardır. Malvarlığı, bir kişinin para ile ölçülebilen hak ve borçlarının tümüdür. Haklar malvarlığının aktif kısmını, borçlar ise pasif kısmını oluşturur. 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Alacak hakları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Ayni haklar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Maddi değeri olan yenilik doğuran haklar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Maddi değeri olan fikri haklar</a:t>
            </a:r>
          </a:p>
        </p:txBody>
      </p:sp>
    </p:spTree>
    <p:extLst>
      <p:ext uri="{BB962C8B-B14F-4D97-AF65-F5344CB8AC3E}">
        <p14:creationId xmlns:p14="http://schemas.microsoft.com/office/powerpoint/2010/main" val="3002921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03EB7F-ED34-4EFD-85B5-A2721F192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400" dirty="0"/>
              <a:t>HAKLARIN ÇEŞİTLERİ</a:t>
            </a:r>
            <a:br>
              <a:rPr lang="tr-TR" dirty="0"/>
            </a:br>
            <a:r>
              <a:rPr lang="tr-TR" dirty="0"/>
              <a:t>Malvarlığı hakları - Şahıs varlığı hakları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F5FBDA-18CE-4C8E-AF2C-EA0AC30FE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51" y="2015732"/>
            <a:ext cx="11345662" cy="403774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LcPeriod"/>
            </a:pPr>
            <a:r>
              <a:rPr lang="tr-TR" dirty="0"/>
              <a:t>Alacak hakları: Bir borç ilişkisi içinde, alacaklıya borçludan edimi talep etme yetkisi sağlayan haklardır. Bir kimseye, bir başkasından; bir edimi vermesini, yapmasını veya yapmamasını isteme yetkisi sağlar. Kanundan veya sözleşmeden doğabilir. </a:t>
            </a:r>
          </a:p>
          <a:p>
            <a:pPr marL="457200" lvl="1" indent="0">
              <a:buNone/>
            </a:pPr>
            <a:r>
              <a:rPr lang="tr-TR" dirty="0"/>
              <a:t>Sadece alacaklı ile borçlu arasındaki bir hukuki bağa dayanır. Bu bağ, borç ilişkisidir.</a:t>
            </a:r>
          </a:p>
          <a:p>
            <a:pPr marL="457200" lvl="1" indent="0">
              <a:buNone/>
            </a:pPr>
            <a:r>
              <a:rPr lang="tr-TR" dirty="0"/>
              <a:t>Numerus clausus ilkesine tabi değildir. Taraflar sınırsız sayıda ve içerikte alacak hakkı tanıyabilirler.</a:t>
            </a:r>
          </a:p>
          <a:p>
            <a:pPr marL="0" indent="0">
              <a:buNone/>
            </a:pP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77606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5AF702-4364-45D4-AD5F-AD816AA6D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400" dirty="0"/>
              <a:t>HAKLARIN ÇEŞİTLERİ</a:t>
            </a:r>
            <a:br>
              <a:rPr lang="tr-TR" dirty="0"/>
            </a:br>
            <a:r>
              <a:rPr lang="tr-TR" dirty="0"/>
              <a:t>Malvarlığı hakları - Şahıs varlığı hakları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7D97489-89D8-4123-A4EB-0F12E237C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661" y="2015732"/>
            <a:ext cx="11336784" cy="4037749"/>
          </a:xfrm>
        </p:spPr>
        <p:txBody>
          <a:bodyPr/>
          <a:lstStyle/>
          <a:p>
            <a:pPr marL="457200" indent="-457200">
              <a:buFont typeface="+mj-lt"/>
              <a:buAutoNum type="alphaLcPeriod" startAt="2"/>
            </a:pPr>
            <a:r>
              <a:rPr lang="tr-TR" dirty="0"/>
              <a:t>Ayni haklar: Bir kimseye bir mal üzerinde doğrudan doğruya yetki sağlayan ve bu sebeple herkese karşı ileri sürülebilen haklardır.</a:t>
            </a:r>
          </a:p>
          <a:p>
            <a:pPr marL="457200" lvl="1" indent="0">
              <a:buNone/>
            </a:pPr>
            <a:r>
              <a:rPr lang="tr-TR" dirty="0"/>
              <a:t>Eşya, üzerinde bireysel hakimiyet kurulabilen, ekonomik değer taşıyan, şahıslar dışındaki somut varlıklardır.</a:t>
            </a:r>
          </a:p>
          <a:p>
            <a:pPr marL="457200" lvl="1" indent="0">
              <a:buNone/>
            </a:pPr>
            <a:r>
              <a:rPr lang="tr-TR" dirty="0"/>
              <a:t>Sınırlı sayıdadır (numerus clausus). Ancak kanunda öngörülen tipler çerçevesinde kurulabilir. </a:t>
            </a:r>
          </a:p>
          <a:p>
            <a:pPr marL="457200" lvl="1" indent="0">
              <a:buNone/>
            </a:pPr>
            <a:r>
              <a:rPr lang="tr-TR" dirty="0"/>
              <a:t>Sahibine eşya üzerinde sınırsız yetki sağlayan mülkiyet hakkı ve sınırlı ayni haklar olarak ikiye ayrılır.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0686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DBCB90-BECE-43B7-97B9-AE92E201E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400" dirty="0"/>
              <a:t>HAKLARIN ÇEŞİTLERİ</a:t>
            </a:r>
            <a:br>
              <a:rPr lang="tr-TR" dirty="0"/>
            </a:br>
            <a:r>
              <a:rPr lang="tr-TR" dirty="0"/>
              <a:t>Malvarlığı hakları - Şahıs varlığı hakları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344163C-8EA4-4BEC-A554-858ECBBCD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50" y="2015732"/>
            <a:ext cx="11354539" cy="403774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Ayni haklar</a:t>
            </a:r>
          </a:p>
          <a:p>
            <a:pPr marL="514350" indent="-514350">
              <a:buFont typeface="+mj-lt"/>
              <a:buAutoNum type="romanLcPeriod"/>
            </a:pPr>
            <a:r>
              <a:rPr lang="tr-TR" dirty="0"/>
              <a:t>Eşya üzerinde sağlanan yetki: Ayni haklar sınırlı sayıdadır (numerus clausus). Ancak kanunda öngörülen biçimlerde kurulabilirler. Ayni haklar, hak sahibine eşya üzerinde sağladığı yetkinin kapsamına göre ikiye ayrılır:</a:t>
            </a:r>
          </a:p>
          <a:p>
            <a:pPr marL="971550" lvl="1" indent="-514350">
              <a:buFont typeface="+mj-lt"/>
              <a:buAutoNum type="romanLcPeriod"/>
            </a:pPr>
            <a:r>
              <a:rPr lang="tr-TR" dirty="0"/>
              <a:t>Ayni hakkın sağladığı yetki en geniş ise bu ayni hak, mülkiyet hakkıdır.</a:t>
            </a:r>
          </a:p>
          <a:p>
            <a:pPr lvl="2"/>
            <a:r>
              <a:rPr lang="tr-TR" dirty="0"/>
              <a:t>Taşınır - taşınmaz, ferdi mülkiyet – birlikte mülkiyet (paylı-elbirliği)</a:t>
            </a:r>
          </a:p>
          <a:p>
            <a:pPr marL="971550" lvl="1" indent="-514350">
              <a:buFont typeface="+mj-lt"/>
              <a:buAutoNum type="romanLcPeriod"/>
            </a:pPr>
            <a:r>
              <a:rPr lang="tr-TR" dirty="0"/>
              <a:t>Ayni hakkın sağladığı yetki sınırlı ise «sınırlı ayni hak» söz konusudur.</a:t>
            </a:r>
          </a:p>
          <a:p>
            <a:pPr marL="1428750" lvl="2" indent="-514350">
              <a:buFont typeface="+mj-lt"/>
              <a:buAutoNum type="romanLcPeriod"/>
            </a:pPr>
            <a:r>
              <a:rPr lang="tr-TR" dirty="0"/>
              <a:t>İrtifak hakları</a:t>
            </a:r>
          </a:p>
          <a:p>
            <a:pPr marL="1428750" lvl="2" indent="-514350">
              <a:buFont typeface="+mj-lt"/>
              <a:buAutoNum type="romanLcPeriod"/>
            </a:pPr>
            <a:r>
              <a:rPr lang="tr-TR" dirty="0"/>
              <a:t>Rehin hakları</a:t>
            </a:r>
          </a:p>
          <a:p>
            <a:pPr marL="1428750" lvl="2" indent="-514350">
              <a:buFont typeface="+mj-lt"/>
              <a:buAutoNum type="romanLcPeriod"/>
            </a:pPr>
            <a:r>
              <a:rPr lang="tr-TR" dirty="0"/>
              <a:t>Taşınmaz yükü</a:t>
            </a:r>
          </a:p>
          <a:p>
            <a:pPr marL="514350" indent="-514350">
              <a:buFont typeface="+mj-lt"/>
              <a:buAutoNum type="romanLcPeriod" startAt="2"/>
            </a:pPr>
            <a:r>
              <a:rPr lang="tr-TR" dirty="0"/>
              <a:t>Eşya üzerinde doğrudan doğruya hakimiyet: Taşınır eşyalarda «zilyetlik», Taşınmazlarda ise «tapu sicili» ile sağlanır.</a:t>
            </a:r>
          </a:p>
          <a:p>
            <a:pPr marL="514350" indent="-514350">
              <a:buFont typeface="+mj-lt"/>
              <a:buAutoNum type="romanLcPeriod" startAt="2"/>
            </a:pPr>
            <a:r>
              <a:rPr lang="tr-TR" dirty="0"/>
              <a:t>Herkese karşı ileri sürülebilirlik</a:t>
            </a:r>
          </a:p>
          <a:p>
            <a:pPr marL="971550" lvl="1" indent="-514350">
              <a:buFont typeface="+mj-lt"/>
              <a:buAutoNum type="romanL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9901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B1B0511-42A8-4627-AC65-EC591548B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400" dirty="0"/>
              <a:t>HAKLARIN ÇEŞİTLERİ</a:t>
            </a:r>
            <a:br>
              <a:rPr lang="tr-TR" dirty="0"/>
            </a:br>
            <a:r>
              <a:rPr lang="tr-TR" dirty="0"/>
              <a:t>Malvarlığı hakları - Şahıs varlığı hakları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3652DB-E2D3-4E89-812A-5C200CBEF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703" y="2015732"/>
            <a:ext cx="11017188" cy="403774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LcPeriod" startAt="3"/>
            </a:pPr>
            <a:r>
              <a:rPr lang="tr-TR"/>
              <a:t>Maddi </a:t>
            </a:r>
            <a:r>
              <a:rPr lang="tr-TR" dirty="0"/>
              <a:t>değeri olan yenilik doğuran haklar: Tek taraflı irade beyanıyla yeni bir hukuki ilişki kurabilme, mevcut hukuki ilişkiyi değiştirme veya kaldırabilme yetkisi veren haklardan maddi değeri olanlar malvarlığı haklarından sayılır. Örneğin; alım, önalım, geri alım hakları.</a:t>
            </a:r>
          </a:p>
          <a:p>
            <a:pPr marL="457200" indent="-457200">
              <a:buFont typeface="+mj-lt"/>
              <a:buAutoNum type="alphaLcPeriod" startAt="3"/>
            </a:pPr>
            <a:r>
              <a:rPr lang="tr-TR" dirty="0"/>
              <a:t>Fikri haklar: Kişilerin; zeka, düşünce ve yaratıcılıklarını kullanarak yarattıkları fikri ürünler üzerindeki haklarıdır. Örneğin; bir kitabın yazarının, kitabın basılma hakkını ücret karşılığında yayınevine devretmesi. </a:t>
            </a:r>
          </a:p>
          <a:p>
            <a:pPr marL="457200" indent="-457200">
              <a:buFont typeface="+mj-lt"/>
              <a:buAutoNum type="alphaLcPeriod" startAt="3"/>
            </a:pPr>
            <a:endParaRPr lang="tr-TR" dirty="0"/>
          </a:p>
          <a:p>
            <a:pPr marL="457200" indent="-457200">
              <a:buFont typeface="+mj-lt"/>
              <a:buAutoNum type="alphaLcPeriod" startAt="3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43068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7B6437E-9B1F-4EB9-A7FB-E43BA4C976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A1D3552-E8F1-4D32-A330-625332A67F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87D2E8-7F02-4666-B203-94C53FB4C9B7}">
  <ds:schemaRefs>
    <ds:schemaRef ds:uri="http://purl.org/dc/terms/"/>
    <ds:schemaRef ds:uri="http://purl.org/dc/dcmitype/"/>
    <ds:schemaRef ds:uri="http://purl.org/dc/elements/1.1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560ef61b-03e2-46a8-aeae-79f8a710d1e9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3</TotalTime>
  <Words>600</Words>
  <Application>Microsoft Office PowerPoint</Application>
  <PresentationFormat>Geniş ekran</PresentationFormat>
  <Paragraphs>68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Galeri</vt:lpstr>
      <vt:lpstr>Medeni hukuk</vt:lpstr>
      <vt:lpstr>HAK KAVRAMI</vt:lpstr>
      <vt:lpstr>HAKLARIN ÇEŞİTLERİ</vt:lpstr>
      <vt:lpstr>HAKLARIN ÇEŞİTLERİ</vt:lpstr>
      <vt:lpstr>HAKLARIN ÇEŞİTLERİ Malvarlığı hakları - Şahıs varlığı hakları </vt:lpstr>
      <vt:lpstr>HAKLARIN ÇEŞİTLERİ Malvarlığı hakları - Şahıs varlığı hakları </vt:lpstr>
      <vt:lpstr>HAKLARIN ÇEŞİTLERİ Malvarlığı hakları - Şahıs varlığı hakları </vt:lpstr>
      <vt:lpstr>HAKLARIN ÇEŞİTLERİ Malvarlığı hakları - Şahıs varlığı hakları </vt:lpstr>
      <vt:lpstr>HAKLARIN ÇEŞİTLERİ Malvarlığı hakları - Şahıs varlığı hakları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HAK KAVRAMI</dc:title>
  <dc:creator>Hilal Nur Gözüküçük</dc:creator>
  <cp:lastModifiedBy>Hilal Nur Gözüküçük</cp:lastModifiedBy>
  <cp:revision>2</cp:revision>
  <dcterms:created xsi:type="dcterms:W3CDTF">2020-05-03T23:25:46Z</dcterms:created>
  <dcterms:modified xsi:type="dcterms:W3CDTF">2020-05-27T14:36:01Z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0x010100C6906DB4C1052743ACE33D6CA7F73AEA</vt:lpwstr>
  </property>
</Properties>
</file>