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298"/>
    <p:restoredTop sz="50085"/>
  </p:normalViewPr>
  <p:slideViewPr>
    <p:cSldViewPr snapToGrid="0" snapToObjects="1">
      <p:cViewPr varScale="1">
        <p:scale>
          <a:sx n="60" d="100"/>
          <a:sy n="60" d="100"/>
        </p:scale>
        <p:origin x="208"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729CFC-4394-1942-9818-B00C23E2C173}" type="datetimeFigureOut">
              <a:rPr lang="en-US" smtClean="0"/>
              <a:t>3/21/18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F0A4A7-9A1D-B341-B3D8-26ADBB9D0C5E}" type="slidenum">
              <a:rPr lang="en-US" smtClean="0"/>
              <a:t>‹#›</a:t>
            </a:fld>
            <a:endParaRPr lang="en-US"/>
          </a:p>
        </p:txBody>
      </p:sp>
    </p:spTree>
    <p:extLst>
      <p:ext uri="{BB962C8B-B14F-4D97-AF65-F5344CB8AC3E}">
        <p14:creationId xmlns:p14="http://schemas.microsoft.com/office/powerpoint/2010/main" val="569329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Dated from 1939, the publication of E.H.Carr</a:t>
            </a:r>
            <a:r>
              <a:rPr lang="ja-JP" altLang="en-US"/>
              <a:t>’</a:t>
            </a:r>
            <a:r>
              <a:rPr lang="en-US" altLang="ja-JP"/>
              <a:t>s book as a response to then dominant liberal internationalist approaches to world politics became a turning point in the history of IR. Another famous publication was Morgentahu</a:t>
            </a:r>
            <a:r>
              <a:rPr lang="ja-JP" altLang="en-US"/>
              <a:t>’</a:t>
            </a:r>
            <a:r>
              <a:rPr lang="en-US" altLang="ja-JP"/>
              <a:t>s Politics Among Nations. The ideas about the nature and functioning the world order shaped the basic understandings and framework of analysis in IR during the Cold War years. Political realism had a claim to be realistic about world politics by arguing that power politics is the essence of the system. The quest for power is so rooted in the flawed nature of humanity that states are continuously engaged in a struggle to Iincrease their capabilities. </a:t>
            </a:r>
            <a:endParaRPr lang="en-US" altLang="en-US"/>
          </a:p>
        </p:txBody>
      </p:sp>
      <p:sp>
        <p:nvSpPr>
          <p:cNvPr id="389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defTabSz="457200" eaLnBrk="0" fontAlgn="base" hangingPunct="0">
              <a:spcBef>
                <a:spcPct val="0"/>
              </a:spcBef>
              <a:spcAft>
                <a:spcPct val="0"/>
              </a:spcAft>
              <a:defRPr sz="2400">
                <a:solidFill>
                  <a:schemeClr val="tx1"/>
                </a:solidFill>
                <a:latin typeface="Arial" charset="0"/>
                <a:ea typeface="ＭＳ Ｐゴシック" charset="-128"/>
              </a:defRPr>
            </a:lvl6pPr>
            <a:lvl7pPr marL="2971800" indent="-228600" defTabSz="457200" eaLnBrk="0" fontAlgn="base" hangingPunct="0">
              <a:spcBef>
                <a:spcPct val="0"/>
              </a:spcBef>
              <a:spcAft>
                <a:spcPct val="0"/>
              </a:spcAft>
              <a:defRPr sz="2400">
                <a:solidFill>
                  <a:schemeClr val="tx1"/>
                </a:solidFill>
                <a:latin typeface="Arial" charset="0"/>
                <a:ea typeface="ＭＳ Ｐゴシック" charset="-128"/>
              </a:defRPr>
            </a:lvl7pPr>
            <a:lvl8pPr marL="3429000" indent="-228600" defTabSz="457200" eaLnBrk="0" fontAlgn="base" hangingPunct="0">
              <a:spcBef>
                <a:spcPct val="0"/>
              </a:spcBef>
              <a:spcAft>
                <a:spcPct val="0"/>
              </a:spcAft>
              <a:defRPr sz="2400">
                <a:solidFill>
                  <a:schemeClr val="tx1"/>
                </a:solidFill>
                <a:latin typeface="Arial" charset="0"/>
                <a:ea typeface="ＭＳ Ｐゴシック" charset="-128"/>
              </a:defRPr>
            </a:lvl8pPr>
            <a:lvl9pPr marL="3886200" indent="-228600" defTabSz="457200" eaLnBrk="0" fontAlgn="base" hangingPunct="0">
              <a:spcBef>
                <a:spcPct val="0"/>
              </a:spcBef>
              <a:spcAft>
                <a:spcPct val="0"/>
              </a:spcAft>
              <a:defRPr sz="2400">
                <a:solidFill>
                  <a:schemeClr val="tx1"/>
                </a:solidFill>
                <a:latin typeface="Arial" charset="0"/>
                <a:ea typeface="ＭＳ Ｐゴシック" charset="-128"/>
              </a:defRPr>
            </a:lvl9pPr>
          </a:lstStyle>
          <a:p>
            <a:fld id="{C10A1758-BDAA-774C-B4B7-CA7EFD93ED46}" type="slidenum">
              <a:rPr lang="en-US" altLang="en-US" sz="1200">
                <a:latin typeface="Calibri" charset="0"/>
              </a:rPr>
              <a:pPr/>
              <a:t>3</a:t>
            </a:fld>
            <a:endParaRPr lang="en-US" altLang="en-US" sz="1200">
              <a:latin typeface="Calibri" charset="0"/>
            </a:endParaRPr>
          </a:p>
        </p:txBody>
      </p:sp>
    </p:spTree>
    <p:extLst>
      <p:ext uri="{BB962C8B-B14F-4D97-AF65-F5344CB8AC3E}">
        <p14:creationId xmlns:p14="http://schemas.microsoft.com/office/powerpoint/2010/main" val="186017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107F6CD6-E2C2-A443-BCED-5D06C15B6A77}"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973633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07F6CD6-E2C2-A443-BCED-5D06C15B6A77}"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116433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07F6CD6-E2C2-A443-BCED-5D06C15B6A77}"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328571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107F6CD6-E2C2-A443-BCED-5D06C15B6A77}"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24188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107F6CD6-E2C2-A443-BCED-5D06C15B6A77}"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65829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107F6CD6-E2C2-A443-BCED-5D06C15B6A77}"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90081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107F6CD6-E2C2-A443-BCED-5D06C15B6A77}" type="datetimeFigureOut">
              <a:rPr lang="en-US" smtClean="0"/>
              <a:t>3/21/18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389587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107F6CD6-E2C2-A443-BCED-5D06C15B6A77}" type="datetimeFigureOut">
              <a:rPr lang="en-US" smtClean="0"/>
              <a:t>3/21/18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910400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7F6CD6-E2C2-A443-BCED-5D06C15B6A77}" type="datetimeFigureOut">
              <a:rPr lang="en-US" smtClean="0"/>
              <a:t>3/21/18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287294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07F6CD6-E2C2-A443-BCED-5D06C15B6A77}"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1013271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107F6CD6-E2C2-A443-BCED-5D06C15B6A77}"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EAB928-F179-E440-A0F0-919D67DD7A66}" type="slidenum">
              <a:rPr lang="en-US" smtClean="0"/>
              <a:t>‹#›</a:t>
            </a:fld>
            <a:endParaRPr lang="en-US"/>
          </a:p>
        </p:txBody>
      </p:sp>
    </p:spTree>
    <p:extLst>
      <p:ext uri="{BB962C8B-B14F-4D97-AF65-F5344CB8AC3E}">
        <p14:creationId xmlns:p14="http://schemas.microsoft.com/office/powerpoint/2010/main" val="512947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7F6CD6-E2C2-A443-BCED-5D06C15B6A77}" type="datetimeFigureOut">
              <a:rPr lang="en-US" smtClean="0"/>
              <a:t>3/21/18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AB928-F179-E440-A0F0-919D67DD7A66}" type="slidenum">
              <a:rPr lang="en-US" smtClean="0"/>
              <a:t>‹#›</a:t>
            </a:fld>
            <a:endParaRPr lang="en-US"/>
          </a:p>
        </p:txBody>
      </p:sp>
    </p:spTree>
    <p:extLst>
      <p:ext uri="{BB962C8B-B14F-4D97-AF65-F5344CB8AC3E}">
        <p14:creationId xmlns:p14="http://schemas.microsoft.com/office/powerpoint/2010/main" val="1383330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p:cNvSpPr>
            <a:spLocks noGrp="1"/>
          </p:cNvSpPr>
          <p:nvPr>
            <p:ph type="title"/>
          </p:nvPr>
        </p:nvSpPr>
        <p:spPr/>
        <p:txBody>
          <a:bodyPr/>
          <a:lstStyle/>
          <a:p>
            <a:pPr eaLnBrk="1" hangingPunct="1"/>
            <a:r>
              <a:rPr lang="en-US" altLang="en-US"/>
              <a:t>Realist Security </a:t>
            </a:r>
          </a:p>
        </p:txBody>
      </p:sp>
      <p:sp>
        <p:nvSpPr>
          <p:cNvPr id="35842" name="Content Placeholder 2"/>
          <p:cNvSpPr>
            <a:spLocks noGrp="1"/>
          </p:cNvSpPr>
          <p:nvPr>
            <p:ph idx="1"/>
          </p:nvPr>
        </p:nvSpPr>
        <p:spPr/>
        <p:txBody>
          <a:bodyPr/>
          <a:lstStyle/>
          <a:p>
            <a:pPr eaLnBrk="1" hangingPunct="1"/>
            <a:r>
              <a:rPr lang="en-US" altLang="en-US" sz="3600"/>
              <a:t>Anarchic nature of the international system.</a:t>
            </a:r>
          </a:p>
          <a:p>
            <a:pPr eaLnBrk="1" hangingPunct="1"/>
            <a:r>
              <a:rPr lang="en-US" altLang="en-US" sz="3600"/>
              <a:t>Search for power</a:t>
            </a:r>
          </a:p>
          <a:p>
            <a:pPr eaLnBrk="1" hangingPunct="1"/>
            <a:r>
              <a:rPr lang="en-US" altLang="en-US" sz="3600"/>
              <a:t>More power, more security</a:t>
            </a:r>
          </a:p>
          <a:p>
            <a:pPr eaLnBrk="1" hangingPunct="1"/>
            <a:r>
              <a:rPr lang="en-US" altLang="en-US" sz="3600"/>
              <a:t>Self-help</a:t>
            </a:r>
          </a:p>
          <a:p>
            <a:pPr eaLnBrk="1" hangingPunct="1"/>
            <a:r>
              <a:rPr lang="en-US" altLang="en-US" sz="3600"/>
              <a:t>Pessimistic about security: The order produce wars rather than peace.</a:t>
            </a:r>
          </a:p>
          <a:p>
            <a:pPr eaLnBrk="1" hangingPunct="1">
              <a:buFont typeface="Arial" charset="0"/>
              <a:buNone/>
            </a:pPr>
            <a:endParaRPr lang="en-US" altLang="en-US"/>
          </a:p>
        </p:txBody>
      </p:sp>
    </p:spTree>
    <p:extLst>
      <p:ext uri="{BB962C8B-B14F-4D97-AF65-F5344CB8AC3E}">
        <p14:creationId xmlns:p14="http://schemas.microsoft.com/office/powerpoint/2010/main" val="2028002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US" altLang="en-US"/>
              <a:t>Why realism was questioned after the end of Cold War</a:t>
            </a:r>
          </a:p>
        </p:txBody>
      </p:sp>
      <p:sp>
        <p:nvSpPr>
          <p:cNvPr id="46082" name="Content Placeholder 2"/>
          <p:cNvSpPr>
            <a:spLocks noGrp="1"/>
          </p:cNvSpPr>
          <p:nvPr>
            <p:ph idx="1"/>
          </p:nvPr>
        </p:nvSpPr>
        <p:spPr/>
        <p:txBody>
          <a:bodyPr/>
          <a:lstStyle/>
          <a:p>
            <a:pPr eaLnBrk="1" hangingPunct="1"/>
            <a:r>
              <a:rPr lang="en-US" altLang="en-US"/>
              <a:t>Soviet Union</a:t>
            </a:r>
            <a:r>
              <a:rPr lang="ja-JP" altLang="en-US"/>
              <a:t>’</a:t>
            </a:r>
            <a:r>
              <a:rPr lang="en-US" altLang="ja-JP"/>
              <a:t>s voluntary dissolution of the Eastern Block</a:t>
            </a:r>
          </a:p>
          <a:p>
            <a:pPr eaLnBrk="1" hangingPunct="1"/>
            <a:r>
              <a:rPr lang="en-US" altLang="en-US"/>
              <a:t>The continuation of Western European alliance in the absence of a countering power block</a:t>
            </a:r>
          </a:p>
          <a:p>
            <a:pPr eaLnBrk="1" hangingPunct="1"/>
            <a:r>
              <a:rPr lang="en-US" altLang="en-US"/>
              <a:t>the wave of liberalization and democratization throughout the former Soviet Union</a:t>
            </a:r>
          </a:p>
          <a:p>
            <a:pPr eaLnBrk="1" hangingPunct="1"/>
            <a:r>
              <a:rPr lang="en-US" altLang="en-US"/>
              <a:t>The increasing improbability of war</a:t>
            </a:r>
          </a:p>
        </p:txBody>
      </p:sp>
    </p:spTree>
    <p:extLst>
      <p:ext uri="{BB962C8B-B14F-4D97-AF65-F5344CB8AC3E}">
        <p14:creationId xmlns:p14="http://schemas.microsoft.com/office/powerpoint/2010/main" val="1675373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altLang="en-US"/>
              <a:t>Has the time of realist perspective ended?</a:t>
            </a:r>
          </a:p>
        </p:txBody>
      </p:sp>
      <p:sp>
        <p:nvSpPr>
          <p:cNvPr id="47106" name="Content Placeholder 2"/>
          <p:cNvSpPr>
            <a:spLocks noGrp="1"/>
          </p:cNvSpPr>
          <p:nvPr>
            <p:ph idx="1"/>
          </p:nvPr>
        </p:nvSpPr>
        <p:spPr/>
        <p:txBody>
          <a:bodyPr/>
          <a:lstStyle/>
          <a:p>
            <a:pPr eaLnBrk="1" hangingPunct="1"/>
            <a:r>
              <a:rPr lang="en-US" altLang="en-US"/>
              <a:t>What about 9/11?</a:t>
            </a:r>
          </a:p>
          <a:p>
            <a:pPr eaLnBrk="1" hangingPunct="1"/>
            <a:r>
              <a:rPr lang="en-US" altLang="en-US"/>
              <a:t>Political realism better suits to address threats to national security.</a:t>
            </a:r>
          </a:p>
          <a:p>
            <a:pPr eaLnBrk="1" hangingPunct="1"/>
            <a:r>
              <a:rPr lang="en-US" altLang="en-US"/>
              <a:t>Is it so?</a:t>
            </a:r>
          </a:p>
          <a:p>
            <a:pPr eaLnBrk="1" hangingPunct="1"/>
            <a:endParaRPr lang="en-US" altLang="en-US"/>
          </a:p>
        </p:txBody>
      </p:sp>
    </p:spTree>
    <p:extLst>
      <p:ext uri="{BB962C8B-B14F-4D97-AF65-F5344CB8AC3E}">
        <p14:creationId xmlns:p14="http://schemas.microsoft.com/office/powerpoint/2010/main" val="1373653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altLang="en-US"/>
              <a:t>Five Variants of Realism</a:t>
            </a:r>
          </a:p>
        </p:txBody>
      </p:sp>
      <p:sp>
        <p:nvSpPr>
          <p:cNvPr id="36866" name="Content Placeholder 2"/>
          <p:cNvSpPr>
            <a:spLocks noGrp="1"/>
          </p:cNvSpPr>
          <p:nvPr>
            <p:ph idx="1"/>
          </p:nvPr>
        </p:nvSpPr>
        <p:spPr/>
        <p:txBody>
          <a:bodyPr/>
          <a:lstStyle/>
          <a:p>
            <a:pPr eaLnBrk="1" hangingPunct="1"/>
            <a:r>
              <a:rPr lang="en-US" altLang="en-US"/>
              <a:t>Classical realism/ Political realism</a:t>
            </a:r>
          </a:p>
          <a:p>
            <a:pPr eaLnBrk="1" hangingPunct="1"/>
            <a:r>
              <a:rPr lang="en-US" altLang="en-US"/>
              <a:t>Neorealism</a:t>
            </a:r>
          </a:p>
          <a:p>
            <a:pPr lvl="1" eaLnBrk="1" hangingPunct="1"/>
            <a:r>
              <a:rPr lang="en-US" altLang="en-US"/>
              <a:t>Defensive structural realism</a:t>
            </a:r>
          </a:p>
          <a:p>
            <a:pPr lvl="1" eaLnBrk="1" hangingPunct="1"/>
            <a:r>
              <a:rPr lang="en-US" altLang="en-US"/>
              <a:t>Offensive structural realis</a:t>
            </a:r>
          </a:p>
          <a:p>
            <a:pPr eaLnBrk="1" hangingPunct="1"/>
            <a:r>
              <a:rPr lang="en-US" altLang="en-US"/>
              <a:t>Neoclassical realism</a:t>
            </a:r>
          </a:p>
        </p:txBody>
      </p:sp>
    </p:spTree>
    <p:extLst>
      <p:ext uri="{BB962C8B-B14F-4D97-AF65-F5344CB8AC3E}">
        <p14:creationId xmlns:p14="http://schemas.microsoft.com/office/powerpoint/2010/main" val="1085856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altLang="en-US"/>
              <a:t>Classical Realism</a:t>
            </a:r>
          </a:p>
        </p:txBody>
      </p:sp>
      <p:sp>
        <p:nvSpPr>
          <p:cNvPr id="37890" name="Content Placeholder 2"/>
          <p:cNvSpPr>
            <a:spLocks noGrp="1"/>
          </p:cNvSpPr>
          <p:nvPr>
            <p:ph idx="1"/>
          </p:nvPr>
        </p:nvSpPr>
        <p:spPr/>
        <p:txBody>
          <a:bodyPr/>
          <a:lstStyle/>
          <a:p>
            <a:pPr eaLnBrk="1" hangingPunct="1"/>
            <a:r>
              <a:rPr lang="en-US" altLang="en-US"/>
              <a:t>Edward Hewlett Carr</a:t>
            </a:r>
            <a:r>
              <a:rPr lang="ja-JP" altLang="en-US"/>
              <a:t>’</a:t>
            </a:r>
            <a:r>
              <a:rPr lang="en-US" altLang="ja-JP"/>
              <a:t>s </a:t>
            </a:r>
            <a:r>
              <a:rPr lang="ja-JP" altLang="en-US"/>
              <a:t>‘</a:t>
            </a:r>
            <a:r>
              <a:rPr lang="en-US" altLang="ja-JP"/>
              <a:t>Twenty Years Crises</a:t>
            </a:r>
            <a:r>
              <a:rPr lang="ja-JP" altLang="en-US"/>
              <a:t>’</a:t>
            </a:r>
            <a:endParaRPr lang="en-US" altLang="ja-JP"/>
          </a:p>
          <a:p>
            <a:pPr eaLnBrk="1" hangingPunct="1"/>
            <a:r>
              <a:rPr lang="en-US" altLang="en-US"/>
              <a:t>Martin Wight, Hans Morgenthau, George F. Kennan.</a:t>
            </a:r>
          </a:p>
          <a:p>
            <a:pPr eaLnBrk="1" hangingPunct="1"/>
            <a:r>
              <a:rPr lang="en-US" altLang="en-US"/>
              <a:t>A response to then dominant approach of liberal approach to international politics.</a:t>
            </a:r>
          </a:p>
          <a:p>
            <a:pPr eaLnBrk="1" hangingPunct="1"/>
            <a:r>
              <a:rPr lang="en-US" altLang="en-US"/>
              <a:t>Flawed nature of humanity,</a:t>
            </a:r>
          </a:p>
          <a:p>
            <a:pPr eaLnBrk="1" hangingPunct="1"/>
            <a:r>
              <a:rPr lang="en-US" altLang="en-US"/>
              <a:t>Quest for power, main attitude</a:t>
            </a:r>
          </a:p>
          <a:p>
            <a:pPr eaLnBrk="1" hangingPunct="1"/>
            <a:endParaRPr lang="en-US" altLang="en-US"/>
          </a:p>
        </p:txBody>
      </p:sp>
    </p:spTree>
    <p:extLst>
      <p:ext uri="{BB962C8B-B14F-4D97-AF65-F5344CB8AC3E}">
        <p14:creationId xmlns:p14="http://schemas.microsoft.com/office/powerpoint/2010/main" val="1680838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endParaRPr lang="tr-TR" altLang="en-US"/>
          </a:p>
        </p:txBody>
      </p:sp>
      <p:sp>
        <p:nvSpPr>
          <p:cNvPr id="39938" name="Content Placeholder 2"/>
          <p:cNvSpPr>
            <a:spLocks noGrp="1"/>
          </p:cNvSpPr>
          <p:nvPr>
            <p:ph idx="1"/>
          </p:nvPr>
        </p:nvSpPr>
        <p:spPr/>
        <p:txBody>
          <a:bodyPr/>
          <a:lstStyle/>
          <a:p>
            <a:pPr eaLnBrk="1" hangingPunct="1"/>
            <a:r>
              <a:rPr lang="en-US" altLang="en-US"/>
              <a:t>absence of a supra-authority in the international field, as opposed to domestic field.</a:t>
            </a:r>
          </a:p>
          <a:p>
            <a:pPr eaLnBrk="1" hangingPunct="1"/>
            <a:r>
              <a:rPr lang="en-US" altLang="en-US"/>
              <a:t>wars and conflicts are the results of the aggressive statesmen.</a:t>
            </a:r>
          </a:p>
          <a:p>
            <a:pPr eaLnBrk="1" hangingPunct="1"/>
            <a:r>
              <a:rPr lang="en-US" altLang="en-US"/>
              <a:t>rational decision making, strategic calculations</a:t>
            </a:r>
          </a:p>
          <a:p>
            <a:pPr eaLnBrk="1" hangingPunct="1"/>
            <a:r>
              <a:rPr lang="en-US" altLang="en-US"/>
              <a:t>States are rational actors:Cost benefit analysis</a:t>
            </a:r>
          </a:p>
        </p:txBody>
      </p:sp>
    </p:spTree>
    <p:extLst>
      <p:ext uri="{BB962C8B-B14F-4D97-AF65-F5344CB8AC3E}">
        <p14:creationId xmlns:p14="http://schemas.microsoft.com/office/powerpoint/2010/main" val="1285481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altLang="en-US"/>
              <a:t>Neorealism/Structural Realism</a:t>
            </a:r>
          </a:p>
        </p:txBody>
      </p:sp>
      <p:sp>
        <p:nvSpPr>
          <p:cNvPr id="40962" name="Content Placeholder 2"/>
          <p:cNvSpPr>
            <a:spLocks noGrp="1"/>
          </p:cNvSpPr>
          <p:nvPr>
            <p:ph idx="1"/>
          </p:nvPr>
        </p:nvSpPr>
        <p:spPr/>
        <p:txBody>
          <a:bodyPr/>
          <a:lstStyle/>
          <a:p>
            <a:pPr eaLnBrk="1" hangingPunct="1"/>
            <a:r>
              <a:rPr lang="en-US" altLang="en-US"/>
              <a:t>Kenneth Waltz, The Theory of International Politics, 1979.</a:t>
            </a:r>
          </a:p>
          <a:p>
            <a:pPr eaLnBrk="1" hangingPunct="1"/>
            <a:r>
              <a:rPr lang="en-US" altLang="en-US"/>
              <a:t>Structure of the system is the major factor, limiting states</a:t>
            </a:r>
            <a:r>
              <a:rPr lang="ja-JP" altLang="en-US"/>
              <a:t>’</a:t>
            </a:r>
            <a:r>
              <a:rPr lang="en-US" altLang="ja-JP"/>
              <a:t> behaviors.</a:t>
            </a:r>
          </a:p>
          <a:p>
            <a:pPr eaLnBrk="1" hangingPunct="1"/>
            <a:r>
              <a:rPr lang="en-US" altLang="en-US"/>
              <a:t>Rather than the ambitions or quest for power, the structure of the international system determines the security policies of the states.</a:t>
            </a:r>
          </a:p>
        </p:txBody>
      </p:sp>
    </p:spTree>
    <p:extLst>
      <p:ext uri="{BB962C8B-B14F-4D97-AF65-F5344CB8AC3E}">
        <p14:creationId xmlns:p14="http://schemas.microsoft.com/office/powerpoint/2010/main" val="526877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ea typeface="+mj-ea"/>
                <a:cs typeface="+mj-cs"/>
              </a:rPr>
              <a:t>What is the international system as a structure</a:t>
            </a:r>
          </a:p>
        </p:txBody>
      </p:sp>
      <p:sp>
        <p:nvSpPr>
          <p:cNvPr id="41986" name="Content Placeholder 2"/>
          <p:cNvSpPr>
            <a:spLocks noGrp="1"/>
          </p:cNvSpPr>
          <p:nvPr>
            <p:ph idx="1"/>
          </p:nvPr>
        </p:nvSpPr>
        <p:spPr/>
        <p:txBody>
          <a:bodyPr/>
          <a:lstStyle/>
          <a:p>
            <a:pPr eaLnBrk="1" hangingPunct="1"/>
            <a:r>
              <a:rPr lang="en-US" altLang="en-US"/>
              <a:t>Three main elements of a given international structure:</a:t>
            </a:r>
          </a:p>
          <a:p>
            <a:pPr lvl="1" eaLnBrk="1" hangingPunct="1"/>
            <a:r>
              <a:rPr lang="en-US" altLang="en-US"/>
              <a:t>An ordering principle: Anarchy or hierarchy </a:t>
            </a:r>
          </a:p>
          <a:p>
            <a:pPr lvl="1" eaLnBrk="1" hangingPunct="1"/>
            <a:r>
              <a:rPr lang="en-US" altLang="en-US"/>
              <a:t>The character of the units within the system: They are like units, states.</a:t>
            </a:r>
          </a:p>
          <a:p>
            <a:pPr lvl="1" eaLnBrk="1" hangingPunct="1"/>
            <a:r>
              <a:rPr lang="en-US" altLang="en-US"/>
              <a:t>Distribution of capabilities: Distribution of power among major powers determines the nature of the system.</a:t>
            </a:r>
          </a:p>
        </p:txBody>
      </p:sp>
    </p:spTree>
    <p:extLst>
      <p:ext uri="{BB962C8B-B14F-4D97-AF65-F5344CB8AC3E}">
        <p14:creationId xmlns:p14="http://schemas.microsoft.com/office/powerpoint/2010/main" val="1037813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altLang="en-US"/>
              <a:t>Difference between classical realism and neorealism</a:t>
            </a:r>
          </a:p>
        </p:txBody>
      </p:sp>
      <p:sp>
        <p:nvSpPr>
          <p:cNvPr id="43010" name="Content Placeholder 2"/>
          <p:cNvSpPr>
            <a:spLocks noGrp="1"/>
          </p:cNvSpPr>
          <p:nvPr>
            <p:ph idx="1"/>
          </p:nvPr>
        </p:nvSpPr>
        <p:spPr/>
        <p:txBody>
          <a:bodyPr/>
          <a:lstStyle/>
          <a:p>
            <a:pPr eaLnBrk="1" hangingPunct="1"/>
            <a:r>
              <a:rPr lang="en-US" altLang="en-US"/>
              <a:t>In contrast to classical realism, neorealism ignores the internal characteristics of the states as the major determinants causing war or conflicts.</a:t>
            </a:r>
          </a:p>
          <a:p>
            <a:pPr eaLnBrk="1" hangingPunct="1"/>
            <a:r>
              <a:rPr lang="en-US" altLang="en-US"/>
              <a:t>Rather, the effects of the structure is the fundamental determinant.</a:t>
            </a:r>
          </a:p>
        </p:txBody>
      </p:sp>
    </p:spTree>
    <p:extLst>
      <p:ext uri="{BB962C8B-B14F-4D97-AF65-F5344CB8AC3E}">
        <p14:creationId xmlns:p14="http://schemas.microsoft.com/office/powerpoint/2010/main" val="1658989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altLang="en-US"/>
              <a:t>Difference between classical realism and neorealism</a:t>
            </a:r>
          </a:p>
        </p:txBody>
      </p:sp>
      <p:sp>
        <p:nvSpPr>
          <p:cNvPr id="43010" name="Content Placeholder 2"/>
          <p:cNvSpPr>
            <a:spLocks noGrp="1"/>
          </p:cNvSpPr>
          <p:nvPr>
            <p:ph idx="1"/>
          </p:nvPr>
        </p:nvSpPr>
        <p:spPr/>
        <p:txBody>
          <a:bodyPr/>
          <a:lstStyle/>
          <a:p>
            <a:pPr eaLnBrk="1" hangingPunct="1"/>
            <a:r>
              <a:rPr lang="en-US" altLang="en-US"/>
              <a:t>In contrast to classical realism, neorealism ignores the internal characteristics of the states as the major determinants causing war or conflicts.</a:t>
            </a:r>
          </a:p>
          <a:p>
            <a:pPr eaLnBrk="1" hangingPunct="1"/>
            <a:r>
              <a:rPr lang="en-US" altLang="en-US"/>
              <a:t>Rather, the effects of the structure is the fundamental determinant.</a:t>
            </a:r>
          </a:p>
        </p:txBody>
      </p:sp>
    </p:spTree>
    <p:extLst>
      <p:ext uri="{BB962C8B-B14F-4D97-AF65-F5344CB8AC3E}">
        <p14:creationId xmlns:p14="http://schemas.microsoft.com/office/powerpoint/2010/main" val="137935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altLang="en-US"/>
              <a:t>Realism</a:t>
            </a:r>
          </a:p>
        </p:txBody>
      </p:sp>
      <p:sp>
        <p:nvSpPr>
          <p:cNvPr id="45058" name="Content Placeholder 2"/>
          <p:cNvSpPr>
            <a:spLocks noGrp="1"/>
          </p:cNvSpPr>
          <p:nvPr>
            <p:ph idx="1"/>
          </p:nvPr>
        </p:nvSpPr>
        <p:spPr/>
        <p:txBody>
          <a:bodyPr/>
          <a:lstStyle/>
          <a:p>
            <a:pPr eaLnBrk="1" hangingPunct="1"/>
            <a:r>
              <a:rPr lang="en-US" altLang="en-US"/>
              <a:t>Either focuses on the consequences of the state</a:t>
            </a:r>
            <a:r>
              <a:rPr lang="ja-JP" altLang="en-US"/>
              <a:t>’</a:t>
            </a:r>
            <a:r>
              <a:rPr lang="en-US" altLang="ja-JP"/>
              <a:t>s quest for power</a:t>
            </a:r>
          </a:p>
          <a:p>
            <a:pPr eaLnBrk="1" hangingPunct="1"/>
            <a:r>
              <a:rPr lang="en-US" altLang="en-US"/>
              <a:t>or, focuses on the limitations or possibilities of a given distribution of powers as the characteristic of the international system </a:t>
            </a:r>
          </a:p>
        </p:txBody>
      </p:sp>
    </p:spTree>
    <p:extLst>
      <p:ext uri="{BB962C8B-B14F-4D97-AF65-F5344CB8AC3E}">
        <p14:creationId xmlns:p14="http://schemas.microsoft.com/office/powerpoint/2010/main" val="10697727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554</Words>
  <Application>Microsoft Macintosh PowerPoint</Application>
  <PresentationFormat>Widescreen</PresentationFormat>
  <Paragraphs>51</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 Light</vt:lpstr>
      <vt:lpstr>ＭＳ Ｐゴシック</vt:lpstr>
      <vt:lpstr>Arial</vt:lpstr>
      <vt:lpstr>Calibri</vt:lpstr>
      <vt:lpstr>Office Theme</vt:lpstr>
      <vt:lpstr>Realist Security </vt:lpstr>
      <vt:lpstr>Five Variants of Realism</vt:lpstr>
      <vt:lpstr>Classical Realism</vt:lpstr>
      <vt:lpstr>PowerPoint Presentation</vt:lpstr>
      <vt:lpstr>Neorealism/Structural Realism</vt:lpstr>
      <vt:lpstr>What is the international system as a structure</vt:lpstr>
      <vt:lpstr>Difference between classical realism and neorealism</vt:lpstr>
      <vt:lpstr>Difference between classical realism and neorealism</vt:lpstr>
      <vt:lpstr>Realism</vt:lpstr>
      <vt:lpstr>Why realism was questioned after the end of Cold War</vt:lpstr>
      <vt:lpstr>Has the time of realist perspective ended?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Realist Security </dc:title>
  <dc:creator>Microsoft Office User</dc:creator>
  <cp:lastModifiedBy>Microsoft Office User</cp:lastModifiedBy>
  <cp:revision>1</cp:revision>
  <dcterms:created xsi:type="dcterms:W3CDTF">2018-03-21T07:24:10Z</dcterms:created>
  <dcterms:modified xsi:type="dcterms:W3CDTF">2018-03-21T07:27:10Z</dcterms:modified>
</cp:coreProperties>
</file>