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C27DC28C-47A5-4EAF-8AC1-F031AA66E4BD}">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23.12.2017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23.12.2017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23.12.2017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23.12.2017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23.12.2017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23.12.2017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23.12.2017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A23720DD-5B6D-40BF-8493-A6B52D484E6B}" type="datetimeFigureOut">
              <a:rPr lang="tr-TR" smtClean="0"/>
              <a:t>23.12.2017</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02176B-0E47-46AC-8F43-DAB4B8A37D06}"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3720DD-5B6D-40BF-8493-A6B52D484E6B}" type="datetimeFigureOut">
              <a:rPr lang="tr-TR" smtClean="0"/>
              <a:t>23.12.2017</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332656"/>
            <a:ext cx="7543800" cy="2593975"/>
          </a:xfrm>
        </p:spPr>
        <p:txBody>
          <a:bodyPr/>
          <a:lstStyle/>
          <a:p>
            <a:r>
              <a:rPr lang="tr-TR" dirty="0" smtClean="0"/>
              <a:t>Toplumsal Bir Kurum Olarak Din</a:t>
            </a:r>
            <a:endParaRPr lang="tr-TR" dirty="0"/>
          </a:p>
        </p:txBody>
      </p:sp>
      <p:sp>
        <p:nvSpPr>
          <p:cNvPr id="3" name="Alt Başlık 2"/>
          <p:cNvSpPr>
            <a:spLocks noGrp="1"/>
          </p:cNvSpPr>
          <p:nvPr>
            <p:ph type="subTitle" idx="1"/>
          </p:nvPr>
        </p:nvSpPr>
        <p:spPr>
          <a:xfrm>
            <a:off x="755576" y="3573016"/>
            <a:ext cx="6461760" cy="1066800"/>
          </a:xfrm>
        </p:spPr>
        <p:txBody>
          <a:bodyPr/>
          <a:lstStyle/>
          <a:p>
            <a:endParaRPr lang="tr-TR" dirty="0"/>
          </a:p>
        </p:txBody>
      </p:sp>
    </p:spTree>
    <p:extLst>
      <p:ext uri="{BB962C8B-B14F-4D97-AF65-F5344CB8AC3E}">
        <p14:creationId xmlns:p14="http://schemas.microsoft.com/office/powerpoint/2010/main" val="122024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7620000" cy="5996136"/>
          </a:xfrm>
        </p:spPr>
        <p:txBody>
          <a:bodyPr>
            <a:normAutofit/>
          </a:bodyPr>
          <a:lstStyle/>
          <a:p>
            <a:pPr marL="114300" indent="0">
              <a:buNone/>
            </a:pPr>
            <a:r>
              <a:rPr lang="tr-TR" sz="2400" b="1" dirty="0"/>
              <a:t> </a:t>
            </a:r>
            <a:r>
              <a:rPr lang="tr-TR" sz="2400" b="1" dirty="0" smtClean="0"/>
              <a:t>   LAİK DÜZENDE DİN</a:t>
            </a:r>
          </a:p>
          <a:p>
            <a:pPr marL="114300" indent="0">
              <a:buNone/>
            </a:pPr>
            <a:r>
              <a:rPr lang="tr-TR" dirty="0"/>
              <a:t> </a:t>
            </a:r>
            <a:r>
              <a:rPr lang="tr-TR" dirty="0" smtClean="0"/>
              <a:t>         Din insana özgüdür. İnsan dışı varlıkların, diğer canlıların ve insanın ürünü olan olay ve aygıtların dini olamaz. Bu bağlamda devletin de dini olamaz. Ancak dini devlet ve dini toplum olabilir; aynı şekilde siyasal sistemde ya da toplumda da din olabilir.</a:t>
            </a:r>
          </a:p>
          <a:p>
            <a:pPr marL="114300" indent="0">
              <a:buNone/>
            </a:pPr>
            <a:r>
              <a:rPr lang="tr-TR" dirty="0" smtClean="0"/>
              <a:t>           Dinler mutlaklık ve evrensellik tezlerinden dolayı başka bir dinin varlığını kabul etmediğinden laik düzenle bağdaşmaz. Ancak laik düzenler mantığın gerçeği olarak her dini inanışın bir diğerleriyle birlikte yaşamasına imkan verdiğinden her dinle adına din denen her inanç düzeyine bağdaşabilir.</a:t>
            </a:r>
          </a:p>
          <a:p>
            <a:pPr marL="114300" indent="0">
              <a:buNone/>
            </a:pPr>
            <a:r>
              <a:rPr lang="tr-TR" dirty="0"/>
              <a:t>	</a:t>
            </a:r>
            <a:r>
              <a:rPr lang="tr-TR" dirty="0" smtClean="0"/>
              <a:t>Teokratik devlette egemenliğin kaynağını din oluşturur. Teokratik devlette düşünce sistemleri, toplumsal ve hukuksal düzenler de teokratiktir. Laik devlet ise egemenliğin kaynağın birey olarak gören sistemdir. Bu iki farklı toplum düzeni ‘’birbirinin </a:t>
            </a:r>
            <a:r>
              <a:rPr lang="tr-TR" dirty="0" err="1" smtClean="0"/>
              <a:t>karşıtıdır.Birinin</a:t>
            </a:r>
            <a:r>
              <a:rPr lang="tr-TR" dirty="0" smtClean="0"/>
              <a:t> olduğu yerde diğerinin yeri yoktur.’’</a:t>
            </a:r>
          </a:p>
        </p:txBody>
      </p:sp>
    </p:spTree>
    <p:extLst>
      <p:ext uri="{BB962C8B-B14F-4D97-AF65-F5344CB8AC3E}">
        <p14:creationId xmlns:p14="http://schemas.microsoft.com/office/powerpoint/2010/main" val="1138380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7620000" cy="5976664"/>
          </a:xfrm>
        </p:spPr>
        <p:txBody>
          <a:bodyPr/>
          <a:lstStyle/>
          <a:p>
            <a:endParaRPr lang="tr-TR" dirty="0" smtClean="0"/>
          </a:p>
          <a:p>
            <a:pPr marL="114300" indent="0">
              <a:buNone/>
            </a:pPr>
            <a:r>
              <a:rPr lang="tr-TR" sz="2400" b="1" dirty="0" smtClean="0"/>
              <a:t>TÜRKİYEDE LAİKLİK</a:t>
            </a:r>
          </a:p>
          <a:p>
            <a:pPr marL="114300" indent="0">
              <a:buNone/>
            </a:pPr>
            <a:r>
              <a:rPr lang="tr-TR" dirty="0" smtClean="0"/>
              <a:t>Türkiye’de laiklik algı ve</a:t>
            </a:r>
          </a:p>
          <a:p>
            <a:pPr marL="114300" indent="0">
              <a:buNone/>
            </a:pPr>
            <a:r>
              <a:rPr lang="tr-TR" dirty="0" smtClean="0"/>
              <a:t>Uygulamalarının  </a:t>
            </a:r>
            <a:r>
              <a:rPr lang="tr-TR" dirty="0" err="1" smtClean="0"/>
              <a:t>Cumhu</a:t>
            </a:r>
            <a:r>
              <a:rPr lang="tr-TR" dirty="0" smtClean="0"/>
              <a:t>-</a:t>
            </a:r>
          </a:p>
          <a:p>
            <a:pPr marL="114300" indent="0">
              <a:buNone/>
            </a:pPr>
            <a:r>
              <a:rPr lang="tr-TR" dirty="0" err="1" smtClean="0"/>
              <a:t>Riyet</a:t>
            </a:r>
            <a:r>
              <a:rPr lang="tr-TR" dirty="0" smtClean="0"/>
              <a:t> öncesine giden </a:t>
            </a:r>
            <a:r>
              <a:rPr lang="tr-TR" dirty="0" err="1" smtClean="0"/>
              <a:t>dü</a:t>
            </a:r>
            <a:r>
              <a:rPr lang="tr-TR" dirty="0" smtClean="0"/>
              <a:t>-</a:t>
            </a:r>
          </a:p>
          <a:p>
            <a:pPr marL="114300" indent="0">
              <a:buNone/>
            </a:pPr>
            <a:r>
              <a:rPr lang="tr-TR" dirty="0" err="1" smtClean="0"/>
              <a:t>Şünseş</a:t>
            </a:r>
            <a:r>
              <a:rPr lang="tr-TR" dirty="0" smtClean="0"/>
              <a:t> bir serüveni bulun-</a:t>
            </a:r>
          </a:p>
          <a:p>
            <a:pPr marL="114300" indent="0">
              <a:buNone/>
            </a:pPr>
            <a:r>
              <a:rPr lang="tr-TR" dirty="0" smtClean="0"/>
              <a:t>Maktadır. Tanzimat ve </a:t>
            </a:r>
          </a:p>
          <a:p>
            <a:pPr marL="114300" indent="0">
              <a:buNone/>
            </a:pPr>
            <a:r>
              <a:rPr lang="tr-TR" dirty="0" smtClean="0"/>
              <a:t>Meşrutiyet dönemleri bu serüvenin önemli aşamalarıdır. Bu süreçte Tanzimat döneminin önemli aydınlarından olan Mehmet Tahir </a:t>
            </a:r>
            <a:r>
              <a:rPr lang="tr-TR" dirty="0" err="1" smtClean="0"/>
              <a:t>Münif</a:t>
            </a:r>
            <a:r>
              <a:rPr lang="tr-TR" dirty="0" smtClean="0"/>
              <a:t> Paşa’nın özgün düşünsel katkıları bulunur.</a:t>
            </a:r>
          </a:p>
          <a:p>
            <a:pPr marL="114300" indent="0">
              <a:buNone/>
            </a:pPr>
            <a:endParaRPr lang="tr-TR" dirty="0" smtClean="0"/>
          </a:p>
          <a:p>
            <a:endParaRPr lang="tr-TR" dirty="0"/>
          </a:p>
          <a:p>
            <a:endParaRPr lang="tr-TR" dirty="0" smtClean="0"/>
          </a:p>
          <a:p>
            <a:endParaRPr lang="tr-TR" dirty="0"/>
          </a:p>
          <a:p>
            <a:endParaRPr lang="tr-TR" dirty="0" smtClean="0"/>
          </a:p>
          <a:p>
            <a:endParaRPr lang="tr-TR" dirty="0"/>
          </a:p>
          <a:p>
            <a:endParaRPr lang="tr-TR" dirty="0" smtClean="0"/>
          </a:p>
        </p:txBody>
      </p:sp>
      <p:pic>
        <p:nvPicPr>
          <p:cNvPr id="2050" name="Picture 2" descr="C:\Users\tolga\Desktop\20171223_1616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116632"/>
            <a:ext cx="5346416" cy="300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1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7620000" cy="5996136"/>
          </a:xfrm>
        </p:spPr>
        <p:txBody>
          <a:bodyPr>
            <a:normAutofit/>
          </a:bodyPr>
          <a:lstStyle/>
          <a:p>
            <a:r>
              <a:rPr lang="tr-TR" sz="2400" b="1" dirty="0" smtClean="0"/>
              <a:t>CUMHURİYET ve LAİKLİK</a:t>
            </a:r>
          </a:p>
          <a:p>
            <a:r>
              <a:rPr lang="tr-TR" dirty="0" smtClean="0"/>
              <a:t>Cumhuriyet döneminde laiklik 1921 yılından bu yana gelişmiş ve Anayasadaki yerini almıştır.1924 Anayasası laikliğin kurucusu, 1961 Anayasası ise koruyucusu olmuştur. 1982 Anayasası ‘’kutsal din duygularının, devlet işlerine ve politikaya karıştırılamayacağını’’ ilkesinden hareketle devletin laik yapısını vurgulamıştır:</a:t>
            </a:r>
          </a:p>
          <a:p>
            <a:pPr marL="114300" indent="0">
              <a:buNone/>
            </a:pPr>
            <a:r>
              <a:rPr lang="tr-TR" dirty="0"/>
              <a:t> </a:t>
            </a:r>
            <a:r>
              <a:rPr lang="tr-TR" dirty="0" smtClean="0"/>
              <a:t>   ‘’Türkiye Cumhuriyeti, toplumun huzuru, milli dayanışma ve adalet anlayışı içinde, insan haklarına </a:t>
            </a:r>
            <a:r>
              <a:rPr lang="tr-TR" dirty="0" err="1" smtClean="0"/>
              <a:t>saygılı,Atatürk</a:t>
            </a:r>
            <a:r>
              <a:rPr lang="tr-TR" dirty="0" smtClean="0"/>
              <a:t> milliyetçiliğine bağlı, başlangıçta belirtilen temel ilkelere dayanan, demokratik, laik ve sosyal bir hukuk devletidir.’’</a:t>
            </a:r>
          </a:p>
          <a:p>
            <a:pPr marL="114300" indent="0">
              <a:buNone/>
            </a:pPr>
            <a:endParaRPr lang="tr-TR" dirty="0"/>
          </a:p>
          <a:p>
            <a:pPr marL="114300" indent="0">
              <a:buNone/>
            </a:pPr>
            <a:r>
              <a:rPr lang="tr-TR" dirty="0" smtClean="0"/>
              <a:t>	Türkiye kendine özgü </a:t>
            </a:r>
            <a:r>
              <a:rPr lang="tr-TR" dirty="0" err="1" smtClean="0"/>
              <a:t>sosyo</a:t>
            </a:r>
            <a:r>
              <a:rPr lang="tr-TR" dirty="0" smtClean="0"/>
              <a:t>-kültürel tarihsel gerçekliği açısından Batı kültürüyle </a:t>
            </a:r>
            <a:r>
              <a:rPr lang="tr-TR" dirty="0" err="1" smtClean="0"/>
              <a:t>farklılaşır.Bu</a:t>
            </a:r>
            <a:r>
              <a:rPr lang="tr-TR" dirty="0" smtClean="0"/>
              <a:t> durum laikliğin gelişim serüveni açısından da bizde Batıyla aynı olmayan yeni bir tecrübe alanının ortaya çıkmasına neden olmuştur.</a:t>
            </a:r>
            <a:endParaRPr lang="tr-TR" dirty="0"/>
          </a:p>
        </p:txBody>
      </p:sp>
    </p:spTree>
    <p:extLst>
      <p:ext uri="{BB962C8B-B14F-4D97-AF65-F5344CB8AC3E}">
        <p14:creationId xmlns:p14="http://schemas.microsoft.com/office/powerpoint/2010/main" val="79416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7620000" cy="5996136"/>
          </a:xfrm>
        </p:spPr>
        <p:txBody>
          <a:bodyPr/>
          <a:lstStyle/>
          <a:p>
            <a:r>
              <a:rPr lang="tr-TR" dirty="0" smtClean="0"/>
              <a:t>Batı, Orta çağ boyunca kilise karşıtlarının horlandığı, aforoz edildiği, Galileo gibi bilim ve düşünce adamlarının baskı gördüğü bir kültür ortamına tanık oldu.</a:t>
            </a:r>
          </a:p>
          <a:p>
            <a:endParaRPr lang="tr-TR" dirty="0" smtClean="0"/>
          </a:p>
          <a:p>
            <a:r>
              <a:rPr lang="tr-TR" dirty="0" smtClean="0"/>
              <a:t>Laiklik ‘’ne inkarcılık ne de özellikle din düşmanlığı demektir. Sadece devlet yaşamında ve kamu ilişkilerinde dini kural ve ilkeleri dindaşlar çevresine ve kişisel vicdanlara bakılarak hayatın akışına ve ilişkilerin mantığına uymaktır.’’(Başgil,1979)</a:t>
            </a:r>
          </a:p>
          <a:p>
            <a:endParaRPr lang="tr-TR" dirty="0" smtClean="0"/>
          </a:p>
          <a:p>
            <a:r>
              <a:rPr lang="tr-TR" dirty="0" smtClean="0"/>
              <a:t>Ancak Türkiye’de laiklik konusundaki bu ince ilişkinin </a:t>
            </a:r>
            <a:r>
              <a:rPr lang="tr-TR" dirty="0" err="1" smtClean="0"/>
              <a:t>kavranılması</a:t>
            </a:r>
            <a:r>
              <a:rPr lang="tr-TR" dirty="0" smtClean="0"/>
              <a:t> ve anlaşılmasında sorunlar yaşanmıştır. Kimi çevrelerde laiklik din düşmanlığı olarak algılanırken kimi çevrelerde de inkarcılık ve tanrıtanımazlık şeklinde algılanmıştır. Bu algı farklılığı düşünsel ve toplumsal çatışma ve gerginliklerin kaynağı olarak ülkedeki kamplaşmaların da çıkış noktası olabilmiştir.</a:t>
            </a:r>
            <a:endParaRPr lang="tr-TR" dirty="0"/>
          </a:p>
        </p:txBody>
      </p:sp>
    </p:spTree>
    <p:extLst>
      <p:ext uri="{BB962C8B-B14F-4D97-AF65-F5344CB8AC3E}">
        <p14:creationId xmlns:p14="http://schemas.microsoft.com/office/powerpoint/2010/main" val="103070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7787208" cy="6120680"/>
          </a:xfrm>
        </p:spPr>
        <p:txBody>
          <a:bodyPr/>
          <a:lstStyle/>
          <a:p>
            <a:pPr marL="114300" indent="0">
              <a:buNone/>
            </a:pPr>
            <a:r>
              <a:rPr lang="tr-TR" dirty="0" smtClean="0"/>
              <a:t>     Laik modern devletin önemli özellikleri arasındadır. Modern Türk Devleti de laik bir devlettir. Laiklik ilkesiyle Türkiye Cumhuriyet devletine modern devletin temel gerekliliklerine uygun bir nitelik ve işlev kazandırılması öngörülmüştür. Din ve dünya işlerinin ayrılması şeklinde tanımlanan laiklik Atatürk’e göre bundan biraz fazla bir şeydir: ‘’ Yalnız din ve dünya işlerinin ayrılması demek değildir. Tüm vatandaşların vicdan, ibadet ve din özgürlüğü demektir. ‘’</a:t>
            </a:r>
          </a:p>
          <a:p>
            <a:pPr marL="114300" indent="0">
              <a:buNone/>
            </a:pPr>
            <a:r>
              <a:rPr lang="tr-TR" dirty="0"/>
              <a:t> </a:t>
            </a:r>
            <a:r>
              <a:rPr lang="tr-TR" dirty="0" smtClean="0"/>
              <a:t>   </a:t>
            </a:r>
          </a:p>
          <a:p>
            <a:pPr marL="114300" indent="0">
              <a:buNone/>
            </a:pPr>
            <a:r>
              <a:rPr lang="tr-TR" dirty="0"/>
              <a:t> </a:t>
            </a:r>
            <a:r>
              <a:rPr lang="tr-TR" dirty="0" smtClean="0"/>
              <a:t>   Din ve mezhep herkesin vicdanına kalmış bir iştir. Hiçbir kimse hiçbir kimseyi ne bir din, ne de bir mezhep kabulüne </a:t>
            </a:r>
            <a:r>
              <a:rPr lang="tr-TR" dirty="0" err="1" smtClean="0"/>
              <a:t>zorlyabilir</a:t>
            </a:r>
            <a:r>
              <a:rPr lang="tr-TR" dirty="0" smtClean="0"/>
              <a:t>. Din ve mezhep hiçbir zaman politika aleti olarak kullanılamaz.</a:t>
            </a:r>
          </a:p>
          <a:p>
            <a:pPr marL="114300" indent="0">
              <a:buNone/>
            </a:pPr>
            <a:endParaRPr lang="tr-TR" dirty="0"/>
          </a:p>
          <a:p>
            <a:pPr marL="114300" indent="0">
              <a:buNone/>
            </a:pPr>
            <a:r>
              <a:rPr lang="tr-TR" dirty="0" smtClean="0"/>
              <a:t>    Türkiye Cumhuriyeti’nde, her yetişkin dinini seçmekte özgür olduğu gibi belirli bir dinin merasimi de serbesttir. Yani, ibadet hürriyeti vardır.</a:t>
            </a:r>
          </a:p>
        </p:txBody>
      </p:sp>
    </p:spTree>
    <p:extLst>
      <p:ext uri="{BB962C8B-B14F-4D97-AF65-F5344CB8AC3E}">
        <p14:creationId xmlns:p14="http://schemas.microsoft.com/office/powerpoint/2010/main" val="1353901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8640"/>
            <a:ext cx="7859216" cy="6120680"/>
          </a:xfrm>
        </p:spPr>
        <p:txBody>
          <a:bodyPr>
            <a:normAutofit/>
          </a:bodyPr>
          <a:lstStyle/>
          <a:p>
            <a:pPr marL="114300" indent="0">
              <a:buNone/>
            </a:pPr>
            <a:r>
              <a:rPr lang="tr-TR" sz="2400" b="1" dirty="0" smtClean="0"/>
              <a:t>DÜNYADAKİ MÜSLÜMAN NÜFUS</a:t>
            </a:r>
          </a:p>
          <a:p>
            <a:pPr marL="114300" indent="0">
              <a:buNone/>
            </a:pPr>
            <a:endParaRPr lang="tr-TR" sz="2400" b="1" dirty="0"/>
          </a:p>
          <a:p>
            <a:pPr marL="114300" indent="0">
              <a:buNone/>
            </a:pPr>
            <a:endParaRPr lang="tr-TR" sz="2400" b="1" dirty="0" smtClean="0"/>
          </a:p>
          <a:p>
            <a:pPr marL="114300" indent="0">
              <a:buNone/>
            </a:pPr>
            <a:endParaRPr lang="tr-TR" sz="2400" b="1" dirty="0"/>
          </a:p>
          <a:p>
            <a:pPr marL="114300" indent="0">
              <a:buNone/>
            </a:pPr>
            <a:endParaRPr lang="tr-TR" sz="2400" b="1" dirty="0" smtClean="0"/>
          </a:p>
          <a:p>
            <a:pPr marL="114300" indent="0">
              <a:buNone/>
            </a:pPr>
            <a:endParaRPr lang="tr-TR" sz="2400" b="1" dirty="0"/>
          </a:p>
          <a:p>
            <a:pPr marL="114300" indent="0">
              <a:buNone/>
            </a:pPr>
            <a:endParaRPr lang="tr-TR" sz="2400" b="1" dirty="0" smtClean="0"/>
          </a:p>
          <a:p>
            <a:pPr marL="114300" indent="0">
              <a:buNone/>
            </a:pPr>
            <a:endParaRPr lang="tr-TR" dirty="0"/>
          </a:p>
          <a:p>
            <a:pPr marL="114300" indent="0">
              <a:buNone/>
            </a:pPr>
            <a:endParaRPr lang="tr-TR" dirty="0" smtClean="0"/>
          </a:p>
          <a:p>
            <a:pPr marL="114300" indent="0">
              <a:buNone/>
            </a:pPr>
            <a:endParaRPr lang="tr-TR" dirty="0"/>
          </a:p>
          <a:p>
            <a:pPr marL="114300" indent="0">
              <a:buNone/>
            </a:pPr>
            <a:endParaRPr lang="tr-TR" dirty="0" smtClean="0"/>
          </a:p>
          <a:p>
            <a:pPr marL="114300" indent="0">
              <a:buNone/>
            </a:pPr>
            <a:endParaRPr lang="tr-TR" dirty="0"/>
          </a:p>
          <a:p>
            <a:pPr marL="114300" indent="0">
              <a:buNone/>
            </a:pPr>
            <a:endParaRPr lang="tr-TR" dirty="0" smtClean="0"/>
          </a:p>
          <a:p>
            <a:pPr marL="114300" indent="0">
              <a:buNone/>
            </a:pPr>
            <a:endParaRPr lang="tr-TR" dirty="0"/>
          </a:p>
          <a:p>
            <a:pPr marL="114300" indent="0">
              <a:buNone/>
            </a:pPr>
            <a:endParaRPr lang="tr-TR" dirty="0" smtClean="0"/>
          </a:p>
        </p:txBody>
      </p:sp>
      <p:pic>
        <p:nvPicPr>
          <p:cNvPr id="3074" name="Picture 2" descr="C:\Users\tolga\Desktop\20171223_1617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5" y="666475"/>
            <a:ext cx="9028384" cy="507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924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7859216" cy="6120680"/>
          </a:xfrm>
        </p:spPr>
        <p:txBody>
          <a:bodyPr/>
          <a:lstStyle/>
          <a:p>
            <a:r>
              <a:rPr lang="tr-TR" dirty="0" smtClean="0"/>
              <a:t>İslamiyet, Hristiyanlıktan sonra dünyanın en büyük ikinci dinidir. Washington’da bulunan Per Araştırma Merkezi tarafından demografik çalışma raporuna göre, dünyada yaklaşık 1.57 milyar Müslüman yaşamaktadır. Bu rakam dünyanın %23’ünü oluşturmaktadır.</a:t>
            </a:r>
          </a:p>
          <a:p>
            <a:endParaRPr lang="tr-TR" dirty="0" smtClean="0"/>
          </a:p>
          <a:p>
            <a:r>
              <a:rPr lang="tr-TR" dirty="0" smtClean="0"/>
              <a:t>Müslümanlık, Kuzen Afrika’da, Orta Doğu’da ve Asya’da yaygın bir dindir. Yaklaşık 50 ülkede Müslüman çoğunluk </a:t>
            </a:r>
            <a:r>
              <a:rPr lang="tr-TR" dirty="0" err="1" smtClean="0"/>
              <a:t>bulunmaktadır.Endonezya</a:t>
            </a:r>
            <a:r>
              <a:rPr lang="tr-TR" dirty="0" smtClean="0"/>
              <a:t> en kalabalık Müslüman ülkesidir ve 216 milyon civarındadır. Mısır ve Nijerya Afrika’nın en kalabalık Müslüman nüfusa sahip ülkeleridir.</a:t>
            </a:r>
          </a:p>
          <a:p>
            <a:endParaRPr lang="tr-TR" dirty="0"/>
          </a:p>
          <a:p>
            <a:r>
              <a:rPr lang="tr-TR" dirty="0" smtClean="0"/>
              <a:t>Müslümanların çoğunluğu Sünni ve Şii’dir.</a:t>
            </a:r>
            <a:endParaRPr lang="tr-TR" dirty="0"/>
          </a:p>
          <a:p>
            <a:endParaRPr lang="tr-TR" dirty="0" smtClean="0"/>
          </a:p>
        </p:txBody>
      </p:sp>
    </p:spTree>
    <p:extLst>
      <p:ext uri="{BB962C8B-B14F-4D97-AF65-F5344CB8AC3E}">
        <p14:creationId xmlns:p14="http://schemas.microsoft.com/office/powerpoint/2010/main" val="392641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7787208" cy="6120680"/>
          </a:xfrm>
        </p:spPr>
        <p:txBody>
          <a:bodyPr/>
          <a:lstStyle/>
          <a:p>
            <a:r>
              <a:rPr lang="tr-TR" dirty="0" smtClean="0"/>
              <a:t>Türkiye’nin 2010 yılında 73 milyon nüfusunun %98’i </a:t>
            </a:r>
            <a:r>
              <a:rPr lang="tr-TR" dirty="0" err="1" smtClean="0"/>
              <a:t>müslümandır</a:t>
            </a:r>
            <a:r>
              <a:rPr lang="tr-TR" dirty="0" smtClean="0"/>
              <a:t>. Bu rakam dünya Müslümanlarının %4.7’sine denk gelmektedir.</a:t>
            </a:r>
            <a:endParaRPr lang="tr-TR" dirty="0"/>
          </a:p>
        </p:txBody>
      </p:sp>
      <p:pic>
        <p:nvPicPr>
          <p:cNvPr id="4098" name="Picture 2" descr="C:\Users\tolga\Desktop\20171223_1617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28800"/>
            <a:ext cx="8832981"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48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7620000" cy="6024736"/>
          </a:xfrm>
        </p:spPr>
        <p:txBody>
          <a:bodyPr>
            <a:normAutofit/>
          </a:bodyPr>
          <a:lstStyle/>
          <a:p>
            <a:r>
              <a:rPr lang="tr-TR" sz="2400" b="1" dirty="0" smtClean="0"/>
              <a:t>TÜRKİYE’DE DİN ve DİNDARLIK</a:t>
            </a:r>
          </a:p>
          <a:p>
            <a:pPr marL="411480" lvl="1" indent="0">
              <a:buNone/>
            </a:pPr>
            <a:r>
              <a:rPr lang="tr-TR" sz="2200" dirty="0" smtClean="0"/>
              <a:t>Türkiye’de toplumun geleneksel yapısı ve din ve inançlar açısından çeşitlilik </a:t>
            </a:r>
            <a:r>
              <a:rPr lang="tr-TR" sz="2200" dirty="0" err="1" smtClean="0"/>
              <a:t>gösterir.Cumhuriyet</a:t>
            </a:r>
            <a:r>
              <a:rPr lang="tr-TR" sz="2200" dirty="0" smtClean="0"/>
              <a:t> döneminde Türkiye’deki Müslüman hakkında tek resmi sayısal veriler 1965 nüfus istatistiklerinde yer alır.1965 yılında toplum nüfusun 31 milyonu Müslüman,200 bini hristiyan,38 bini </a:t>
            </a:r>
            <a:r>
              <a:rPr lang="tr-TR" sz="2200" dirty="0" err="1" smtClean="0"/>
              <a:t>yahudi</a:t>
            </a:r>
            <a:r>
              <a:rPr lang="tr-TR" sz="2200" dirty="0" smtClean="0"/>
              <a:t>, 14 bini diğer dinlerdir. </a:t>
            </a:r>
          </a:p>
          <a:p>
            <a:pPr marL="411480" lvl="1" indent="0">
              <a:buNone/>
            </a:pPr>
            <a:endParaRPr lang="tr-TR" sz="2200" dirty="0"/>
          </a:p>
          <a:p>
            <a:pPr marL="411480" lvl="1" indent="0">
              <a:buNone/>
            </a:pPr>
            <a:r>
              <a:rPr lang="tr-TR" sz="2200" dirty="0" smtClean="0"/>
              <a:t>Günümüzde %98’inin Müslüman olduğu göz önüne alındığında Cumhuriyet öncesinde %80’lerde seyreden Müslüman nüfusun günümüzde önemli oranda bir artış ortaya koyar.</a:t>
            </a:r>
          </a:p>
        </p:txBody>
      </p:sp>
    </p:spTree>
    <p:extLst>
      <p:ext uri="{BB962C8B-B14F-4D97-AF65-F5344CB8AC3E}">
        <p14:creationId xmlns:p14="http://schemas.microsoft.com/office/powerpoint/2010/main" val="2137688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7859216" cy="6068144"/>
          </a:xfrm>
        </p:spPr>
        <p:txBody>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pPr marL="114300" indent="0">
              <a:buNone/>
            </a:pPr>
            <a:endParaRPr lang="tr-TR" dirty="0"/>
          </a:p>
        </p:txBody>
      </p:sp>
      <p:pic>
        <p:nvPicPr>
          <p:cNvPr id="5122" name="Picture 2" descr="C:\Users\tolga\Desktop\20171223_1617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56" y="364556"/>
            <a:ext cx="9160313" cy="515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8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7620000" cy="5636096"/>
          </a:xfrm>
        </p:spPr>
        <p:txBody>
          <a:bodyPr>
            <a:normAutofit fontScale="92500"/>
          </a:bodyPr>
          <a:lstStyle/>
          <a:p>
            <a:pPr marL="114300" indent="0">
              <a:buNone/>
            </a:pPr>
            <a:r>
              <a:rPr lang="tr-TR" dirty="0" smtClean="0"/>
              <a:t>	</a:t>
            </a:r>
            <a:r>
              <a:rPr lang="tr-TR" sz="2500" dirty="0" smtClean="0"/>
              <a:t>Toplumsal yapının önde gelen kurumlarından biri de </a:t>
            </a:r>
            <a:r>
              <a:rPr lang="tr-TR" sz="2500" dirty="0" err="1" smtClean="0"/>
              <a:t>dindir.İnsanın</a:t>
            </a:r>
            <a:r>
              <a:rPr lang="tr-TR" sz="2500" dirty="0" smtClean="0"/>
              <a:t> olduğu yerde inanç; inançların bütünsel ve kuşatıcı bir bağlama dönüştüğü aşamada ise din </a:t>
            </a:r>
            <a:r>
              <a:rPr lang="tr-TR" sz="2500" dirty="0" err="1" smtClean="0"/>
              <a:t>ortata</a:t>
            </a:r>
            <a:r>
              <a:rPr lang="tr-TR" sz="2500" dirty="0" smtClean="0"/>
              <a:t> çıkar.</a:t>
            </a:r>
          </a:p>
          <a:p>
            <a:pPr marL="114300" indent="0">
              <a:buNone/>
            </a:pPr>
            <a:endParaRPr lang="tr-TR" sz="2500" dirty="0" smtClean="0"/>
          </a:p>
          <a:p>
            <a:pPr marL="114300" indent="0">
              <a:buNone/>
            </a:pPr>
            <a:r>
              <a:rPr lang="tr-TR" sz="2500" dirty="0"/>
              <a:t>	</a:t>
            </a:r>
            <a:r>
              <a:rPr lang="tr-TR" sz="2500" dirty="0" smtClean="0"/>
              <a:t>Eski Yunan </a:t>
            </a:r>
            <a:r>
              <a:rPr lang="tr-TR" sz="2500" dirty="0" err="1" smtClean="0"/>
              <a:t>ahlakçılardanPlutharkos’ya</a:t>
            </a:r>
            <a:r>
              <a:rPr lang="tr-TR" sz="2500" dirty="0" smtClean="0"/>
              <a:t> atfedilen sözler dinin insanoğlunun çağlar öncesine giden yaşamındaki etkili varlığını işaret </a:t>
            </a:r>
            <a:r>
              <a:rPr lang="tr-TR" sz="2500" dirty="0" err="1" smtClean="0"/>
              <a:t>eder:’’Dünyayı</a:t>
            </a:r>
            <a:r>
              <a:rPr lang="tr-TR" sz="2500" dirty="0" smtClean="0"/>
              <a:t> geziniz, dolaşınız; sanatsız, edebiyatsız ve felsefesiz yerler görürsünüz ama </a:t>
            </a:r>
            <a:r>
              <a:rPr lang="tr-TR" sz="2500" dirty="0" err="1" smtClean="0"/>
              <a:t>mabetsiz</a:t>
            </a:r>
            <a:r>
              <a:rPr lang="tr-TR" sz="2500" dirty="0" smtClean="0"/>
              <a:t> ve </a:t>
            </a:r>
            <a:r>
              <a:rPr lang="tr-TR" sz="2500" dirty="0" err="1" smtClean="0"/>
              <a:t>mabutsuz</a:t>
            </a:r>
            <a:r>
              <a:rPr lang="tr-TR" sz="2500" dirty="0" smtClean="0"/>
              <a:t> yerler </a:t>
            </a:r>
            <a:r>
              <a:rPr lang="tr-TR" sz="2500" dirty="0" err="1" smtClean="0"/>
              <a:t>göremesiniz</a:t>
            </a:r>
            <a:r>
              <a:rPr lang="tr-TR" sz="2500" dirty="0" smtClean="0"/>
              <a:t>.’’</a:t>
            </a:r>
          </a:p>
          <a:p>
            <a:pPr marL="114300" indent="0">
              <a:buNone/>
            </a:pPr>
            <a:endParaRPr lang="tr-TR" sz="2500" dirty="0"/>
          </a:p>
          <a:p>
            <a:pPr marL="114300" indent="0">
              <a:buNone/>
            </a:pPr>
            <a:r>
              <a:rPr lang="tr-TR" sz="2500" dirty="0" err="1" smtClean="0"/>
              <a:t>Henri</a:t>
            </a:r>
            <a:r>
              <a:rPr lang="tr-TR" sz="2500" dirty="0" smtClean="0"/>
              <a:t> </a:t>
            </a:r>
            <a:r>
              <a:rPr lang="tr-TR" sz="2500" dirty="0" err="1" smtClean="0"/>
              <a:t>Bergson</a:t>
            </a:r>
            <a:r>
              <a:rPr lang="tr-TR" sz="2500" dirty="0" smtClean="0"/>
              <a:t>: ‘’İnsanlığın en uzak geçmişine gidildiğinde, bilimi, </a:t>
            </a:r>
            <a:r>
              <a:rPr lang="tr-TR" sz="2500" dirty="0" err="1" smtClean="0"/>
              <a:t>sanatı,felsefesi</a:t>
            </a:r>
            <a:r>
              <a:rPr lang="tr-TR" sz="2500" dirty="0" smtClean="0"/>
              <a:t> olmayan toplumlar görebilirsiniz ancak en eski devirlerden bugüne kadar ulaşan uzun geçmişte dinsiz bir topluma rastlayamazsınız.’’ demiştir.</a:t>
            </a:r>
            <a:endParaRPr lang="tr-TR" sz="2500" dirty="0"/>
          </a:p>
        </p:txBody>
      </p:sp>
    </p:spTree>
    <p:extLst>
      <p:ext uri="{BB962C8B-B14F-4D97-AF65-F5344CB8AC3E}">
        <p14:creationId xmlns:p14="http://schemas.microsoft.com/office/powerpoint/2010/main" val="3625358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7848872" cy="6120680"/>
          </a:xfrm>
        </p:spPr>
        <p:txBody>
          <a:bodyPr>
            <a:normAutofit/>
          </a:bodyPr>
          <a:lstStyle/>
          <a:p>
            <a:pPr marL="114300" indent="0">
              <a:buNone/>
            </a:pPr>
            <a:r>
              <a:rPr lang="tr-TR" sz="2400" b="1" dirty="0" smtClean="0"/>
              <a:t>    TÜRKİYE’DE DİNDARLIK</a:t>
            </a:r>
          </a:p>
          <a:p>
            <a:pPr marL="114300" indent="0">
              <a:buNone/>
            </a:pPr>
            <a:r>
              <a:rPr lang="tr-TR" dirty="0" smtClean="0"/>
              <a:t>       Türkiye’de </a:t>
            </a:r>
            <a:r>
              <a:rPr lang="tr-TR" dirty="0" err="1" smtClean="0"/>
              <a:t>İslamiyetin</a:t>
            </a:r>
            <a:r>
              <a:rPr lang="tr-TR" dirty="0" smtClean="0"/>
              <a:t> yanı sıra Hristiyanlık ve Yahudilik de </a:t>
            </a:r>
            <a:r>
              <a:rPr lang="tr-TR" dirty="0" err="1" smtClean="0"/>
              <a:t>yaşatılmaktadır.Bunların</a:t>
            </a:r>
            <a:r>
              <a:rPr lang="tr-TR" dirty="0" smtClean="0"/>
              <a:t> dışında </a:t>
            </a:r>
            <a:r>
              <a:rPr lang="tr-TR" dirty="0" err="1" smtClean="0"/>
              <a:t>Yezidi,Yehova</a:t>
            </a:r>
            <a:r>
              <a:rPr lang="tr-TR" dirty="0" smtClean="0"/>
              <a:t> Şahitleri, Bahai, </a:t>
            </a:r>
            <a:r>
              <a:rPr lang="tr-TR" dirty="0" err="1" smtClean="0"/>
              <a:t>Mormon,Hindu</a:t>
            </a:r>
            <a:r>
              <a:rPr lang="tr-TR" dirty="0" smtClean="0"/>
              <a:t>, Budist, Satanist, Tanrının Yolu, Ateist, </a:t>
            </a:r>
            <a:r>
              <a:rPr lang="tr-TR" dirty="0" err="1" smtClean="0"/>
              <a:t>Kadiyani</a:t>
            </a:r>
            <a:r>
              <a:rPr lang="tr-TR" dirty="0" smtClean="0"/>
              <a:t>, </a:t>
            </a:r>
            <a:r>
              <a:rPr lang="tr-TR" dirty="0" err="1" smtClean="0"/>
              <a:t>Realien’lerden</a:t>
            </a:r>
            <a:r>
              <a:rPr lang="tr-TR" dirty="0" smtClean="0"/>
              <a:t> oluşan inanç grupları da bulunmaktadır. Türkiye’de İslamiyet toplumsal değer ve alışkanlıkların da başlıca kaynakları arasında yer alır.</a:t>
            </a:r>
          </a:p>
          <a:p>
            <a:pPr marL="114300" indent="0">
              <a:buNone/>
            </a:pPr>
            <a:endParaRPr lang="tr-TR" dirty="0"/>
          </a:p>
          <a:p>
            <a:pPr marL="114300" indent="0">
              <a:buNone/>
            </a:pPr>
            <a:r>
              <a:rPr lang="tr-TR" dirty="0" smtClean="0"/>
              <a:t>Öncelikle Türkiye’deki nüfusun dindarlık seviyesini saptayan büyük ölçekli akademik ve bilimsel bir çalışma bulunmamaktadır. Kaldı ki söz konusu olan Türkiye olduğunda dindarlığın mutlak ve genel-geçer bir tanımının yapılmasını güçleştirmektedir.</a:t>
            </a:r>
          </a:p>
          <a:p>
            <a:pPr marL="114300" indent="0">
              <a:buNone/>
            </a:pPr>
            <a:endParaRPr lang="tr-TR" dirty="0"/>
          </a:p>
        </p:txBody>
      </p:sp>
    </p:spTree>
    <p:extLst>
      <p:ext uri="{BB962C8B-B14F-4D97-AF65-F5344CB8AC3E}">
        <p14:creationId xmlns:p14="http://schemas.microsoft.com/office/powerpoint/2010/main" val="3517372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7620000" cy="5996136"/>
          </a:xfrm>
        </p:spPr>
        <p:txBody>
          <a:bodyPr/>
          <a:lstStyle/>
          <a:p>
            <a:pPr marL="114300" indent="0">
              <a:buNone/>
            </a:pPr>
            <a:r>
              <a:rPr lang="tr-TR" dirty="0" smtClean="0"/>
              <a:t>    İbadethane ve cami sayısı da bir ölçüde dindarlığın ölçüsü olarak ele alınabilir. Diyanet İşleri Başkanlığı Cami Bilgi Bankası verilerine göre 2002 yılı Türkiye’de 76.922 cami ve mescit bulunmaktadır.  2002 yılındaki Türkiye nüfusu 67 </a:t>
            </a:r>
            <a:r>
              <a:rPr lang="tr-TR" dirty="0" err="1" smtClean="0"/>
              <a:t>miyondur</a:t>
            </a:r>
            <a:r>
              <a:rPr lang="tr-TR" dirty="0" smtClean="0"/>
              <a:t>. 2008 yılında Türkiye’de 81.984 cami bulunmaktadır. 2002’den 2010’a kadar olan süreçte Türkiye’de cami sayısı 2.710’luk bir artık göstermiştir.</a:t>
            </a:r>
            <a:endParaRPr lang="tr-TR" dirty="0"/>
          </a:p>
        </p:txBody>
      </p:sp>
      <p:pic>
        <p:nvPicPr>
          <p:cNvPr id="6146" name="Picture 2" descr="C:\Users\tolga\Desktop\20171223_1617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852936"/>
            <a:ext cx="6768752"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32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7620000" cy="6068144"/>
          </a:xfrm>
        </p:spPr>
        <p:txBody>
          <a:bodyPr/>
          <a:lstStyle/>
          <a:p>
            <a:pPr marL="114300" indent="0">
              <a:buNone/>
            </a:pPr>
            <a:r>
              <a:rPr lang="tr-TR" dirty="0" smtClean="0"/>
              <a:t>    Cami sayısındaki artışlarında kentleşme, köyden şehre göç gibi değişkenlerle ilişkisi vardır. Ancak caminin bir ibadet yeri olarak kullanılma durumunun ve artan sayıya bağlı olarak cemaat oranlarının paralel bir gelişmeyi teyit edecek sayısal veriler bulunmamaktadır. </a:t>
            </a:r>
          </a:p>
          <a:p>
            <a:pPr marL="114300" indent="0">
              <a:buNone/>
            </a:pPr>
            <a:r>
              <a:rPr lang="tr-TR" dirty="0" smtClean="0"/>
              <a:t>     Bir camiye düşen cemaat sayısının yöre ve bölgenin dindarlık düzeyi hakkında tam bir kanaat vermesi mümkün değildir.</a:t>
            </a:r>
            <a:endParaRPr lang="tr-TR" dirty="0"/>
          </a:p>
        </p:txBody>
      </p:sp>
      <p:pic>
        <p:nvPicPr>
          <p:cNvPr id="7170" name="Picture 2" descr="C:\Users\tolga\Desktop\20171223_1617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969568"/>
            <a:ext cx="691276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200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7620000" cy="6068144"/>
          </a:xfrm>
        </p:spPr>
        <p:txBody>
          <a:bodyPr/>
          <a:lstStyle/>
          <a:p>
            <a:pPr marL="114300" indent="0">
              <a:buNone/>
            </a:pPr>
            <a:r>
              <a:rPr lang="tr-TR" dirty="0" smtClean="0"/>
              <a:t>    Türkiye  Ekonomik ve Sosyal Etütler Vakfı’nın ‘’Değişen Türkiye’de Din, Toplum ve Siyaset’’ konulu araştırma bunlardan biridir. Bu araştırmaya göre Türkiye’deki dindarlık giderek yükselen bir değerdir. Bu araştırma 1999’da yapılan benzer konulu ilk araştırmanın üzerinden geçen yedi yıllık zaman farkından kaynaklanan bulgular üzerinden bir mukayese imkanı da vermektedir. Araştırmanın sonuçları:</a:t>
            </a:r>
          </a:p>
          <a:p>
            <a:pPr marL="114300" indent="0">
              <a:buNone/>
            </a:pPr>
            <a:r>
              <a:rPr lang="tr-TR" dirty="0"/>
              <a:t> </a:t>
            </a:r>
            <a:r>
              <a:rPr lang="tr-TR" dirty="0" smtClean="0"/>
              <a:t> </a:t>
            </a:r>
          </a:p>
          <a:p>
            <a:pPr marL="114300" indent="0">
              <a:buNone/>
            </a:pPr>
            <a:r>
              <a:rPr lang="tr-TR" dirty="0"/>
              <a:t> </a:t>
            </a:r>
            <a:r>
              <a:rPr lang="tr-TR" dirty="0" smtClean="0"/>
              <a:t>    1999 araştırmasıyla karşılaştırıldığında 2006’da çok dindar olarak tanımlayanların oranı %7 artmıştır.</a:t>
            </a:r>
          </a:p>
          <a:p>
            <a:pPr marL="114300" indent="0">
              <a:buNone/>
            </a:pPr>
            <a:r>
              <a:rPr lang="tr-TR" dirty="0"/>
              <a:t> </a:t>
            </a:r>
            <a:r>
              <a:rPr lang="tr-TR" dirty="0" smtClean="0"/>
              <a:t>     Kimliği </a:t>
            </a:r>
            <a:r>
              <a:rPr lang="tr-TR" dirty="0" err="1" smtClean="0"/>
              <a:t>çnelikle</a:t>
            </a:r>
            <a:r>
              <a:rPr lang="tr-TR" dirty="0" smtClean="0"/>
              <a:t> Müslüman olarak tanımlayanların oranı 1999’da %36 iken 2006’da %45’e yükselmiştir.</a:t>
            </a:r>
          </a:p>
          <a:p>
            <a:pPr marL="114300" indent="0">
              <a:buNone/>
            </a:pPr>
            <a:r>
              <a:rPr lang="tr-TR" dirty="0"/>
              <a:t> </a:t>
            </a:r>
            <a:r>
              <a:rPr lang="tr-TR" dirty="0" smtClean="0"/>
              <a:t>     1990’lı yıllarda yapılan araştırmalarda şeriat devletine destek %20’lerde gözükmekteydi. 1999’da %21’e çıkmış olsa da 2006’da %9’a inmiştir.</a:t>
            </a:r>
          </a:p>
        </p:txBody>
      </p:sp>
    </p:spTree>
    <p:extLst>
      <p:ext uri="{BB962C8B-B14F-4D97-AF65-F5344CB8AC3E}">
        <p14:creationId xmlns:p14="http://schemas.microsoft.com/office/powerpoint/2010/main" val="2620278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7992888" cy="6120680"/>
          </a:xfrm>
        </p:spPr>
        <p:txBody>
          <a:bodyPr/>
          <a:lstStyle/>
          <a:p>
            <a:pPr marL="114300" indent="0">
              <a:buNone/>
            </a:pPr>
            <a:r>
              <a:rPr lang="tr-TR" dirty="0" smtClean="0"/>
              <a:t>     Araştırmada, görüşülen kişilere ‘’İslamcı’’ ve ‘’Laik’’ olarak ayrıştırılan 0-10 arası bir ölçekte kendilerini nerede konumladıklarını sorulmuş %20’si laik, %49 İslamcı, %23’ü </a:t>
            </a:r>
            <a:r>
              <a:rPr lang="tr-TR" dirty="0" err="1" smtClean="0"/>
              <a:t>iksininde</a:t>
            </a:r>
            <a:r>
              <a:rPr lang="tr-TR" dirty="0" smtClean="0"/>
              <a:t> ortasında konum aldıklarını söylemiştir.</a:t>
            </a:r>
          </a:p>
          <a:p>
            <a:pPr marL="114300" indent="0">
              <a:buNone/>
            </a:pPr>
            <a:r>
              <a:rPr lang="tr-TR" dirty="0"/>
              <a:t> </a:t>
            </a:r>
            <a:r>
              <a:rPr lang="tr-TR" dirty="0" smtClean="0"/>
              <a:t>     Türkiye’de dindar insanların baskı yapıldığı algılaması azalmıştır. Bu oran 1999’da %42 iken, bu araştırmada %17’ye düşmüştür. Bu </a:t>
            </a:r>
            <a:r>
              <a:rPr lang="tr-TR" dirty="0" err="1" smtClean="0"/>
              <a:t>yumuşamanın,Akp’nin</a:t>
            </a:r>
            <a:r>
              <a:rPr lang="tr-TR" dirty="0" smtClean="0"/>
              <a:t> iktidarıyla ilişkili olduğu bir başka sorudan anlaşılmaktadır.</a:t>
            </a:r>
          </a:p>
          <a:p>
            <a:pPr marL="114300" indent="0">
              <a:buNone/>
            </a:pPr>
            <a:r>
              <a:rPr lang="tr-TR" sz="2400" b="1" dirty="0" smtClean="0"/>
              <a:t>TOPLUMSAL DEĞİŞME ve DİN GÖREVLİLERİ</a:t>
            </a:r>
          </a:p>
          <a:p>
            <a:pPr marL="114300" indent="0">
              <a:buNone/>
            </a:pPr>
            <a:r>
              <a:rPr lang="tr-TR" dirty="0"/>
              <a:t> </a:t>
            </a:r>
            <a:r>
              <a:rPr lang="tr-TR" dirty="0" smtClean="0"/>
              <a:t>  Toplumsal değişme, sosyal yapıların, sosyal eylem ve etkileşme biçimlerinin önemli ölçülerde değişmesi demektir. Bu boyutlardaki değişmenin nedeni de ideal ile gerçek normlar arasındaki boşluktur.</a:t>
            </a:r>
          </a:p>
          <a:p>
            <a:pPr marL="114300" indent="0">
              <a:buNone/>
            </a:pPr>
            <a:r>
              <a:rPr lang="tr-TR" dirty="0"/>
              <a:t> </a:t>
            </a:r>
            <a:r>
              <a:rPr lang="tr-TR" dirty="0" smtClean="0"/>
              <a:t>   Geleneksel nitelikteki toplumlarda ve küçük grupların yaygın ve etkili olduğu kültürel yapılarda din </a:t>
            </a:r>
            <a:r>
              <a:rPr lang="tr-TR" dirty="0" err="1" smtClean="0"/>
              <a:t>göverlilerinin</a:t>
            </a:r>
            <a:r>
              <a:rPr lang="tr-TR" dirty="0" smtClean="0"/>
              <a:t> yeri ve etkisi son derece önemlidir.</a:t>
            </a:r>
          </a:p>
        </p:txBody>
      </p:sp>
    </p:spTree>
    <p:extLst>
      <p:ext uri="{BB962C8B-B14F-4D97-AF65-F5344CB8AC3E}">
        <p14:creationId xmlns:p14="http://schemas.microsoft.com/office/powerpoint/2010/main" val="3321615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91680" y="2708920"/>
            <a:ext cx="7620000" cy="5780112"/>
          </a:xfrm>
        </p:spPr>
        <p:txBody>
          <a:bodyPr/>
          <a:lstStyle/>
          <a:p>
            <a:pPr marL="114300" indent="0">
              <a:buNone/>
            </a:pPr>
            <a:r>
              <a:rPr lang="tr-TR" b="1" dirty="0" smtClean="0"/>
              <a:t>Hazırlayan: </a:t>
            </a:r>
            <a:r>
              <a:rPr lang="tr-TR" dirty="0" smtClean="0"/>
              <a:t>Süleyman TUNÇEL</a:t>
            </a:r>
          </a:p>
          <a:p>
            <a:pPr marL="114300" indent="0">
              <a:buNone/>
            </a:pPr>
            <a:r>
              <a:rPr lang="tr-TR" b="1" dirty="0" smtClean="0"/>
              <a:t>Bölüm: </a:t>
            </a:r>
            <a:r>
              <a:rPr lang="tr-TR" dirty="0" smtClean="0"/>
              <a:t>Beslenme ve Diyetetik</a:t>
            </a:r>
          </a:p>
          <a:p>
            <a:pPr marL="114300" indent="0">
              <a:buNone/>
            </a:pPr>
            <a:r>
              <a:rPr lang="tr-TR" b="1" dirty="0" smtClean="0"/>
              <a:t>Numara:</a:t>
            </a:r>
            <a:r>
              <a:rPr lang="tr-TR" dirty="0" smtClean="0"/>
              <a:t> 17240072</a:t>
            </a:r>
            <a:endParaRPr lang="tr-TR" dirty="0"/>
          </a:p>
        </p:txBody>
      </p:sp>
    </p:spTree>
    <p:extLst>
      <p:ext uri="{BB962C8B-B14F-4D97-AF65-F5344CB8AC3E}">
        <p14:creationId xmlns:p14="http://schemas.microsoft.com/office/powerpoint/2010/main" val="107499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8280920" cy="6408712"/>
          </a:xfrm>
        </p:spPr>
        <p:txBody>
          <a:bodyPr/>
          <a:lstStyle/>
          <a:p>
            <a:r>
              <a:rPr lang="tr-TR" sz="2400" b="1" dirty="0" smtClean="0"/>
              <a:t>DİN NEDİR ? </a:t>
            </a:r>
          </a:p>
          <a:p>
            <a:r>
              <a:rPr lang="tr-TR" dirty="0" smtClean="0"/>
              <a:t>Din eski Yunancada’’</a:t>
            </a:r>
            <a:r>
              <a:rPr lang="tr-TR" dirty="0" err="1" smtClean="0"/>
              <a:t>Oplsxela</a:t>
            </a:r>
            <a:r>
              <a:rPr lang="tr-TR" dirty="0" smtClean="0"/>
              <a:t> </a:t>
            </a:r>
          </a:p>
          <a:p>
            <a:pPr marL="114300" indent="0">
              <a:buNone/>
            </a:pPr>
            <a:r>
              <a:rPr lang="tr-TR" dirty="0" smtClean="0"/>
              <a:t>Sözcüğü ile ifade </a:t>
            </a:r>
            <a:r>
              <a:rPr lang="tr-TR" dirty="0" err="1" smtClean="0"/>
              <a:t>edilirdi.Anlamı</a:t>
            </a:r>
            <a:endParaRPr lang="tr-TR" dirty="0" smtClean="0"/>
          </a:p>
          <a:p>
            <a:pPr marL="114300" indent="0">
              <a:buNone/>
            </a:pPr>
            <a:r>
              <a:rPr lang="tr-TR" dirty="0" smtClean="0"/>
              <a:t>Korku ile karışık saygı ve sevgidir.</a:t>
            </a:r>
          </a:p>
          <a:p>
            <a:pPr marL="114300" indent="0">
              <a:buNone/>
            </a:pPr>
            <a:r>
              <a:rPr lang="tr-TR" dirty="0" smtClean="0"/>
              <a:t>Latincede din </a:t>
            </a:r>
            <a:r>
              <a:rPr lang="tr-TR" dirty="0" err="1" smtClean="0"/>
              <a:t>religio</a:t>
            </a:r>
            <a:r>
              <a:rPr lang="tr-TR" dirty="0" smtClean="0"/>
              <a:t> sözcüğü ile</a:t>
            </a:r>
          </a:p>
          <a:p>
            <a:pPr marL="114300" indent="0">
              <a:buNone/>
            </a:pPr>
            <a:r>
              <a:rPr lang="tr-TR" dirty="0" smtClean="0"/>
              <a:t>Anlatılır. Tanrı’ya saygı ile bağlılığı</a:t>
            </a:r>
          </a:p>
          <a:p>
            <a:pPr marL="114300" indent="0">
              <a:buNone/>
            </a:pPr>
            <a:r>
              <a:rPr lang="tr-TR" dirty="0" smtClean="0"/>
              <a:t>Anlatır.</a:t>
            </a:r>
          </a:p>
          <a:p>
            <a:pPr marL="114300" indent="0">
              <a:buNone/>
            </a:pPr>
            <a:r>
              <a:rPr lang="tr-TR" dirty="0" smtClean="0"/>
              <a:t>Arapçada ise din sözcüğünün üç anlamı vardır:</a:t>
            </a:r>
          </a:p>
          <a:p>
            <a:pPr marL="114300" indent="0">
              <a:buNone/>
            </a:pPr>
            <a:r>
              <a:rPr lang="tr-TR" dirty="0" smtClean="0"/>
              <a:t>1-)</a:t>
            </a:r>
            <a:r>
              <a:rPr lang="tr-TR" dirty="0" err="1" smtClean="0"/>
              <a:t>Arami</a:t>
            </a:r>
            <a:r>
              <a:rPr lang="tr-TR" dirty="0" smtClean="0"/>
              <a:t> ve İbrani dillerinden gelen anlamı ceza ve yargıdır.</a:t>
            </a:r>
          </a:p>
          <a:p>
            <a:pPr marL="114300" indent="0">
              <a:buNone/>
            </a:pPr>
            <a:r>
              <a:rPr lang="tr-TR" dirty="0" smtClean="0"/>
              <a:t>2-)Öz </a:t>
            </a:r>
            <a:r>
              <a:rPr lang="tr-TR" dirty="0" err="1" smtClean="0"/>
              <a:t>Arapça’da</a:t>
            </a:r>
            <a:r>
              <a:rPr lang="tr-TR" dirty="0" smtClean="0"/>
              <a:t> </a:t>
            </a:r>
            <a:r>
              <a:rPr lang="tr-TR" dirty="0" err="1" smtClean="0"/>
              <a:t>usul,adet</a:t>
            </a:r>
            <a:r>
              <a:rPr lang="tr-TR" dirty="0" smtClean="0"/>
              <a:t>, tutulan yol anlamındadır.</a:t>
            </a:r>
          </a:p>
          <a:p>
            <a:pPr marL="114300" indent="0">
              <a:buNone/>
            </a:pPr>
            <a:r>
              <a:rPr lang="tr-TR" dirty="0" smtClean="0"/>
              <a:t>3-)Farsça kökten gelen anlamı ‘din-mezhep edinmek, inanmak, adet edinmektir.</a:t>
            </a:r>
          </a:p>
          <a:p>
            <a:pPr marL="114300" indent="0">
              <a:buNone/>
            </a:pPr>
            <a:endParaRPr lang="tr-TR" dirty="0" smtClean="0"/>
          </a:p>
          <a:p>
            <a:pPr marL="114300" indent="0">
              <a:buNone/>
            </a:pPr>
            <a:endParaRPr lang="tr-TR" dirty="0"/>
          </a:p>
        </p:txBody>
      </p:sp>
      <p:pic>
        <p:nvPicPr>
          <p:cNvPr id="1026" name="Picture 2" descr="C:\Users\tolga\Desktop\20171223_1616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692696"/>
            <a:ext cx="4224469"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54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7931224" cy="5996136"/>
          </a:xfrm>
        </p:spPr>
        <p:txBody>
          <a:bodyPr/>
          <a:lstStyle/>
          <a:p>
            <a:pPr marL="114300" indent="0">
              <a:buNone/>
            </a:pPr>
            <a:r>
              <a:rPr lang="tr-TR" dirty="0" smtClean="0"/>
              <a:t>	Batı </a:t>
            </a:r>
            <a:r>
              <a:rPr lang="tr-TR" dirty="0"/>
              <a:t>dillerinde din sözcüğü </a:t>
            </a:r>
            <a:r>
              <a:rPr lang="tr-TR" dirty="0" err="1"/>
              <a:t>religare</a:t>
            </a:r>
            <a:r>
              <a:rPr lang="tr-TR" dirty="0"/>
              <a:t> ve </a:t>
            </a:r>
            <a:r>
              <a:rPr lang="tr-TR" dirty="0" err="1"/>
              <a:t>religere</a:t>
            </a:r>
            <a:r>
              <a:rPr lang="tr-TR" dirty="0"/>
              <a:t> şeklinde kullanım ve ifade farkı belirtir. Dinin </a:t>
            </a:r>
            <a:r>
              <a:rPr lang="tr-TR" dirty="0" err="1" smtClean="0"/>
              <a:t>religer</a:t>
            </a:r>
            <a:r>
              <a:rPr lang="tr-TR" dirty="0" smtClean="0"/>
              <a:t> sözcüğünden geldiği şeklindeki yaklaşımda ise din ‘’bir işi tekrar tekrar ve dikkatlice yapmaktır.’’ Bu yanımda ibadet, ayin ve dua gibi inanç eylem ve uygulamaların istikrarla ve sürekli bir biçimde yapılmasına işaret edilir.</a:t>
            </a:r>
          </a:p>
          <a:p>
            <a:pPr marL="114300" indent="0">
              <a:buNone/>
            </a:pPr>
            <a:r>
              <a:rPr lang="tr-TR" dirty="0"/>
              <a:t>	</a:t>
            </a:r>
            <a:r>
              <a:rPr lang="tr-TR" dirty="0" smtClean="0"/>
              <a:t>İslam teolojisinde ise din ‘’ilahi bir kanun’’ olarak kabul görülür. </a:t>
            </a:r>
            <a:endParaRPr lang="tr-TR" dirty="0"/>
          </a:p>
          <a:p>
            <a:pPr marL="114300" indent="0">
              <a:buNone/>
            </a:pPr>
            <a:r>
              <a:rPr lang="tr-TR" dirty="0" smtClean="0"/>
              <a:t>‘’Din Allah’ın bir kanunudur ve birtakım hükümlerin, gerçeklerin kutsal bir toplamıdır ki bunu peygamberleri aracılığıyla insanlara lütfetmiştir.’’ (Bilmen 1964)</a:t>
            </a:r>
          </a:p>
          <a:p>
            <a:pPr marL="114300" indent="0">
              <a:buNone/>
            </a:pPr>
            <a:r>
              <a:rPr lang="tr-TR" dirty="0"/>
              <a:t>	</a:t>
            </a:r>
            <a:endParaRPr lang="tr-TR" dirty="0" smtClean="0"/>
          </a:p>
          <a:p>
            <a:pPr marL="114300" indent="0">
              <a:buNone/>
            </a:pPr>
            <a:r>
              <a:rPr lang="tr-TR" dirty="0"/>
              <a:t>	</a:t>
            </a:r>
            <a:r>
              <a:rPr lang="tr-TR" dirty="0" smtClean="0"/>
              <a:t>Din öğeleri olarak öne çıkarılan hususlar şunlardır;</a:t>
            </a:r>
            <a:endParaRPr lang="tr-TR" dirty="0"/>
          </a:p>
          <a:p>
            <a:endParaRPr lang="tr-TR" dirty="0"/>
          </a:p>
        </p:txBody>
      </p:sp>
    </p:spTree>
    <p:extLst>
      <p:ext uri="{BB962C8B-B14F-4D97-AF65-F5344CB8AC3E}">
        <p14:creationId xmlns:p14="http://schemas.microsoft.com/office/powerpoint/2010/main" val="77874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7620000" cy="5852120"/>
          </a:xfrm>
        </p:spPr>
        <p:txBody>
          <a:bodyPr>
            <a:normAutofit lnSpcReduction="10000"/>
          </a:bodyPr>
          <a:lstStyle/>
          <a:p>
            <a:r>
              <a:rPr lang="tr-TR" dirty="0" smtClean="0"/>
              <a:t>Din ilahi bir kanundur</a:t>
            </a:r>
          </a:p>
          <a:p>
            <a:r>
              <a:rPr lang="tr-TR" dirty="0" err="1" smtClean="0"/>
              <a:t>Allah,kapsamı</a:t>
            </a:r>
            <a:r>
              <a:rPr lang="tr-TR" dirty="0" smtClean="0"/>
              <a:t> ilahi ve hüküm ve gerçekler olan bu kanunu vahiy yoluyla insanlara indirmiştir.</a:t>
            </a:r>
          </a:p>
          <a:p>
            <a:r>
              <a:rPr lang="tr-TR" dirty="0" smtClean="0"/>
              <a:t>Peygamberler vahyi insanlara ulaştıran elçilerdir.</a:t>
            </a:r>
          </a:p>
          <a:p>
            <a:pPr marL="114300" indent="0">
              <a:buNone/>
            </a:pPr>
            <a:r>
              <a:rPr lang="tr-TR" dirty="0" smtClean="0"/>
              <a:t>Din duygusu insanda doğuştan olduğu kadar sonradan kazanılabilir bir yetenektir.</a:t>
            </a:r>
          </a:p>
          <a:p>
            <a:pPr marL="114300" indent="0">
              <a:buNone/>
            </a:pPr>
            <a:endParaRPr lang="tr-TR" dirty="0"/>
          </a:p>
          <a:p>
            <a:pPr marL="114300" indent="0">
              <a:buNone/>
            </a:pPr>
            <a:r>
              <a:rPr lang="tr-TR" sz="2400" b="1" dirty="0" smtClean="0"/>
              <a:t>SOSYOLOJİ AÇIDAN DİN</a:t>
            </a:r>
          </a:p>
          <a:p>
            <a:pPr marL="114300" indent="0">
              <a:buNone/>
            </a:pPr>
            <a:r>
              <a:rPr lang="tr-TR" dirty="0" smtClean="0"/>
              <a:t>	Sosyologların üstünde anlaştığı genel- geçer bir din tanımı </a:t>
            </a:r>
            <a:r>
              <a:rPr lang="tr-TR" dirty="0" err="1" smtClean="0"/>
              <a:t>yoktur.Bu</a:t>
            </a:r>
            <a:r>
              <a:rPr lang="tr-TR" dirty="0" smtClean="0"/>
              <a:t> durum sosyolojinin dinamik yapısından kaynaklandığı ekollerin çeşitliğiyle de </a:t>
            </a:r>
            <a:r>
              <a:rPr lang="tr-TR" dirty="0" err="1" smtClean="0"/>
              <a:t>ilgilidir.Dolayısıyla</a:t>
            </a:r>
            <a:r>
              <a:rPr lang="tr-TR" dirty="0" smtClean="0"/>
              <a:t> farklı ekoller farklı din tanımları ortaya koyarlar.</a:t>
            </a:r>
          </a:p>
          <a:p>
            <a:pPr marL="114300" indent="0">
              <a:buNone/>
            </a:pPr>
            <a:r>
              <a:rPr lang="tr-TR" dirty="0"/>
              <a:t>	</a:t>
            </a:r>
            <a:r>
              <a:rPr lang="tr-TR" dirty="0" smtClean="0"/>
              <a:t>Tek tanrılı ve çok tanrılı din ayrımı yapmayan sosyoloji için hepsi </a:t>
            </a:r>
            <a:r>
              <a:rPr lang="tr-TR" dirty="0" err="1" smtClean="0"/>
              <a:t>hepsi</a:t>
            </a:r>
            <a:r>
              <a:rPr lang="tr-TR" dirty="0" smtClean="0"/>
              <a:t> din olarak kabul </a:t>
            </a:r>
            <a:r>
              <a:rPr lang="tr-TR" dirty="0" err="1" smtClean="0"/>
              <a:t>görür.Sosyoloji</a:t>
            </a:r>
            <a:r>
              <a:rPr lang="tr-TR" dirty="0" smtClean="0"/>
              <a:t>  bu iki kategoriyi </a:t>
            </a:r>
            <a:r>
              <a:rPr lang="tr-TR" dirty="0" err="1" smtClean="0"/>
              <a:t>birşeltirerek</a:t>
            </a:r>
            <a:r>
              <a:rPr lang="tr-TR" dirty="0" smtClean="0"/>
              <a:t> aralarında öz, kaynak, mahiyet, hedef ve değer farkı görmez.</a:t>
            </a:r>
            <a:endParaRPr lang="tr-TR" dirty="0"/>
          </a:p>
        </p:txBody>
      </p:sp>
    </p:spTree>
    <p:extLst>
      <p:ext uri="{BB962C8B-B14F-4D97-AF65-F5344CB8AC3E}">
        <p14:creationId xmlns:p14="http://schemas.microsoft.com/office/powerpoint/2010/main" val="90556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7620000" cy="6048672"/>
          </a:xfrm>
        </p:spPr>
        <p:txBody>
          <a:bodyPr/>
          <a:lstStyle/>
          <a:p>
            <a:pPr marL="114300" indent="0">
              <a:buNone/>
            </a:pPr>
            <a:r>
              <a:rPr lang="tr-TR" dirty="0"/>
              <a:t> </a:t>
            </a:r>
            <a:r>
              <a:rPr lang="tr-TR" dirty="0" smtClean="0"/>
              <a:t>     Sosyoloji açısından din toplumsal bir </a:t>
            </a:r>
            <a:r>
              <a:rPr lang="tr-TR" dirty="0" err="1" smtClean="0"/>
              <a:t>olgudur.Sosyolojide</a:t>
            </a:r>
            <a:r>
              <a:rPr lang="tr-TR" dirty="0" smtClean="0"/>
              <a:t> din toplumsal ilişkiler, amaçlar, </a:t>
            </a:r>
            <a:r>
              <a:rPr lang="tr-TR" dirty="0" err="1" smtClean="0"/>
              <a:t>kültürelme</a:t>
            </a:r>
            <a:r>
              <a:rPr lang="tr-TR" dirty="0" smtClean="0"/>
              <a:t> </a:t>
            </a:r>
            <a:r>
              <a:rPr lang="tr-TR" dirty="0" err="1" smtClean="0"/>
              <a:t>süreci,insan</a:t>
            </a:r>
            <a:r>
              <a:rPr lang="tr-TR" dirty="0" smtClean="0"/>
              <a:t> </a:t>
            </a:r>
            <a:r>
              <a:rPr lang="tr-TR" dirty="0" err="1" smtClean="0"/>
              <a:t>piskolojisi</a:t>
            </a:r>
            <a:r>
              <a:rPr lang="tr-TR" dirty="0" smtClean="0"/>
              <a:t> çerçevesinde açıklanabilecek toplumsal ve kültürel bir olgu olarak ele alınır. Ancak sosyolojik açıdan herhangi bir dinin gerçeği temsil edip etmediği söz konusu değildir. Çünkü sosyoloji dinin varlığı yada yokluğu; değeri ya da mahiyeti ile değil; ait olduğu kültür ve toplumdaki etki ve sonuçlarıyla ilgilidir.</a:t>
            </a:r>
          </a:p>
          <a:p>
            <a:pPr marL="114300" indent="0">
              <a:buNone/>
            </a:pPr>
            <a:endParaRPr lang="tr-TR" dirty="0" smtClean="0"/>
          </a:p>
          <a:p>
            <a:pPr marL="114300" indent="0">
              <a:buNone/>
            </a:pPr>
            <a:r>
              <a:rPr lang="tr-TR" dirty="0" smtClean="0"/>
              <a:t>       Din </a:t>
            </a:r>
            <a:r>
              <a:rPr lang="tr-TR" dirty="0" err="1" smtClean="0"/>
              <a:t>sosyologu</a:t>
            </a:r>
            <a:r>
              <a:rPr lang="tr-TR" dirty="0" smtClean="0"/>
              <a:t> </a:t>
            </a:r>
            <a:r>
              <a:rPr lang="tr-TR" dirty="0" err="1" smtClean="0"/>
              <a:t>Taplamacıoğlu</a:t>
            </a:r>
            <a:r>
              <a:rPr lang="tr-TR" dirty="0" smtClean="0"/>
              <a:t>, ‘’</a:t>
            </a:r>
            <a:r>
              <a:rPr lang="tr-TR" dirty="0" err="1" smtClean="0"/>
              <a:t>İnsan,dünya</a:t>
            </a:r>
            <a:r>
              <a:rPr lang="tr-TR" dirty="0" smtClean="0"/>
              <a:t> ve tanrı ile ilgili görüşleri içermeyen bir din yoktur. Felsefe ve bilim dinden </a:t>
            </a:r>
            <a:r>
              <a:rPr lang="tr-TR" dirty="0" err="1" smtClean="0"/>
              <a:t>doğmuştur.Din</a:t>
            </a:r>
            <a:r>
              <a:rPr lang="tr-TR" dirty="0" smtClean="0"/>
              <a:t> yalnız insan düşüncesini zenginleştirmekle </a:t>
            </a:r>
            <a:r>
              <a:rPr lang="tr-TR" dirty="0" err="1" smtClean="0"/>
              <a:t>kalmamış,insan</a:t>
            </a:r>
            <a:r>
              <a:rPr lang="tr-TR" dirty="0" smtClean="0"/>
              <a:t> düşüncesinin oluş ve kuruluşuna da yardım etmiştir.’’</a:t>
            </a:r>
          </a:p>
          <a:p>
            <a:pPr marL="114300" indent="0">
              <a:buNone/>
            </a:pPr>
            <a:r>
              <a:rPr lang="tr-TR" dirty="0"/>
              <a:t>	</a:t>
            </a:r>
            <a:r>
              <a:rPr lang="tr-TR" dirty="0" smtClean="0"/>
              <a:t>Din bireyi olduğu gibi topluma değiştiği </a:t>
            </a:r>
            <a:r>
              <a:rPr lang="tr-TR" dirty="0" err="1" smtClean="0"/>
              <a:t>gibi,dönemden</a:t>
            </a:r>
            <a:r>
              <a:rPr lang="tr-TR" dirty="0" smtClean="0"/>
              <a:t> </a:t>
            </a:r>
            <a:r>
              <a:rPr lang="tr-TR" dirty="0" err="1" smtClean="0"/>
              <a:t>döneme,çağlardan</a:t>
            </a:r>
            <a:r>
              <a:rPr lang="tr-TR" dirty="0" smtClean="0"/>
              <a:t> çağlara da değişiklik ve farklılık gösterir.(Giddens,2000)</a:t>
            </a:r>
          </a:p>
        </p:txBody>
      </p:sp>
    </p:spTree>
    <p:extLst>
      <p:ext uri="{BB962C8B-B14F-4D97-AF65-F5344CB8AC3E}">
        <p14:creationId xmlns:p14="http://schemas.microsoft.com/office/powerpoint/2010/main" val="113166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7931224" cy="5996136"/>
          </a:xfrm>
        </p:spPr>
        <p:txBody>
          <a:bodyPr>
            <a:normAutofit/>
          </a:bodyPr>
          <a:lstStyle/>
          <a:p>
            <a:r>
              <a:rPr lang="tr-TR" sz="2400" b="1" dirty="0" smtClean="0"/>
              <a:t>DİN SOSYOLOJİSİ</a:t>
            </a:r>
          </a:p>
          <a:p>
            <a:r>
              <a:rPr lang="tr-TR" dirty="0" err="1" smtClean="0"/>
              <a:t>Din,sosyolojinin</a:t>
            </a:r>
            <a:r>
              <a:rPr lang="tr-TR" dirty="0" smtClean="0"/>
              <a:t> özel problem alanlarından biridir. Dini çalışma konusu haline getiren bu sosyolojik disiplin din sosyolojisidir.</a:t>
            </a:r>
          </a:p>
          <a:p>
            <a:pPr marL="411480" lvl="1" indent="0">
              <a:buNone/>
            </a:pPr>
            <a:r>
              <a:rPr lang="tr-TR" sz="2200" dirty="0" smtClean="0"/>
              <a:t>Din sosyolojisi dinin toplumla ilişkisini </a:t>
            </a:r>
            <a:r>
              <a:rPr lang="tr-TR" sz="2200" dirty="0" err="1" smtClean="0"/>
              <a:t>inceler.Din</a:t>
            </a:r>
            <a:r>
              <a:rPr lang="tr-TR" sz="2200" dirty="0" smtClean="0"/>
              <a:t> sosyolojisi dini, toplumu din ve toplumu ilişkilerini ve dini grupları </a:t>
            </a:r>
            <a:r>
              <a:rPr lang="tr-TR" sz="2200" dirty="0" err="1" smtClean="0"/>
              <a:t>inceleme,araştırma</a:t>
            </a:r>
            <a:r>
              <a:rPr lang="tr-TR" sz="2200" dirty="0" smtClean="0"/>
              <a:t> ve ilgi alanı içinde kabul </a:t>
            </a:r>
            <a:r>
              <a:rPr lang="tr-TR" sz="2200" dirty="0" err="1" smtClean="0"/>
              <a:t>eder.Bu</a:t>
            </a:r>
            <a:r>
              <a:rPr lang="tr-TR" sz="2200" dirty="0" smtClean="0"/>
              <a:t> alanlar şöyle açıklanabilir:</a:t>
            </a:r>
          </a:p>
          <a:p>
            <a:pPr marL="411480" lvl="1" indent="0">
              <a:buNone/>
            </a:pPr>
            <a:r>
              <a:rPr lang="tr-TR" sz="2200" dirty="0" smtClean="0"/>
              <a:t>	Dinin </a:t>
            </a:r>
            <a:r>
              <a:rPr lang="tr-TR" sz="2200" dirty="0" err="1" smtClean="0"/>
              <a:t>aile,kabile</a:t>
            </a:r>
            <a:r>
              <a:rPr lang="tr-TR" sz="2200" dirty="0" smtClean="0"/>
              <a:t>, millet, devlet ve benzeri tabii gruplar karşısında zorunlu olarak aldığı durum ve takındığı bir tutum vardır. Dinle tabii topluluk arasındaki bu ilişkilerin çözümlenmesi, sistematik bir din sosyolojik başta gelen görevidir.</a:t>
            </a:r>
          </a:p>
          <a:p>
            <a:pPr marL="411480" lvl="1" indent="0">
              <a:buNone/>
            </a:pPr>
            <a:r>
              <a:rPr lang="tr-TR" sz="2200" dirty="0" smtClean="0"/>
              <a:t>	Din varlığına bağlı olan sosyolojik belirtileri kendiliğinden meydana getirir. İncelemesi gerekli olan konular şunlardır: din bilgini ve öğrencisi, öğretmen-öğrenci, üstat tilmiz ilişkilerini düzenleyen ilkeler, cemaatler, müminler cemaati, mezhep, tarikat ve benzerleri.</a:t>
            </a:r>
            <a:endParaRPr lang="tr-TR" sz="2200" dirty="0"/>
          </a:p>
        </p:txBody>
      </p:sp>
    </p:spTree>
    <p:extLst>
      <p:ext uri="{BB962C8B-B14F-4D97-AF65-F5344CB8AC3E}">
        <p14:creationId xmlns:p14="http://schemas.microsoft.com/office/powerpoint/2010/main" val="2665088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7931224" cy="6120680"/>
          </a:xfrm>
        </p:spPr>
        <p:txBody>
          <a:bodyPr/>
          <a:lstStyle/>
          <a:p>
            <a:pPr marL="114300" indent="0">
              <a:buNone/>
            </a:pPr>
            <a:r>
              <a:rPr lang="tr-TR" dirty="0" smtClean="0"/>
              <a:t>	Bir yandan tabii toplulukla dini gruplar arasında: öte yandan toplumsal yaşayan din arasında incelenmesi gerekli özel münasebetlerdir.</a:t>
            </a:r>
          </a:p>
          <a:p>
            <a:pPr marL="114300" indent="0">
              <a:buNone/>
            </a:pPr>
            <a:r>
              <a:rPr lang="tr-TR" dirty="0"/>
              <a:t>	</a:t>
            </a:r>
            <a:r>
              <a:rPr lang="tr-TR" dirty="0" smtClean="0"/>
              <a:t>Birbirine </a:t>
            </a:r>
            <a:r>
              <a:rPr lang="tr-TR" dirty="0" err="1" smtClean="0"/>
              <a:t>tamemen</a:t>
            </a:r>
            <a:r>
              <a:rPr lang="tr-TR" dirty="0" smtClean="0"/>
              <a:t> yabancı olan dini topluluklar, cemaatler arasındaki ilişkiler kadar, bir dini </a:t>
            </a:r>
            <a:r>
              <a:rPr lang="tr-TR" dirty="0" err="1" smtClean="0"/>
              <a:t>topluluğuniçindeki</a:t>
            </a:r>
            <a:r>
              <a:rPr lang="tr-TR" dirty="0" smtClean="0"/>
              <a:t> </a:t>
            </a:r>
            <a:r>
              <a:rPr lang="tr-TR" dirty="0" err="1" smtClean="0"/>
              <a:t>mezhepve</a:t>
            </a:r>
            <a:r>
              <a:rPr lang="tr-TR" dirty="0" smtClean="0"/>
              <a:t> tarikatlarıyla olan ilişkileri de din sosyolojisinin ilgi alanına girer.</a:t>
            </a:r>
          </a:p>
          <a:p>
            <a:pPr marL="114300" indent="0">
              <a:buNone/>
            </a:pPr>
            <a:endParaRPr lang="tr-TR" dirty="0"/>
          </a:p>
          <a:p>
            <a:pPr marL="114300" indent="0">
              <a:buNone/>
            </a:pPr>
            <a:r>
              <a:rPr lang="tr-TR" sz="2400" b="1" dirty="0" smtClean="0"/>
              <a:t>LAİKLİK</a:t>
            </a:r>
          </a:p>
          <a:p>
            <a:pPr marL="114300" indent="0">
              <a:buNone/>
            </a:pPr>
            <a:r>
              <a:rPr lang="tr-TR" sz="2400" b="1" dirty="0" smtClean="0"/>
              <a:t>	</a:t>
            </a:r>
            <a:r>
              <a:rPr lang="tr-TR" dirty="0" smtClean="0"/>
              <a:t>Laiklik terimi köken ve kaynağını batı kültüründen almaktadır. Laik sözcüğü Fransızca bir kelimedir ama bu dillere de Yunancadan </a:t>
            </a:r>
            <a:r>
              <a:rPr lang="tr-TR" dirty="0" err="1" smtClean="0"/>
              <a:t>girmiştir.Yunancada</a:t>
            </a:r>
            <a:r>
              <a:rPr lang="tr-TR" dirty="0" smtClean="0"/>
              <a:t> kutsal şeylere yabancı </a:t>
            </a:r>
            <a:r>
              <a:rPr lang="tr-TR" dirty="0" err="1" smtClean="0"/>
              <a:t>olan,kutsal</a:t>
            </a:r>
            <a:r>
              <a:rPr lang="tr-TR" dirty="0" smtClean="0"/>
              <a:t> şeyleri saymayan, dinsiz halk anlamına gelen ‘</a:t>
            </a:r>
            <a:r>
              <a:rPr lang="tr-TR" dirty="0" err="1" smtClean="0"/>
              <a:t>laos</a:t>
            </a:r>
            <a:r>
              <a:rPr lang="tr-TR" dirty="0" smtClean="0"/>
              <a:t>’ kelimesinden türetildiği öne sürülmektedir.</a:t>
            </a:r>
          </a:p>
          <a:p>
            <a:pPr marL="114300" indent="0">
              <a:buNone/>
            </a:pPr>
            <a:r>
              <a:rPr lang="tr-TR" sz="2400" b="1" dirty="0" smtClean="0"/>
              <a:t>	</a:t>
            </a:r>
            <a:endParaRPr lang="tr-TR" sz="2400" b="1" dirty="0"/>
          </a:p>
        </p:txBody>
      </p:sp>
    </p:spTree>
    <p:extLst>
      <p:ext uri="{BB962C8B-B14F-4D97-AF65-F5344CB8AC3E}">
        <p14:creationId xmlns:p14="http://schemas.microsoft.com/office/powerpoint/2010/main" val="64769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7620000" cy="5996136"/>
          </a:xfrm>
        </p:spPr>
        <p:txBody>
          <a:bodyPr/>
          <a:lstStyle/>
          <a:p>
            <a:pPr marL="114300" indent="0">
              <a:buNone/>
            </a:pPr>
            <a:r>
              <a:rPr lang="tr-TR" dirty="0"/>
              <a:t>	</a:t>
            </a:r>
            <a:r>
              <a:rPr lang="tr-TR" dirty="0" smtClean="0"/>
              <a:t>Sözlük anlamı ise ‘’ruhani olmayan kimse, dini olmayan şey, fikir, müessese, sistem, prensip’’ demektir.</a:t>
            </a:r>
          </a:p>
          <a:p>
            <a:pPr marL="114300" indent="0">
              <a:buNone/>
            </a:pPr>
            <a:r>
              <a:rPr lang="tr-TR" dirty="0" smtClean="0"/>
              <a:t>	Fransız hukuk bilgini </a:t>
            </a:r>
            <a:r>
              <a:rPr lang="tr-TR" dirty="0" err="1" smtClean="0"/>
              <a:t>Leon</a:t>
            </a:r>
            <a:r>
              <a:rPr lang="tr-TR" dirty="0" smtClean="0"/>
              <a:t> </a:t>
            </a:r>
            <a:r>
              <a:rPr lang="tr-TR" dirty="0" err="1" smtClean="0"/>
              <a:t>Duguit</a:t>
            </a:r>
            <a:r>
              <a:rPr lang="tr-TR" dirty="0" smtClean="0"/>
              <a:t> laikliği şöyle tanımlar:</a:t>
            </a:r>
          </a:p>
          <a:p>
            <a:pPr marL="114300" indent="0">
              <a:buNone/>
            </a:pPr>
            <a:r>
              <a:rPr lang="tr-TR" dirty="0" smtClean="0"/>
              <a:t>‘’Laik devlet, din konusunda tamamen tarafsız olup başkanı ve memurları istedikleri dini taşımakla beraber, kendisi devlet olmakla haysiyetiyle hiçbir din tutmayan ve hiçbir din töreni yapmayan ve kedi adına da yaptırmayan devlettir.’’</a:t>
            </a:r>
          </a:p>
          <a:p>
            <a:pPr marL="114300" indent="0">
              <a:buNone/>
            </a:pPr>
            <a:endParaRPr lang="tr-TR" dirty="0"/>
          </a:p>
          <a:p>
            <a:pPr marL="114300" indent="0">
              <a:buNone/>
            </a:pPr>
            <a:r>
              <a:rPr lang="tr-TR" dirty="0" smtClean="0"/>
              <a:t>Türkçe sözlüklerdeki tanımlarda ise;</a:t>
            </a:r>
          </a:p>
          <a:p>
            <a:pPr marL="114300" indent="0">
              <a:buNone/>
            </a:pPr>
            <a:r>
              <a:rPr lang="tr-TR" dirty="0"/>
              <a:t>-</a:t>
            </a:r>
            <a:r>
              <a:rPr lang="tr-TR" dirty="0" smtClean="0"/>
              <a:t>Dinsel tutum ve görüşleri dünya işlerinde ayrı tutan; din işlerine karıştırmayan(</a:t>
            </a:r>
            <a:r>
              <a:rPr lang="tr-TR" dirty="0" err="1" smtClean="0"/>
              <a:t>kişi,görüş,tutum</a:t>
            </a:r>
            <a:r>
              <a:rPr lang="tr-TR" dirty="0" smtClean="0"/>
              <a:t>…)</a:t>
            </a:r>
          </a:p>
          <a:p>
            <a:pPr marL="114300" indent="0">
              <a:buNone/>
            </a:pPr>
            <a:r>
              <a:rPr lang="tr-TR" dirty="0" smtClean="0"/>
              <a:t>-Din işlerini dünya işleriyle karıştırmayan, dünya işlerini dinden ayrı tutan…</a:t>
            </a:r>
          </a:p>
          <a:p>
            <a:pPr marL="114300" indent="0">
              <a:buNone/>
            </a:pPr>
            <a:endParaRPr lang="tr-TR" dirty="0"/>
          </a:p>
          <a:p>
            <a:pPr marL="114300" indent="0">
              <a:buNone/>
            </a:pPr>
            <a:endParaRPr lang="tr-TR" dirty="0" smtClean="0"/>
          </a:p>
        </p:txBody>
      </p:sp>
    </p:spTree>
    <p:extLst>
      <p:ext uri="{BB962C8B-B14F-4D97-AF65-F5344CB8AC3E}">
        <p14:creationId xmlns:p14="http://schemas.microsoft.com/office/powerpoint/2010/main" val="929194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270</TotalTime>
  <Words>1339</Words>
  <Application>Microsoft Office PowerPoint</Application>
  <PresentationFormat>Ekran Gösterisi (4:3)</PresentationFormat>
  <Paragraphs>136</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Bitişiklik</vt:lpstr>
      <vt:lpstr>Toplumsal Bir Kurum Olarak Din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Toplumsal Bir Kurum Olarak Din</dc:title>
  <dc:creator>tolga tuncel</dc:creator>
  <cp:lastModifiedBy>tolga tuncel</cp:lastModifiedBy>
  <cp:revision>26</cp:revision>
  <dcterms:created xsi:type="dcterms:W3CDTF">2017-12-23T13:19:23Z</dcterms:created>
  <dcterms:modified xsi:type="dcterms:W3CDTF">2017-12-23T17:55:24Z</dcterms:modified>
</cp:coreProperties>
</file>