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0" r:id="rId4"/>
    <p:sldId id="261" r:id="rId5"/>
    <p:sldId id="262" r:id="rId6"/>
    <p:sldId id="263" r:id="rId7"/>
    <p:sldId id="258" r:id="rId8"/>
    <p:sldId id="264" r:id="rId9"/>
    <p:sldId id="265" r:id="rId10"/>
    <p:sldId id="266" r:id="rId11"/>
    <p:sldId id="267" r:id="rId12"/>
    <p:sldId id="268" r:id="rId13"/>
    <p:sldId id="259" r:id="rId1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49" d="100"/>
          <a:sy n="49" d="100"/>
        </p:scale>
        <p:origin x="-1986" y="-52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2" cstate="print"/>
          <a:srcRect t="33333"/>
          <a:stretch>
            <a:fillRect/>
          </a:stretch>
        </p:blipFill>
        <p:spPr>
          <a:xfrm>
            <a:off x="0" y="0"/>
            <a:ext cx="9144000" cy="4572000"/>
          </a:xfrm>
          <a:prstGeom prst="rect">
            <a:avLst/>
          </a:prstGeom>
        </p:spPr>
      </p:pic>
      <p:sp>
        <p:nvSpPr>
          <p:cNvPr id="4" name="Date Placeholder 3"/>
          <p:cNvSpPr>
            <a:spLocks noGrp="1"/>
          </p:cNvSpPr>
          <p:nvPr>
            <p:ph type="dt" sz="half" idx="10"/>
          </p:nvPr>
        </p:nvSpPr>
        <p:spPr/>
        <p:txBody>
          <a:bodyPr/>
          <a:lstStyle/>
          <a:p>
            <a:fld id="{F5DAA7C8-6924-439B-B048-EA1507B6EB77}" type="datetimeFigureOut">
              <a:rPr lang="tr-TR" smtClean="0"/>
              <a:t>13.10.2019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D7772E4-E60D-4960-B32F-D172E3F158D3}" type="slidenum">
              <a:rPr lang="tr-TR" smtClean="0"/>
              <a:t>‹#›</a:t>
            </a:fld>
            <a:endParaRPr lang="tr-TR"/>
          </a:p>
        </p:txBody>
      </p:sp>
      <p:sp>
        <p:nvSpPr>
          <p:cNvPr id="3" name="Subtitle 2"/>
          <p:cNvSpPr>
            <a:spLocks noGrp="1"/>
          </p:cNvSpPr>
          <p:nvPr>
            <p:ph type="subTitle" idx="1"/>
          </p:nvPr>
        </p:nvSpPr>
        <p:spPr>
          <a:xfrm>
            <a:off x="1219200" y="3886200"/>
            <a:ext cx="6400800" cy="1752600"/>
          </a:xfrm>
        </p:spPr>
        <p:txBody>
          <a:bodyPr>
            <a:normAutofit/>
          </a:bodyPr>
          <a:lstStyle>
            <a:lvl1pPr marL="0" indent="0" algn="ctr">
              <a:buNone/>
              <a:defRPr sz="170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685800" y="2007888"/>
            <a:ext cx="7772400" cy="1470025"/>
          </a:xfrm>
        </p:spPr>
        <p:txBody>
          <a:bodyPr/>
          <a:lstStyle>
            <a:lvl1pPr algn="ctr">
              <a:defRPr sz="3200"/>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5DAA7C8-6924-439B-B048-EA1507B6EB77}" type="datetimeFigureOut">
              <a:rPr lang="tr-TR" smtClean="0"/>
              <a:t>13.10.2019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D7772E4-E60D-4960-B32F-D172E3F158D3}"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5DAA7C8-6924-439B-B048-EA1507B6EB77}" type="datetimeFigureOut">
              <a:rPr lang="tr-TR" smtClean="0"/>
              <a:t>13.10.2019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D7772E4-E60D-4960-B32F-D172E3F158D3}"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4" name="Date Placeholder 3"/>
          <p:cNvSpPr>
            <a:spLocks noGrp="1"/>
          </p:cNvSpPr>
          <p:nvPr>
            <p:ph type="dt" sz="half" idx="10"/>
          </p:nvPr>
        </p:nvSpPr>
        <p:spPr/>
        <p:txBody>
          <a:bodyPr/>
          <a:lstStyle/>
          <a:p>
            <a:fld id="{F5DAA7C8-6924-439B-B048-EA1507B6EB77}" type="datetimeFigureOut">
              <a:rPr lang="tr-TR" smtClean="0"/>
              <a:t>13.10.2019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D7772E4-E60D-4960-B32F-D172E3F158D3}" type="slidenum">
              <a:rPr lang="tr-TR" smtClean="0"/>
              <a:t>‹#›</a:t>
            </a:fld>
            <a:endParaRPr lang="tr-TR"/>
          </a:p>
        </p:txBody>
      </p:sp>
      <p:sp>
        <p:nvSpPr>
          <p:cNvPr id="8" name="Content Placeholder 7"/>
          <p:cNvSpPr>
            <a:spLocks noGrp="1"/>
          </p:cNvSpPr>
          <p:nvPr>
            <p:ph sz="quarter" idx="13"/>
          </p:nvPr>
        </p:nvSpPr>
        <p:spPr>
          <a:xfrm>
            <a:off x="609600" y="1600200"/>
            <a:ext cx="79248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600" y="4962525"/>
            <a:ext cx="7885113" cy="1362075"/>
          </a:xfrm>
        </p:spPr>
        <p:txBody>
          <a:bodyPr anchor="t"/>
          <a:lstStyle>
            <a:lvl1pPr algn="l">
              <a:defRPr sz="3200" b="0" i="0" cap="all" baseline="0"/>
            </a:lvl1pPr>
          </a:lstStyle>
          <a:p>
            <a:r>
              <a:rPr lang="en-US" smtClean="0"/>
              <a:t>Click to edit Master title style</a:t>
            </a:r>
            <a:endParaRPr lang="en-US" dirty="0"/>
          </a:p>
        </p:txBody>
      </p:sp>
      <p:sp>
        <p:nvSpPr>
          <p:cNvPr id="3" name="Text Placeholder 2"/>
          <p:cNvSpPr>
            <a:spLocks noGrp="1"/>
          </p:cNvSpPr>
          <p:nvPr>
            <p:ph type="body" idx="1"/>
          </p:nvPr>
        </p:nvSpPr>
        <p:spPr>
          <a:xfrm>
            <a:off x="609600" y="3462338"/>
            <a:ext cx="7885113" cy="1500187"/>
          </a:xfrm>
        </p:spPr>
        <p:txBody>
          <a:bodyPr anchor="b">
            <a:normAutofit/>
          </a:bodyPr>
          <a:lstStyle>
            <a:lvl1pPr marL="0" indent="0">
              <a:buNone/>
              <a:defRPr sz="1700"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5DAA7C8-6924-439B-B048-EA1507B6EB77}" type="datetimeFigureOut">
              <a:rPr lang="tr-TR" smtClean="0"/>
              <a:t>13.10.2019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D7772E4-E60D-4960-B32F-D172E3F158D3}"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609600" y="1600200"/>
            <a:ext cx="3733800" cy="4114800"/>
          </a:xfrm>
        </p:spPr>
        <p:txBody>
          <a:bodyPr/>
          <a:lstStyle>
            <a:lvl5pPr>
              <a:defRPr/>
            </a:lvl5pPr>
            <a:lvl6pPr>
              <a:buClr>
                <a:schemeClr val="tx2"/>
              </a:buClr>
              <a:buFont typeface="Arial" pitchFamily="34" charset="0"/>
              <a:buChar char="•"/>
              <a:defRPr/>
            </a:lvl6pPr>
            <a:lvl7pPr>
              <a:buClr>
                <a:schemeClr val="tx2"/>
              </a:buClr>
              <a:buFont typeface="Arial" pitchFamily="34" charset="0"/>
              <a:buChar char="•"/>
              <a:defRPr/>
            </a:lvl7pPr>
            <a:lvl8pPr>
              <a:buClr>
                <a:schemeClr val="tx2"/>
              </a:buClr>
              <a:buFont typeface="Arial" pitchFamily="34" charset="0"/>
              <a:buChar char="•"/>
              <a:defRPr/>
            </a:lvl8pPr>
            <a:lvl9pPr>
              <a:buClr>
                <a:schemeClr val="tx2"/>
              </a:buCl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3" name="Content Placeholder 12"/>
          <p:cNvSpPr>
            <a:spLocks noGrp="1"/>
          </p:cNvSpPr>
          <p:nvPr>
            <p:ph sz="quarter" idx="14"/>
          </p:nvPr>
        </p:nvSpPr>
        <p:spPr>
          <a:xfrm>
            <a:off x="4800600" y="1600200"/>
            <a:ext cx="3733800" cy="41148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5" name="Date Placeholder 4"/>
          <p:cNvSpPr>
            <a:spLocks noGrp="1"/>
          </p:cNvSpPr>
          <p:nvPr>
            <p:ph type="dt" sz="half" idx="10"/>
          </p:nvPr>
        </p:nvSpPr>
        <p:spPr/>
        <p:txBody>
          <a:bodyPr/>
          <a:lstStyle/>
          <a:p>
            <a:fld id="{F5DAA7C8-6924-439B-B048-EA1507B6EB77}" type="datetimeFigureOut">
              <a:rPr lang="tr-TR" smtClean="0"/>
              <a:t>13.10.2019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D7772E4-E60D-4960-B32F-D172E3F158D3}"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3" name="Content Placeholder 12"/>
          <p:cNvSpPr>
            <a:spLocks noGrp="1"/>
          </p:cNvSpPr>
          <p:nvPr>
            <p:ph sz="quarter" idx="14"/>
          </p:nvPr>
        </p:nvSpPr>
        <p:spPr>
          <a:xfrm>
            <a:off x="4800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1" name="Content Placeholder 10"/>
          <p:cNvSpPr>
            <a:spLocks noGrp="1"/>
          </p:cNvSpPr>
          <p:nvPr>
            <p:ph sz="quarter" idx="13"/>
          </p:nvPr>
        </p:nvSpPr>
        <p:spPr>
          <a:xfrm>
            <a:off x="609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a:xfrm>
            <a:off x="609600" y="274638"/>
            <a:ext cx="7924800" cy="11430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800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F5DAA7C8-6924-439B-B048-EA1507B6EB77}" type="datetimeFigureOut">
              <a:rPr lang="tr-TR" smtClean="0"/>
              <a:t>13.10.2019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ED7772E4-E60D-4960-B32F-D172E3F158D3}"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5DAA7C8-6924-439B-B048-EA1507B6EB77}" type="datetimeFigureOut">
              <a:rPr lang="tr-TR" smtClean="0"/>
              <a:t>13.10.2019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ED7772E4-E60D-4960-B32F-D172E3F158D3}"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DAA7C8-6924-439B-B048-EA1507B6EB77}" type="datetimeFigureOut">
              <a:rPr lang="tr-TR" smtClean="0"/>
              <a:t>13.10.2019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ED7772E4-E60D-4960-B32F-D172E3F158D3}"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Content Placeholder 8"/>
          <p:cNvSpPr>
            <a:spLocks noGrp="1"/>
          </p:cNvSpPr>
          <p:nvPr>
            <p:ph sz="quarter" idx="13"/>
          </p:nvPr>
        </p:nvSpPr>
        <p:spPr>
          <a:xfrm>
            <a:off x="3962400" y="1447800"/>
            <a:ext cx="46482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612648" y="1447800"/>
            <a:ext cx="2971800" cy="1097280"/>
          </a:xfrm>
        </p:spPr>
        <p:txBody>
          <a:bodyPr anchor="b"/>
          <a:lstStyle>
            <a:lvl1pPr algn="l">
              <a:defRPr sz="1800" b="0" i="0" cap="none" baseline="0">
                <a:solidFill>
                  <a:schemeClr val="tx2"/>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612648" y="2547891"/>
            <a:ext cx="2971800" cy="3167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5DAA7C8-6924-439B-B048-EA1507B6EB77}" type="datetimeFigureOut">
              <a:rPr lang="tr-TR" smtClean="0"/>
              <a:t>13.10.2019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D7772E4-E60D-4960-B32F-D172E3F158D3}"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pic>
        <p:nvPicPr>
          <p:cNvPr id="11" name="Picture 10" descr="horizon.png"/>
          <p:cNvPicPr>
            <a:picLocks noChangeAspect="1"/>
          </p:cNvPicPr>
          <p:nvPr/>
        </p:nvPicPr>
        <p:blipFill>
          <a:blip r:embed="rId2" cstate="print"/>
          <a:stretch>
            <a:fillRect/>
          </a:stretch>
        </p:blipFill>
        <p:spPr>
          <a:xfrm>
            <a:off x="0" y="0"/>
            <a:ext cx="9144000" cy="6858000"/>
          </a:xfrm>
          <a:prstGeom prst="rect">
            <a:avLst/>
          </a:prstGeom>
        </p:spPr>
      </p:pic>
      <p:sp>
        <p:nvSpPr>
          <p:cNvPr id="2" name="Title 1"/>
          <p:cNvSpPr>
            <a:spLocks noGrp="1"/>
          </p:cNvSpPr>
          <p:nvPr>
            <p:ph type="title"/>
          </p:nvPr>
        </p:nvSpPr>
        <p:spPr>
          <a:xfrm>
            <a:off x="609600" y="1447800"/>
            <a:ext cx="2971800" cy="1097280"/>
          </a:xfrm>
        </p:spPr>
        <p:txBody>
          <a:bodyPr anchor="b"/>
          <a:lstStyle>
            <a:lvl1pPr algn="l">
              <a:defRPr sz="1800" b="0" i="0" cap="none" baseline="0">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4657344" y="1447800"/>
            <a:ext cx="3419856" cy="3474720"/>
          </a:xfrm>
          <a:custGeom>
            <a:avLst/>
            <a:gdLst>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74450 w 3419856"/>
              <a:gd name="connsiteY9" fmla="*/ 3429000 h 3429000"/>
              <a:gd name="connsiteX10" fmla="*/ 21806 w 3419856"/>
              <a:gd name="connsiteY10" fmla="*/ 3407194 h 3429000"/>
              <a:gd name="connsiteX11" fmla="*/ 0 w 3419856"/>
              <a:gd name="connsiteY11" fmla="*/ 3354550 h 3429000"/>
              <a:gd name="connsiteX12" fmla="*/ 0 w 3419856"/>
              <a:gd name="connsiteY12" fmla="*/ 74450 h 3429000"/>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21806 w 3419856"/>
              <a:gd name="connsiteY9" fmla="*/ 3407194 h 3429000"/>
              <a:gd name="connsiteX10" fmla="*/ 0 w 3419856"/>
              <a:gd name="connsiteY10" fmla="*/ 3354550 h 3429000"/>
              <a:gd name="connsiteX11" fmla="*/ 0 w 3419856"/>
              <a:gd name="connsiteY11" fmla="*/ 74450 h 3429000"/>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8026"/>
              <a:gd name="connsiteY0" fmla="*/ 74450 h 3910007"/>
              <a:gd name="connsiteX1" fmla="*/ 21806 w 3968026"/>
              <a:gd name="connsiteY1" fmla="*/ 21806 h 3910007"/>
              <a:gd name="connsiteX2" fmla="*/ 74450 w 3968026"/>
              <a:gd name="connsiteY2" fmla="*/ 0 h 3910007"/>
              <a:gd name="connsiteX3" fmla="*/ 3345406 w 3968026"/>
              <a:gd name="connsiteY3" fmla="*/ 0 h 3910007"/>
              <a:gd name="connsiteX4" fmla="*/ 3398050 w 3968026"/>
              <a:gd name="connsiteY4" fmla="*/ 21806 h 3910007"/>
              <a:gd name="connsiteX5" fmla="*/ 3419856 w 3968026"/>
              <a:gd name="connsiteY5" fmla="*/ 74450 h 3910007"/>
              <a:gd name="connsiteX6" fmla="*/ 3419856 w 3968026"/>
              <a:gd name="connsiteY6" fmla="*/ 3354550 h 3910007"/>
              <a:gd name="connsiteX7" fmla="*/ 3398050 w 3968026"/>
              <a:gd name="connsiteY7" fmla="*/ 3407194 h 3910007"/>
              <a:gd name="connsiteX8" fmla="*/ 0 w 3968026"/>
              <a:gd name="connsiteY8" fmla="*/ 3354550 h 3910007"/>
              <a:gd name="connsiteX9" fmla="*/ 0 w 3968026"/>
              <a:gd name="connsiteY9" fmla="*/ 74450 h 3910007"/>
              <a:gd name="connsiteX0" fmla="*/ 0 w 3419856"/>
              <a:gd name="connsiteY0" fmla="*/ 74450 h 3901233"/>
              <a:gd name="connsiteX1" fmla="*/ 21806 w 3419856"/>
              <a:gd name="connsiteY1" fmla="*/ 21806 h 3901233"/>
              <a:gd name="connsiteX2" fmla="*/ 74450 w 3419856"/>
              <a:gd name="connsiteY2" fmla="*/ 0 h 3901233"/>
              <a:gd name="connsiteX3" fmla="*/ 3345406 w 3419856"/>
              <a:gd name="connsiteY3" fmla="*/ 0 h 3901233"/>
              <a:gd name="connsiteX4" fmla="*/ 3398050 w 3419856"/>
              <a:gd name="connsiteY4" fmla="*/ 21806 h 3901233"/>
              <a:gd name="connsiteX5" fmla="*/ 3419856 w 3419856"/>
              <a:gd name="connsiteY5" fmla="*/ 74450 h 3901233"/>
              <a:gd name="connsiteX6" fmla="*/ 3419856 w 3419856"/>
              <a:gd name="connsiteY6" fmla="*/ 3354550 h 3901233"/>
              <a:gd name="connsiteX7" fmla="*/ 0 w 3419856"/>
              <a:gd name="connsiteY7" fmla="*/ 3354550 h 3901233"/>
              <a:gd name="connsiteX8" fmla="*/ 0 w 3419856"/>
              <a:gd name="connsiteY8" fmla="*/ 74450 h 3901233"/>
              <a:gd name="connsiteX0" fmla="*/ 0 w 3419856"/>
              <a:gd name="connsiteY0" fmla="*/ 74450 h 3354550"/>
              <a:gd name="connsiteX1" fmla="*/ 21806 w 3419856"/>
              <a:gd name="connsiteY1" fmla="*/ 21806 h 3354550"/>
              <a:gd name="connsiteX2" fmla="*/ 74450 w 3419856"/>
              <a:gd name="connsiteY2" fmla="*/ 0 h 3354550"/>
              <a:gd name="connsiteX3" fmla="*/ 3345406 w 3419856"/>
              <a:gd name="connsiteY3" fmla="*/ 0 h 3354550"/>
              <a:gd name="connsiteX4" fmla="*/ 3398050 w 3419856"/>
              <a:gd name="connsiteY4" fmla="*/ 21806 h 3354550"/>
              <a:gd name="connsiteX5" fmla="*/ 3419856 w 3419856"/>
              <a:gd name="connsiteY5" fmla="*/ 74450 h 3354550"/>
              <a:gd name="connsiteX6" fmla="*/ 3419856 w 3419856"/>
              <a:gd name="connsiteY6" fmla="*/ 3354550 h 3354550"/>
              <a:gd name="connsiteX7" fmla="*/ 0 w 3419856"/>
              <a:gd name="connsiteY7" fmla="*/ 3354550 h 3354550"/>
              <a:gd name="connsiteX8" fmla="*/ 0 w 3419856"/>
              <a:gd name="connsiteY8" fmla="*/ 74450 h 335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19856" h="3354550">
                <a:moveTo>
                  <a:pt x="0" y="74450"/>
                </a:moveTo>
                <a:cubicBezTo>
                  <a:pt x="0" y="54705"/>
                  <a:pt x="7844" y="35768"/>
                  <a:pt x="21806" y="21806"/>
                </a:cubicBezTo>
                <a:cubicBezTo>
                  <a:pt x="35768" y="7844"/>
                  <a:pt x="54705" y="0"/>
                  <a:pt x="74450" y="0"/>
                </a:cubicBezTo>
                <a:lnTo>
                  <a:pt x="3345406" y="0"/>
                </a:lnTo>
                <a:cubicBezTo>
                  <a:pt x="3365151" y="0"/>
                  <a:pt x="3384088" y="7844"/>
                  <a:pt x="3398050" y="21806"/>
                </a:cubicBezTo>
                <a:cubicBezTo>
                  <a:pt x="3412012" y="35768"/>
                  <a:pt x="3419856" y="54705"/>
                  <a:pt x="3419856" y="74450"/>
                </a:cubicBezTo>
                <a:lnTo>
                  <a:pt x="3419856" y="3354550"/>
                </a:lnTo>
                <a:lnTo>
                  <a:pt x="0" y="3354550"/>
                </a:lnTo>
                <a:lnTo>
                  <a:pt x="0" y="74450"/>
                </a:lnTo>
                <a:close/>
              </a:path>
            </a:pathLst>
          </a:custGeom>
        </p:spPr>
        <p:txBody>
          <a:bodyPr>
            <a:normAutofit/>
          </a:bodyPr>
          <a:lstStyle>
            <a:lvl1pPr marL="0" indent="0" algn="ctr">
              <a:buNone/>
              <a:defRPr sz="2000" baseline="0">
                <a:solidFill>
                  <a:schemeClr val="tx1">
                    <a:lumMod val="6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09600" y="2547890"/>
            <a:ext cx="2971800" cy="2405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5DAA7C8-6924-439B-B048-EA1507B6EB77}" type="datetimeFigureOut">
              <a:rPr lang="tr-TR" smtClean="0"/>
              <a:t>13.10.2019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D7772E4-E60D-4960-B32F-D172E3F158D3}"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13" cstate="print"/>
          <a:stretch>
            <a:fillRect/>
          </a:stretch>
        </p:blipFill>
        <p:spPr>
          <a:xfrm>
            <a:off x="0" y="0"/>
            <a:ext cx="9144000" cy="6858000"/>
          </a:xfrm>
          <a:prstGeom prst="rect">
            <a:avLst/>
          </a:prstGeom>
        </p:spPr>
      </p:pic>
      <p:sp>
        <p:nvSpPr>
          <p:cNvPr id="2" name="Title Placeholder 1"/>
          <p:cNvSpPr>
            <a:spLocks noGrp="1"/>
          </p:cNvSpPr>
          <p:nvPr>
            <p:ph type="title"/>
          </p:nvPr>
        </p:nvSpPr>
        <p:spPr>
          <a:xfrm>
            <a:off x="609600" y="274638"/>
            <a:ext cx="7924800" cy="1143000"/>
          </a:xfrm>
          <a:prstGeom prst="rect">
            <a:avLst/>
          </a:prstGeom>
        </p:spPr>
        <p:txBody>
          <a:bodyPr vert="horz" lIns="91440" tIns="45720" rIns="91440" bIns="45720" rtlCol="0" anchor="b"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09600" y="1600200"/>
            <a:ext cx="7924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5715000" y="6356350"/>
            <a:ext cx="1524000" cy="365125"/>
          </a:xfrm>
          <a:prstGeom prst="rect">
            <a:avLst/>
          </a:prstGeom>
        </p:spPr>
        <p:txBody>
          <a:bodyPr vert="horz" lIns="91440" tIns="45720" rIns="91440" bIns="45720" rtlCol="0" anchor="ctr"/>
          <a:lstStyle>
            <a:lvl1pPr algn="r">
              <a:defRPr sz="1000" strike="noStrike" spc="60" baseline="0">
                <a:solidFill>
                  <a:schemeClr val="tx1"/>
                </a:solidFill>
              </a:defRPr>
            </a:lvl1pPr>
          </a:lstStyle>
          <a:p>
            <a:fld id="{F5DAA7C8-6924-439B-B048-EA1507B6EB77}" type="datetimeFigureOut">
              <a:rPr lang="tr-TR" smtClean="0"/>
              <a:t>13.10.2019</a:t>
            </a:fld>
            <a:endParaRPr lang="tr-TR"/>
          </a:p>
        </p:txBody>
      </p:sp>
      <p:sp>
        <p:nvSpPr>
          <p:cNvPr id="5" name="Footer Placeholder 4"/>
          <p:cNvSpPr>
            <a:spLocks noGrp="1"/>
          </p:cNvSpPr>
          <p:nvPr>
            <p:ph type="ftr" sz="quarter" idx="3"/>
          </p:nvPr>
        </p:nvSpPr>
        <p:spPr>
          <a:xfrm>
            <a:off x="609600" y="6356350"/>
            <a:ext cx="2895600" cy="365125"/>
          </a:xfrm>
          <a:prstGeom prst="rect">
            <a:avLst/>
          </a:prstGeom>
        </p:spPr>
        <p:txBody>
          <a:bodyPr vert="horz" lIns="91440" tIns="45720" rIns="91440" bIns="45720" rtlCol="0" anchor="ctr"/>
          <a:lstStyle>
            <a:lvl1pPr algn="l">
              <a:defRPr sz="1000" cap="all" spc="60" baseline="0">
                <a:solidFill>
                  <a:schemeClr val="tx1"/>
                </a:solidFill>
              </a:defRPr>
            </a:lvl1pPr>
          </a:lstStyle>
          <a:p>
            <a:endParaRPr lang="tr-TR"/>
          </a:p>
        </p:txBody>
      </p:sp>
      <p:sp>
        <p:nvSpPr>
          <p:cNvPr id="6" name="Slide Number Placeholder 5"/>
          <p:cNvSpPr>
            <a:spLocks noGrp="1"/>
          </p:cNvSpPr>
          <p:nvPr>
            <p:ph type="sldNum" sz="quarter" idx="4"/>
          </p:nvPr>
        </p:nvSpPr>
        <p:spPr>
          <a:xfrm>
            <a:off x="7543800" y="6356350"/>
            <a:ext cx="990600" cy="365125"/>
          </a:xfrm>
          <a:prstGeom prst="rect">
            <a:avLst/>
          </a:prstGeom>
        </p:spPr>
        <p:txBody>
          <a:bodyPr vert="horz" lIns="91440" tIns="45720" rIns="91440" bIns="45720" rtlCol="0" anchor="ctr"/>
          <a:lstStyle>
            <a:lvl1pPr algn="r">
              <a:defRPr sz="1100" baseline="0">
                <a:solidFill>
                  <a:schemeClr val="tx1"/>
                </a:solidFill>
              </a:defRPr>
            </a:lvl1pPr>
          </a:lstStyle>
          <a:p>
            <a:fld id="{ED7772E4-E60D-4960-B32F-D172E3F158D3}" type="slidenum">
              <a:rPr lang="tr-TR" smtClean="0"/>
              <a:t>‹#›</a:t>
            </a:fld>
            <a:endParaRPr lang="tr-T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3000" kern="1200" cap="all" spc="50"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a:bodyPr>
          <a:lstStyle/>
          <a:p>
            <a:r>
              <a:rPr lang="tr-TR" sz="2800" b="1" dirty="0" smtClean="0">
                <a:solidFill>
                  <a:schemeClr val="tx1"/>
                </a:solidFill>
                <a:latin typeface="Calibri" panose="020F0502020204030204" pitchFamily="34" charset="0"/>
              </a:rPr>
              <a:t>Toplumsal </a:t>
            </a:r>
            <a:r>
              <a:rPr lang="tr-TR" sz="2800" b="1" dirty="0" smtClean="0">
                <a:solidFill>
                  <a:schemeClr val="tx1"/>
                </a:solidFill>
                <a:latin typeface="Calibri" panose="020F0502020204030204" pitchFamily="34" charset="0"/>
              </a:rPr>
              <a:t>Süreçler ve Din</a:t>
            </a:r>
            <a:endParaRPr lang="tr-TR" sz="2800" b="1" dirty="0">
              <a:solidFill>
                <a:schemeClr val="tx1"/>
              </a:solidFill>
              <a:latin typeface="Calibri" panose="020F0502020204030204" pitchFamily="34" charset="0"/>
            </a:endParaRPr>
          </a:p>
        </p:txBody>
      </p:sp>
      <p:sp>
        <p:nvSpPr>
          <p:cNvPr id="2" name="Title 1"/>
          <p:cNvSpPr>
            <a:spLocks noGrp="1"/>
          </p:cNvSpPr>
          <p:nvPr>
            <p:ph type="ctrTitle"/>
          </p:nvPr>
        </p:nvSpPr>
        <p:spPr>
          <a:xfrm>
            <a:off x="611560" y="908720"/>
            <a:ext cx="7772400" cy="1470025"/>
          </a:xfrm>
        </p:spPr>
        <p:txBody>
          <a:bodyPr/>
          <a:lstStyle/>
          <a:p>
            <a:r>
              <a:rPr lang="tr-TR" sz="3600" b="1" dirty="0" smtClean="0">
                <a:latin typeface="Calibri" panose="020F0502020204030204" pitchFamily="34" charset="0"/>
              </a:rPr>
              <a:t>RADİKALLEŞME VE DİN</a:t>
            </a:r>
            <a:endParaRPr lang="tr-TR" sz="3600" b="1" dirty="0">
              <a:latin typeface="Calibri" panose="020F0502020204030204" pitchFamily="34" charset="0"/>
            </a:endParaRPr>
          </a:p>
        </p:txBody>
      </p:sp>
    </p:spTree>
    <p:extLst>
      <p:ext uri="{BB962C8B-B14F-4D97-AF65-F5344CB8AC3E}">
        <p14:creationId xmlns:p14="http://schemas.microsoft.com/office/powerpoint/2010/main" val="21573308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0"/>
            <a:ext cx="7924800" cy="1143000"/>
          </a:xfrm>
        </p:spPr>
        <p:txBody>
          <a:bodyPr/>
          <a:lstStyle/>
          <a:p>
            <a:r>
              <a:rPr lang="tr-TR" b="1" dirty="0" smtClean="0">
                <a:latin typeface="Calibri" panose="020F0502020204030204" pitchFamily="34" charset="0"/>
              </a:rPr>
              <a:t>köktencİLİK VE BİLİM</a:t>
            </a:r>
            <a:endParaRPr lang="tr-TR" b="1" dirty="0">
              <a:latin typeface="Calibri" panose="020F0502020204030204" pitchFamily="34" charset="0"/>
            </a:endParaRPr>
          </a:p>
        </p:txBody>
      </p:sp>
      <p:sp>
        <p:nvSpPr>
          <p:cNvPr id="3" name="Content Placeholder 2"/>
          <p:cNvSpPr>
            <a:spLocks noGrp="1"/>
          </p:cNvSpPr>
          <p:nvPr>
            <p:ph sz="quarter" idx="13"/>
          </p:nvPr>
        </p:nvSpPr>
        <p:spPr/>
        <p:txBody>
          <a:bodyPr>
            <a:normAutofit/>
          </a:bodyPr>
          <a:lstStyle/>
          <a:p>
            <a:pPr algn="just"/>
            <a:r>
              <a:rPr lang="tr-TR" sz="2000" dirty="0" smtClean="0">
                <a:latin typeface="Calibri" panose="020F0502020204030204" pitchFamily="34" charset="0"/>
              </a:rPr>
              <a:t>«Köktenciliği bilim karşıtı ya da sadece gerici bilimleri onaylıyormuş gibi nitelemekten çok, kötenci hareketlerin, teolojik olarak toplumu yeniden tanzim etme yüce misyonu için uygun bir araç olarak gördükleri bilim konusunda pragmatik anlamda seçici olduklarını söylemek daha doğrudur.»</a:t>
            </a:r>
          </a:p>
          <a:p>
            <a:pPr algn="just"/>
            <a:r>
              <a:rPr lang="tr-TR" sz="2000" dirty="0" smtClean="0">
                <a:latin typeface="Calibri" panose="020F0502020204030204" pitchFamily="34" charset="0"/>
              </a:rPr>
              <a:t>«...köktenci hareketlerin mensupları bilimden otomatik olarak sakınmazlar, fakat onu sadece (yeniden kutsallaştırılmış) terimleriyle ifade etmek isterler.»</a:t>
            </a:r>
          </a:p>
          <a:p>
            <a:pPr marL="0" indent="0" algn="r">
              <a:buNone/>
            </a:pPr>
            <a:r>
              <a:rPr lang="tr-TR" sz="2000" dirty="0" smtClean="0">
                <a:latin typeface="Calibri" panose="020F0502020204030204" pitchFamily="34" charset="0"/>
              </a:rPr>
              <a:t>(Shupe,1991)</a:t>
            </a:r>
          </a:p>
          <a:p>
            <a:pPr marL="0" indent="0" algn="just">
              <a:buNone/>
            </a:pPr>
            <a:endParaRPr lang="tr-TR" sz="2000" dirty="0">
              <a:latin typeface="Calibri" panose="020F0502020204030204" pitchFamily="34" charset="0"/>
            </a:endParaRPr>
          </a:p>
        </p:txBody>
      </p:sp>
    </p:spTree>
    <p:extLst>
      <p:ext uri="{BB962C8B-B14F-4D97-AF65-F5344CB8AC3E}">
        <p14:creationId xmlns:p14="http://schemas.microsoft.com/office/powerpoint/2010/main" val="417063135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0"/>
            <a:ext cx="7924800" cy="1143000"/>
          </a:xfrm>
        </p:spPr>
        <p:txBody>
          <a:bodyPr/>
          <a:lstStyle/>
          <a:p>
            <a:r>
              <a:rPr lang="tr-TR" b="1" dirty="0" smtClean="0">
                <a:latin typeface="Calibri" panose="020F0502020204030204" pitchFamily="34" charset="0"/>
              </a:rPr>
              <a:t>köktencİLİK VE BİLİM</a:t>
            </a:r>
            <a:endParaRPr lang="tr-TR" b="1" dirty="0">
              <a:latin typeface="Calibri" panose="020F0502020204030204" pitchFamily="34" charset="0"/>
            </a:endParaRPr>
          </a:p>
        </p:txBody>
      </p:sp>
      <p:sp>
        <p:nvSpPr>
          <p:cNvPr id="3" name="Content Placeholder 2"/>
          <p:cNvSpPr>
            <a:spLocks noGrp="1"/>
          </p:cNvSpPr>
          <p:nvPr>
            <p:ph sz="quarter" idx="13"/>
          </p:nvPr>
        </p:nvSpPr>
        <p:spPr/>
        <p:txBody>
          <a:bodyPr>
            <a:normAutofit/>
          </a:bodyPr>
          <a:lstStyle/>
          <a:p>
            <a:pPr algn="just"/>
            <a:r>
              <a:rPr lang="tr-TR" sz="2000" dirty="0" smtClean="0">
                <a:latin typeface="Calibri" panose="020F0502020204030204" pitchFamily="34" charset="0"/>
              </a:rPr>
              <a:t>«Yahudilik, Hristiyanlık ve İslam’daki köktenci hareketlerin en çarpıcı yönlerinden biri, çok sayıda örnekte olduğu gibi, mensuplarının, modernitenin araç ve teknolojilerinin laikler tarafından kullanılma biçimlerinden dolayı yanlış şekillendiğine inandıkları bir toplumu ‘ıslah etmek’ için söz konusu araçları benimsemeye son derece istekli olmalarıdır. (...) Onlar (...) geleneğin önemli unsurlarını yeniden yorumlama girişimlerinde bile, moderniteye uygun davranmaya dikkat ederler.»</a:t>
            </a:r>
          </a:p>
          <a:p>
            <a:pPr marL="0" indent="0" algn="r">
              <a:buNone/>
            </a:pPr>
            <a:r>
              <a:rPr lang="tr-TR" sz="2000" dirty="0" smtClean="0">
                <a:latin typeface="Calibri" panose="020F0502020204030204" pitchFamily="34" charset="0"/>
              </a:rPr>
              <a:t>(Mendelsohn,1993)</a:t>
            </a:r>
            <a:endParaRPr lang="tr-TR" sz="2000" dirty="0">
              <a:latin typeface="Calibri" panose="020F0502020204030204" pitchFamily="34" charset="0"/>
            </a:endParaRPr>
          </a:p>
        </p:txBody>
      </p:sp>
    </p:spTree>
    <p:extLst>
      <p:ext uri="{BB962C8B-B14F-4D97-AF65-F5344CB8AC3E}">
        <p14:creationId xmlns:p14="http://schemas.microsoft.com/office/powerpoint/2010/main" val="172940210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27856"/>
            <a:ext cx="7924800" cy="1143000"/>
          </a:xfrm>
        </p:spPr>
        <p:txBody>
          <a:bodyPr/>
          <a:lstStyle/>
          <a:p>
            <a:r>
              <a:rPr lang="tr-TR" b="1" dirty="0" smtClean="0">
                <a:latin typeface="Calibri" panose="020F0502020204030204" pitchFamily="34" charset="0"/>
              </a:rPr>
              <a:t>köktencİLİK VE ŞİDDET</a:t>
            </a:r>
            <a:endParaRPr lang="tr-TR" b="1" dirty="0">
              <a:latin typeface="Calibri" panose="020F0502020204030204" pitchFamily="34" charset="0"/>
            </a:endParaRPr>
          </a:p>
        </p:txBody>
      </p:sp>
      <p:sp>
        <p:nvSpPr>
          <p:cNvPr id="3" name="Content Placeholder 2"/>
          <p:cNvSpPr>
            <a:spLocks noGrp="1"/>
          </p:cNvSpPr>
          <p:nvPr>
            <p:ph sz="quarter" idx="13"/>
          </p:nvPr>
        </p:nvSpPr>
        <p:spPr/>
        <p:txBody>
          <a:bodyPr>
            <a:normAutofit/>
          </a:bodyPr>
          <a:lstStyle/>
          <a:p>
            <a:pPr algn="just"/>
            <a:r>
              <a:rPr lang="tr-TR" sz="2000" dirty="0" smtClean="0">
                <a:latin typeface="Calibri" panose="020F0502020204030204" pitchFamily="34" charset="0"/>
              </a:rPr>
              <a:t>«Köktenciler kendilerini, sürekli olarak tehditkar laik bir dünyada (ki bu dünya onları en kötü ihtimalle yok etmek, en iyi ihtimalle de önemsiz kılmak ister), kültürel hegemonyadan mahrum ya da ona zor tutunan mazlumlar olarak görürler. ...Bir çoğunluk konumu aramaya veya sürdürmeye zorlanırlar. Bu şartlar altında şiddet, kutsal bir rejimi yeniden tesis etme adına takviye aracıdır. O artık, sadece isteğe bağlı olmayan, son derece olası bir seçim stratejisi olmuştur.»</a:t>
            </a:r>
          </a:p>
          <a:p>
            <a:pPr algn="just"/>
            <a:endParaRPr lang="tr-TR" sz="2000" dirty="0">
              <a:latin typeface="Calibri" panose="020F0502020204030204" pitchFamily="34" charset="0"/>
            </a:endParaRPr>
          </a:p>
          <a:p>
            <a:pPr algn="just"/>
            <a:r>
              <a:rPr lang="tr-TR" sz="2000" dirty="0" smtClean="0">
                <a:latin typeface="Calibri" panose="020F0502020204030204" pitchFamily="34" charset="0"/>
              </a:rPr>
              <a:t>«Küreselleşme, ayrı kimlik arzusunu yeniden ateşler ve kendine has farklılıkları yeniden dillendirir. Özellikle din, bu rahatsızlıkların etrafında toplandığı temel değerler kümesinin merkezi haline gelir.»</a:t>
            </a:r>
            <a:endParaRPr lang="tr-TR" sz="2000" dirty="0">
              <a:latin typeface="Calibri" panose="020F0502020204030204" pitchFamily="34" charset="0"/>
            </a:endParaRPr>
          </a:p>
        </p:txBody>
      </p:sp>
    </p:spTree>
    <p:extLst>
      <p:ext uri="{BB962C8B-B14F-4D97-AF65-F5344CB8AC3E}">
        <p14:creationId xmlns:p14="http://schemas.microsoft.com/office/powerpoint/2010/main" val="395643946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116632"/>
            <a:ext cx="7924800" cy="1143000"/>
          </a:xfrm>
        </p:spPr>
        <p:txBody>
          <a:bodyPr/>
          <a:lstStyle/>
          <a:p>
            <a:r>
              <a:rPr lang="tr-TR" b="1" dirty="0" smtClean="0">
                <a:latin typeface="Calibri" panose="020F0502020204030204" pitchFamily="34" charset="0"/>
              </a:rPr>
              <a:t>Kaynaklar</a:t>
            </a:r>
            <a:endParaRPr lang="tr-TR" b="1" dirty="0">
              <a:latin typeface="Calibri" panose="020F0502020204030204" pitchFamily="34" charset="0"/>
            </a:endParaRPr>
          </a:p>
        </p:txBody>
      </p:sp>
      <p:sp>
        <p:nvSpPr>
          <p:cNvPr id="3" name="Content Placeholder 2"/>
          <p:cNvSpPr>
            <a:spLocks noGrp="1"/>
          </p:cNvSpPr>
          <p:nvPr>
            <p:ph sz="quarter" idx="13"/>
          </p:nvPr>
        </p:nvSpPr>
        <p:spPr/>
        <p:txBody>
          <a:bodyPr>
            <a:normAutofit/>
          </a:bodyPr>
          <a:lstStyle/>
          <a:p>
            <a:pPr algn="just"/>
            <a:r>
              <a:rPr lang="tr-TR" sz="2000" dirty="0" smtClean="0">
                <a:latin typeface="Calibri" panose="020F0502020204030204" pitchFamily="34" charset="0"/>
              </a:rPr>
              <a:t>Alastair Crooke, Direniş, İslamcı Devrimin Özü, İstanbul: İyidüşün, 2014.</a:t>
            </a:r>
          </a:p>
          <a:p>
            <a:pPr algn="just"/>
            <a:r>
              <a:rPr lang="tr-TR" sz="2000" dirty="0" smtClean="0">
                <a:latin typeface="Calibri" panose="020F0502020204030204" pitchFamily="34" charset="0"/>
              </a:rPr>
              <a:t>Anson Shupe, ‘Dini Köktencilik’, Peter B. Clarke, Din Sosyolojisi, Yaşadığımız Dünya, Ankara: İmge Kit., 2012, 275-293.</a:t>
            </a:r>
          </a:p>
          <a:p>
            <a:pPr algn="just"/>
            <a:r>
              <a:rPr lang="tr-TR" sz="2000" dirty="0" smtClean="0">
                <a:latin typeface="Calibri" panose="020F0502020204030204" pitchFamily="34" charset="0"/>
              </a:rPr>
              <a:t>Furseth &amp; Repstad, Din Sosyolojisine Giriş, 276-281.</a:t>
            </a:r>
          </a:p>
          <a:p>
            <a:pPr algn="just"/>
            <a:r>
              <a:rPr lang="tr-TR" sz="2000" dirty="0" smtClean="0">
                <a:latin typeface="Calibri" panose="020F0502020204030204" pitchFamily="34" charset="0"/>
              </a:rPr>
              <a:t>R. Hrair Dökmeciyan, ‘Arap Dünyasında Köktencilik (Devrimci İslam)’, İstanbul: İlke Yayıncılık, 1992.</a:t>
            </a:r>
            <a:endParaRPr lang="tr-TR" sz="2000" dirty="0">
              <a:latin typeface="Calibri" panose="020F0502020204030204" pitchFamily="34" charset="0"/>
            </a:endParaRPr>
          </a:p>
        </p:txBody>
      </p:sp>
    </p:spTree>
    <p:extLst>
      <p:ext uri="{BB962C8B-B14F-4D97-AF65-F5344CB8AC3E}">
        <p14:creationId xmlns:p14="http://schemas.microsoft.com/office/powerpoint/2010/main" val="181220363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z="3600" b="1" dirty="0" smtClean="0">
                <a:latin typeface="Calibri" panose="020F0502020204030204" pitchFamily="34" charset="0"/>
              </a:rPr>
              <a:t>Ana BaşlIKLAR</a:t>
            </a:r>
            <a:endParaRPr lang="tr-TR" sz="3600" b="1" dirty="0">
              <a:latin typeface="Calibri" panose="020F0502020204030204" pitchFamily="34" charset="0"/>
            </a:endParaRPr>
          </a:p>
        </p:txBody>
      </p:sp>
      <p:sp>
        <p:nvSpPr>
          <p:cNvPr id="3" name="Content Placeholder 2"/>
          <p:cNvSpPr>
            <a:spLocks noGrp="1"/>
          </p:cNvSpPr>
          <p:nvPr>
            <p:ph sz="quarter" idx="13"/>
          </p:nvPr>
        </p:nvSpPr>
        <p:spPr/>
        <p:txBody>
          <a:bodyPr>
            <a:normAutofit/>
          </a:bodyPr>
          <a:lstStyle/>
          <a:p>
            <a:pPr algn="just"/>
            <a:r>
              <a:rPr lang="tr-TR" sz="2800" dirty="0" smtClean="0">
                <a:latin typeface="Calibri" panose="020F0502020204030204" pitchFamily="34" charset="0"/>
              </a:rPr>
              <a:t>Köktencilik (Fundamentalizm) Kavramının Kökeni ve Tanımı</a:t>
            </a:r>
          </a:p>
          <a:p>
            <a:pPr algn="just"/>
            <a:r>
              <a:rPr lang="tr-TR" sz="2800" dirty="0" smtClean="0">
                <a:latin typeface="Calibri" panose="020F0502020204030204" pitchFamily="34" charset="0"/>
              </a:rPr>
              <a:t>Köktenciliğin Yayılma Süreci</a:t>
            </a:r>
          </a:p>
          <a:p>
            <a:pPr algn="just"/>
            <a:r>
              <a:rPr lang="tr-TR" sz="2800" dirty="0" smtClean="0">
                <a:latin typeface="Calibri" panose="020F0502020204030204" pitchFamily="34" charset="0"/>
              </a:rPr>
              <a:t>Köktenci Grupların Ortak Özellikleri</a:t>
            </a:r>
          </a:p>
          <a:p>
            <a:pPr algn="just"/>
            <a:r>
              <a:rPr lang="tr-TR" sz="2800" dirty="0" smtClean="0">
                <a:latin typeface="Calibri" panose="020F0502020204030204" pitchFamily="34" charset="0"/>
              </a:rPr>
              <a:t>Küresel Köktencilik</a:t>
            </a:r>
          </a:p>
          <a:p>
            <a:pPr algn="just"/>
            <a:r>
              <a:rPr lang="tr-TR" sz="2800" dirty="0" smtClean="0">
                <a:latin typeface="Calibri" panose="020F0502020204030204" pitchFamily="34" charset="0"/>
              </a:rPr>
              <a:t>Köktencilik ve Bilim</a:t>
            </a:r>
          </a:p>
          <a:p>
            <a:pPr algn="just"/>
            <a:r>
              <a:rPr lang="tr-TR" sz="2800" dirty="0" smtClean="0">
                <a:latin typeface="Calibri" panose="020F0502020204030204" pitchFamily="34" charset="0"/>
              </a:rPr>
              <a:t>Köktencilik ve Şiddet</a:t>
            </a:r>
          </a:p>
          <a:p>
            <a:endParaRPr lang="tr-TR" sz="2800" dirty="0" smtClean="0">
              <a:latin typeface="Calibri" panose="020F0502020204030204" pitchFamily="34" charset="0"/>
            </a:endParaRPr>
          </a:p>
          <a:p>
            <a:endParaRPr lang="tr-TR" sz="2800" dirty="0" smtClean="0">
              <a:latin typeface="Calibri" panose="020F0502020204030204" pitchFamily="34" charset="0"/>
            </a:endParaRPr>
          </a:p>
          <a:p>
            <a:endParaRPr lang="tr-TR" sz="2800" dirty="0" smtClean="0">
              <a:latin typeface="Calibri" panose="020F0502020204030204" pitchFamily="34" charset="0"/>
            </a:endParaRPr>
          </a:p>
          <a:p>
            <a:endParaRPr lang="tr-TR" sz="2800" dirty="0" smtClean="0">
              <a:latin typeface="Calibri" panose="020F0502020204030204" pitchFamily="34" charset="0"/>
            </a:endParaRPr>
          </a:p>
          <a:p>
            <a:endParaRPr lang="tr-TR" sz="2800" dirty="0">
              <a:latin typeface="Calibri" panose="020F0502020204030204" pitchFamily="34" charset="0"/>
            </a:endParaRPr>
          </a:p>
        </p:txBody>
      </p:sp>
    </p:spTree>
    <p:extLst>
      <p:ext uri="{BB962C8B-B14F-4D97-AF65-F5344CB8AC3E}">
        <p14:creationId xmlns:p14="http://schemas.microsoft.com/office/powerpoint/2010/main" val="425806443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0"/>
            <a:ext cx="7924800" cy="1143000"/>
          </a:xfrm>
        </p:spPr>
        <p:txBody>
          <a:bodyPr/>
          <a:lstStyle/>
          <a:p>
            <a:r>
              <a:rPr lang="tr-TR" b="1" dirty="0" smtClean="0">
                <a:latin typeface="Calibri" panose="020F0502020204030204" pitchFamily="34" charset="0"/>
              </a:rPr>
              <a:t>‘KöktencİLİK’ KAVRAMININ KÖKENİ</a:t>
            </a:r>
            <a:endParaRPr lang="tr-TR" b="1" dirty="0">
              <a:latin typeface="Calibri" panose="020F0502020204030204" pitchFamily="34" charset="0"/>
            </a:endParaRPr>
          </a:p>
        </p:txBody>
      </p:sp>
      <p:sp>
        <p:nvSpPr>
          <p:cNvPr id="3" name="Content Placeholder 2"/>
          <p:cNvSpPr>
            <a:spLocks noGrp="1"/>
          </p:cNvSpPr>
          <p:nvPr>
            <p:ph sz="quarter" idx="13"/>
          </p:nvPr>
        </p:nvSpPr>
        <p:spPr>
          <a:xfrm>
            <a:off x="611560" y="1340768"/>
            <a:ext cx="7924800" cy="5069160"/>
          </a:xfrm>
        </p:spPr>
        <p:txBody>
          <a:bodyPr>
            <a:normAutofit/>
          </a:bodyPr>
          <a:lstStyle/>
          <a:p>
            <a:pPr algn="just"/>
            <a:r>
              <a:rPr lang="tr-TR" sz="2000" b="1" dirty="0" smtClean="0">
                <a:latin typeface="Calibri" panose="020F0502020204030204" pitchFamily="34" charset="0"/>
              </a:rPr>
              <a:t>Kökeni: Amerikalı Protestan yazarların 1910’da kaleme aldıkları ‘Kökler’ (Fundamentals) adlı doksan makalelik bir kitapçık dizisi.</a:t>
            </a:r>
          </a:p>
          <a:p>
            <a:pPr algn="just"/>
            <a:r>
              <a:rPr lang="tr-TR" sz="2000" b="1" dirty="0" smtClean="0">
                <a:latin typeface="Calibri" panose="020F0502020204030204" pitchFamily="34" charset="0"/>
              </a:rPr>
              <a:t>Bu makalelerin amacı:</a:t>
            </a:r>
          </a:p>
          <a:p>
            <a:pPr marL="514350" indent="-514350" algn="just">
              <a:buFont typeface="+mj-lt"/>
              <a:buAutoNum type="romanLcPeriod"/>
            </a:pPr>
            <a:r>
              <a:rPr lang="tr-TR" sz="1600" dirty="0" smtClean="0">
                <a:latin typeface="Calibri" panose="020F0502020204030204" pitchFamily="34" charset="0"/>
              </a:rPr>
              <a:t>İncil metinlerinin hatasızlığını savunmak,</a:t>
            </a:r>
          </a:p>
          <a:p>
            <a:pPr marL="514350" indent="-514350" algn="just">
              <a:buFont typeface="+mj-lt"/>
              <a:buAutoNum type="romanLcPeriod"/>
            </a:pPr>
            <a:r>
              <a:rPr lang="tr-TR" sz="1600" dirty="0" smtClean="0">
                <a:latin typeface="Calibri" panose="020F0502020204030204" pitchFamily="34" charset="0"/>
              </a:rPr>
              <a:t>Dini metinleri filolojik (tarihsel-linguistik), arkeolojik ve antropolojik açıdan incelemeye başlayan Avrupa’nın ‘tarihsel tenkit’ (higher criticism) yaklaşımına saldırmak,</a:t>
            </a:r>
          </a:p>
          <a:p>
            <a:pPr marL="514350" indent="-514350" algn="just">
              <a:buFont typeface="+mj-lt"/>
              <a:buAutoNum type="romanLcPeriod"/>
            </a:pPr>
            <a:r>
              <a:rPr lang="tr-TR" sz="1600" dirty="0" smtClean="0">
                <a:latin typeface="Calibri" panose="020F0502020204030204" pitchFamily="34" charset="0"/>
              </a:rPr>
              <a:t>İlgili muhtelif eleştirileri çürütmek ve bunlara karşı çıkmak.</a:t>
            </a:r>
          </a:p>
          <a:p>
            <a:pPr algn="just"/>
            <a:r>
              <a:rPr lang="tr-TR" sz="2000" b="1" dirty="0" smtClean="0">
                <a:latin typeface="Calibri" panose="020F0502020204030204" pitchFamily="34" charset="0"/>
              </a:rPr>
              <a:t>Ortaya çıkış nedeni: ‘Modernizm’ olarak isimlendirilen konular;</a:t>
            </a:r>
          </a:p>
          <a:p>
            <a:pPr marL="514350" indent="-514350" algn="just">
              <a:buFont typeface="+mj-lt"/>
              <a:buAutoNum type="romanLcPeriod"/>
            </a:pPr>
            <a:r>
              <a:rPr lang="tr-TR" sz="1600" dirty="0" smtClean="0">
                <a:latin typeface="Calibri" panose="020F0502020204030204" pitchFamily="34" charset="0"/>
              </a:rPr>
              <a:t>Darvinci evrim görüşü,</a:t>
            </a:r>
          </a:p>
          <a:p>
            <a:pPr marL="514350" indent="-514350" algn="just">
              <a:buFont typeface="+mj-lt"/>
              <a:buAutoNum type="romanLcPeriod"/>
            </a:pPr>
            <a:r>
              <a:rPr lang="tr-TR" sz="1600" dirty="0" smtClean="0">
                <a:latin typeface="Calibri" panose="020F0502020204030204" pitchFamily="34" charset="0"/>
              </a:rPr>
              <a:t>Göçmen kökenli kültürel çeşitlilik,</a:t>
            </a:r>
          </a:p>
          <a:p>
            <a:pPr marL="514350" indent="-514350" algn="just">
              <a:buFont typeface="+mj-lt"/>
              <a:buAutoNum type="romanLcPeriod"/>
            </a:pPr>
            <a:r>
              <a:rPr lang="tr-TR" sz="1600" dirty="0" smtClean="0">
                <a:latin typeface="Calibri" panose="020F0502020204030204" pitchFamily="34" charset="0"/>
              </a:rPr>
              <a:t>Şehirleşme.</a:t>
            </a:r>
          </a:p>
          <a:p>
            <a:pPr marL="514350" indent="-514350" algn="just">
              <a:buFont typeface="+mj-lt"/>
              <a:buAutoNum type="romanLcPeriod"/>
            </a:pPr>
            <a:endParaRPr lang="tr-TR" sz="2000" dirty="0" smtClean="0">
              <a:latin typeface="Calibri" panose="020F0502020204030204" pitchFamily="34" charset="0"/>
            </a:endParaRPr>
          </a:p>
          <a:p>
            <a:pPr algn="just"/>
            <a:endParaRPr lang="tr-TR" sz="2000" dirty="0" smtClean="0">
              <a:latin typeface="Calibri" panose="020F0502020204030204" pitchFamily="34" charset="0"/>
            </a:endParaRPr>
          </a:p>
        </p:txBody>
      </p:sp>
    </p:spTree>
    <p:extLst>
      <p:ext uri="{BB962C8B-B14F-4D97-AF65-F5344CB8AC3E}">
        <p14:creationId xmlns:p14="http://schemas.microsoft.com/office/powerpoint/2010/main" val="249941716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116632"/>
            <a:ext cx="7924800" cy="1143000"/>
          </a:xfrm>
        </p:spPr>
        <p:txBody>
          <a:bodyPr/>
          <a:lstStyle/>
          <a:p>
            <a:r>
              <a:rPr lang="tr-TR" b="1" dirty="0" smtClean="0">
                <a:latin typeface="Calibri" panose="020F0502020204030204" pitchFamily="34" charset="0"/>
              </a:rPr>
              <a:t>‘KöktencİLİK’ KavramInIn TanIMI</a:t>
            </a:r>
            <a:endParaRPr lang="tr-TR" b="1" dirty="0">
              <a:latin typeface="Calibri" panose="020F0502020204030204" pitchFamily="34" charset="0"/>
            </a:endParaRPr>
          </a:p>
        </p:txBody>
      </p:sp>
      <p:sp>
        <p:nvSpPr>
          <p:cNvPr id="3" name="Content Placeholder 2"/>
          <p:cNvSpPr>
            <a:spLocks noGrp="1"/>
          </p:cNvSpPr>
          <p:nvPr>
            <p:ph sz="quarter" idx="13"/>
          </p:nvPr>
        </p:nvSpPr>
        <p:spPr/>
        <p:txBody>
          <a:bodyPr>
            <a:normAutofit/>
          </a:bodyPr>
          <a:lstStyle/>
          <a:p>
            <a:pPr algn="just"/>
            <a:r>
              <a:rPr lang="tr-TR" sz="2000" dirty="0" smtClean="0">
                <a:latin typeface="Calibri" panose="020F0502020204030204" pitchFamily="34" charset="0"/>
              </a:rPr>
              <a:t>«... </a:t>
            </a:r>
            <a:r>
              <a:rPr lang="tr-TR" sz="2000" b="1" dirty="0" smtClean="0">
                <a:latin typeface="Calibri" panose="020F0502020204030204" pitchFamily="34" charset="0"/>
              </a:rPr>
              <a:t>Köktencilik</a:t>
            </a:r>
            <a:r>
              <a:rPr lang="tr-TR" sz="2000" dirty="0" smtClean="0">
                <a:latin typeface="Calibri" panose="020F0502020204030204" pitchFamily="34" charset="0"/>
              </a:rPr>
              <a:t>, kültürel bağlarından sapmış kabul edilen bir toplum için panzehir olarak yeniden ifade edilmesi gereken kutsal bir geleneğe karşı otorite talebinin ilan edilmesidir.»</a:t>
            </a:r>
          </a:p>
          <a:p>
            <a:pPr marL="0" indent="0" algn="just">
              <a:buNone/>
            </a:pPr>
            <a:endParaRPr lang="tr-TR" sz="2000" dirty="0" smtClean="0">
              <a:latin typeface="Calibri" panose="020F0502020204030204" pitchFamily="34" charset="0"/>
            </a:endParaRPr>
          </a:p>
          <a:p>
            <a:pPr algn="just"/>
            <a:r>
              <a:rPr lang="tr-TR" sz="2000" dirty="0" smtClean="0">
                <a:latin typeface="Calibri" panose="020F0502020204030204" pitchFamily="34" charset="0"/>
              </a:rPr>
              <a:t>«</a:t>
            </a:r>
            <a:r>
              <a:rPr lang="tr-TR" sz="2000" b="1" i="1" dirty="0" smtClean="0">
                <a:latin typeface="Calibri" panose="020F0502020204030204" pitchFamily="34" charset="0"/>
              </a:rPr>
              <a:t>Köktenci</a:t>
            </a:r>
            <a:r>
              <a:rPr lang="tr-TR" sz="2000" dirty="0" smtClean="0">
                <a:latin typeface="Calibri" panose="020F0502020204030204" pitchFamily="34" charset="0"/>
              </a:rPr>
              <a:t> olarak kabul edilen davalar ve hareketlerden bahsederken, geleneksel bakış açısı, doğaları gereği bunların modern, bilimsel ve seküler değerlere muhalif olduklarını varsayar. Köktenciler (sanki tek tip bir kategorilermiş gibi), hızla evrilip gelişen ve güçlenen bir dünyada atalarının yolundan giden protestocular olarak görülürler.»</a:t>
            </a:r>
          </a:p>
          <a:p>
            <a:pPr marL="0" indent="0" algn="r">
              <a:buNone/>
            </a:pPr>
            <a:r>
              <a:rPr lang="tr-TR" sz="2000" dirty="0" smtClean="0">
                <a:latin typeface="Calibri" panose="020F0502020204030204" pitchFamily="34" charset="0"/>
              </a:rPr>
              <a:t>(Shupe,1991)</a:t>
            </a:r>
          </a:p>
          <a:p>
            <a:pPr marL="0" indent="0" algn="r">
              <a:buNone/>
            </a:pPr>
            <a:endParaRPr lang="tr-TR" sz="2000" dirty="0">
              <a:latin typeface="Calibri" panose="020F0502020204030204" pitchFamily="34" charset="0"/>
            </a:endParaRPr>
          </a:p>
        </p:txBody>
      </p:sp>
    </p:spTree>
    <p:extLst>
      <p:ext uri="{BB962C8B-B14F-4D97-AF65-F5344CB8AC3E}">
        <p14:creationId xmlns:p14="http://schemas.microsoft.com/office/powerpoint/2010/main" val="9656379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116632"/>
            <a:ext cx="7924800" cy="720080"/>
          </a:xfrm>
        </p:spPr>
        <p:txBody>
          <a:bodyPr/>
          <a:lstStyle/>
          <a:p>
            <a:pPr algn="just"/>
            <a:r>
              <a:rPr lang="tr-TR" b="1" dirty="0" smtClean="0">
                <a:latin typeface="Calibri" panose="020F0502020204030204" pitchFamily="34" charset="0"/>
              </a:rPr>
              <a:t>KöktencİLİK KAVRAMININ YAYILMASI</a:t>
            </a:r>
            <a:endParaRPr lang="tr-TR" b="1" dirty="0">
              <a:latin typeface="Calibri" panose="020F0502020204030204" pitchFamily="34" charset="0"/>
            </a:endParaRPr>
          </a:p>
        </p:txBody>
      </p:sp>
      <p:sp>
        <p:nvSpPr>
          <p:cNvPr id="3" name="Content Placeholder 2"/>
          <p:cNvSpPr>
            <a:spLocks noGrp="1"/>
          </p:cNvSpPr>
          <p:nvPr>
            <p:ph sz="quarter" idx="13"/>
          </p:nvPr>
        </p:nvSpPr>
        <p:spPr>
          <a:xfrm>
            <a:off x="611560" y="836712"/>
            <a:ext cx="7924800" cy="5544616"/>
          </a:xfrm>
        </p:spPr>
        <p:txBody>
          <a:bodyPr>
            <a:normAutofit fontScale="92500" lnSpcReduction="20000"/>
          </a:bodyPr>
          <a:lstStyle/>
          <a:p>
            <a:pPr algn="just"/>
            <a:endParaRPr lang="tr-TR" sz="2200" b="1" dirty="0" smtClean="0">
              <a:latin typeface="Calibri" panose="020F0502020204030204" pitchFamily="34" charset="0"/>
            </a:endParaRPr>
          </a:p>
          <a:p>
            <a:pPr algn="just"/>
            <a:r>
              <a:rPr lang="tr-TR" sz="2200" b="1" dirty="0" smtClean="0">
                <a:latin typeface="Calibri" panose="020F0502020204030204" pitchFamily="34" charset="0"/>
              </a:rPr>
              <a:t>Amerikan Protestan Köktenciliği</a:t>
            </a:r>
          </a:p>
          <a:p>
            <a:pPr algn="just"/>
            <a:r>
              <a:rPr lang="tr-TR" sz="2200" b="1" dirty="0" smtClean="0">
                <a:latin typeface="Calibri" panose="020F0502020204030204" pitchFamily="34" charset="0"/>
              </a:rPr>
              <a:t>Soka Gakkai/Nichiren Shoshu Budizmi</a:t>
            </a:r>
          </a:p>
          <a:p>
            <a:pPr algn="just"/>
            <a:r>
              <a:rPr lang="tr-TR" sz="2200" b="1" dirty="0" smtClean="0">
                <a:latin typeface="Calibri" panose="020F0502020204030204" pitchFamily="34" charset="0"/>
              </a:rPr>
              <a:t>Minzokuha (Japonya’nın Milli Ruh Okulu)</a:t>
            </a:r>
          </a:p>
          <a:p>
            <a:pPr algn="just"/>
            <a:endParaRPr lang="tr-TR" sz="2200" b="1" dirty="0" smtClean="0">
              <a:latin typeface="Calibri" panose="020F0502020204030204" pitchFamily="34" charset="0"/>
            </a:endParaRPr>
          </a:p>
          <a:p>
            <a:pPr algn="just"/>
            <a:r>
              <a:rPr lang="tr-TR" sz="2200" b="1" dirty="0" smtClean="0">
                <a:latin typeface="Calibri" panose="020F0502020204030204" pitchFamily="34" charset="0"/>
              </a:rPr>
              <a:t>İslami köktencilik</a:t>
            </a:r>
          </a:p>
          <a:p>
            <a:pPr marL="457200" indent="-457200" algn="just">
              <a:buFont typeface="+mj-lt"/>
              <a:buAutoNum type="arabicPeriod"/>
            </a:pPr>
            <a:r>
              <a:rPr lang="tr-TR" sz="2000" dirty="0" smtClean="0">
                <a:latin typeface="Calibri" panose="020F0502020204030204" pitchFamily="34" charset="0"/>
              </a:rPr>
              <a:t>Emevi çöküşü</a:t>
            </a:r>
          </a:p>
          <a:p>
            <a:pPr marL="457200" indent="-457200" algn="just">
              <a:buFont typeface="+mj-lt"/>
              <a:buAutoNum type="arabicPeriod"/>
            </a:pPr>
            <a:r>
              <a:rPr lang="tr-TR" sz="2000" dirty="0" smtClean="0">
                <a:latin typeface="Calibri" panose="020F0502020204030204" pitchFamily="34" charset="0"/>
              </a:rPr>
              <a:t>Abbasi dejenerasyonu</a:t>
            </a:r>
          </a:p>
          <a:p>
            <a:pPr marL="457200" indent="-457200" algn="just">
              <a:buFont typeface="+mj-lt"/>
              <a:buAutoNum type="arabicPeriod"/>
            </a:pPr>
            <a:r>
              <a:rPr lang="tr-TR" sz="2000" dirty="0" smtClean="0">
                <a:latin typeface="Calibri" panose="020F0502020204030204" pitchFamily="34" charset="0"/>
              </a:rPr>
              <a:t>İspanya’da Emevi çöküşü</a:t>
            </a:r>
          </a:p>
          <a:p>
            <a:pPr marL="457200" indent="-457200" algn="just">
              <a:buFont typeface="+mj-lt"/>
              <a:buAutoNum type="arabicPeriod"/>
            </a:pPr>
            <a:r>
              <a:rPr lang="tr-TR" sz="2000" dirty="0" smtClean="0">
                <a:latin typeface="Calibri" panose="020F0502020204030204" pitchFamily="34" charset="0"/>
              </a:rPr>
              <a:t>Fatımi çöküşü ve Haçlılar</a:t>
            </a:r>
          </a:p>
          <a:p>
            <a:pPr marL="457200" indent="-457200" algn="just">
              <a:buFont typeface="+mj-lt"/>
              <a:buAutoNum type="arabicPeriod"/>
            </a:pPr>
            <a:r>
              <a:rPr lang="tr-TR" sz="2000" dirty="0" smtClean="0">
                <a:latin typeface="Calibri" panose="020F0502020204030204" pitchFamily="34" charset="0"/>
              </a:rPr>
              <a:t>Abbasi çöküşü/Türk ve Moğol fetihleri</a:t>
            </a:r>
          </a:p>
          <a:p>
            <a:pPr marL="457200" indent="-457200" algn="just">
              <a:buFont typeface="+mj-lt"/>
              <a:buAutoNum type="arabicPeriod"/>
            </a:pPr>
            <a:r>
              <a:rPr lang="tr-TR" sz="2000" dirty="0" smtClean="0">
                <a:latin typeface="Calibri" panose="020F0502020204030204" pitchFamily="34" charset="0"/>
              </a:rPr>
              <a:t>Moğol/Türk işgalleri ve kaoslar (Şii diriliş)</a:t>
            </a:r>
          </a:p>
          <a:p>
            <a:pPr marL="457200" indent="-457200" algn="just">
              <a:buFont typeface="+mj-lt"/>
              <a:buAutoNum type="arabicPeriod"/>
            </a:pPr>
            <a:r>
              <a:rPr lang="tr-TR" sz="2000" dirty="0" smtClean="0">
                <a:latin typeface="Calibri" panose="020F0502020204030204" pitchFamily="34" charset="0"/>
              </a:rPr>
              <a:t>Osmanlı çöküşü</a:t>
            </a:r>
          </a:p>
          <a:p>
            <a:pPr marL="457200" indent="-457200" algn="just">
              <a:buFont typeface="+mj-lt"/>
              <a:buAutoNum type="arabicPeriod"/>
            </a:pPr>
            <a:r>
              <a:rPr lang="tr-TR" sz="2000" dirty="0" smtClean="0">
                <a:latin typeface="Calibri" panose="020F0502020204030204" pitchFamily="34" charset="0"/>
              </a:rPr>
              <a:t>Çağdaş İslami kriz ortamı</a:t>
            </a:r>
          </a:p>
        </p:txBody>
      </p:sp>
    </p:spTree>
    <p:extLst>
      <p:ext uri="{BB962C8B-B14F-4D97-AF65-F5344CB8AC3E}">
        <p14:creationId xmlns:p14="http://schemas.microsoft.com/office/powerpoint/2010/main" val="92175926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188640"/>
            <a:ext cx="7924800" cy="1143000"/>
          </a:xfrm>
        </p:spPr>
        <p:txBody>
          <a:bodyPr/>
          <a:lstStyle/>
          <a:p>
            <a:r>
              <a:rPr lang="tr-TR" b="1" dirty="0" smtClean="0">
                <a:latin typeface="Calibri" panose="020F0502020204030204" pitchFamily="34" charset="0"/>
              </a:rPr>
              <a:t>İslamİ KÖKTENCİLİK</a:t>
            </a:r>
            <a:endParaRPr lang="tr-TR" b="1" dirty="0">
              <a:latin typeface="Calibri" panose="020F0502020204030204" pitchFamily="34" charset="0"/>
            </a:endParaRPr>
          </a:p>
        </p:txBody>
      </p:sp>
      <p:sp>
        <p:nvSpPr>
          <p:cNvPr id="3" name="Content Placeholder 2"/>
          <p:cNvSpPr>
            <a:spLocks noGrp="1"/>
          </p:cNvSpPr>
          <p:nvPr>
            <p:ph sz="quarter" idx="13"/>
          </p:nvPr>
        </p:nvSpPr>
        <p:spPr/>
        <p:txBody>
          <a:bodyPr>
            <a:normAutofit/>
          </a:bodyPr>
          <a:lstStyle/>
          <a:p>
            <a:pPr marL="457200" indent="-457200" algn="just">
              <a:buFont typeface="+mj-lt"/>
              <a:buAutoNum type="alphaLcPeriod"/>
            </a:pPr>
            <a:r>
              <a:rPr lang="tr-TR" sz="2000" dirty="0" smtClean="0">
                <a:latin typeface="Calibri" panose="020F0502020204030204" pitchFamily="34" charset="0"/>
              </a:rPr>
              <a:t>Müslüman Kardeşler</a:t>
            </a:r>
          </a:p>
          <a:p>
            <a:pPr marL="457200" indent="-457200" algn="just">
              <a:buFont typeface="+mj-lt"/>
              <a:buAutoNum type="alphaLcPeriod"/>
            </a:pPr>
            <a:r>
              <a:rPr lang="tr-TR" sz="2000" dirty="0" smtClean="0">
                <a:latin typeface="Calibri" panose="020F0502020204030204" pitchFamily="34" charset="0"/>
              </a:rPr>
              <a:t>Benna</a:t>
            </a:r>
          </a:p>
          <a:p>
            <a:pPr marL="457200" indent="-457200" algn="just">
              <a:buFont typeface="+mj-lt"/>
              <a:buAutoNum type="alphaLcPeriod"/>
            </a:pPr>
            <a:r>
              <a:rPr lang="tr-TR" sz="2000" dirty="0" smtClean="0">
                <a:latin typeface="Calibri" panose="020F0502020204030204" pitchFamily="34" charset="0"/>
              </a:rPr>
              <a:t>Sıbai</a:t>
            </a:r>
          </a:p>
          <a:p>
            <a:pPr marL="457200" indent="-457200" algn="just">
              <a:buFont typeface="+mj-lt"/>
              <a:buAutoNum type="alphaLcPeriod"/>
            </a:pPr>
            <a:r>
              <a:rPr lang="tr-TR" sz="2000" dirty="0" smtClean="0">
                <a:latin typeface="Calibri" panose="020F0502020204030204" pitchFamily="34" charset="0"/>
              </a:rPr>
              <a:t>Kutub</a:t>
            </a:r>
          </a:p>
          <a:p>
            <a:pPr marL="457200" indent="-457200" algn="just">
              <a:buFont typeface="+mj-lt"/>
              <a:buAutoNum type="alphaLcPeriod"/>
            </a:pPr>
            <a:r>
              <a:rPr lang="tr-TR" sz="2000" dirty="0" smtClean="0">
                <a:latin typeface="Calibri" panose="020F0502020204030204" pitchFamily="34" charset="0"/>
              </a:rPr>
              <a:t>Mevdudi</a:t>
            </a:r>
          </a:p>
          <a:p>
            <a:pPr marL="457200" indent="-457200" algn="just">
              <a:buFont typeface="+mj-lt"/>
              <a:buAutoNum type="alphaLcPeriod"/>
            </a:pPr>
            <a:r>
              <a:rPr lang="tr-TR" sz="2000" dirty="0" smtClean="0">
                <a:latin typeface="Calibri" panose="020F0502020204030204" pitchFamily="34" charset="0"/>
              </a:rPr>
              <a:t>İslam Devrimi ve Şii diriliş</a:t>
            </a:r>
          </a:p>
          <a:p>
            <a:pPr marL="457200" indent="-457200" algn="just">
              <a:buFont typeface="+mj-lt"/>
              <a:buAutoNum type="alphaLcPeriod"/>
            </a:pPr>
            <a:r>
              <a:rPr lang="tr-TR" sz="2000" dirty="0" smtClean="0">
                <a:latin typeface="Calibri" panose="020F0502020204030204" pitchFamily="34" charset="0"/>
              </a:rPr>
              <a:t>Humeyni</a:t>
            </a:r>
          </a:p>
          <a:p>
            <a:pPr marL="457200" indent="-457200" algn="just">
              <a:buFont typeface="+mj-lt"/>
              <a:buAutoNum type="alphaLcPeriod"/>
            </a:pPr>
            <a:r>
              <a:rPr lang="tr-TR" sz="2000" dirty="0" smtClean="0">
                <a:latin typeface="Calibri" panose="020F0502020204030204" pitchFamily="34" charset="0"/>
              </a:rPr>
              <a:t>Bakır es-Sadır</a:t>
            </a:r>
            <a:endParaRPr lang="tr-TR" sz="2000" dirty="0">
              <a:latin typeface="Calibri" panose="020F0502020204030204" pitchFamily="34" charset="0"/>
            </a:endParaRPr>
          </a:p>
        </p:txBody>
      </p:sp>
    </p:spTree>
    <p:extLst>
      <p:ext uri="{BB962C8B-B14F-4D97-AF65-F5344CB8AC3E}">
        <p14:creationId xmlns:p14="http://schemas.microsoft.com/office/powerpoint/2010/main" val="364388559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27856"/>
            <a:ext cx="7924800" cy="1143000"/>
          </a:xfrm>
        </p:spPr>
        <p:txBody>
          <a:bodyPr/>
          <a:lstStyle/>
          <a:p>
            <a:r>
              <a:rPr lang="tr-TR" b="1" dirty="0" smtClean="0">
                <a:latin typeface="Calibri" panose="020F0502020204030204" pitchFamily="34" charset="0"/>
              </a:rPr>
              <a:t>Köktencİ gruplarIN ORTAK ÖZELLİKLERİ</a:t>
            </a:r>
            <a:endParaRPr lang="tr-TR" b="1" dirty="0">
              <a:latin typeface="Calibri" panose="020F0502020204030204" pitchFamily="34" charset="0"/>
            </a:endParaRPr>
          </a:p>
        </p:txBody>
      </p:sp>
      <p:sp>
        <p:nvSpPr>
          <p:cNvPr id="3" name="Content Placeholder 2"/>
          <p:cNvSpPr>
            <a:spLocks noGrp="1"/>
          </p:cNvSpPr>
          <p:nvPr>
            <p:ph sz="quarter" idx="13"/>
          </p:nvPr>
        </p:nvSpPr>
        <p:spPr/>
        <p:txBody>
          <a:bodyPr>
            <a:normAutofit lnSpcReduction="10000"/>
          </a:bodyPr>
          <a:lstStyle/>
          <a:p>
            <a:pPr marL="400050" indent="-400050">
              <a:buFont typeface="+mj-lt"/>
              <a:buAutoNum type="romanUcPeriod"/>
            </a:pPr>
            <a:r>
              <a:rPr lang="tr-TR" sz="2000" dirty="0" smtClean="0">
                <a:latin typeface="Calibri" panose="020F0502020204030204" pitchFamily="34" charset="0"/>
              </a:rPr>
              <a:t>Kutsal bir metnin tamamen hatasız ve sosyal hayatın tüm ünitelerini kapsayıcı olduğu iddiası,</a:t>
            </a:r>
          </a:p>
          <a:p>
            <a:pPr marL="400050" indent="-400050">
              <a:buFont typeface="+mj-lt"/>
              <a:buAutoNum type="romanUcPeriod"/>
            </a:pPr>
            <a:r>
              <a:rPr lang="tr-TR" sz="2000" dirty="0" smtClean="0">
                <a:latin typeface="Calibri" panose="020F0502020204030204" pitchFamily="34" charset="0"/>
              </a:rPr>
              <a:t>Geçmişi saf-bozulmamış bir bütün olarak görmek ve gündemlerine uyan geçmiş hadise ve örnekleri kendi gelecekleri doğrultusunda seçici bir anlayış içinde kullanmaktan kaçınmama,</a:t>
            </a:r>
          </a:p>
          <a:p>
            <a:pPr marL="400050" indent="-400050">
              <a:buFont typeface="+mj-lt"/>
              <a:buAutoNum type="romanUcPeriod"/>
            </a:pPr>
            <a:r>
              <a:rPr lang="tr-TR" sz="2000" dirty="0" smtClean="0">
                <a:latin typeface="Calibri" panose="020F0502020204030204" pitchFamily="34" charset="0"/>
              </a:rPr>
              <a:t>Geçmişin radikal bir biçimde yeniden üretimi ve bugünü değiştirme çabaları,</a:t>
            </a:r>
          </a:p>
          <a:p>
            <a:pPr marL="400050" indent="-400050">
              <a:buFont typeface="+mj-lt"/>
              <a:buAutoNum type="romanUcPeriod"/>
            </a:pPr>
            <a:r>
              <a:rPr lang="tr-TR" sz="2000" dirty="0" smtClean="0">
                <a:latin typeface="Calibri" panose="020F0502020204030204" pitchFamily="34" charset="0"/>
              </a:rPr>
              <a:t>Toplumdaki sosyo-ekonomik statüsü iyi olmayan ya da bu konuda karmaşık duygulara sahip uç gruplara hitap etme eğilimi,</a:t>
            </a:r>
          </a:p>
          <a:p>
            <a:pPr marL="400050" indent="-400050">
              <a:buFont typeface="+mj-lt"/>
              <a:buAutoNum type="romanUcPeriod"/>
            </a:pPr>
            <a:r>
              <a:rPr lang="tr-TR" sz="2000" dirty="0" smtClean="0">
                <a:latin typeface="Calibri" panose="020F0502020204030204" pitchFamily="34" charset="0"/>
              </a:rPr>
              <a:t>Çoğu köktenci hareketin modern teknolojiyi kullanma ve kendilerini modern dünyaya adapte eğiliminde olması.</a:t>
            </a:r>
          </a:p>
          <a:p>
            <a:pPr marL="0" indent="0" algn="r">
              <a:buNone/>
            </a:pPr>
            <a:r>
              <a:rPr lang="tr-TR" sz="2000" dirty="0" smtClean="0">
                <a:latin typeface="Calibri" panose="020F0502020204030204" pitchFamily="34" charset="0"/>
              </a:rPr>
              <a:t>Steve Bruce (2000: 13-15)</a:t>
            </a:r>
            <a:endParaRPr lang="tr-TR" sz="2000" dirty="0">
              <a:latin typeface="Calibri" panose="020F0502020204030204" pitchFamily="34" charset="0"/>
            </a:endParaRPr>
          </a:p>
        </p:txBody>
      </p:sp>
    </p:spTree>
    <p:extLst>
      <p:ext uri="{BB962C8B-B14F-4D97-AF65-F5344CB8AC3E}">
        <p14:creationId xmlns:p14="http://schemas.microsoft.com/office/powerpoint/2010/main" val="245642316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27856"/>
            <a:ext cx="7924800" cy="1143000"/>
          </a:xfrm>
        </p:spPr>
        <p:txBody>
          <a:bodyPr/>
          <a:lstStyle/>
          <a:p>
            <a:r>
              <a:rPr lang="tr-TR" b="1" dirty="0" smtClean="0">
                <a:latin typeface="Calibri" panose="020F0502020204030204" pitchFamily="34" charset="0"/>
              </a:rPr>
              <a:t>KÜRESEL KÖKTENCİLİK</a:t>
            </a:r>
            <a:endParaRPr lang="tr-TR" b="1" dirty="0">
              <a:latin typeface="Calibri" panose="020F0502020204030204" pitchFamily="34" charset="0"/>
            </a:endParaRPr>
          </a:p>
        </p:txBody>
      </p:sp>
      <p:sp>
        <p:nvSpPr>
          <p:cNvPr id="3" name="Content Placeholder 2"/>
          <p:cNvSpPr>
            <a:spLocks noGrp="1"/>
          </p:cNvSpPr>
          <p:nvPr>
            <p:ph sz="quarter" idx="13"/>
          </p:nvPr>
        </p:nvSpPr>
        <p:spPr>
          <a:xfrm>
            <a:off x="611560" y="1340768"/>
            <a:ext cx="7924800" cy="4114800"/>
          </a:xfrm>
        </p:spPr>
        <p:txBody>
          <a:bodyPr>
            <a:normAutofit fontScale="92500" lnSpcReduction="10000"/>
          </a:bodyPr>
          <a:lstStyle/>
          <a:p>
            <a:pPr algn="just"/>
            <a:r>
              <a:rPr lang="tr-TR" sz="2000" dirty="0" smtClean="0">
                <a:latin typeface="Calibri" panose="020F0502020204030204" pitchFamily="34" charset="0"/>
              </a:rPr>
              <a:t>«Küreselleşme süreci, artarda iki gelişmenin meydana geldiği sekülerleşme olarak nitelenir:</a:t>
            </a:r>
          </a:p>
          <a:p>
            <a:pPr marL="0" indent="0" algn="just">
              <a:buNone/>
            </a:pPr>
            <a:endParaRPr lang="tr-TR" sz="2000" dirty="0" smtClean="0">
              <a:latin typeface="Calibri" panose="020F0502020204030204" pitchFamily="34" charset="0"/>
            </a:endParaRPr>
          </a:p>
          <a:p>
            <a:pPr marL="457200" indent="-457200" algn="just">
              <a:buFont typeface="+mj-lt"/>
              <a:buAutoNum type="arabicPeriod"/>
            </a:pPr>
            <a:r>
              <a:rPr lang="tr-TR" sz="2000" dirty="0" smtClean="0">
                <a:latin typeface="Calibri" panose="020F0502020204030204" pitchFamily="34" charset="0"/>
              </a:rPr>
              <a:t>Din, gittikçe diğer kurumsal katmanlardan ayrılır;</a:t>
            </a:r>
          </a:p>
          <a:p>
            <a:pPr marL="457200" indent="-457200" algn="just">
              <a:buFont typeface="+mj-lt"/>
              <a:buAutoNum type="arabicPeriod"/>
            </a:pPr>
            <a:r>
              <a:rPr lang="tr-TR" sz="2000" dirty="0" smtClean="0">
                <a:latin typeface="Calibri" panose="020F0502020204030204" pitchFamily="34" charset="0"/>
              </a:rPr>
              <a:t>Uluslar üstü şirketler kanalıyla uluslararasındaki karşılıklı iktisadi bağımlılık gittikçe dünyanın ayırt edici özelliği olur.</a:t>
            </a:r>
          </a:p>
          <a:p>
            <a:pPr marL="0" indent="0" algn="just">
              <a:buNone/>
            </a:pPr>
            <a:endParaRPr lang="tr-TR" sz="2000" dirty="0">
              <a:latin typeface="Calibri" panose="020F0502020204030204" pitchFamily="34" charset="0"/>
            </a:endParaRPr>
          </a:p>
          <a:p>
            <a:pPr algn="just"/>
            <a:r>
              <a:rPr lang="tr-TR" sz="2000" dirty="0" smtClean="0">
                <a:latin typeface="Calibri" panose="020F0502020204030204" pitchFamily="34" charset="0"/>
              </a:rPr>
              <a:t>Bu nedenle, tüm köktenci hareketlerin altyapısındaki ortak nokta, dini kurumları ve inanışları sürekli ve artan bir biçimde modern toplumun periferisinesürgün eden kurumsal ayrıştırma sürecine gösterilen dirençtir. Bazen basit bir milliyetçilik diriliş olarak yorumlanan şeye, çoğunlukla, marjinalleşmiş dine yönelik dargınlık da eşlik eder.»</a:t>
            </a:r>
            <a:endParaRPr lang="tr-TR" sz="2000" dirty="0">
              <a:latin typeface="Calibri" panose="020F0502020204030204" pitchFamily="34" charset="0"/>
            </a:endParaRPr>
          </a:p>
        </p:txBody>
      </p:sp>
    </p:spTree>
    <p:extLst>
      <p:ext uri="{BB962C8B-B14F-4D97-AF65-F5344CB8AC3E}">
        <p14:creationId xmlns:p14="http://schemas.microsoft.com/office/powerpoint/2010/main" val="84549199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116632"/>
            <a:ext cx="7924800" cy="1143000"/>
          </a:xfrm>
        </p:spPr>
        <p:txBody>
          <a:bodyPr/>
          <a:lstStyle/>
          <a:p>
            <a:r>
              <a:rPr lang="tr-TR" b="1" dirty="0" smtClean="0">
                <a:latin typeface="Calibri" panose="020F0502020204030204" pitchFamily="34" charset="0"/>
              </a:rPr>
              <a:t>Küresel köktencİLİK</a:t>
            </a:r>
            <a:endParaRPr lang="tr-TR" b="1" dirty="0">
              <a:latin typeface="Calibri" panose="020F0502020204030204" pitchFamily="34" charset="0"/>
            </a:endParaRPr>
          </a:p>
        </p:txBody>
      </p:sp>
      <p:sp>
        <p:nvSpPr>
          <p:cNvPr id="3" name="Content Placeholder 2"/>
          <p:cNvSpPr>
            <a:spLocks noGrp="1"/>
          </p:cNvSpPr>
          <p:nvPr>
            <p:ph sz="quarter" idx="13"/>
          </p:nvPr>
        </p:nvSpPr>
        <p:spPr/>
        <p:txBody>
          <a:bodyPr>
            <a:normAutofit/>
          </a:bodyPr>
          <a:lstStyle/>
          <a:p>
            <a:pPr algn="just"/>
            <a:r>
              <a:rPr lang="tr-TR" sz="2000" dirty="0" smtClean="0">
                <a:latin typeface="Calibri" panose="020F0502020204030204" pitchFamily="34" charset="0"/>
              </a:rPr>
              <a:t>Köktencilerin otorite talebi iki boyut içermektedir;</a:t>
            </a:r>
          </a:p>
          <a:p>
            <a:pPr marL="0" indent="0" algn="just">
              <a:buNone/>
            </a:pPr>
            <a:endParaRPr lang="tr-TR" sz="2000" dirty="0" smtClean="0">
              <a:latin typeface="Calibri" panose="020F0502020204030204" pitchFamily="34" charset="0"/>
            </a:endParaRPr>
          </a:p>
          <a:p>
            <a:pPr marL="457200" indent="-457200" algn="just">
              <a:buFont typeface="+mj-lt"/>
              <a:buAutoNum type="arabicPeriod"/>
            </a:pPr>
            <a:r>
              <a:rPr lang="tr-TR" sz="2000" dirty="0" smtClean="0">
                <a:latin typeface="Calibri" panose="020F0502020204030204" pitchFamily="34" charset="0"/>
              </a:rPr>
              <a:t>Modernleşme adına kutsalın radikal bir şekilde seküler toplumsal alanlardan ayrı tutulmasının reddi;</a:t>
            </a:r>
          </a:p>
          <a:p>
            <a:pPr marL="457200" indent="-457200" algn="just">
              <a:buFont typeface="+mj-lt"/>
              <a:buAutoNum type="arabicPeriod"/>
            </a:pPr>
            <a:r>
              <a:rPr lang="tr-TR" sz="2000" dirty="0" smtClean="0">
                <a:latin typeface="Calibri" panose="020F0502020204030204" pitchFamily="34" charset="0"/>
              </a:rPr>
              <a:t>Ne kadar ütopik ya da muğlak şekilde algılanırsa algılansın, bu kurumsal ayrıştırmayı ortadan kaldırmaya dönük bir plan – böylece, kamu politikası tartışmalarında, sırf ciddi anlamda rekabet eden bir çıkar grubu olarak değil, önemli faktör olarak dini, sahnenin merkezine tekrar yerleştirmek.</a:t>
            </a:r>
            <a:endParaRPr lang="tr-TR" sz="2000" dirty="0">
              <a:latin typeface="Calibri" panose="020F0502020204030204" pitchFamily="34" charset="0"/>
            </a:endParaRPr>
          </a:p>
        </p:txBody>
      </p:sp>
    </p:spTree>
    <p:extLst>
      <p:ext uri="{BB962C8B-B14F-4D97-AF65-F5344CB8AC3E}">
        <p14:creationId xmlns:p14="http://schemas.microsoft.com/office/powerpoint/2010/main" val="3416079114"/>
      </p:ext>
    </p:extLst>
  </p:cSld>
  <p:clrMapOvr>
    <a:masterClrMapping/>
  </p:clrMapOvr>
  <p:timing>
    <p:tnLst>
      <p:par>
        <p:cTn id="1" dur="indefinite" restart="never" nodeType="tmRoot"/>
      </p:par>
    </p:tnLst>
  </p:timing>
</p:sld>
</file>

<file path=ppt/theme/theme1.xml><?xml version="1.0" encoding="utf-8"?>
<a:theme xmlns:a="http://schemas.openxmlformats.org/drawingml/2006/main" name="Horizon">
  <a:themeElements>
    <a:clrScheme name="Horizon">
      <a:dk1>
        <a:srgbClr val="000000"/>
      </a:dk1>
      <a:lt1>
        <a:srgbClr val="FFFFFF"/>
      </a:lt1>
      <a:dk2>
        <a:srgbClr val="1F2123"/>
      </a:dk2>
      <a:lt2>
        <a:srgbClr val="DC9E1F"/>
      </a:lt2>
      <a:accent1>
        <a:srgbClr val="7E97AD"/>
      </a:accent1>
      <a:accent2>
        <a:srgbClr val="CC8E60"/>
      </a:accent2>
      <a:accent3>
        <a:srgbClr val="7A6A60"/>
      </a:accent3>
      <a:accent4>
        <a:srgbClr val="B4936D"/>
      </a:accent4>
      <a:accent5>
        <a:srgbClr val="67787B"/>
      </a:accent5>
      <a:accent6>
        <a:srgbClr val="9D936F"/>
      </a:accent6>
      <a:hlink>
        <a:srgbClr val="646464"/>
      </a:hlink>
      <a:folHlink>
        <a:srgbClr val="969696"/>
      </a:folHlink>
    </a:clrScheme>
    <a:fontScheme name="Horizon">
      <a:maj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Horizon">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2924" dir="5400000" rotWithShape="0">
              <a:srgbClr val="000000">
                <a:alpha val="40000"/>
              </a:srgbClr>
            </a:outerShdw>
          </a:effectLst>
        </a:effectStyle>
        <a:effectStyle>
          <a:effectLst>
            <a:outerShdw blurRad="50800" dist="25400" dir="5400000"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96000"/>
                <a:shade val="100000"/>
                <a:alpha val="100000"/>
                <a:satMod val="140000"/>
              </a:schemeClr>
            </a:gs>
            <a:gs pos="31000">
              <a:schemeClr val="phClr">
                <a:tint val="100000"/>
                <a:shade val="90000"/>
                <a:alpha val="100000"/>
              </a:schemeClr>
            </a:gs>
            <a:gs pos="100000">
              <a:schemeClr val="phClr">
                <a:tint val="100000"/>
                <a:shade val="80000"/>
                <a:alpha val="100000"/>
              </a:schemeClr>
            </a:gs>
          </a:gsLst>
          <a:lin ang="5400000" scaled="0"/>
        </a:gradFill>
        <a:gradFill rotWithShape="1">
          <a:gsLst>
            <a:gs pos="0">
              <a:schemeClr val="phClr">
                <a:tint val="96000"/>
                <a:shade val="100000"/>
                <a:alpha val="100000"/>
                <a:satMod val="180000"/>
              </a:schemeClr>
            </a:gs>
            <a:gs pos="41000">
              <a:schemeClr val="phClr">
                <a:tint val="100000"/>
                <a:shade val="100000"/>
                <a:alpha val="100000"/>
                <a:satMod val="150000"/>
              </a:schemeClr>
            </a:gs>
            <a:gs pos="100000">
              <a:schemeClr val="phClr">
                <a:tint val="100000"/>
                <a:shade val="65000"/>
                <a:alpha val="100000"/>
              </a:schemeClr>
            </a:gs>
          </a:gsLst>
          <a:path path="circle">
            <a:fillToRect l="50000" t="8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emplate>
  <TotalTime>3658</TotalTime>
  <Words>842</Words>
  <Application>Microsoft Office PowerPoint</Application>
  <PresentationFormat>Ekran Gösterisi (4:3)</PresentationFormat>
  <Paragraphs>86</Paragraphs>
  <Slides>13</Slides>
  <Notes>0</Notes>
  <HiddenSlides>0</HiddenSlides>
  <MMClips>0</MMClips>
  <ScaleCrop>false</ScaleCrop>
  <HeadingPairs>
    <vt:vector size="4" baseType="variant">
      <vt:variant>
        <vt:lpstr>Tema</vt:lpstr>
      </vt:variant>
      <vt:variant>
        <vt:i4>1</vt:i4>
      </vt:variant>
      <vt:variant>
        <vt:lpstr>Slayt Başlıkları</vt:lpstr>
      </vt:variant>
      <vt:variant>
        <vt:i4>13</vt:i4>
      </vt:variant>
    </vt:vector>
  </HeadingPairs>
  <TitlesOfParts>
    <vt:vector size="14" baseType="lpstr">
      <vt:lpstr>Horizon</vt:lpstr>
      <vt:lpstr>RADİKALLEŞME VE DİN</vt:lpstr>
      <vt:lpstr>Ana BaşlIKLAR</vt:lpstr>
      <vt:lpstr>‘KöktencİLİK’ KAVRAMININ KÖKENİ</vt:lpstr>
      <vt:lpstr>‘KöktencİLİK’ KavramInIn TanIMI</vt:lpstr>
      <vt:lpstr>KöktencİLİK KAVRAMININ YAYILMASI</vt:lpstr>
      <vt:lpstr>İslamİ KÖKTENCİLİK</vt:lpstr>
      <vt:lpstr>Köktencİ gruplarIN ORTAK ÖZELLİKLERİ</vt:lpstr>
      <vt:lpstr>KÜRESEL KÖKTENCİLİK</vt:lpstr>
      <vt:lpstr>Küresel köktencİLİK</vt:lpstr>
      <vt:lpstr>köktencİLİK VE BİLİM</vt:lpstr>
      <vt:lpstr>köktencİLİK VE BİLİM</vt:lpstr>
      <vt:lpstr>köktencİLİK VE ŞİDDET</vt:lpstr>
      <vt:lpstr>Kaynaklar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RADİKALLEŞME VE DİN</dc:title>
  <dc:creator>berka</dc:creator>
  <cp:lastModifiedBy>Pc</cp:lastModifiedBy>
  <cp:revision>42</cp:revision>
  <dcterms:created xsi:type="dcterms:W3CDTF">2019-10-09T16:40:20Z</dcterms:created>
  <dcterms:modified xsi:type="dcterms:W3CDTF">2019-10-13T12:53:20Z</dcterms:modified>
</cp:coreProperties>
</file>