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metadata/thumbnail" Target="docProps/thumbnail0.jpeg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 autoCompressPictures="0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453" r:id="rId2"/>
    <p:sldId id="535" r:id="rId3"/>
    <p:sldId id="536" r:id="rId4"/>
    <p:sldId id="537" r:id="rId5"/>
    <p:sldId id="539" r:id="rId6"/>
    <p:sldId id="540" r:id="rId7"/>
    <p:sldId id="534" r:id="rId8"/>
    <p:sldId id="530" r:id="rId9"/>
    <p:sldId id="532" r:id="rId10"/>
    <p:sldId id="519" r:id="rId11"/>
    <p:sldId id="528" r:id="rId12"/>
    <p:sldId id="529" r:id="rId13"/>
    <p:sldId id="538" r:id="rId14"/>
    <p:sldId id="527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6600"/>
    <a:srgbClr val="EBEBEB"/>
    <a:srgbClr val="376092"/>
    <a:srgbClr val="7F7F7F"/>
    <a:srgbClr val="825809"/>
    <a:srgbClr val="FFFFFF"/>
    <a:srgbClr val="4D822A"/>
    <a:srgbClr val="ABB1B0"/>
    <a:srgbClr val="ACACB0"/>
    <a:srgbClr val="A8A9B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711" autoAdjust="0"/>
    <p:restoredTop sz="71808" autoAdjust="0"/>
  </p:normalViewPr>
  <p:slideViewPr>
    <p:cSldViewPr snapToGrid="0">
      <p:cViewPr varScale="1">
        <p:scale>
          <a:sx n="115" d="100"/>
          <a:sy n="115" d="100"/>
        </p:scale>
        <p:origin x="2208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50" d="100"/>
        <a:sy n="50" d="100"/>
      </p:scale>
      <p:origin x="0" y="0"/>
    </p:cViewPr>
  </p:sorterViewPr>
  <p:notesViewPr>
    <p:cSldViewPr snapToGrid="0">
      <p:cViewPr varScale="1">
        <p:scale>
          <a:sx n="82" d="100"/>
          <a:sy n="82" d="100"/>
        </p:scale>
        <p:origin x="-3216" y="-96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US" sz="1000" smtClean="0">
                <a:latin typeface="Arial" pitchFamily="34" charset="0"/>
                <a:cs typeface="Arial" pitchFamily="34" charset="0"/>
              </a:rPr>
              <a:t>© Duarte Design, Inc. 2009</a:t>
            </a:r>
            <a:endParaRPr lang="en-US" sz="100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F37EAF2-1DE3-4AC2-BC82-3EF63BED91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7393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B1A8ED9-A90F-43A0-A471-4F79F54F87D6}" type="slidenum">
              <a:rPr lang="en-US" smtClean="0"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US" sz="100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© Duarte Design, Inc. 2009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0902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mtClean="0"/>
              <a:t>To view this presentation, first, turn up your volume and second,</a:t>
            </a:r>
            <a:r>
              <a:rPr lang="en-US" baseline="0" smtClean="0"/>
              <a:t> launch the self-running slide show.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B4DFB0-44CD-4632-8FEA-E6F62CCD500F}" type="slidenum">
              <a:rPr lang="en-US" smtClean="0">
                <a:solidFill>
                  <a:prstClr val="black"/>
                </a:solidFill>
              </a:rPr>
              <a:pPr/>
              <a:t>1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853086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91024" y="2130425"/>
            <a:ext cx="4067175" cy="1470025"/>
          </a:xfrm>
        </p:spPr>
        <p:txBody>
          <a:bodyPr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391024" y="3886200"/>
            <a:ext cx="3381376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Click to edit Master subtitle style</a:t>
            </a:r>
            <a:endParaRPr lang="en-US"/>
          </a:p>
        </p:txBody>
      </p:sp>
      <p:pic>
        <p:nvPicPr>
          <p:cNvPr id="7" name="Picture 2"/>
          <p:cNvPicPr>
            <a:picLocks noChangeAspect="1" noChangeArrowheads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124571"/>
            <a:ext cx="4619625" cy="44862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DD2693C-57C3-4914-8E69-D777D6AA2CC8}" type="datetimeFigureOut">
              <a:rPr lang="en-US" smtClean="0"/>
              <a:t>10/3/2021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259C21E-1789-4DE4-A292-CBB5A0C2C9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DD2693C-57C3-4914-8E69-D777D6AA2CC8}" type="datetimeFigureOut">
              <a:rPr lang="en-US" smtClean="0"/>
              <a:t>10/3/2021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259C21E-1789-4DE4-A292-CBB5A0C2C9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DD2693C-57C3-4914-8E69-D777D6AA2CC8}" type="datetimeFigureOut">
              <a:rPr lang="en-US" smtClean="0"/>
              <a:t>10/3/2021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259C21E-1789-4DE4-A292-CBB5A0C2C9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DD2693C-57C3-4914-8E69-D777D6AA2CC8}" type="datetimeFigureOut">
              <a:rPr lang="en-US" smtClean="0"/>
              <a:t>10/3/2021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259C21E-1789-4DE4-A292-CBB5A0C2C9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DD2693C-57C3-4914-8E69-D777D6AA2CC8}" type="datetimeFigureOut">
              <a:rPr lang="en-US" smtClean="0"/>
              <a:t>10/3/2021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259C21E-1789-4DE4-A292-CBB5A0C2C9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DD2693C-57C3-4914-8E69-D777D6AA2CC8}" type="datetimeFigureOut">
              <a:rPr lang="en-US" smtClean="0"/>
              <a:t>10/3/2021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259C21E-1789-4DE4-A292-CBB5A0C2C9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DD2693C-57C3-4914-8E69-D777D6AA2CC8}" type="datetimeFigureOut">
              <a:rPr lang="en-US" smtClean="0"/>
              <a:t>10/3/2021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259C21E-1789-4DE4-A292-CBB5A0C2C9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DD2693C-57C3-4914-8E69-D777D6AA2CC8}" type="datetimeFigureOut">
              <a:rPr lang="en-US" smtClean="0"/>
              <a:t>10/3/2021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259C21E-1789-4DE4-A292-CBB5A0C2C9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DD2693C-57C3-4914-8E69-D777D6AA2CC8}" type="datetimeFigureOut">
              <a:rPr lang="en-US" smtClean="0"/>
              <a:t>10/3/2021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259C21E-1789-4DE4-A292-CBB5A0C2C9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DD2693C-57C3-4914-8E69-D777D6AA2CC8}" type="datetimeFigureOut">
              <a:rPr lang="en-US" smtClean="0"/>
              <a:t>10/3/2021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259C21E-1789-4DE4-A292-CBB5A0C2C9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1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bg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/>
        <a:buChar char="•"/>
        <a:defRPr sz="2800" kern="1200">
          <a:solidFill>
            <a:schemeClr val="bg1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/>
        <a:buChar char="–"/>
        <a:defRPr sz="2400" kern="1200">
          <a:solidFill>
            <a:schemeClr val="bg1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bg1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/>
        <a:buChar char="–"/>
        <a:defRPr sz="1800" kern="1200">
          <a:solidFill>
            <a:schemeClr val="bg1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/>
        <a:buChar char="»"/>
        <a:defRPr sz="1800" kern="1200">
          <a:solidFill>
            <a:schemeClr val="bg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image" Target="../media/image4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26" name="Picture 2"/>
          <p:cNvPicPr>
            <a:picLocks noChangeAspect="1" noChangeArrowheads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124571"/>
            <a:ext cx="4619625" cy="4486275"/>
          </a:xfrm>
          <a:prstGeom prst="rect">
            <a:avLst/>
          </a:prstGeom>
          <a:noFill/>
        </p:spPr>
      </p:pic>
      <p:sp>
        <p:nvSpPr>
          <p:cNvPr id="23" name="Rectangle 210"/>
          <p:cNvSpPr txBox="1">
            <a:spLocks noChangeArrowheads="1"/>
          </p:cNvSpPr>
          <p:nvPr/>
        </p:nvSpPr>
        <p:spPr bwMode="auto">
          <a:xfrm>
            <a:off x="293878" y="3429000"/>
            <a:ext cx="8850122" cy="7248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rIns="0">
            <a:prstTxWarp prst="textNoShape">
              <a:avLst/>
            </a:prstTxWarp>
            <a:noAutofit/>
          </a:bodyPr>
          <a:lstStyle/>
          <a:p>
            <a:pPr algn="ctr">
              <a:lnSpc>
                <a:spcPct val="114000"/>
              </a:lnSpc>
            </a:pPr>
            <a:r>
              <a:rPr lang="tr-TR" sz="3200" dirty="0" smtClean="0">
                <a:solidFill>
                  <a:srgbClr val="FFFF00"/>
                </a:solidFill>
                <a:latin typeface="Arial" pitchFamily="34" charset="0"/>
                <a:ea typeface="Arial" charset="0"/>
                <a:cs typeface="Arial" pitchFamily="34" charset="0"/>
              </a:rPr>
              <a:t>GELİŞİMSEL</a:t>
            </a:r>
            <a:r>
              <a:rPr lang="en-US" sz="3200" dirty="0" smtClean="0">
                <a:solidFill>
                  <a:srgbClr val="FFFF00"/>
                </a:solidFill>
                <a:latin typeface="Arial" pitchFamily="34" charset="0"/>
                <a:ea typeface="Arial" charset="0"/>
                <a:cs typeface="Arial" pitchFamily="34" charset="0"/>
              </a:rPr>
              <a:t> TANI</a:t>
            </a:r>
            <a:r>
              <a:rPr lang="tr-TR" sz="3200" dirty="0" smtClean="0">
                <a:solidFill>
                  <a:srgbClr val="FFFF00"/>
                </a:solidFill>
                <a:latin typeface="Arial" pitchFamily="34" charset="0"/>
                <a:ea typeface="Arial" charset="0"/>
                <a:cs typeface="Arial" pitchFamily="34" charset="0"/>
              </a:rPr>
              <a:t> </a:t>
            </a:r>
            <a:r>
              <a:rPr lang="en-US" sz="3200" dirty="0" smtClean="0">
                <a:solidFill>
                  <a:srgbClr val="FFFF00"/>
                </a:solidFill>
                <a:latin typeface="Arial" pitchFamily="34" charset="0"/>
                <a:ea typeface="Arial" charset="0"/>
                <a:cs typeface="Arial" pitchFamily="34" charset="0"/>
              </a:rPr>
              <a:t>VE</a:t>
            </a:r>
            <a:r>
              <a:rPr lang="tr-TR" sz="3200" dirty="0" smtClean="0">
                <a:solidFill>
                  <a:srgbClr val="FFFF00"/>
                </a:solidFill>
                <a:latin typeface="Arial" pitchFamily="34" charset="0"/>
                <a:ea typeface="Arial" charset="0"/>
                <a:cs typeface="Arial" pitchFamily="34" charset="0"/>
              </a:rPr>
              <a:t> </a:t>
            </a:r>
            <a:r>
              <a:rPr lang="en-US" sz="3200" dirty="0" smtClean="0">
                <a:solidFill>
                  <a:srgbClr val="FFFF00"/>
                </a:solidFill>
                <a:latin typeface="Arial" pitchFamily="34" charset="0"/>
                <a:ea typeface="Arial" charset="0"/>
                <a:cs typeface="Arial" pitchFamily="34" charset="0"/>
              </a:rPr>
              <a:t>DEĞERLENDİRME</a:t>
            </a:r>
            <a:r>
              <a:rPr lang="en-US" sz="2200" dirty="0" smtClean="0">
                <a:solidFill>
                  <a:srgbClr val="FFFF00"/>
                </a:solidFill>
                <a:latin typeface="Arial" pitchFamily="34" charset="0"/>
                <a:ea typeface="Arial" charset="0"/>
                <a:cs typeface="Arial" pitchFamily="34" charset="0"/>
              </a:rPr>
              <a:t/>
            </a:r>
            <a:br>
              <a:rPr lang="en-US" sz="2200" dirty="0" smtClean="0">
                <a:solidFill>
                  <a:srgbClr val="FFFF00"/>
                </a:solidFill>
                <a:latin typeface="Arial" pitchFamily="34" charset="0"/>
                <a:ea typeface="Arial" charset="0"/>
                <a:cs typeface="Arial" pitchFamily="34" charset="0"/>
              </a:rPr>
            </a:br>
            <a:endParaRPr lang="en-US" sz="2200" dirty="0">
              <a:solidFill>
                <a:srgbClr val="FFFF00"/>
              </a:solidFill>
              <a:latin typeface="Arial" pitchFamily="34" charset="0"/>
              <a:ea typeface="Arial" charset="0"/>
              <a:cs typeface="Arial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5860880" y="4395402"/>
            <a:ext cx="3188747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200" dirty="0" smtClean="0">
                <a:solidFill>
                  <a:srgbClr val="FFFF00"/>
                </a:solidFill>
                <a:latin typeface="Arial" pitchFamily="34" charset="0"/>
                <a:ea typeface="Arial" charset="0"/>
                <a:cs typeface="Arial" pitchFamily="34" charset="0"/>
              </a:rPr>
              <a:t>Aysel Köksal Akyol</a:t>
            </a:r>
            <a:endParaRPr lang="en-US" sz="36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en-US" dirty="0"/>
              <a:t/>
            </a:r>
            <a:br>
              <a:rPr lang="en-US" dirty="0"/>
            </a:br>
            <a:r>
              <a:rPr lang="tr-TR" dirty="0" smtClean="0">
                <a:solidFill>
                  <a:srgbClr val="FFFF00"/>
                </a:solidFill>
              </a:rPr>
              <a:t>Değerlendirme</a:t>
            </a:r>
            <a:r>
              <a:rPr lang="tr-TR" dirty="0">
                <a:solidFill>
                  <a:srgbClr val="FFFF00"/>
                </a:solidFill>
              </a:rPr>
              <a:t/>
            </a:r>
            <a:br>
              <a:rPr lang="tr-TR" dirty="0">
                <a:solidFill>
                  <a:srgbClr val="FFFF00"/>
                </a:solidFill>
              </a:rPr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>
              <a:buFont typeface="Wingdings" charset="2"/>
              <a:buChar char="ü"/>
            </a:pPr>
            <a:r>
              <a:rPr lang="tr-TR" dirty="0" smtClean="0">
                <a:solidFill>
                  <a:srgbClr val="FFFF00"/>
                </a:solidFill>
              </a:rPr>
              <a:t>Değerlendirme; </a:t>
            </a:r>
            <a:r>
              <a:rPr lang="tr-TR" dirty="0" smtClean="0">
                <a:solidFill>
                  <a:srgbClr val="FFFFFF"/>
                </a:solidFill>
              </a:rPr>
              <a:t>çocuğun gelişimini düzeyini anlamak için çocuk hakkında bilgi toplama sürecidir.</a:t>
            </a:r>
          </a:p>
          <a:p>
            <a:pPr marL="0" lvl="0" indent="0">
              <a:buNone/>
            </a:pPr>
            <a:endParaRPr lang="tr-TR" dirty="0" smtClean="0">
              <a:solidFill>
                <a:srgbClr val="FFFFFF"/>
              </a:solidFill>
            </a:endParaRPr>
          </a:p>
          <a:p>
            <a:pPr lvl="0">
              <a:buFont typeface="Wingdings" charset="2"/>
              <a:buChar char="ü"/>
            </a:pPr>
            <a:r>
              <a:rPr lang="tr-TR" dirty="0" smtClean="0">
                <a:solidFill>
                  <a:srgbClr val="FFFF00"/>
                </a:solidFill>
              </a:rPr>
              <a:t>Değerlendirme; </a:t>
            </a:r>
            <a:r>
              <a:rPr lang="tr-TR" dirty="0" smtClean="0">
                <a:solidFill>
                  <a:srgbClr val="FFFFFF"/>
                </a:solidFill>
              </a:rPr>
              <a:t>çocukların gelişimlerine yönelik bilgilerin toplanması, ileriye dönük gerçekçi kararların verilebilmesi için toplanan bilgilerin düzenlenmesi ve yorumlanması sürecidir. </a:t>
            </a:r>
          </a:p>
          <a:p>
            <a:pPr marL="0" lvl="0" indent="0">
              <a:buNone/>
            </a:pPr>
            <a:r>
              <a:rPr lang="tr-TR" dirty="0" smtClean="0">
                <a:solidFill>
                  <a:srgbClr val="FFFF00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0209243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5145" y="314979"/>
            <a:ext cx="4499375" cy="1143000"/>
          </a:xfrm>
        </p:spPr>
        <p:txBody>
          <a:bodyPr/>
          <a:lstStyle/>
          <a:p>
            <a:r>
              <a:rPr lang="tr-TR" dirty="0" smtClean="0">
                <a:solidFill>
                  <a:srgbClr val="FFFF00"/>
                </a:solidFill>
              </a:rPr>
              <a:t>Değerlendirme</a:t>
            </a:r>
            <a:endParaRPr lang="tr-TR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4094" y="1600200"/>
            <a:ext cx="8202705" cy="4525963"/>
          </a:xfrm>
        </p:spPr>
        <p:txBody>
          <a:bodyPr>
            <a:normAutofit/>
          </a:bodyPr>
          <a:lstStyle/>
          <a:p>
            <a:pPr>
              <a:lnSpc>
                <a:spcPct val="140000"/>
              </a:lnSpc>
              <a:buFont typeface="Wingdings" charset="2"/>
              <a:buChar char="ü"/>
            </a:pPr>
            <a:r>
              <a:rPr lang="tr-TR" dirty="0">
                <a:solidFill>
                  <a:srgbClr val="FFFF00"/>
                </a:solidFill>
              </a:rPr>
              <a:t>Gelişimsel </a:t>
            </a:r>
            <a:r>
              <a:rPr lang="tr-TR" dirty="0" smtClean="0">
                <a:solidFill>
                  <a:srgbClr val="FFFF00"/>
                </a:solidFill>
              </a:rPr>
              <a:t>değerlendirme</a:t>
            </a:r>
            <a:r>
              <a:rPr lang="tr-TR" dirty="0" smtClean="0"/>
              <a:t>,</a:t>
            </a:r>
          </a:p>
          <a:p>
            <a:pPr lvl="1">
              <a:lnSpc>
                <a:spcPct val="140000"/>
              </a:lnSpc>
              <a:buFont typeface="Courier New" panose="02070309020205020404" pitchFamily="49" charset="0"/>
              <a:buChar char="o"/>
            </a:pPr>
            <a:r>
              <a:rPr lang="tr-TR" dirty="0" smtClean="0"/>
              <a:t>Bebek </a:t>
            </a:r>
            <a:r>
              <a:rPr lang="tr-TR" dirty="0"/>
              <a:t>ve çocukların içerisinde bulundukları yaşa göre güçlü ve zayıf oldukları gelişimsel özelliklerin </a:t>
            </a:r>
            <a:r>
              <a:rPr lang="tr-TR" dirty="0" smtClean="0"/>
              <a:t>belirlenmesi,</a:t>
            </a:r>
          </a:p>
          <a:p>
            <a:pPr lvl="1">
              <a:lnSpc>
                <a:spcPct val="140000"/>
              </a:lnSpc>
              <a:buFont typeface="Courier New" panose="02070309020205020404" pitchFamily="49" charset="0"/>
              <a:buChar char="o"/>
            </a:pPr>
            <a:r>
              <a:rPr lang="tr-TR" dirty="0" smtClean="0"/>
              <a:t>Gelişimsel olarak desteklenmesi </a:t>
            </a:r>
            <a:r>
              <a:rPr lang="tr-TR" dirty="0"/>
              <a:t>amacı ile </a:t>
            </a:r>
            <a:r>
              <a:rPr lang="tr-TR" dirty="0" smtClean="0"/>
              <a:t>yapılmaktadır.</a:t>
            </a:r>
          </a:p>
          <a:p>
            <a:pPr marL="0" indent="0">
              <a:lnSpc>
                <a:spcPct val="140000"/>
              </a:lnSpc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17838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FFFF00"/>
                </a:solidFill>
              </a:rPr>
              <a:t>Değerlendirme 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360593"/>
            <a:ext cx="8229600" cy="1854568"/>
          </a:xfrm>
        </p:spPr>
        <p:txBody>
          <a:bodyPr/>
          <a:lstStyle/>
          <a:p>
            <a:r>
              <a:rPr lang="tr-TR" dirty="0" smtClean="0">
                <a:solidFill>
                  <a:srgbClr val="FFFF00"/>
                </a:solidFill>
              </a:rPr>
              <a:t>Kapsayıcı değerlendirme </a:t>
            </a:r>
            <a:r>
              <a:rPr lang="tr-TR" dirty="0" smtClean="0"/>
              <a:t>yapılmalıdır; böylece motor, dil, bilişsel, sosyal, duygusal  olmak üzere tüm gelişim alanları ile ilgili bilgilere ulaşılabilir.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72739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FFFF00"/>
                </a:solidFill>
              </a:rPr>
              <a:t>Kapsayıcı değerlendirmede;</a:t>
            </a:r>
            <a:endParaRPr lang="tr-TR" dirty="0">
              <a:solidFill>
                <a:srgbClr val="FFFF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tr-TR" dirty="0" smtClean="0">
                <a:solidFill>
                  <a:srgbClr val="FFFF00"/>
                </a:solidFill>
              </a:rPr>
              <a:t>Çocuğun;</a:t>
            </a:r>
          </a:p>
          <a:p>
            <a:r>
              <a:rPr lang="tr-TR" dirty="0" smtClean="0"/>
              <a:t>Motor gelişimi </a:t>
            </a:r>
            <a:r>
              <a:rPr lang="tr-TR" sz="1700" i="1" dirty="0" smtClean="0"/>
              <a:t>(ince ve kaba motor gelişim)</a:t>
            </a:r>
            <a:endParaRPr lang="tr-TR" sz="1700" i="1" dirty="0"/>
          </a:p>
          <a:p>
            <a:r>
              <a:rPr lang="tr-TR" dirty="0" smtClean="0"/>
              <a:t>Bilişsel gelişimi </a:t>
            </a:r>
            <a:r>
              <a:rPr lang="tr-TR" sz="1700" i="1" dirty="0" smtClean="0"/>
              <a:t>(akıl yürütme, düşünme, bellek, problem çözme) </a:t>
            </a:r>
            <a:endParaRPr lang="tr-TR" sz="1700" i="1" dirty="0"/>
          </a:p>
          <a:p>
            <a:r>
              <a:rPr lang="tr-TR" dirty="0" smtClean="0"/>
              <a:t>İletişim becerileri </a:t>
            </a:r>
            <a:r>
              <a:rPr lang="tr-TR" sz="1700" i="1" dirty="0" smtClean="0"/>
              <a:t>(sözel ve sözel olmayan dil, alıcı ve ifade edici dil, dinleme ve anlama)</a:t>
            </a:r>
          </a:p>
          <a:p>
            <a:r>
              <a:rPr lang="tr-TR" dirty="0" smtClean="0"/>
              <a:t>Duygusal gelişimi </a:t>
            </a:r>
            <a:r>
              <a:rPr lang="tr-TR" sz="1700" i="1" dirty="0" smtClean="0"/>
              <a:t>(mizaç, benlik, duyguları ifade etme, anlama, empati)</a:t>
            </a:r>
          </a:p>
          <a:p>
            <a:r>
              <a:rPr lang="tr-TR" dirty="0" smtClean="0"/>
              <a:t>Sosyal gelişimi </a:t>
            </a:r>
            <a:r>
              <a:rPr lang="tr-TR" sz="1700" i="1" dirty="0" smtClean="0"/>
              <a:t>(akranlar, kardeşler, aile üyeleri, diğer kişiler ile iletişim)</a:t>
            </a:r>
          </a:p>
          <a:p>
            <a:r>
              <a:rPr lang="tr-TR" dirty="0" smtClean="0"/>
              <a:t>Günlük yaşam becerilerinin gelişimi </a:t>
            </a:r>
            <a:r>
              <a:rPr lang="tr-TR" sz="1700" i="1" dirty="0" smtClean="0"/>
              <a:t>(yemek yeme, uyuma, giyinme, tuvalet gibi öz bakım becerileri) </a:t>
            </a:r>
          </a:p>
          <a:p>
            <a:r>
              <a:rPr lang="tr-TR" dirty="0" smtClean="0"/>
              <a:t>Uyum sorunları ile ilgili becerilerinin belirlemesi gerekir </a:t>
            </a:r>
            <a:r>
              <a:rPr lang="tr-TR" sz="1700" i="1" dirty="0" smtClean="0"/>
              <a:t>(saldırganlık, depresyon, dikkatini yoğunlaştırma, aşırı hareketlilik </a:t>
            </a:r>
            <a:r>
              <a:rPr lang="tr-TR" sz="1700" i="1" dirty="0" err="1" smtClean="0"/>
              <a:t>vb</a:t>
            </a:r>
            <a:r>
              <a:rPr lang="tr-TR" sz="1700" i="1" dirty="0" smtClean="0"/>
              <a:t> sorunlar.) </a:t>
            </a:r>
            <a:endParaRPr lang="tr-TR" sz="1700" i="1" dirty="0"/>
          </a:p>
        </p:txBody>
      </p:sp>
    </p:spTree>
    <p:extLst>
      <p:ext uri="{BB962C8B-B14F-4D97-AF65-F5344CB8AC3E}">
        <p14:creationId xmlns:p14="http://schemas.microsoft.com/office/powerpoint/2010/main" val="286555442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b="1" dirty="0" smtClean="0">
                <a:solidFill>
                  <a:schemeClr val="accent6">
                    <a:lumMod val="75000"/>
                  </a:schemeClr>
                </a:solidFill>
              </a:rPr>
              <a:t>BUGÜNLÜK BU KADAR </a:t>
            </a:r>
            <a:r>
              <a:rPr lang="tr-TR" b="1" dirty="0" smtClean="0">
                <a:solidFill>
                  <a:schemeClr val="accent6">
                    <a:lumMod val="75000"/>
                  </a:schemeClr>
                </a:solidFill>
                <a:sym typeface="Wingdings" panose="05000000000000000000" pitchFamily="2" charset="2"/>
              </a:rPr>
              <a:t> </a:t>
            </a:r>
            <a:endParaRPr lang="en-US" dirty="0">
              <a:solidFill>
                <a:schemeClr val="accent6">
                  <a:lumMod val="75000"/>
                </a:schemeClr>
              </a:solidFill>
            </a:endParaRPr>
          </a:p>
        </p:txBody>
      </p:sp>
      <p:pic>
        <p:nvPicPr>
          <p:cNvPr id="3" name="Resim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8248" y="1607279"/>
            <a:ext cx="6347503" cy="48099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15544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712422"/>
            <a:ext cx="8229600" cy="4413741"/>
          </a:xfrm>
        </p:spPr>
        <p:txBody>
          <a:bodyPr>
            <a:normAutofit fontScale="92500"/>
          </a:bodyPr>
          <a:lstStyle/>
          <a:p>
            <a:pPr>
              <a:lnSpc>
                <a:spcPct val="150000"/>
              </a:lnSpc>
            </a:pPr>
            <a:r>
              <a:rPr lang="tr-TR" dirty="0" smtClean="0"/>
              <a:t>Mümkün olduğunca erken zamanlarda gelişimsel tanıma ve değerlendirmenin yapılması önemlidir.</a:t>
            </a:r>
          </a:p>
          <a:p>
            <a:pPr>
              <a:lnSpc>
                <a:spcPct val="150000"/>
              </a:lnSpc>
            </a:pPr>
            <a:r>
              <a:rPr lang="tr-TR" dirty="0"/>
              <a:t>Her çocuk kendi hızında gelişim gösterir. </a:t>
            </a:r>
          </a:p>
          <a:p>
            <a:pPr>
              <a:lnSpc>
                <a:spcPct val="150000"/>
              </a:lnSpc>
            </a:pPr>
            <a:r>
              <a:rPr lang="tr-TR" dirty="0" smtClean="0"/>
              <a:t>Kendilerine özgü gelişimsel hızları olsa da doğum öncesinden itibaren belirli aylarda, yaşlarda belirli gelişim özelliklerinin görülmesi beklenir. </a:t>
            </a:r>
            <a:endParaRPr lang="tr-TR" dirty="0"/>
          </a:p>
        </p:txBody>
      </p:sp>
      <p:sp>
        <p:nvSpPr>
          <p:cNvPr id="4" name="Rectangle 210"/>
          <p:cNvSpPr txBox="1">
            <a:spLocks noGrp="1" noChangeArrowheads="1"/>
          </p:cNvSpPr>
          <p:nvPr>
            <p:ph type="title"/>
          </p:nvPr>
        </p:nvSpPr>
        <p:spPr bwMode="auto">
          <a:xfrm>
            <a:off x="295835" y="632086"/>
            <a:ext cx="8552329" cy="9556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rIns="0">
            <a:prstTxWarp prst="textNoShape">
              <a:avLst/>
            </a:prstTxWarp>
            <a:noAutofit/>
          </a:bodyPr>
          <a:lstStyle/>
          <a:p>
            <a:pPr algn="ctr">
              <a:lnSpc>
                <a:spcPct val="114000"/>
              </a:lnSpc>
            </a:pPr>
            <a:r>
              <a:rPr lang="tr-TR" sz="3200" dirty="0" smtClean="0">
                <a:solidFill>
                  <a:srgbClr val="FFFF00"/>
                </a:solidFill>
                <a:latin typeface="Arial" pitchFamily="34" charset="0"/>
                <a:ea typeface="Arial" charset="0"/>
                <a:cs typeface="Arial" pitchFamily="34" charset="0"/>
              </a:rPr>
              <a:t>GELİŞİMSEL</a:t>
            </a:r>
            <a:r>
              <a:rPr lang="en-US" sz="3200" dirty="0" smtClean="0">
                <a:solidFill>
                  <a:srgbClr val="FFFF00"/>
                </a:solidFill>
                <a:latin typeface="Arial" pitchFamily="34" charset="0"/>
                <a:ea typeface="Arial" charset="0"/>
                <a:cs typeface="Arial" pitchFamily="34" charset="0"/>
              </a:rPr>
              <a:t> TAN</a:t>
            </a:r>
            <a:r>
              <a:rPr lang="tr-TR" sz="3200" dirty="0" smtClean="0">
                <a:solidFill>
                  <a:srgbClr val="FFFF00"/>
                </a:solidFill>
                <a:latin typeface="Arial" pitchFamily="34" charset="0"/>
                <a:ea typeface="Arial" charset="0"/>
                <a:cs typeface="Arial" pitchFamily="34" charset="0"/>
              </a:rPr>
              <a:t>I</a:t>
            </a:r>
            <a:r>
              <a:rPr lang="en-US" sz="3200" dirty="0" smtClean="0">
                <a:solidFill>
                  <a:srgbClr val="FFFF00"/>
                </a:solidFill>
                <a:latin typeface="Arial" pitchFamily="34" charset="0"/>
                <a:ea typeface="Arial" charset="0"/>
                <a:cs typeface="Arial" pitchFamily="34" charset="0"/>
              </a:rPr>
              <a:t>MA</a:t>
            </a:r>
            <a:r>
              <a:rPr lang="tr-TR" sz="3200" dirty="0" smtClean="0">
                <a:solidFill>
                  <a:srgbClr val="FFFF00"/>
                </a:solidFill>
                <a:latin typeface="Arial" pitchFamily="34" charset="0"/>
                <a:ea typeface="Arial" charset="0"/>
                <a:cs typeface="Arial" pitchFamily="34" charset="0"/>
              </a:rPr>
              <a:t> V</a:t>
            </a:r>
            <a:r>
              <a:rPr lang="en-US" sz="3200" dirty="0" smtClean="0">
                <a:solidFill>
                  <a:srgbClr val="FFFF00"/>
                </a:solidFill>
                <a:latin typeface="Arial" pitchFamily="34" charset="0"/>
                <a:ea typeface="Arial" charset="0"/>
                <a:cs typeface="Arial" pitchFamily="34" charset="0"/>
              </a:rPr>
              <a:t>E</a:t>
            </a:r>
            <a:r>
              <a:rPr lang="tr-TR" sz="3200" dirty="0" smtClean="0">
                <a:solidFill>
                  <a:srgbClr val="FFFF00"/>
                </a:solidFill>
                <a:latin typeface="Arial" pitchFamily="34" charset="0"/>
                <a:ea typeface="Arial" charset="0"/>
                <a:cs typeface="Arial" pitchFamily="34" charset="0"/>
              </a:rPr>
              <a:t> </a:t>
            </a:r>
            <a:r>
              <a:rPr lang="en-US" sz="3200" dirty="0" smtClean="0">
                <a:solidFill>
                  <a:srgbClr val="FFFF00"/>
                </a:solidFill>
                <a:latin typeface="Arial" pitchFamily="34" charset="0"/>
                <a:ea typeface="Arial" charset="0"/>
                <a:cs typeface="Arial" pitchFamily="34" charset="0"/>
              </a:rPr>
              <a:t>DEĞERLENDIRME</a:t>
            </a:r>
            <a:r>
              <a:rPr lang="en-US" sz="2200" dirty="0" smtClean="0">
                <a:solidFill>
                  <a:prstClr val="white"/>
                </a:solidFill>
                <a:latin typeface="Arial" pitchFamily="34" charset="0"/>
                <a:ea typeface="Arial" charset="0"/>
                <a:cs typeface="Arial" pitchFamily="34" charset="0"/>
              </a:rPr>
              <a:t/>
            </a:r>
            <a:br>
              <a:rPr lang="en-US" sz="2200" dirty="0" smtClean="0">
                <a:solidFill>
                  <a:prstClr val="white"/>
                </a:solidFill>
                <a:latin typeface="Arial" pitchFamily="34" charset="0"/>
                <a:ea typeface="Arial" charset="0"/>
                <a:cs typeface="Arial" pitchFamily="34" charset="0"/>
              </a:rPr>
            </a:br>
            <a:endParaRPr lang="en-US" sz="2200" dirty="0">
              <a:solidFill>
                <a:srgbClr val="08CFEE"/>
              </a:solidFill>
              <a:latin typeface="Arial" pitchFamily="34" charset="0"/>
              <a:ea typeface="Arial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417936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188720" y="2808724"/>
            <a:ext cx="7207135" cy="2345167"/>
          </a:xfrm>
        </p:spPr>
        <p:txBody>
          <a:bodyPr/>
          <a:lstStyle/>
          <a:p>
            <a:pPr marL="0" indent="0" algn="ctr">
              <a:buNone/>
            </a:pPr>
            <a:r>
              <a:rPr lang="tr-TR" dirty="0" smtClean="0"/>
              <a:t>Gelişimsel sorunları erken fark edip </a:t>
            </a:r>
            <a:r>
              <a:rPr lang="tr-TR" dirty="0" smtClean="0"/>
              <a:t>erken </a:t>
            </a:r>
            <a:r>
              <a:rPr lang="tr-TR" dirty="0" smtClean="0"/>
              <a:t>müdahale programları uygulanabilir ve gelişimsel gecikmeler önlenebilir. </a:t>
            </a:r>
          </a:p>
        </p:txBody>
      </p:sp>
      <p:sp>
        <p:nvSpPr>
          <p:cNvPr id="4" name="Rectangle 210"/>
          <p:cNvSpPr txBox="1">
            <a:spLocks noGrp="1" noChangeArrowheads="1"/>
          </p:cNvSpPr>
          <p:nvPr>
            <p:ph type="title"/>
          </p:nvPr>
        </p:nvSpPr>
        <p:spPr bwMode="auto">
          <a:xfrm>
            <a:off x="220777" y="756777"/>
            <a:ext cx="8565776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rIns="0">
            <a:prstTxWarp prst="textNoShape">
              <a:avLst/>
            </a:prstTxWarp>
            <a:noAutofit/>
          </a:bodyPr>
          <a:lstStyle/>
          <a:p>
            <a:pPr algn="ctr">
              <a:lnSpc>
                <a:spcPct val="114000"/>
              </a:lnSpc>
            </a:pPr>
            <a:r>
              <a:rPr lang="tr-TR" sz="3200" dirty="0" smtClean="0">
                <a:solidFill>
                  <a:srgbClr val="FFFF00"/>
                </a:solidFill>
                <a:latin typeface="Arial" pitchFamily="34" charset="0"/>
                <a:ea typeface="Arial" charset="0"/>
                <a:cs typeface="Arial" pitchFamily="34" charset="0"/>
              </a:rPr>
              <a:t>GELİŞİMSEL</a:t>
            </a:r>
            <a:r>
              <a:rPr lang="en-US" sz="3200" dirty="0" smtClean="0">
                <a:solidFill>
                  <a:srgbClr val="FFFF00"/>
                </a:solidFill>
                <a:latin typeface="Arial" pitchFamily="34" charset="0"/>
                <a:ea typeface="Arial" charset="0"/>
                <a:cs typeface="Arial" pitchFamily="34" charset="0"/>
              </a:rPr>
              <a:t> TANIMA</a:t>
            </a:r>
            <a:r>
              <a:rPr lang="tr-TR" sz="3200" dirty="0" smtClean="0">
                <a:solidFill>
                  <a:srgbClr val="FFFF00"/>
                </a:solidFill>
                <a:latin typeface="Arial" pitchFamily="34" charset="0"/>
                <a:ea typeface="Arial" charset="0"/>
                <a:cs typeface="Arial" pitchFamily="34" charset="0"/>
              </a:rPr>
              <a:t> </a:t>
            </a:r>
            <a:r>
              <a:rPr lang="en-US" sz="3200" dirty="0" smtClean="0">
                <a:solidFill>
                  <a:srgbClr val="FFFF00"/>
                </a:solidFill>
                <a:latin typeface="Arial" pitchFamily="34" charset="0"/>
                <a:ea typeface="Arial" charset="0"/>
                <a:cs typeface="Arial" pitchFamily="34" charset="0"/>
              </a:rPr>
              <a:t>VE</a:t>
            </a:r>
            <a:r>
              <a:rPr lang="tr-TR" sz="3200" dirty="0" smtClean="0">
                <a:solidFill>
                  <a:srgbClr val="FFFF00"/>
                </a:solidFill>
                <a:latin typeface="Arial" pitchFamily="34" charset="0"/>
                <a:ea typeface="Arial" charset="0"/>
                <a:cs typeface="Arial" pitchFamily="34" charset="0"/>
              </a:rPr>
              <a:t> </a:t>
            </a:r>
            <a:r>
              <a:rPr lang="en-US" sz="3200" dirty="0" smtClean="0">
                <a:solidFill>
                  <a:srgbClr val="FFFF00"/>
                </a:solidFill>
                <a:latin typeface="Arial" pitchFamily="34" charset="0"/>
                <a:ea typeface="Arial" charset="0"/>
                <a:cs typeface="Arial" pitchFamily="34" charset="0"/>
              </a:rPr>
              <a:t>DEĞERLENDİRME</a:t>
            </a:r>
            <a:r>
              <a:rPr lang="en-US" sz="2200" dirty="0" smtClean="0">
                <a:solidFill>
                  <a:srgbClr val="FFFF00"/>
                </a:solidFill>
                <a:latin typeface="Arial" pitchFamily="34" charset="0"/>
                <a:ea typeface="Arial" charset="0"/>
                <a:cs typeface="Arial" pitchFamily="34" charset="0"/>
              </a:rPr>
              <a:t/>
            </a:r>
            <a:br>
              <a:rPr lang="en-US" sz="2200" dirty="0" smtClean="0">
                <a:solidFill>
                  <a:srgbClr val="FFFF00"/>
                </a:solidFill>
                <a:latin typeface="Arial" pitchFamily="34" charset="0"/>
                <a:ea typeface="Arial" charset="0"/>
                <a:cs typeface="Arial" pitchFamily="34" charset="0"/>
              </a:rPr>
            </a:br>
            <a:endParaRPr lang="en-US" sz="2200" dirty="0">
              <a:solidFill>
                <a:srgbClr val="FFFF00"/>
              </a:solidFill>
              <a:latin typeface="Arial" pitchFamily="34" charset="0"/>
              <a:ea typeface="Arial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194999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Gelişimsel değerlendirme </a:t>
            </a:r>
            <a:r>
              <a:rPr lang="tr-TR" dirty="0" smtClean="0"/>
              <a:t>yaparken çocuğun içinde bulunduğu gelişim döneminin özellikleri bilmek gerekir;</a:t>
            </a:r>
          </a:p>
          <a:p>
            <a:pPr lvl="1"/>
            <a:r>
              <a:rPr lang="tr-TR" dirty="0" smtClean="0"/>
              <a:t>2 yaşındaki çocuk öfke krizi yaşayabilir, inatçılık özelliği gösterebilir. Yaşı ile uyumlu olan bu davranışlar 9 ya da 12 yaşındaki bir çocuk için uygun değildir.</a:t>
            </a:r>
          </a:p>
          <a:p>
            <a:pPr lvl="1"/>
            <a:r>
              <a:rPr lang="tr-TR" dirty="0" smtClean="0"/>
              <a:t>3 yaşındaki bir çocuk anne-babasından ayrılırken kaygı yaşayabilir. Ama bir ergenin annesinden ayrılırken kaygılanması gelişim dönemi özelliği değildir. </a:t>
            </a:r>
            <a:endParaRPr lang="tr-TR" dirty="0"/>
          </a:p>
          <a:p>
            <a:endParaRPr lang="tr-TR" dirty="0"/>
          </a:p>
        </p:txBody>
      </p:sp>
      <p:sp>
        <p:nvSpPr>
          <p:cNvPr id="4" name="Rectangle 210"/>
          <p:cNvSpPr txBox="1">
            <a:spLocks noGrp="1" noChangeArrowheads="1"/>
          </p:cNvSpPr>
          <p:nvPr>
            <p:ph type="title"/>
          </p:nvPr>
        </p:nvSpPr>
        <p:spPr bwMode="auto">
          <a:xfrm>
            <a:off x="0" y="274638"/>
            <a:ext cx="8686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rIns="0">
            <a:prstTxWarp prst="textNoShape">
              <a:avLst/>
            </a:prstTxWarp>
            <a:noAutofit/>
          </a:bodyPr>
          <a:lstStyle/>
          <a:p>
            <a:pPr algn="ctr">
              <a:lnSpc>
                <a:spcPct val="114000"/>
              </a:lnSpc>
            </a:pPr>
            <a:r>
              <a:rPr lang="tr-TR" sz="3200" dirty="0" smtClean="0">
                <a:solidFill>
                  <a:srgbClr val="FFFF00"/>
                </a:solidFill>
                <a:latin typeface="Arial" pitchFamily="34" charset="0"/>
                <a:ea typeface="Arial" charset="0"/>
                <a:cs typeface="Arial" pitchFamily="34" charset="0"/>
              </a:rPr>
              <a:t>GELİŞİMSEL</a:t>
            </a:r>
            <a:r>
              <a:rPr lang="en-US" sz="3200" dirty="0" smtClean="0">
                <a:solidFill>
                  <a:srgbClr val="FFFF00"/>
                </a:solidFill>
                <a:latin typeface="Arial" pitchFamily="34" charset="0"/>
                <a:ea typeface="Arial" charset="0"/>
                <a:cs typeface="Arial" pitchFamily="34" charset="0"/>
              </a:rPr>
              <a:t> TANIMA</a:t>
            </a:r>
            <a:r>
              <a:rPr lang="tr-TR" sz="3200" dirty="0" smtClean="0">
                <a:solidFill>
                  <a:srgbClr val="FFFF00"/>
                </a:solidFill>
                <a:latin typeface="Arial" pitchFamily="34" charset="0"/>
                <a:ea typeface="Arial" charset="0"/>
                <a:cs typeface="Arial" pitchFamily="34" charset="0"/>
              </a:rPr>
              <a:t> </a:t>
            </a:r>
            <a:r>
              <a:rPr lang="en-US" sz="3200" dirty="0" smtClean="0">
                <a:solidFill>
                  <a:srgbClr val="FFFF00"/>
                </a:solidFill>
                <a:latin typeface="Arial" pitchFamily="34" charset="0"/>
                <a:ea typeface="Arial" charset="0"/>
                <a:cs typeface="Arial" pitchFamily="34" charset="0"/>
              </a:rPr>
              <a:t>VE</a:t>
            </a:r>
            <a:r>
              <a:rPr lang="tr-TR" sz="3200" dirty="0" smtClean="0">
                <a:solidFill>
                  <a:srgbClr val="FFFF00"/>
                </a:solidFill>
                <a:latin typeface="Arial" pitchFamily="34" charset="0"/>
                <a:ea typeface="Arial" charset="0"/>
                <a:cs typeface="Arial" pitchFamily="34" charset="0"/>
              </a:rPr>
              <a:t> </a:t>
            </a:r>
            <a:r>
              <a:rPr lang="en-US" sz="3200" dirty="0" smtClean="0">
                <a:solidFill>
                  <a:srgbClr val="FFFF00"/>
                </a:solidFill>
                <a:latin typeface="Arial" pitchFamily="34" charset="0"/>
                <a:ea typeface="Arial" charset="0"/>
                <a:cs typeface="Arial" pitchFamily="34" charset="0"/>
              </a:rPr>
              <a:t>DEĞERLENDİRME</a:t>
            </a:r>
            <a:r>
              <a:rPr lang="en-US" sz="2200" dirty="0" smtClean="0">
                <a:solidFill>
                  <a:srgbClr val="FFFF00"/>
                </a:solidFill>
                <a:latin typeface="Arial" pitchFamily="34" charset="0"/>
                <a:ea typeface="Arial" charset="0"/>
                <a:cs typeface="Arial" pitchFamily="34" charset="0"/>
              </a:rPr>
              <a:t/>
            </a:r>
            <a:br>
              <a:rPr lang="en-US" sz="2200" dirty="0" smtClean="0">
                <a:solidFill>
                  <a:srgbClr val="FFFF00"/>
                </a:solidFill>
                <a:latin typeface="Arial" pitchFamily="34" charset="0"/>
                <a:ea typeface="Arial" charset="0"/>
                <a:cs typeface="Arial" pitchFamily="34" charset="0"/>
              </a:rPr>
            </a:br>
            <a:endParaRPr lang="en-US" sz="2200" dirty="0">
              <a:solidFill>
                <a:srgbClr val="FFFF00"/>
              </a:solidFill>
              <a:latin typeface="Arial" pitchFamily="34" charset="0"/>
              <a:ea typeface="Arial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17274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579418"/>
            <a:ext cx="8229600" cy="4063099"/>
          </a:xfrm>
        </p:spPr>
        <p:txBody>
          <a:bodyPr>
            <a:normAutofit/>
          </a:bodyPr>
          <a:lstStyle/>
          <a:p>
            <a:r>
              <a:rPr lang="tr-TR" dirty="0">
                <a:solidFill>
                  <a:srgbClr val="FFFF00"/>
                </a:solidFill>
              </a:rPr>
              <a:t>Gelişimsel değerlendirmede;</a:t>
            </a:r>
          </a:p>
          <a:p>
            <a:pPr lvl="1"/>
            <a:r>
              <a:rPr lang="tr-TR" dirty="0" smtClean="0"/>
              <a:t>Çocuğun gelişimini olumlu ya da olumsuz etkileyen faktörler,</a:t>
            </a:r>
          </a:p>
          <a:p>
            <a:pPr lvl="1"/>
            <a:r>
              <a:rPr lang="tr-TR" dirty="0" smtClean="0"/>
              <a:t>Aile ve okulun çocuğun gelişimine olumlu ve olumsuz yansımaları,</a:t>
            </a:r>
          </a:p>
          <a:p>
            <a:pPr lvl="1"/>
            <a:r>
              <a:rPr lang="tr-TR" dirty="0" smtClean="0"/>
              <a:t>Çocuğun fiziksel ve psikolojik sağlığı,</a:t>
            </a:r>
          </a:p>
          <a:p>
            <a:pPr lvl="1"/>
            <a:r>
              <a:rPr lang="tr-TR" dirty="0" smtClean="0"/>
              <a:t>Çocuğun gelişimsel, eğitimsel ve psikolojik gereksinimleri dikkate alınmalıdır. </a:t>
            </a:r>
          </a:p>
          <a:p>
            <a:pPr marL="514350" indent="-514350">
              <a:buFont typeface="+mj-lt"/>
              <a:buAutoNum type="arabicPeriod" startAt="2"/>
            </a:pPr>
            <a:endParaRPr lang="tr-TR" dirty="0" smtClean="0"/>
          </a:p>
        </p:txBody>
      </p:sp>
      <p:sp>
        <p:nvSpPr>
          <p:cNvPr id="5" name="Rectangle 210"/>
          <p:cNvSpPr txBox="1">
            <a:spLocks noGrp="1" noChangeArrowheads="1"/>
          </p:cNvSpPr>
          <p:nvPr>
            <p:ph type="title"/>
          </p:nvPr>
        </p:nvSpPr>
        <p:spPr bwMode="auto">
          <a:xfrm>
            <a:off x="224444" y="274638"/>
            <a:ext cx="8462356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rIns="0">
            <a:prstTxWarp prst="textNoShape">
              <a:avLst/>
            </a:prstTxWarp>
            <a:noAutofit/>
          </a:bodyPr>
          <a:lstStyle/>
          <a:p>
            <a:pPr algn="ctr">
              <a:lnSpc>
                <a:spcPct val="114000"/>
              </a:lnSpc>
            </a:pPr>
            <a:r>
              <a:rPr lang="tr-TR" sz="3200" dirty="0" smtClean="0">
                <a:solidFill>
                  <a:srgbClr val="FFFF00"/>
                </a:solidFill>
                <a:latin typeface="Arial" pitchFamily="34" charset="0"/>
                <a:ea typeface="Arial" charset="0"/>
                <a:cs typeface="Arial" pitchFamily="34" charset="0"/>
              </a:rPr>
              <a:t>GELİŞİMSEL</a:t>
            </a:r>
            <a:r>
              <a:rPr lang="en-US" sz="3200" dirty="0" smtClean="0">
                <a:solidFill>
                  <a:srgbClr val="FFFF00"/>
                </a:solidFill>
                <a:latin typeface="Arial" pitchFamily="34" charset="0"/>
                <a:ea typeface="Arial" charset="0"/>
                <a:cs typeface="Arial" pitchFamily="34" charset="0"/>
              </a:rPr>
              <a:t> TANIMA</a:t>
            </a:r>
            <a:r>
              <a:rPr lang="tr-TR" sz="3200" dirty="0" smtClean="0">
                <a:solidFill>
                  <a:srgbClr val="FFFF00"/>
                </a:solidFill>
                <a:latin typeface="Arial" pitchFamily="34" charset="0"/>
                <a:ea typeface="Arial" charset="0"/>
                <a:cs typeface="Arial" pitchFamily="34" charset="0"/>
              </a:rPr>
              <a:t> </a:t>
            </a:r>
            <a:r>
              <a:rPr lang="en-US" sz="3200" dirty="0" smtClean="0">
                <a:solidFill>
                  <a:srgbClr val="FFFF00"/>
                </a:solidFill>
                <a:latin typeface="Arial" pitchFamily="34" charset="0"/>
                <a:ea typeface="Arial" charset="0"/>
                <a:cs typeface="Arial" pitchFamily="34" charset="0"/>
              </a:rPr>
              <a:t>VE</a:t>
            </a:r>
            <a:r>
              <a:rPr lang="tr-TR" sz="3200" dirty="0" smtClean="0">
                <a:solidFill>
                  <a:srgbClr val="FFFF00"/>
                </a:solidFill>
                <a:latin typeface="Arial" pitchFamily="34" charset="0"/>
                <a:ea typeface="Arial" charset="0"/>
                <a:cs typeface="Arial" pitchFamily="34" charset="0"/>
              </a:rPr>
              <a:t> </a:t>
            </a:r>
            <a:r>
              <a:rPr lang="en-US" sz="3200" dirty="0" smtClean="0">
                <a:solidFill>
                  <a:srgbClr val="FFFF00"/>
                </a:solidFill>
                <a:latin typeface="Arial" pitchFamily="34" charset="0"/>
                <a:ea typeface="Arial" charset="0"/>
                <a:cs typeface="Arial" pitchFamily="34" charset="0"/>
              </a:rPr>
              <a:t>DEĞERLENDİRME</a:t>
            </a:r>
            <a:r>
              <a:rPr lang="en-US" sz="2200" dirty="0" smtClean="0">
                <a:solidFill>
                  <a:srgbClr val="FFFF00"/>
                </a:solidFill>
                <a:latin typeface="Arial" pitchFamily="34" charset="0"/>
                <a:ea typeface="Arial" charset="0"/>
                <a:cs typeface="Arial" pitchFamily="34" charset="0"/>
              </a:rPr>
              <a:t/>
            </a:r>
            <a:br>
              <a:rPr lang="en-US" sz="2200" dirty="0" smtClean="0">
                <a:solidFill>
                  <a:srgbClr val="FFFF00"/>
                </a:solidFill>
                <a:latin typeface="Arial" pitchFamily="34" charset="0"/>
                <a:ea typeface="Arial" charset="0"/>
                <a:cs typeface="Arial" pitchFamily="34" charset="0"/>
              </a:rPr>
            </a:br>
            <a:endParaRPr lang="en-US" sz="2200" dirty="0">
              <a:solidFill>
                <a:srgbClr val="FFFF00"/>
              </a:solidFill>
              <a:latin typeface="Arial" pitchFamily="34" charset="0"/>
              <a:ea typeface="Arial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37904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56211" y="756776"/>
            <a:ext cx="8229600" cy="1143000"/>
          </a:xfrm>
        </p:spPr>
        <p:txBody>
          <a:bodyPr/>
          <a:lstStyle/>
          <a:p>
            <a:r>
              <a:rPr lang="tr-TR" dirty="0" smtClean="0">
                <a:solidFill>
                  <a:srgbClr val="FFFF00"/>
                </a:solidFill>
              </a:rPr>
              <a:t>Gelişimsel değerlendirme;</a:t>
            </a:r>
            <a:endParaRPr lang="tr-TR" dirty="0">
              <a:solidFill>
                <a:srgbClr val="FFFF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119744" y="2084886"/>
            <a:ext cx="6497005" cy="3455445"/>
          </a:xfrm>
        </p:spPr>
        <p:txBody>
          <a:bodyPr>
            <a:normAutofit/>
          </a:bodyPr>
          <a:lstStyle/>
          <a:p>
            <a:r>
              <a:rPr lang="tr-TR" dirty="0" smtClean="0"/>
              <a:t>Yetişkinlerin;</a:t>
            </a:r>
          </a:p>
          <a:p>
            <a:pPr lvl="1"/>
            <a:r>
              <a:rPr lang="tr-TR" dirty="0" smtClean="0"/>
              <a:t>çocukların neyi anladığını, </a:t>
            </a:r>
          </a:p>
          <a:p>
            <a:pPr lvl="1"/>
            <a:r>
              <a:rPr lang="tr-TR" dirty="0" smtClean="0"/>
              <a:t>nasıl düşündüğünü, </a:t>
            </a:r>
          </a:p>
          <a:p>
            <a:pPr lvl="1"/>
            <a:r>
              <a:rPr lang="tr-TR" dirty="0" smtClean="0"/>
              <a:t>neleri yapabildiğini, </a:t>
            </a:r>
          </a:p>
          <a:p>
            <a:pPr lvl="1"/>
            <a:r>
              <a:rPr lang="tr-TR" dirty="0" smtClean="0"/>
              <a:t>eğilimlerini, </a:t>
            </a:r>
          </a:p>
          <a:p>
            <a:pPr lvl="1"/>
            <a:r>
              <a:rPr lang="tr-TR" dirty="0" smtClean="0"/>
              <a:t>ilgilerini öğrenmesini sağlar.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8405570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443753" y="2264803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tr-TR" sz="2800" dirty="0" smtClean="0">
                <a:solidFill>
                  <a:srgbClr val="FFFF00"/>
                </a:solidFill>
              </a:rPr>
              <a:t>GELİŞİMSEL </a:t>
            </a:r>
            <a:r>
              <a:rPr lang="tr-TR" sz="2800" dirty="0">
                <a:solidFill>
                  <a:srgbClr val="FFFF00"/>
                </a:solidFill>
              </a:rPr>
              <a:t>TANIMA VE </a:t>
            </a:r>
            <a:r>
              <a:rPr lang="tr-TR" sz="2800" dirty="0" smtClean="0">
                <a:solidFill>
                  <a:srgbClr val="FFFF00"/>
                </a:solidFill>
              </a:rPr>
              <a:t>DEĞERLENDİRME</a:t>
            </a:r>
            <a:r>
              <a:rPr lang="tr-TR" sz="2800" dirty="0">
                <a:solidFill>
                  <a:srgbClr val="FFFF00"/>
                </a:solidFill>
              </a:rPr>
              <a:t> </a:t>
            </a:r>
            <a:r>
              <a:rPr lang="tr-TR" sz="2800" dirty="0" smtClean="0">
                <a:solidFill>
                  <a:srgbClr val="FFFF00"/>
                </a:solidFill>
              </a:rPr>
              <a:t/>
            </a:r>
            <a:br>
              <a:rPr lang="tr-TR" sz="2800" dirty="0" smtClean="0">
                <a:solidFill>
                  <a:srgbClr val="FFFF00"/>
                </a:solidFill>
              </a:rPr>
            </a:br>
            <a:r>
              <a:rPr lang="tr-TR" sz="2800" dirty="0" smtClean="0">
                <a:solidFill>
                  <a:srgbClr val="FFFF00"/>
                </a:solidFill>
              </a:rPr>
              <a:t>İLE İLGİLİ KAVRAMLAR</a:t>
            </a:r>
            <a:endParaRPr lang="tr-TR" sz="28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46507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solidFill>
                  <a:srgbClr val="FFFF00"/>
                </a:solidFill>
              </a:rPr>
              <a:t>Tanıma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charset="2"/>
              <a:buChar char="ü"/>
            </a:pPr>
            <a:r>
              <a:rPr lang="tr-TR" dirty="0">
                <a:solidFill>
                  <a:srgbClr val="FFFF00"/>
                </a:solidFill>
              </a:rPr>
              <a:t>Bireyi </a:t>
            </a:r>
            <a:r>
              <a:rPr lang="tr-TR" dirty="0" smtClean="0">
                <a:solidFill>
                  <a:srgbClr val="FFFF00"/>
                </a:solidFill>
              </a:rPr>
              <a:t>tanımak;</a:t>
            </a:r>
          </a:p>
          <a:p>
            <a:pPr marL="457200" lvl="1" indent="0" algn="ctr">
              <a:buNone/>
            </a:pPr>
            <a:r>
              <a:rPr lang="tr-TR" sz="2600" dirty="0" smtClean="0">
                <a:solidFill>
                  <a:srgbClr val="92D050"/>
                </a:solidFill>
              </a:rPr>
              <a:t>«</a:t>
            </a:r>
            <a:r>
              <a:rPr lang="tr-TR" sz="2800" dirty="0" smtClean="0">
                <a:solidFill>
                  <a:srgbClr val="92D050"/>
                </a:solidFill>
              </a:rPr>
              <a:t>Bir </a:t>
            </a:r>
            <a:r>
              <a:rPr lang="tr-TR" sz="2800" dirty="0">
                <a:solidFill>
                  <a:srgbClr val="92D050"/>
                </a:solidFill>
              </a:rPr>
              <a:t>insanın </a:t>
            </a:r>
            <a:r>
              <a:rPr lang="tr-TR" sz="2800" dirty="0">
                <a:solidFill>
                  <a:srgbClr val="FF0000"/>
                </a:solidFill>
              </a:rPr>
              <a:t>hangi</a:t>
            </a:r>
            <a:r>
              <a:rPr lang="tr-TR" sz="2800" dirty="0">
                <a:solidFill>
                  <a:srgbClr val="92D050"/>
                </a:solidFill>
              </a:rPr>
              <a:t> </a:t>
            </a:r>
            <a:r>
              <a:rPr lang="tr-TR" sz="2800" dirty="0" smtClean="0">
                <a:solidFill>
                  <a:srgbClr val="92D050"/>
                </a:solidFill>
              </a:rPr>
              <a:t>özelliklere, </a:t>
            </a:r>
            <a:r>
              <a:rPr lang="tr-TR" sz="2800" dirty="0">
                <a:solidFill>
                  <a:srgbClr val="FF0000"/>
                </a:solidFill>
              </a:rPr>
              <a:t>ne derecede </a:t>
            </a:r>
            <a:r>
              <a:rPr lang="tr-TR" sz="2800" dirty="0">
                <a:solidFill>
                  <a:srgbClr val="92D050"/>
                </a:solidFill>
              </a:rPr>
              <a:t>sahip olduğunu bilmek ve </a:t>
            </a:r>
            <a:r>
              <a:rPr lang="tr-TR" sz="2800" dirty="0" smtClean="0">
                <a:solidFill>
                  <a:srgbClr val="92D050"/>
                </a:solidFill>
              </a:rPr>
              <a:t>anlamak»</a:t>
            </a:r>
          </a:p>
          <a:p>
            <a:pPr marL="457200" lvl="1" indent="0">
              <a:buNone/>
            </a:pPr>
            <a:endParaRPr lang="tr-TR" sz="2800" dirty="0"/>
          </a:p>
          <a:p>
            <a:pPr>
              <a:buFont typeface="Wingdings" charset="2"/>
              <a:buChar char="ü"/>
            </a:pPr>
            <a:r>
              <a:rPr lang="tr-TR" dirty="0" smtClean="0">
                <a:solidFill>
                  <a:srgbClr val="FFFF00"/>
                </a:solidFill>
              </a:rPr>
              <a:t>Tanıma;</a:t>
            </a:r>
          </a:p>
          <a:p>
            <a:pPr lvl="1">
              <a:buFont typeface="Wingdings" charset="2"/>
              <a:buChar char="ü"/>
            </a:pPr>
            <a:r>
              <a:rPr lang="tr-TR" dirty="0" smtClean="0"/>
              <a:t>bireyin </a:t>
            </a:r>
            <a:r>
              <a:rPr lang="tr-TR" dirty="0"/>
              <a:t>hem kendini tanımasını </a:t>
            </a:r>
            <a:endParaRPr lang="tr-TR" dirty="0" smtClean="0"/>
          </a:p>
          <a:p>
            <a:pPr lvl="1">
              <a:buFont typeface="Wingdings" charset="2"/>
              <a:buChar char="ü"/>
            </a:pPr>
            <a:r>
              <a:rPr lang="tr-TR" dirty="0" smtClean="0"/>
              <a:t>hem </a:t>
            </a:r>
            <a:r>
              <a:rPr lang="tr-TR" dirty="0"/>
              <a:t>de başka birisinin ya da başkalarının bireyi tanımasını ifade eder. </a:t>
            </a:r>
            <a:endParaRPr lang="tr-TR" dirty="0" smtClean="0"/>
          </a:p>
          <a:p>
            <a:pPr marL="0" indent="0">
              <a:buNone/>
            </a:pPr>
            <a:r>
              <a:rPr lang="tr-TR" dirty="0"/>
              <a:t>	</a:t>
            </a:r>
            <a:r>
              <a:rPr lang="tr-TR" dirty="0" smtClean="0">
                <a:solidFill>
                  <a:srgbClr val="92D050"/>
                </a:solidFill>
              </a:rPr>
              <a:t>«Ancak </a:t>
            </a:r>
            <a:r>
              <a:rPr lang="tr-TR" dirty="0">
                <a:solidFill>
                  <a:srgbClr val="92D050"/>
                </a:solidFill>
              </a:rPr>
              <a:t>bu şekilde gelişim </a:t>
            </a:r>
            <a:r>
              <a:rPr lang="tr-TR" dirty="0" smtClean="0">
                <a:solidFill>
                  <a:srgbClr val="92D050"/>
                </a:solidFill>
              </a:rPr>
              <a:t>desteklenebilir.»</a:t>
            </a:r>
          </a:p>
        </p:txBody>
      </p:sp>
    </p:spTree>
    <p:extLst>
      <p:ext uri="{BB962C8B-B14F-4D97-AF65-F5344CB8AC3E}">
        <p14:creationId xmlns:p14="http://schemas.microsoft.com/office/powerpoint/2010/main" val="17748559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solidFill>
                  <a:srgbClr val="FFFF00"/>
                </a:solidFill>
              </a:rPr>
              <a:t>Tanıma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charset="2"/>
              <a:buChar char="ü"/>
            </a:pPr>
            <a:r>
              <a:rPr lang="tr-TR" dirty="0">
                <a:solidFill>
                  <a:srgbClr val="FFFF00"/>
                </a:solidFill>
              </a:rPr>
              <a:t>Tanıma ve </a:t>
            </a:r>
            <a:r>
              <a:rPr lang="tr-TR" dirty="0" smtClean="0">
                <a:solidFill>
                  <a:srgbClr val="FFFF00"/>
                </a:solidFill>
              </a:rPr>
              <a:t>değerlendirme </a:t>
            </a:r>
            <a:r>
              <a:rPr lang="tr-TR" dirty="0"/>
              <a:t>birbirinden bağımsız kavramlar değildir. </a:t>
            </a: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 algn="ctr">
              <a:buNone/>
            </a:pPr>
            <a:r>
              <a:rPr lang="tr-TR" dirty="0" smtClean="0"/>
              <a:t>«Bireyi </a:t>
            </a:r>
            <a:r>
              <a:rPr lang="tr-TR" dirty="0"/>
              <a:t>tanımadan yapılacak bir değerlendirmenin anlamı olmayacağı gibi değerlendirilmeyen bir tanıma etkinliği de eksik kalacaktır</a:t>
            </a:r>
            <a:r>
              <a:rPr lang="tr-TR" dirty="0" smtClean="0"/>
              <a:t>.» 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69959240"/>
      </p:ext>
    </p:extLst>
  </p:cSld>
  <p:clrMapOvr>
    <a:masterClrMapping/>
  </p:clrMapOvr>
</p:sld>
</file>

<file path=ppt/theme/theme1.xml><?xml version="1.0" encoding="utf-8"?>
<a:theme xmlns:a="http://schemas.openxmlformats.org/drawingml/2006/main" name="Five Rules">
  <a:themeElements>
    <a:clrScheme name="Duarte's Five Rules">
      <a:dk1>
        <a:sysClr val="windowText" lastClr="000000"/>
      </a:dk1>
      <a:lt1>
        <a:sysClr val="window" lastClr="FFFFFF"/>
      </a:lt1>
      <a:dk2>
        <a:srgbClr val="000000"/>
      </a:dk2>
      <a:lt2>
        <a:srgbClr val="EEECE1"/>
      </a:lt2>
      <a:accent1>
        <a:srgbClr val="08CFEE"/>
      </a:accent1>
      <a:accent2>
        <a:srgbClr val="F0AA26"/>
      </a:accent2>
      <a:accent3>
        <a:srgbClr val="5DA01F"/>
      </a:accent3>
      <a:accent4>
        <a:srgbClr val="F3EACD"/>
      </a:accent4>
      <a:accent5>
        <a:srgbClr val="4BACC6"/>
      </a:accent5>
      <a:accent6>
        <a:srgbClr val="F79646"/>
      </a:accent6>
      <a:hlink>
        <a:srgbClr val="F0AA26"/>
      </a:hlink>
      <a:folHlink>
        <a:srgbClr val="08CFE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Five Rules.potx</Template>
  <TotalTime>0</TotalTime>
  <Words>507</Words>
  <Application>Microsoft Office PowerPoint</Application>
  <PresentationFormat>Ekran Gösterisi (4:3)</PresentationFormat>
  <Paragraphs>62</Paragraphs>
  <Slides>14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14</vt:i4>
      </vt:variant>
    </vt:vector>
  </HeadingPairs>
  <TitlesOfParts>
    <vt:vector size="19" baseType="lpstr">
      <vt:lpstr>Arial</vt:lpstr>
      <vt:lpstr>Calibri</vt:lpstr>
      <vt:lpstr>Courier New</vt:lpstr>
      <vt:lpstr>Wingdings</vt:lpstr>
      <vt:lpstr>Five Rules</vt:lpstr>
      <vt:lpstr>PowerPoint Sunusu</vt:lpstr>
      <vt:lpstr>GELİŞİMSEL TANIMA VE DEĞERLENDIRME </vt:lpstr>
      <vt:lpstr>GELİŞİMSEL TANIMA VE DEĞERLENDİRME </vt:lpstr>
      <vt:lpstr>GELİŞİMSEL TANIMA VE DEĞERLENDİRME </vt:lpstr>
      <vt:lpstr>GELİŞİMSEL TANIMA VE DEĞERLENDİRME </vt:lpstr>
      <vt:lpstr>Gelişimsel değerlendirme;</vt:lpstr>
      <vt:lpstr>GELİŞİMSEL TANIMA VE DEĞERLENDİRME  İLE İLGİLİ KAVRAMLAR</vt:lpstr>
      <vt:lpstr>Tanıma</vt:lpstr>
      <vt:lpstr>Tanıma</vt:lpstr>
      <vt:lpstr> Değerlendirme </vt:lpstr>
      <vt:lpstr>Değerlendirme</vt:lpstr>
      <vt:lpstr>Değerlendirme </vt:lpstr>
      <vt:lpstr>Kapsayıcı değerlendirmede;</vt:lpstr>
      <vt:lpstr>BUGÜNLÜK BU KADAR 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2010-04-14T20:04:37Z</dcterms:created>
  <dcterms:modified xsi:type="dcterms:W3CDTF">2021-10-04T04:50:36Z</dcterms:modified>
</cp:coreProperties>
</file>