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69" r:id="rId5"/>
    <p:sldId id="259" r:id="rId6"/>
    <p:sldId id="260" r:id="rId7"/>
    <p:sldId id="261" r:id="rId8"/>
    <p:sldId id="262" r:id="rId9"/>
    <p:sldId id="267" r:id="rId10"/>
    <p:sldId id="263" r:id="rId11"/>
    <p:sldId id="264" r:id="rId12"/>
    <p:sldId id="265" r:id="rId13"/>
    <p:sldId id="266"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2/27/2020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2/27/2020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2/27/2020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2/27/2020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2/27/2020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2/27/2020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2/27/2020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2/27/2020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2/27/2020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2/27/2020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tileRect/>
        </a:gra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2/27/2020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Araştırmacı gazetecilikte uygulama süreçleri</a:t>
            </a:r>
            <a:endParaRPr lang="tr-TR" dirty="0"/>
          </a:p>
        </p:txBody>
      </p:sp>
      <p:sp>
        <p:nvSpPr>
          <p:cNvPr id="3" name="Alt Başlık 2"/>
          <p:cNvSpPr>
            <a:spLocks noGrp="1"/>
          </p:cNvSpPr>
          <p:nvPr>
            <p:ph type="subTitle" idx="1"/>
          </p:nvPr>
        </p:nvSpPr>
        <p:spPr/>
        <p:txBody>
          <a:bodyPr/>
          <a:lstStyle/>
          <a:p>
            <a:r>
              <a:rPr lang="tr-TR" dirty="0" err="1" smtClean="0"/>
              <a:t>Öğr</a:t>
            </a:r>
            <a:r>
              <a:rPr lang="tr-TR" dirty="0" smtClean="0"/>
              <a:t>. Gör. Gül Keçelioğlu</a:t>
            </a:r>
          </a:p>
          <a:p>
            <a:endParaRPr lang="tr-TR" dirty="0"/>
          </a:p>
        </p:txBody>
      </p:sp>
    </p:spTree>
    <p:extLst>
      <p:ext uri="{BB962C8B-B14F-4D97-AF65-F5344CB8AC3E}">
        <p14:creationId xmlns:p14="http://schemas.microsoft.com/office/powerpoint/2010/main" val="204436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Gazetecinin Kaynaklar Açısından Güvenilirliği </a:t>
            </a:r>
            <a:endParaRPr lang="tr-TR" dirty="0"/>
          </a:p>
        </p:txBody>
      </p:sp>
      <p:sp>
        <p:nvSpPr>
          <p:cNvPr id="3" name="İçerik Yer Tutucusu 2"/>
          <p:cNvSpPr>
            <a:spLocks noGrp="1"/>
          </p:cNvSpPr>
          <p:nvPr>
            <p:ph idx="1"/>
          </p:nvPr>
        </p:nvSpPr>
        <p:spPr/>
        <p:txBody>
          <a:bodyPr>
            <a:normAutofit fontScale="92500" lnSpcReduction="10000"/>
          </a:bodyPr>
          <a:lstStyle/>
          <a:p>
            <a:r>
              <a:rPr lang="tr-TR" sz="2400" dirty="0" smtClean="0"/>
              <a:t>Araştırmacı gazeteci kendine bilgi ve belge vermeye istekli kaynaklar açısından güvenilir olmalıdır. </a:t>
            </a:r>
          </a:p>
          <a:p>
            <a:r>
              <a:rPr lang="tr-TR" sz="2400" dirty="0" smtClean="0"/>
              <a:t>Kaynakların yayımlanmamak üzere verdiği (</a:t>
            </a:r>
            <a:r>
              <a:rPr lang="tr-TR" sz="2400" dirty="0" err="1" smtClean="0"/>
              <a:t>off</a:t>
            </a:r>
            <a:r>
              <a:rPr lang="tr-TR" sz="2400" dirty="0" smtClean="0"/>
              <a:t> </a:t>
            </a:r>
            <a:r>
              <a:rPr lang="tr-TR" sz="2400" dirty="0" err="1" smtClean="0"/>
              <a:t>the</a:t>
            </a:r>
            <a:r>
              <a:rPr lang="tr-TR" sz="2400" dirty="0" smtClean="0"/>
              <a:t> </a:t>
            </a:r>
            <a:r>
              <a:rPr lang="tr-TR" sz="2400" dirty="0" err="1" smtClean="0"/>
              <a:t>record</a:t>
            </a:r>
            <a:r>
              <a:rPr lang="tr-TR" sz="2400" dirty="0" smtClean="0"/>
              <a:t>), anonim kalmak şartıyla verdiği (haberin içinde kişi/kurumun adının geçmemesi) ya da belli bir tarihe kadar yayımlanmasını istemeyerek (ambargolu haber) verdiği bilgi ve belgeler konusunda sözünü tutmalıdır.</a:t>
            </a:r>
          </a:p>
          <a:p>
            <a:r>
              <a:rPr lang="tr-TR" sz="2400" dirty="0" smtClean="0"/>
              <a:t>Tabii ki sözünü tutamadığı durumlar oluşabilir, bu durumda bu sözü tutmanın ve tutmamanın maliyetini iyi hesaplamalıdır.</a:t>
            </a:r>
          </a:p>
          <a:p>
            <a:r>
              <a:rPr lang="tr-TR" sz="2400" dirty="0" smtClean="0"/>
              <a:t>Sözünü sık sık tutmayan ya da sözünün tutmamasını gerekçelendiremeyen araştırmacı gazeteci kaynaklardan bilgi almak konusunda sıkıntılar yaşayabilir.</a:t>
            </a:r>
          </a:p>
          <a:p>
            <a:endParaRPr lang="tr-TR" sz="2400" dirty="0"/>
          </a:p>
        </p:txBody>
      </p:sp>
    </p:spTree>
    <p:extLst>
      <p:ext uri="{BB962C8B-B14F-4D97-AF65-F5344CB8AC3E}">
        <p14:creationId xmlns:p14="http://schemas.microsoft.com/office/powerpoint/2010/main" val="2278022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Kaynağın Güvenilirliği</a:t>
            </a:r>
            <a:endParaRPr lang="tr-TR" dirty="0"/>
          </a:p>
        </p:txBody>
      </p:sp>
      <p:sp>
        <p:nvSpPr>
          <p:cNvPr id="3" name="İçerik Yer Tutucusu 2"/>
          <p:cNvSpPr>
            <a:spLocks noGrp="1"/>
          </p:cNvSpPr>
          <p:nvPr>
            <p:ph idx="1"/>
          </p:nvPr>
        </p:nvSpPr>
        <p:spPr/>
        <p:txBody>
          <a:bodyPr>
            <a:noAutofit/>
          </a:bodyPr>
          <a:lstStyle/>
          <a:p>
            <a:r>
              <a:rPr lang="tr-TR" sz="2400" dirty="0" smtClean="0"/>
              <a:t>Gazeteciler güvenilir kaynaklardan gelse bile belge ve bilgileri mutlaka teyit etmelidir. Kimi durumlarda teyit için yeterli zaman veya durumun oluşmaması durumunda risk aldığını unutmamalıdır. </a:t>
            </a:r>
          </a:p>
          <a:p>
            <a:r>
              <a:rPr lang="tr-TR" sz="2400" dirty="0" smtClean="0"/>
              <a:t>Kendisine sızdırılan bilgi ve belgeleri kullanırken de teyit edilmiş olsa bile bu bilgi ve belgeleri kullanmadan önce neden bu kaynağın, bu belgeleri kendisine sızdırmış olabileceğini iyi analiz </a:t>
            </a:r>
            <a:r>
              <a:rPr lang="tr-TR" sz="2400" dirty="0" smtClean="0"/>
              <a:t>etmesi, </a:t>
            </a:r>
            <a:r>
              <a:rPr lang="tr-TR" sz="2400" dirty="0" smtClean="0"/>
              <a:t>ortaya çıkabilecek sonuçları </a:t>
            </a:r>
            <a:r>
              <a:rPr lang="tr-TR" sz="2400" dirty="0" smtClean="0"/>
              <a:t>değerlendirmesi iyi olur. </a:t>
            </a:r>
            <a:endParaRPr lang="tr-TR" sz="2400" dirty="0" smtClean="0"/>
          </a:p>
          <a:p>
            <a:r>
              <a:rPr lang="tr-TR" sz="2400" dirty="0" smtClean="0"/>
              <a:t>Bu değerlendirme gazetecinin karşılaşabileceği riskleri önceden tanımlayıp önlem almasına yardımcı olabilir.</a:t>
            </a:r>
            <a:endParaRPr lang="tr-TR" sz="2400" dirty="0"/>
          </a:p>
          <a:p>
            <a:endParaRPr lang="tr-TR" sz="2400" dirty="0"/>
          </a:p>
        </p:txBody>
      </p:sp>
    </p:spTree>
    <p:extLst>
      <p:ext uri="{BB962C8B-B14F-4D97-AF65-F5344CB8AC3E}">
        <p14:creationId xmlns:p14="http://schemas.microsoft.com/office/powerpoint/2010/main" val="420871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Suçlanan Kişileri Kaynak Olarak Kullanmak</a:t>
            </a:r>
            <a:endParaRPr lang="tr-TR" dirty="0"/>
          </a:p>
        </p:txBody>
      </p:sp>
      <p:sp>
        <p:nvSpPr>
          <p:cNvPr id="3" name="İçerik Yer Tutucusu 2"/>
          <p:cNvSpPr>
            <a:spLocks noGrp="1"/>
          </p:cNvSpPr>
          <p:nvPr>
            <p:ph idx="1"/>
          </p:nvPr>
        </p:nvSpPr>
        <p:spPr/>
        <p:txBody>
          <a:bodyPr>
            <a:normAutofit lnSpcReduction="10000"/>
          </a:bodyPr>
          <a:lstStyle/>
          <a:p>
            <a:r>
              <a:rPr lang="tr-TR" sz="2200" dirty="0" smtClean="0"/>
              <a:t>Her hangi bir konuda suçlanan kişilerle görüşme yapmak genellikle çok zordur.</a:t>
            </a:r>
          </a:p>
          <a:p>
            <a:r>
              <a:rPr lang="tr-TR" sz="2200" dirty="0" smtClean="0"/>
              <a:t>Bu kişiler kendilerini aklamak için bilgi vermeye istekli de olabilir ama genellikle haklı ya da haksız bir suçlamaya maruz kaldıkları için sinirli ve saldırgan olabilirler. Hata yapıp kendilerini daha zor bir duruma sokmaktan çekinirler.</a:t>
            </a:r>
          </a:p>
          <a:p>
            <a:r>
              <a:rPr lang="tr-TR" sz="2200" dirty="0" smtClean="0"/>
              <a:t>Bu tür durumlarda araştırmacı gazetecinin kaynağı kaçırmamak için daha dikkatli davranması gerekebilir.</a:t>
            </a:r>
          </a:p>
          <a:p>
            <a:r>
              <a:rPr lang="tr-TR" sz="2200" dirty="0" smtClean="0"/>
              <a:t>Kimi zaman hedef saptırmak, muhabiri maniple etmek için çarpıtılmış, eksik ya da yanlış bilgiler verebilirler. Araştırmacı gazeteci bu tür durumlar karşısında uyanık olmalı</a:t>
            </a:r>
          </a:p>
          <a:p>
            <a:endParaRPr lang="tr-TR" sz="2200" dirty="0"/>
          </a:p>
        </p:txBody>
      </p:sp>
    </p:spTree>
    <p:extLst>
      <p:ext uri="{BB962C8B-B14F-4D97-AF65-F5344CB8AC3E}">
        <p14:creationId xmlns:p14="http://schemas.microsoft.com/office/powerpoint/2010/main" val="770025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Kaynaklarla İlişkiler</a:t>
            </a:r>
            <a:endParaRPr lang="tr-TR" dirty="0"/>
          </a:p>
        </p:txBody>
      </p:sp>
      <p:sp>
        <p:nvSpPr>
          <p:cNvPr id="3" name="İçerik Yer Tutucusu 2"/>
          <p:cNvSpPr>
            <a:spLocks noGrp="1"/>
          </p:cNvSpPr>
          <p:nvPr>
            <p:ph idx="1"/>
          </p:nvPr>
        </p:nvSpPr>
        <p:spPr/>
        <p:txBody>
          <a:bodyPr>
            <a:normAutofit fontScale="92500" lnSpcReduction="20000"/>
          </a:bodyPr>
          <a:lstStyle/>
          <a:p>
            <a:r>
              <a:rPr lang="tr-TR" sz="2800" dirty="0" smtClean="0"/>
              <a:t>Kaynağın kişisel özellikleri, özel hayatı, ilgileri hakkında bilgili olmak kaynaktan bilgi almayı kolaylaştırabilir.</a:t>
            </a:r>
          </a:p>
          <a:p>
            <a:r>
              <a:rPr lang="tr-TR" sz="2800" dirty="0" smtClean="0"/>
              <a:t>Gazetecinin insanlarla iyi ilişki kurabilen, sempatik, sevilen, güvenilen ve/veya saygı duyulan biri olması da kaynaklardan bilgi almasını kolaylaştırabilir. </a:t>
            </a:r>
          </a:p>
          <a:p>
            <a:r>
              <a:rPr lang="tr-TR" sz="2800" dirty="0" smtClean="0"/>
              <a:t>Muhabirle tanışıklığı olan kapıcılar, mübaşirler, polisler, bekçiler, garsonlar gibi insanlarla sık irtibat halinde olan meslek gruplarında çalışanlar eğer muhabire güven duymuşlarsa  gerektiğinde ihbarda bulunabilirler.</a:t>
            </a:r>
          </a:p>
          <a:p>
            <a:r>
              <a:rPr lang="tr-TR" sz="2800" dirty="0" smtClean="0"/>
              <a:t>Bu tür ikincil kaynaklardan alınan bilgilerle birincil kaynaklara ulaşmak imkanlı hale gelebilir.</a:t>
            </a:r>
          </a:p>
        </p:txBody>
      </p:sp>
    </p:spTree>
    <p:extLst>
      <p:ext uri="{BB962C8B-B14F-4D97-AF65-F5344CB8AC3E}">
        <p14:creationId xmlns:p14="http://schemas.microsoft.com/office/powerpoint/2010/main" val="3357031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Kaynaklarla İlişkiler</a:t>
            </a:r>
            <a:endParaRPr lang="tr-TR" dirty="0"/>
          </a:p>
        </p:txBody>
      </p:sp>
      <p:sp>
        <p:nvSpPr>
          <p:cNvPr id="3" name="İçerik Yer Tutucusu 2"/>
          <p:cNvSpPr>
            <a:spLocks noGrp="1"/>
          </p:cNvSpPr>
          <p:nvPr>
            <p:ph idx="1"/>
          </p:nvPr>
        </p:nvSpPr>
        <p:spPr/>
        <p:txBody>
          <a:bodyPr>
            <a:normAutofit lnSpcReduction="10000"/>
          </a:bodyPr>
          <a:lstStyle/>
          <a:p>
            <a:r>
              <a:rPr lang="tr-TR" sz="2400" dirty="0"/>
              <a:t>Araştırmacı gazeteci çeşitli konularda uzmanlardan ya da meslektaşlardan fikir almak için güvendiği kişilerle olayı ya da durumu müzakere edip beyin fırtınası yaparak göremediği bağlantıları görmeye çalışabilir.</a:t>
            </a:r>
          </a:p>
          <a:p>
            <a:r>
              <a:rPr lang="tr-TR" sz="2400" dirty="0"/>
              <a:t>Gazeteci incelediği olay, kişi/kurum ya da durumlarla arasına mesafe koymayı becerebilirse, güvenilir sonuçlar çıkarmaya daha fazla yaklaşabilir.</a:t>
            </a:r>
          </a:p>
          <a:p>
            <a:r>
              <a:rPr lang="tr-TR" sz="2400" dirty="0" smtClean="0"/>
              <a:t>Araştırmacı gazeteci, </a:t>
            </a:r>
            <a:r>
              <a:rPr lang="tr-TR" sz="2400" dirty="0"/>
              <a:t>s</a:t>
            </a:r>
            <a:r>
              <a:rPr lang="tr-TR" sz="2400" dirty="0" smtClean="0"/>
              <a:t>ezgilerine </a:t>
            </a:r>
            <a:r>
              <a:rPr lang="tr-TR" sz="2400" dirty="0"/>
              <a:t>güvenmeli ancak hislerle hareket etmemelidir. Daha çok kaynağın hislerine odaklanırsa kaynaktan aldığı bilgiyi doğru değerlendirebilir. </a:t>
            </a:r>
          </a:p>
        </p:txBody>
      </p:sp>
    </p:spTree>
    <p:extLst>
      <p:ext uri="{BB962C8B-B14F-4D97-AF65-F5344CB8AC3E}">
        <p14:creationId xmlns:p14="http://schemas.microsoft.com/office/powerpoint/2010/main" val="137713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p:spPr>
        <p:txBody>
          <a:bodyPr>
            <a:normAutofit fontScale="90000"/>
          </a:bodyPr>
          <a:lstStyle/>
          <a:p>
            <a:r>
              <a:rPr lang="tr-TR" dirty="0" smtClean="0"/>
              <a:t>Araştırmacı Gazetecilikte Uygulama Süreçleri</a:t>
            </a:r>
            <a:endParaRPr lang="tr-TR" dirty="0"/>
          </a:p>
        </p:txBody>
      </p:sp>
      <p:sp>
        <p:nvSpPr>
          <p:cNvPr id="3" name="İçerik Yer Tutucusu 2"/>
          <p:cNvSpPr>
            <a:spLocks noGrp="1"/>
          </p:cNvSpPr>
          <p:nvPr>
            <p:ph idx="1"/>
          </p:nvPr>
        </p:nvSpPr>
        <p:spPr>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p:spPr>
        <p:txBody>
          <a:bodyPr>
            <a:normAutofit/>
          </a:bodyPr>
          <a:lstStyle/>
          <a:p>
            <a:r>
              <a:rPr lang="tr-TR" sz="4800" dirty="0" smtClean="0"/>
              <a:t>Konu bulma</a:t>
            </a:r>
          </a:p>
          <a:p>
            <a:r>
              <a:rPr lang="tr-TR" sz="4800" dirty="0" smtClean="0"/>
              <a:t>Araştırma ve Dosya Oluşturma</a:t>
            </a:r>
          </a:p>
          <a:p>
            <a:r>
              <a:rPr lang="tr-TR" sz="4800" dirty="0" smtClean="0"/>
              <a:t>Araştırma sonuçlarını gazete yazısına dönüştürme</a:t>
            </a:r>
          </a:p>
          <a:p>
            <a:pPr marL="0" indent="0">
              <a:buNone/>
            </a:pPr>
            <a:endParaRPr lang="tr-TR" sz="4800" dirty="0"/>
          </a:p>
        </p:txBody>
      </p:sp>
    </p:spTree>
    <p:extLst>
      <p:ext uri="{BB962C8B-B14F-4D97-AF65-F5344CB8AC3E}">
        <p14:creationId xmlns:p14="http://schemas.microsoft.com/office/powerpoint/2010/main" val="389860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 Bulma</a:t>
            </a:r>
            <a:endParaRPr lang="tr-TR" dirty="0"/>
          </a:p>
        </p:txBody>
      </p:sp>
      <p:sp>
        <p:nvSpPr>
          <p:cNvPr id="3" name="İçerik Yer Tutucusu 2"/>
          <p:cNvSpPr>
            <a:spLocks noGrp="1"/>
          </p:cNvSpPr>
          <p:nvPr>
            <p:ph idx="1"/>
          </p:nvPr>
        </p:nvSpPr>
        <p:spPr>
          <a:xfrm>
            <a:off x="1066800" y="2103120"/>
            <a:ext cx="10058400" cy="4244926"/>
          </a:xfrm>
        </p:spPr>
        <p:txBody>
          <a:bodyPr>
            <a:normAutofit/>
          </a:bodyPr>
          <a:lstStyle/>
          <a:p>
            <a:r>
              <a:rPr lang="tr-TR" sz="3200" dirty="0" smtClean="0"/>
              <a:t>Araştırmacı gazetecilikte </a:t>
            </a:r>
            <a:r>
              <a:rPr lang="tr-TR" sz="3200" dirty="0" smtClean="0"/>
              <a:t>konular (daha </a:t>
            </a:r>
            <a:r>
              <a:rPr lang="tr-TR" sz="3200" dirty="0" smtClean="0"/>
              <a:t>önce de sıklıkla değindiğimiz </a:t>
            </a:r>
            <a:r>
              <a:rPr lang="tr-TR" sz="3200" dirty="0" smtClean="0"/>
              <a:t>gibi) </a:t>
            </a:r>
            <a:r>
              <a:rPr lang="tr-TR" sz="3200" dirty="0" smtClean="0"/>
              <a:t>ortaya çıkarılmasında kamu yararı bulunan ve özellikle saklanan, halı altına süpürülen konulardır.</a:t>
            </a:r>
          </a:p>
          <a:p>
            <a:r>
              <a:rPr lang="tr-TR" sz="3200" dirty="0" smtClean="0"/>
              <a:t>Bu bağlamda yolsuzluk</a:t>
            </a:r>
            <a:r>
              <a:rPr lang="tr-TR" sz="3200" dirty="0" smtClean="0"/>
              <a:t>, rüşvet, kamu kaynaklarını kişisel ya da grup yararına istismar etmek, masum insanların zarar görmesine neden olan faaliyetler gibi bir çok konu </a:t>
            </a:r>
            <a:r>
              <a:rPr lang="tr-TR" sz="3200" dirty="0" smtClean="0"/>
              <a:t>sıralanabilir</a:t>
            </a:r>
            <a:r>
              <a:rPr lang="tr-TR" sz="3200" dirty="0"/>
              <a:t>.</a:t>
            </a:r>
            <a:endParaRPr lang="tr-TR" sz="3200" dirty="0" smtClean="0"/>
          </a:p>
        </p:txBody>
      </p:sp>
    </p:spTree>
    <p:extLst>
      <p:ext uri="{BB962C8B-B14F-4D97-AF65-F5344CB8AC3E}">
        <p14:creationId xmlns:p14="http://schemas.microsoft.com/office/powerpoint/2010/main" val="2230180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 Bulma</a:t>
            </a:r>
            <a:endParaRPr lang="tr-TR" dirty="0"/>
          </a:p>
        </p:txBody>
      </p:sp>
      <p:sp>
        <p:nvSpPr>
          <p:cNvPr id="3" name="İçerik Yer Tutucusu 2"/>
          <p:cNvSpPr>
            <a:spLocks noGrp="1"/>
          </p:cNvSpPr>
          <p:nvPr>
            <p:ph idx="1"/>
          </p:nvPr>
        </p:nvSpPr>
        <p:spPr/>
        <p:txBody>
          <a:bodyPr>
            <a:normAutofit fontScale="92500"/>
          </a:bodyPr>
          <a:lstStyle/>
          <a:p>
            <a:r>
              <a:rPr lang="tr-TR" sz="3200" dirty="0"/>
              <a:t>Araştırmacı gazetecilikte konu bulmanın çeşitli yolları vardır. Bunlardan biri rutin habercilik yaparken de takip edilen polis, adliye, </a:t>
            </a:r>
            <a:r>
              <a:rPr lang="tr-TR" sz="3200" dirty="0" smtClean="0"/>
              <a:t>hastane</a:t>
            </a:r>
            <a:r>
              <a:rPr lang="tr-TR" sz="3200" dirty="0"/>
              <a:t>, sosyal hizmet kurumları  gibi geleneksel kaynakları takip etmektir.</a:t>
            </a:r>
          </a:p>
          <a:p>
            <a:r>
              <a:rPr lang="tr-TR" sz="3200" dirty="0"/>
              <a:t>Rutin pratikler içinde haber havuzuna düşen haberler içinde de araştırmacı gazetecilik yapmayı gerektirecek çelişkili bilgi ve belgelerden yola çıkarak konu bulunabilir</a:t>
            </a:r>
            <a:r>
              <a:rPr lang="tr-TR" sz="3200" dirty="0" smtClean="0"/>
              <a:t>.</a:t>
            </a:r>
            <a:endParaRPr lang="tr-TR" sz="3200" dirty="0"/>
          </a:p>
        </p:txBody>
      </p:sp>
    </p:spTree>
    <p:extLst>
      <p:ext uri="{BB962C8B-B14F-4D97-AF65-F5344CB8AC3E}">
        <p14:creationId xmlns:p14="http://schemas.microsoft.com/office/powerpoint/2010/main" val="5360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 Bulma</a:t>
            </a:r>
            <a:endParaRPr lang="tr-TR" dirty="0"/>
          </a:p>
        </p:txBody>
      </p:sp>
      <p:sp>
        <p:nvSpPr>
          <p:cNvPr id="3" name="İçerik Yer Tutucusu 2"/>
          <p:cNvSpPr>
            <a:spLocks noGrp="1"/>
          </p:cNvSpPr>
          <p:nvPr>
            <p:ph idx="1"/>
          </p:nvPr>
        </p:nvSpPr>
        <p:spPr/>
        <p:txBody>
          <a:bodyPr>
            <a:noAutofit/>
          </a:bodyPr>
          <a:lstStyle/>
          <a:p>
            <a:r>
              <a:rPr lang="tr-TR" sz="2400" dirty="0"/>
              <a:t>Yapılmış haberler içinde gazetecinin gözüne çarpan ve derinlemesine araştırma gerektiren soru işaretlerinden yola çıkarak konu bulunabilir</a:t>
            </a:r>
          </a:p>
          <a:p>
            <a:r>
              <a:rPr lang="tr-TR" sz="2400" dirty="0"/>
              <a:t>Gazeteciye bazen belli bir ücret karşılığında ya da ücretsiz </a:t>
            </a:r>
            <a:r>
              <a:rPr lang="tr-TR" sz="2400" dirty="0" err="1"/>
              <a:t>tiyo</a:t>
            </a:r>
            <a:r>
              <a:rPr lang="tr-TR" sz="2400" dirty="0"/>
              <a:t> veren kişi ve/veya kurumlardan alınan bilgilerden hareketle konu oluşturulabilir. </a:t>
            </a:r>
            <a:r>
              <a:rPr lang="tr-TR" sz="2400" dirty="0" err="1"/>
              <a:t>Tiyo</a:t>
            </a:r>
            <a:r>
              <a:rPr lang="tr-TR" sz="2400" dirty="0"/>
              <a:t> veren kişilere </a:t>
            </a:r>
            <a:r>
              <a:rPr lang="tr-TR" sz="2400" dirty="0" err="1"/>
              <a:t>çıngırakçı</a:t>
            </a:r>
            <a:r>
              <a:rPr lang="tr-TR" sz="2400" dirty="0"/>
              <a:t> adı da verilir. Bu kişiler gazetecinin tanıdığı, sürekli kullandığı kaynaklar olabileceği gibi, kimliğini gizleyen </a:t>
            </a:r>
            <a:r>
              <a:rPr lang="tr-TR" sz="2400" dirty="0" err="1"/>
              <a:t>tiyocular</a:t>
            </a:r>
            <a:r>
              <a:rPr lang="tr-TR" sz="2400" dirty="0"/>
              <a:t>/</a:t>
            </a:r>
            <a:r>
              <a:rPr lang="tr-TR" sz="2400" dirty="0" err="1"/>
              <a:t>çıngırakçılar</a:t>
            </a:r>
            <a:r>
              <a:rPr lang="tr-TR" sz="2400" dirty="0"/>
              <a:t> da </a:t>
            </a:r>
            <a:r>
              <a:rPr lang="tr-TR" sz="2400" dirty="0" smtClean="0"/>
              <a:t>olabilir.</a:t>
            </a:r>
          </a:p>
          <a:p>
            <a:r>
              <a:rPr lang="tr-TR" sz="2400" dirty="0"/>
              <a:t>S</a:t>
            </a:r>
            <a:r>
              <a:rPr lang="tr-TR" sz="2400" dirty="0" smtClean="0"/>
              <a:t>ızdırılan </a:t>
            </a:r>
            <a:r>
              <a:rPr lang="tr-TR" sz="2400" dirty="0"/>
              <a:t>bilgi ve/veya belgelerden yola çıkarak konu oluşturulabilir.</a:t>
            </a:r>
          </a:p>
          <a:p>
            <a:endParaRPr lang="tr-TR" dirty="0"/>
          </a:p>
        </p:txBody>
      </p:sp>
    </p:spTree>
    <p:extLst>
      <p:ext uri="{BB962C8B-B14F-4D97-AF65-F5344CB8AC3E}">
        <p14:creationId xmlns:p14="http://schemas.microsoft.com/office/powerpoint/2010/main" val="78050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Konu Bulma</a:t>
            </a:r>
            <a:endParaRPr lang="tr-TR" dirty="0"/>
          </a:p>
        </p:txBody>
      </p:sp>
      <p:sp>
        <p:nvSpPr>
          <p:cNvPr id="3" name="İçerik Yer Tutucusu 2"/>
          <p:cNvSpPr>
            <a:spLocks noGrp="1"/>
          </p:cNvSpPr>
          <p:nvPr>
            <p:ph idx="1"/>
          </p:nvPr>
        </p:nvSpPr>
        <p:spPr/>
        <p:txBody>
          <a:bodyPr>
            <a:noAutofit/>
          </a:bodyPr>
          <a:lstStyle/>
          <a:p>
            <a:r>
              <a:rPr lang="tr-TR" sz="2800" dirty="0" smtClean="0"/>
              <a:t>Takip edilen dava dosyalarında mahkemeler tarafından aydınlatılmamış önemli ayrıntılardan yola çıkılabilir</a:t>
            </a:r>
          </a:p>
          <a:p>
            <a:r>
              <a:rPr lang="tr-TR" sz="2800" dirty="0" smtClean="0"/>
              <a:t>Üstü kapatılmış ya da bir şekilde gündemden düşmüş kamu görevlileri hakkında yapılmış suçlamalardan yola çıkarak kapsamlı bir araştırma konusuna ulaşılabilir</a:t>
            </a:r>
          </a:p>
          <a:p>
            <a:r>
              <a:rPr lang="tr-TR" sz="2800" dirty="0" smtClean="0"/>
              <a:t>Yazı işlerinin takip etmesi için muhabire verdiği olay ya da durumlardan yola çıkarak bir araştırmacı gazetecilik konusu çıkarılabilir</a:t>
            </a:r>
            <a:endParaRPr lang="tr-TR" sz="2800" dirty="0"/>
          </a:p>
        </p:txBody>
      </p:sp>
    </p:spTree>
    <p:extLst>
      <p:ext uri="{BB962C8B-B14F-4D97-AF65-F5344CB8AC3E}">
        <p14:creationId xmlns:p14="http://schemas.microsoft.com/office/powerpoint/2010/main" val="2318489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Yapma</a:t>
            </a:r>
            <a:endParaRPr lang="tr-TR" dirty="0"/>
          </a:p>
        </p:txBody>
      </p:sp>
      <p:sp>
        <p:nvSpPr>
          <p:cNvPr id="3" name="İçerik Yer Tutucusu 2"/>
          <p:cNvSpPr>
            <a:spLocks noGrp="1"/>
          </p:cNvSpPr>
          <p:nvPr>
            <p:ph idx="1"/>
          </p:nvPr>
        </p:nvSpPr>
        <p:spPr/>
        <p:txBody>
          <a:bodyPr>
            <a:noAutofit/>
          </a:bodyPr>
          <a:lstStyle/>
          <a:p>
            <a:r>
              <a:rPr lang="tr-TR" sz="2200" dirty="0" smtClean="0"/>
              <a:t>Araştırmaya başlamadan önce muhabirin büyük olasılıkla bir varsayımı vardır. Sonuç varsaydığı gibi çıkmayabilir ama varsayım araştırmacının izleyeceği yolu sistemli bir şekilde planlamasına yardım eder.</a:t>
            </a:r>
          </a:p>
          <a:p>
            <a:r>
              <a:rPr lang="tr-TR" sz="2200" dirty="0" smtClean="0"/>
              <a:t>Yine araştırmaya başlamadan önce elinde bulunan bilgi ve belgeleri iyi analiz etmek işleri kolaylaştırır.</a:t>
            </a:r>
          </a:p>
          <a:p>
            <a:r>
              <a:rPr lang="tr-TR" sz="2200" dirty="0" smtClean="0"/>
              <a:t>Hangi bilgiyi aradığını, amacının ne olduğunu, hangi aşamada hangi kaynaklara ulaşacağını planlamasına yardımcı olur.</a:t>
            </a:r>
          </a:p>
          <a:p>
            <a:r>
              <a:rPr lang="tr-TR" sz="2200" dirty="0" smtClean="0"/>
              <a:t>Araştırmanın yönü elde edilen yeni bilgilere göre değişebilir. Bu durumda yeni bir plan yapmak gerekebilir.</a:t>
            </a:r>
            <a:endParaRPr lang="tr-TR" sz="2200" dirty="0"/>
          </a:p>
        </p:txBody>
      </p:sp>
    </p:spTree>
    <p:extLst>
      <p:ext uri="{BB962C8B-B14F-4D97-AF65-F5344CB8AC3E}">
        <p14:creationId xmlns:p14="http://schemas.microsoft.com/office/powerpoint/2010/main" val="11279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Haber Kaynakları</a:t>
            </a:r>
            <a:endParaRPr lang="tr-TR" dirty="0"/>
          </a:p>
        </p:txBody>
      </p:sp>
      <p:sp>
        <p:nvSpPr>
          <p:cNvPr id="3" name="İçerik Yer Tutucusu 2"/>
          <p:cNvSpPr>
            <a:spLocks noGrp="1"/>
          </p:cNvSpPr>
          <p:nvPr>
            <p:ph idx="1"/>
          </p:nvPr>
        </p:nvSpPr>
        <p:spPr/>
        <p:txBody>
          <a:bodyPr>
            <a:normAutofit/>
          </a:bodyPr>
          <a:lstStyle/>
          <a:p>
            <a:r>
              <a:rPr lang="tr-TR" sz="2400" dirty="0" smtClean="0"/>
              <a:t>Kaynaklar kişiler olabileceği gibi belgeler, raporlar, kayıtlar, tutanaklar, yönetmelikler, fotoğraflar, videolar gibi cansız kaynaklar da olabilir.</a:t>
            </a:r>
          </a:p>
          <a:p>
            <a:r>
              <a:rPr lang="tr-TR" sz="2400" dirty="0" smtClean="0"/>
              <a:t>Cansız kaynaklara da çoğu zaman kişiler aracılığı ile ulaşılır.</a:t>
            </a:r>
          </a:p>
          <a:p>
            <a:r>
              <a:rPr lang="tr-TR" sz="2400" dirty="0" smtClean="0"/>
              <a:t>Birincil kaynaklar olay veya durumla doğrudan ilgisi bulunan kişi ya da belgelerdir.</a:t>
            </a:r>
          </a:p>
          <a:p>
            <a:r>
              <a:rPr lang="tr-TR" sz="2400" dirty="0" smtClean="0"/>
              <a:t>İkincil kaynaklar ise dolaylı ilgisi olan kişi ya da belgelerdir.</a:t>
            </a:r>
          </a:p>
          <a:p>
            <a:r>
              <a:rPr lang="tr-TR" sz="2400" dirty="0" smtClean="0"/>
              <a:t>İkincil kaynaklar önemsiz değildir, çoğu zaman birincil kaynaklara ikincil kaynaklardan yola çıkarak ulaşılır.</a:t>
            </a:r>
          </a:p>
          <a:p>
            <a:endParaRPr lang="tr-TR" sz="2400" dirty="0"/>
          </a:p>
        </p:txBody>
      </p:sp>
    </p:spTree>
    <p:extLst>
      <p:ext uri="{BB962C8B-B14F-4D97-AF65-F5344CB8AC3E}">
        <p14:creationId xmlns:p14="http://schemas.microsoft.com/office/powerpoint/2010/main" val="683162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Cansız Kaynaklar</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Kamu kayıtları (tutanaklar, raporlar, yazışmalar vs.)</a:t>
            </a:r>
          </a:p>
          <a:p>
            <a:r>
              <a:rPr lang="tr-TR" dirty="0" smtClean="0"/>
              <a:t>Dava dosyaları</a:t>
            </a:r>
          </a:p>
          <a:p>
            <a:r>
              <a:rPr lang="tr-TR" dirty="0" smtClean="0"/>
              <a:t>Yasama ve yürütmeye ilişkin tutanaklar, yönetmelikler, kanunlar vs.</a:t>
            </a:r>
          </a:p>
          <a:p>
            <a:r>
              <a:rPr lang="tr-TR" dirty="0" smtClean="0"/>
              <a:t>Çeşitli rehberler</a:t>
            </a:r>
          </a:p>
          <a:p>
            <a:r>
              <a:rPr lang="tr-TR" dirty="0" smtClean="0"/>
              <a:t>Çeşitli kişi, kurum ve kuruluşlar hakkında muhabirin ulaşabileceği dosyalar</a:t>
            </a:r>
          </a:p>
          <a:p>
            <a:r>
              <a:rPr lang="tr-TR" dirty="0" smtClean="0"/>
              <a:t>Sivil kurum ve kuruluşların kamuya açık belgeleri, üye listeleri </a:t>
            </a:r>
            <a:r>
              <a:rPr lang="tr-TR" dirty="0" err="1" smtClean="0"/>
              <a:t>vs</a:t>
            </a:r>
            <a:endParaRPr lang="tr-TR" dirty="0" smtClean="0"/>
          </a:p>
          <a:p>
            <a:r>
              <a:rPr lang="tr-TR" dirty="0" smtClean="0"/>
              <a:t>Kişi, kurum ve kuruluşların web sayfaları, </a:t>
            </a:r>
            <a:r>
              <a:rPr lang="tr-TR" dirty="0" err="1" smtClean="0"/>
              <a:t>blogları</a:t>
            </a:r>
            <a:r>
              <a:rPr lang="tr-TR" dirty="0" smtClean="0"/>
              <a:t>, sosyal medya hesapları</a:t>
            </a:r>
          </a:p>
          <a:p>
            <a:r>
              <a:rPr lang="tr-TR" dirty="0" smtClean="0"/>
              <a:t>Kütüphaneler, elektronik kütüphaneler</a:t>
            </a:r>
          </a:p>
          <a:p>
            <a:r>
              <a:rPr lang="tr-TR" dirty="0" smtClean="0"/>
              <a:t>Çeşitli veri </a:t>
            </a:r>
            <a:r>
              <a:rPr lang="tr-TR" dirty="0" smtClean="0"/>
              <a:t>tabanları</a:t>
            </a:r>
          </a:p>
          <a:p>
            <a:r>
              <a:rPr lang="tr-TR" dirty="0" smtClean="0"/>
              <a:t>Sızdırılan elektronik veriler</a:t>
            </a:r>
            <a:endParaRPr lang="tr-TR" dirty="0" smtClean="0"/>
          </a:p>
          <a:p>
            <a:r>
              <a:rPr lang="tr-TR" dirty="0" smtClean="0"/>
              <a:t>İnternette bulunan içerikleri kataloglayan arama motorları </a:t>
            </a:r>
          </a:p>
        </p:txBody>
      </p:sp>
    </p:spTree>
    <p:extLst>
      <p:ext uri="{BB962C8B-B14F-4D97-AF65-F5344CB8AC3E}">
        <p14:creationId xmlns:p14="http://schemas.microsoft.com/office/powerpoint/2010/main" val="35268891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TM03457510[[fn=Sabun]]</Template>
  <TotalTime>151</TotalTime>
  <Words>901</Words>
  <Application>Microsoft Office PowerPoint</Application>
  <PresentationFormat>Geniş ekran</PresentationFormat>
  <Paragraphs>66</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Century Gothic</vt:lpstr>
      <vt:lpstr>Garamond</vt:lpstr>
      <vt:lpstr>Sabun</vt:lpstr>
      <vt:lpstr>Araştırmacı gazetecilikte uygulama süreçleri</vt:lpstr>
      <vt:lpstr>Araştırmacı Gazetecilikte Uygulama Süreçleri</vt:lpstr>
      <vt:lpstr>Konu Bulma</vt:lpstr>
      <vt:lpstr>Konu Bulma</vt:lpstr>
      <vt:lpstr>Konu Bulma</vt:lpstr>
      <vt:lpstr>Konu Bulma</vt:lpstr>
      <vt:lpstr>Araştırma Yapma</vt:lpstr>
      <vt:lpstr>Haber Kaynakları</vt:lpstr>
      <vt:lpstr>Cansız Kaynaklar</vt:lpstr>
      <vt:lpstr>Gazetecinin Kaynaklar Açısından Güvenilirliği </vt:lpstr>
      <vt:lpstr>Kaynağın Güvenilirliği</vt:lpstr>
      <vt:lpstr>Suçlanan Kişileri Kaynak Olarak Kullanmak</vt:lpstr>
      <vt:lpstr>Kaynaklarla İlişkiler</vt:lpstr>
      <vt:lpstr>Kaynaklarla İlişkiler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Araştırmacı gazetecilik uygulama süreçleri</dc:title>
  <dc:creator>TEKNIK</dc:creator>
  <cp:lastModifiedBy>TEKNIK</cp:lastModifiedBy>
  <cp:revision>17</cp:revision>
  <dcterms:created xsi:type="dcterms:W3CDTF">2020-02-27T09:17:56Z</dcterms:created>
  <dcterms:modified xsi:type="dcterms:W3CDTF">2020-02-27T12:14:43Z</dcterms:modified>
</cp:coreProperties>
</file>