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8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2411DB7-BC74-40F1-A1BD-30E81C657DEA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628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95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315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912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397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072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464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164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07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7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97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437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94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76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4900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25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415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411DB7-BC74-40F1-A1BD-30E81C657DEA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80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700869"/>
          </a:xfrm>
        </p:spPr>
        <p:txBody>
          <a:bodyPr/>
          <a:lstStyle/>
          <a:p>
            <a:r>
              <a:rPr lang="tr-TR" altLang="tr-TR" sz="4400" b="1" dirty="0"/>
              <a:t>ÖRGÜTSEL VE YÖNETİMSEL İLETİŞİM BİÇİMLERİ</a:t>
            </a:r>
            <a:r>
              <a:rPr lang="tr-TR" altLang="tr-TR" sz="4400" dirty="0"/>
              <a:t> 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2713712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1295401" y="1968285"/>
            <a:ext cx="9601196" cy="390758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 b="1" i="1" dirty="0">
                <a:solidFill>
                  <a:schemeClr val="tx1"/>
                </a:solidFill>
              </a:rPr>
              <a:t>										Y Modeli</a:t>
            </a:r>
            <a:r>
              <a:rPr lang="tr-TR" altLang="tr-TR" i="1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tr-TR" altLang="tr-TR" dirty="0"/>
              <a:t>Önderlik tatmini, merkezileşme derecesi ve iletişim hızı çok yüksektir. Kişisel tatmin ve doğruluk derecesi yüksektir. Ancak,  grup tatmini ve haberleşme kanal sayısı düşüktür.</a:t>
            </a:r>
          </a:p>
          <a:p>
            <a:pPr>
              <a:buFont typeface="Wingdings" panose="05000000000000000000" pitchFamily="2" charset="2"/>
              <a:buNone/>
            </a:pPr>
            <a:br>
              <a:rPr lang="tr-TR" altLang="tr-TR" dirty="0"/>
            </a:b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58040881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1295401" y="1916112"/>
            <a:ext cx="9601196" cy="3959756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 b="1" i="1" dirty="0">
                <a:solidFill>
                  <a:schemeClr val="tx1"/>
                </a:solidFill>
              </a:rPr>
              <a:t>									Zincir Modeli</a:t>
            </a:r>
            <a:r>
              <a:rPr lang="tr-TR" altLang="tr-TR" i="1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tr-TR" altLang="tr-TR" dirty="0"/>
              <a:t>Üyelerin birbirine yakınlık derecesine göre ilişkilendirilir. Grubun bazı üyeleri izole durumda kalabilir. </a:t>
            </a:r>
          </a:p>
          <a:p>
            <a:pPr algn="just"/>
            <a:r>
              <a:rPr lang="tr-TR" altLang="tr-TR" dirty="0"/>
              <a:t>Merkezileşeme derecesi, haberleşme kanalı sayısı, önderlik tatmini, grup tatmini, kişisel tatmin, hız ve doğruluk derecesi yüksek değildir.</a:t>
            </a:r>
          </a:p>
        </p:txBody>
      </p:sp>
    </p:spTree>
    <p:extLst>
      <p:ext uri="{BB962C8B-B14F-4D97-AF65-F5344CB8AC3E}">
        <p14:creationId xmlns:p14="http://schemas.microsoft.com/office/powerpoint/2010/main" val="417887720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1295401" y="1968285"/>
            <a:ext cx="9601196" cy="390758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 b="1" i="1" dirty="0">
                <a:solidFill>
                  <a:schemeClr val="tx1"/>
                </a:solidFill>
              </a:rPr>
              <a:t>									Daire Modeli</a:t>
            </a:r>
            <a:r>
              <a:rPr lang="tr-TR" altLang="tr-TR" i="1" dirty="0">
                <a:solidFill>
                  <a:schemeClr val="tx1"/>
                </a:solidFill>
              </a:rPr>
              <a:t> </a:t>
            </a:r>
          </a:p>
          <a:p>
            <a:r>
              <a:rPr lang="tr-TR" altLang="tr-TR" dirty="0"/>
              <a:t>Grupta bir lider yoktur. Bireylerden herhangi biri iletişimi başlatabilir. </a:t>
            </a:r>
          </a:p>
          <a:p>
            <a:pPr algn="just"/>
            <a:r>
              <a:rPr lang="tr-TR" altLang="tr-TR" dirty="0"/>
              <a:t>Merkezileşme derecesinin azdır. Haberleşme kanalının ve grup tatmininin orta derecededir. Önderlik tatmini, hız ve doğruluk derecesi de düşüktür.</a:t>
            </a:r>
          </a:p>
        </p:txBody>
      </p:sp>
    </p:spTree>
    <p:extLst>
      <p:ext uri="{BB962C8B-B14F-4D97-AF65-F5344CB8AC3E}">
        <p14:creationId xmlns:p14="http://schemas.microsoft.com/office/powerpoint/2010/main" val="100360679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1703388" y="1999281"/>
            <a:ext cx="8964612" cy="345612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 b="1" i="1" dirty="0">
                <a:solidFill>
                  <a:schemeClr val="tx1"/>
                </a:solidFill>
              </a:rPr>
              <a:t>								Serbest Model</a:t>
            </a:r>
            <a:r>
              <a:rPr lang="tr-TR" altLang="tr-TR" i="1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tr-TR" altLang="tr-TR" dirty="0"/>
              <a:t>Tüm haberleşme kanallarının her zaman ve herkese açık olduğu, herkesin herkese hiçbir kısıtlama olmadan iletişimde bulunduğu modeldir. </a:t>
            </a:r>
          </a:p>
          <a:p>
            <a:pPr algn="just"/>
            <a:r>
              <a:rPr lang="tr-TR" altLang="tr-TR" dirty="0"/>
              <a:t>Merkezileşme ve önderlik tatmin çok az, haberleşme kanalı sayısı ve kişisel ve grup tatmini ise çok yüksektir. Fakat, hız ve doğruluk derecesi düşüktür. </a:t>
            </a:r>
          </a:p>
        </p:txBody>
      </p:sp>
    </p:spTree>
    <p:extLst>
      <p:ext uri="{BB962C8B-B14F-4D97-AF65-F5344CB8AC3E}">
        <p14:creationId xmlns:p14="http://schemas.microsoft.com/office/powerpoint/2010/main" val="32912658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2" y="1239864"/>
            <a:ext cx="9601196" cy="1046135"/>
          </a:xfrm>
        </p:spPr>
        <p:txBody>
          <a:bodyPr/>
          <a:lstStyle/>
          <a:p>
            <a:r>
              <a:rPr lang="tr-TR" altLang="tr-TR" sz="4000" b="1" dirty="0"/>
              <a:t>Örgütsel İletişim Araçları</a:t>
            </a:r>
            <a:r>
              <a:rPr lang="tr-TR" altLang="tr-TR" sz="4000" dirty="0"/>
              <a:t>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1410346" y="2541721"/>
            <a:ext cx="9486252" cy="3551103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dirty="0"/>
              <a:t>Örgütsel yapı içerisindeki ilişkilerin düzenli ve bilinçli olması her ne kadar önemliyse, bu ilişkilerin nasıl ve hangi araçlarla gerçekleştirileceği de bir o kadar önemlidir.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tr-TR" dirty="0"/>
          </a:p>
          <a:p>
            <a:pPr algn="just">
              <a:lnSpc>
                <a:spcPct val="90000"/>
              </a:lnSpc>
            </a:pPr>
            <a:r>
              <a:rPr lang="tr-TR" altLang="tr-TR" dirty="0"/>
              <a:t>Örgütlerde kullanılacak iletişim araçlarının seçiminde ise, araçların bilgi aktarımını kolaylaştırıcı, mesajın biçimini ve özünü değiştirmeksizin iletici, anlaşılır ve hızlı olmasına dikkat edilmelidir .</a:t>
            </a:r>
          </a:p>
        </p:txBody>
      </p:sp>
    </p:spTree>
    <p:extLst>
      <p:ext uri="{BB962C8B-B14F-4D97-AF65-F5344CB8AC3E}">
        <p14:creationId xmlns:p14="http://schemas.microsoft.com/office/powerpoint/2010/main" val="248517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295401" y="1921790"/>
            <a:ext cx="9601196" cy="395407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 sz="2400" b="1" i="1" dirty="0">
                <a:solidFill>
                  <a:schemeClr val="tx1"/>
                </a:solidFill>
              </a:rPr>
              <a:t>							Yazılı İletişim Araçları</a:t>
            </a:r>
            <a:endParaRPr lang="tr-TR" altLang="tr-TR" sz="2400" i="1" dirty="0">
              <a:solidFill>
                <a:schemeClr val="tx1"/>
              </a:solidFill>
            </a:endParaRPr>
          </a:p>
          <a:p>
            <a:pPr algn="just"/>
            <a:r>
              <a:rPr lang="tr-TR" altLang="tr-TR" dirty="0"/>
              <a:t>Eğer mesajın kalıcı olması isteniyorsa, birkaç basamaktan geçer. Öncelikle iletilecek olan bilginin geçerlilik ve doğruluğunu kaybetmeden iletilmesini sağlamak için, yazılı iletişim araçları kullanılmaktadır.</a:t>
            </a:r>
          </a:p>
          <a:p>
            <a:r>
              <a:rPr lang="tr-TR" altLang="tr-TR" dirty="0"/>
              <a:t>Yazılı raporlar;</a:t>
            </a:r>
            <a:br>
              <a:rPr lang="tr-TR" altLang="tr-TR" dirty="0"/>
            </a:br>
            <a:r>
              <a:rPr lang="tr-TR" altLang="tr-TR" dirty="0"/>
              <a:t>- İşletme gazetesi</a:t>
            </a:r>
            <a:br>
              <a:rPr lang="tr-TR" altLang="tr-TR" dirty="0"/>
            </a:br>
            <a:r>
              <a:rPr lang="tr-TR" altLang="tr-TR" dirty="0"/>
              <a:t>- Broşür ve el kitapları</a:t>
            </a:r>
            <a:br>
              <a:rPr lang="tr-TR" altLang="tr-TR" dirty="0"/>
            </a:br>
            <a:r>
              <a:rPr lang="tr-TR" altLang="tr-TR" dirty="0"/>
              <a:t>- Afiş, ilan tahtası, bültenlerdir  </a:t>
            </a:r>
          </a:p>
        </p:txBody>
      </p:sp>
    </p:spTree>
    <p:extLst>
      <p:ext uri="{BB962C8B-B14F-4D97-AF65-F5344CB8AC3E}">
        <p14:creationId xmlns:p14="http://schemas.microsoft.com/office/powerpoint/2010/main" val="127066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1295401" y="1890793"/>
            <a:ext cx="9601196" cy="39850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 b="1" i="1" dirty="0">
                <a:solidFill>
                  <a:schemeClr val="tx1"/>
                </a:solidFill>
              </a:rPr>
              <a:t>								Sözlü İletişim Araçları</a:t>
            </a:r>
            <a:endParaRPr lang="tr-TR" altLang="tr-TR" i="1" dirty="0">
              <a:solidFill>
                <a:schemeClr val="tx1"/>
              </a:solidFill>
            </a:endParaRPr>
          </a:p>
          <a:p>
            <a:pPr algn="just"/>
            <a:r>
              <a:rPr lang="tr-TR" altLang="tr-TR" dirty="0"/>
              <a:t>Herhangi bir konuda çalışanları aydınlatmak ve bilgi akışını sağlamak amacıyla kullanılan bir iletişim aracıdır.</a:t>
            </a:r>
          </a:p>
          <a:p>
            <a:r>
              <a:rPr lang="tr-TR" altLang="tr-TR" dirty="0"/>
              <a:t>Sözlü iletişim araçları şunlardır;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dirty="0"/>
              <a:t>     - Konferans ve seminerler</a:t>
            </a:r>
            <a:br>
              <a:rPr lang="tr-TR" altLang="tr-TR" dirty="0"/>
            </a:br>
            <a:r>
              <a:rPr lang="tr-TR" altLang="tr-TR" dirty="0"/>
              <a:t> - Görüşme ve toplantılar.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dirty="0"/>
              <a:t>     -Telefon görüşmeleri.</a:t>
            </a:r>
          </a:p>
        </p:txBody>
      </p:sp>
    </p:spTree>
    <p:extLst>
      <p:ext uri="{BB962C8B-B14F-4D97-AF65-F5344CB8AC3E}">
        <p14:creationId xmlns:p14="http://schemas.microsoft.com/office/powerpoint/2010/main" val="134628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295401" y="1983783"/>
            <a:ext cx="9601196" cy="389208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b="1" i="1" dirty="0">
                <a:solidFill>
                  <a:schemeClr val="tx1"/>
                </a:solidFill>
              </a:rPr>
              <a:t>							Görsel İletişim Araçları</a:t>
            </a:r>
          </a:p>
          <a:p>
            <a:pPr algn="just">
              <a:lnSpc>
                <a:spcPct val="80000"/>
              </a:lnSpc>
            </a:pPr>
            <a:endParaRPr lang="tr-TR" altLang="tr-TR" dirty="0"/>
          </a:p>
          <a:p>
            <a:pPr algn="just">
              <a:lnSpc>
                <a:spcPct val="80000"/>
              </a:lnSpc>
            </a:pPr>
            <a:r>
              <a:rPr lang="tr-TR" altLang="tr-TR" dirty="0"/>
              <a:t>İletişim ve eğitim alanlarında kullanılan ses, resim prodüksiyonları ve bilgisayarla sağlanan iletişimdir. </a:t>
            </a:r>
          </a:p>
          <a:p>
            <a:pPr algn="just">
              <a:lnSpc>
                <a:spcPct val="80000"/>
              </a:lnSpc>
            </a:pPr>
            <a:r>
              <a:rPr lang="tr-TR" altLang="tr-TR" dirty="0"/>
              <a:t>Bu araçlar,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tr-TR" altLang="tr-TR" dirty="0"/>
              <a:t>	- Radyo, teyp,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altLang="tr-TR" dirty="0"/>
              <a:t>	-</a:t>
            </a:r>
            <a:r>
              <a:rPr lang="tr-TR" altLang="tr-TR" dirty="0" err="1"/>
              <a:t>Tv</a:t>
            </a:r>
            <a:r>
              <a:rPr lang="tr-TR" altLang="tr-TR" dirty="0"/>
              <a:t>, Bilgisayar, Maket </a:t>
            </a:r>
            <a:r>
              <a:rPr lang="tr-TR" altLang="tr-TR" dirty="0" err="1"/>
              <a:t>v.b</a:t>
            </a:r>
            <a:r>
              <a:rPr lang="tr-TR" altLang="tr-TR" dirty="0"/>
              <a:t>.) </a:t>
            </a:r>
            <a:br>
              <a:rPr lang="tr-TR" altLang="tr-TR" dirty="0"/>
            </a:b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26747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1295401" y="1968285"/>
            <a:ext cx="9601196" cy="390758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 i="1" dirty="0">
                <a:solidFill>
                  <a:schemeClr val="tx1"/>
                </a:solidFill>
              </a:rPr>
              <a:t>									Sözsüz İletişim</a:t>
            </a:r>
          </a:p>
          <a:p>
            <a:pPr algn="just"/>
            <a:endParaRPr lang="tr-TR" altLang="tr-TR" dirty="0"/>
          </a:p>
          <a:p>
            <a:pPr algn="just"/>
            <a:r>
              <a:rPr lang="tr-TR" altLang="tr-TR" dirty="0"/>
              <a:t>Beden dili, ses tonu, fısıldama, jest ve mimikler mesajı gönderen ile alan arasındaki uzaklığı kapsamaktadır. Bu iletişim türünde insanların ne söylediği değil ne yaptığı ön plana çıkmaktadır.</a:t>
            </a:r>
          </a:p>
        </p:txBody>
      </p:sp>
    </p:spTree>
    <p:extLst>
      <p:ext uri="{BB962C8B-B14F-4D97-AF65-F5344CB8AC3E}">
        <p14:creationId xmlns:p14="http://schemas.microsoft.com/office/powerpoint/2010/main" val="411495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1255363" y="2030278"/>
            <a:ext cx="9686440" cy="4567372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b="1" i="1" dirty="0">
                <a:solidFill>
                  <a:schemeClr val="tx1"/>
                </a:solidFill>
              </a:rPr>
              <a:t>									Elektronik Posta</a:t>
            </a:r>
          </a:p>
          <a:p>
            <a:pPr algn="just">
              <a:lnSpc>
                <a:spcPct val="80000"/>
              </a:lnSpc>
            </a:pPr>
            <a:r>
              <a:rPr lang="tr-TR" altLang="tr-TR" dirty="0"/>
              <a:t>21. yüzyılda Elektronik Postanın yarattığı fırsatlar örgüt içindeki telefon, faks ve diğer iletişim araçları dışında, Elektronik Postanın” da kaçınılmaz bir iletişim aracı olduğu ortadadır.</a:t>
            </a:r>
          </a:p>
          <a:p>
            <a:pPr algn="just">
              <a:lnSpc>
                <a:spcPct val="80000"/>
              </a:lnSpc>
            </a:pPr>
            <a:r>
              <a:rPr lang="tr-TR" altLang="tr-TR" dirty="0"/>
              <a:t>Örgüt içinde kullanımı yaygınlaşan Elektronik Posta, dokümantasyon konusunda işletmelere aynı zamanda tasarruf sağlamıştır.</a:t>
            </a:r>
          </a:p>
          <a:p>
            <a:pPr algn="just">
              <a:lnSpc>
                <a:spcPct val="80000"/>
              </a:lnSpc>
            </a:pPr>
            <a:r>
              <a:rPr lang="tr-TR" altLang="tr-TR" dirty="0"/>
              <a:t> Örgütler günümüzde çalışanları ile iletişimi Elektronik Posta yoluyla gerçekleştirmektedir.</a:t>
            </a:r>
          </a:p>
        </p:txBody>
      </p:sp>
    </p:spTree>
    <p:extLst>
      <p:ext uri="{BB962C8B-B14F-4D97-AF65-F5344CB8AC3E}">
        <p14:creationId xmlns:p14="http://schemas.microsoft.com/office/powerpoint/2010/main" val="2823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4000" b="1" dirty="0"/>
              <a:t>Örgütsel Ve Yönetimsel İletişim Biçimleri</a:t>
            </a:r>
            <a:r>
              <a:rPr lang="tr-TR" altLang="tr-TR" sz="4000" dirty="0"/>
              <a:t>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tr-TR" altLang="tr-TR" dirty="0"/>
              <a:t>İletişimin olmadığı yerlerde örgütler de olamayacağına göre;  iletişim  örgüt için çok önemlidir. İletişim etkenliğinin ve iletişim veriminin sağlanması organizasyonlarda bir iletişim sisteminin kurulmasını gerekli kılar. </a:t>
            </a:r>
          </a:p>
          <a:p>
            <a:pPr algn="just">
              <a:lnSpc>
                <a:spcPct val="90000"/>
              </a:lnSpc>
            </a:pPr>
            <a:r>
              <a:rPr lang="tr-TR" altLang="tr-TR" dirty="0"/>
              <a:t>Bunlar Formel (Biçimsel Olan) ve </a:t>
            </a:r>
            <a:r>
              <a:rPr lang="tr-TR" altLang="tr-TR" dirty="0" err="1"/>
              <a:t>İnformel</a:t>
            </a:r>
            <a:r>
              <a:rPr lang="tr-TR" altLang="tr-TR" dirty="0"/>
              <a:t> (Biçimsel Olmayan) iletişim sistemleridir.</a:t>
            </a:r>
          </a:p>
        </p:txBody>
      </p:sp>
    </p:spTree>
    <p:extLst>
      <p:ext uri="{BB962C8B-B14F-4D97-AF65-F5344CB8AC3E}">
        <p14:creationId xmlns:p14="http://schemas.microsoft.com/office/powerpoint/2010/main" val="51111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4000" b="1" dirty="0"/>
              <a:t>Örgütsel İletişim Araçları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i="1" dirty="0"/>
              <a:t>Yüz ve Beden </a:t>
            </a:r>
            <a:r>
              <a:rPr lang="tr-TR" altLang="tr-TR" dirty="0"/>
              <a:t>: Yüzümüzün ifadesi, el ve vücut duruşumuz ve göz temasımız .</a:t>
            </a:r>
          </a:p>
          <a:p>
            <a:pPr algn="just">
              <a:lnSpc>
                <a:spcPct val="90000"/>
              </a:lnSpc>
            </a:pPr>
            <a:r>
              <a:rPr lang="tr-TR" altLang="tr-TR" i="1" dirty="0"/>
              <a:t>Bedensel Temas </a:t>
            </a:r>
            <a:r>
              <a:rPr lang="tr-TR" altLang="tr-TR" dirty="0"/>
              <a:t>: Farklı bedensel temaslar vererek karşımızdakine farklı mesajlar vermeye çalışırız.</a:t>
            </a:r>
          </a:p>
          <a:p>
            <a:pPr algn="just">
              <a:lnSpc>
                <a:spcPct val="90000"/>
              </a:lnSpc>
            </a:pPr>
            <a:r>
              <a:rPr lang="tr-TR" altLang="tr-TR" i="1" dirty="0"/>
              <a:t>Mekan Kullanımı </a:t>
            </a:r>
            <a:r>
              <a:rPr lang="tr-TR" altLang="tr-TR" dirty="0"/>
              <a:t>: İnsanlar, kendi çevrelerinde oluşturdukları boş mekanlar yoluyla iletişimde bulunurlar.</a:t>
            </a:r>
          </a:p>
          <a:p>
            <a:pPr algn="just">
              <a:lnSpc>
                <a:spcPct val="90000"/>
              </a:lnSpc>
            </a:pPr>
            <a:r>
              <a:rPr lang="tr-TR" altLang="tr-TR" i="1" dirty="0"/>
              <a:t>Araçlar:</a:t>
            </a:r>
            <a:r>
              <a:rPr lang="tr-TR" altLang="tr-TR" dirty="0"/>
              <a:t> İletişimde mesaj iletmek için başvurulan yollardan biri de bir takım araçlar kullanmaktır . </a:t>
            </a:r>
          </a:p>
        </p:txBody>
      </p:sp>
    </p:spTree>
    <p:extLst>
      <p:ext uri="{BB962C8B-B14F-4D97-AF65-F5344CB8AC3E}">
        <p14:creationId xmlns:p14="http://schemas.microsoft.com/office/powerpoint/2010/main" val="229860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2800" b="1" dirty="0"/>
              <a:t>Organizasyonlarda Etkin İletişimi Engelleyen Unsurlar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1627321" y="2556932"/>
            <a:ext cx="9269275" cy="3318936"/>
          </a:xfrm>
        </p:spPr>
        <p:txBody>
          <a:bodyPr>
            <a:normAutofit/>
          </a:bodyPr>
          <a:lstStyle/>
          <a:p>
            <a:r>
              <a:rPr lang="tr-TR" altLang="tr-TR" dirty="0">
                <a:solidFill>
                  <a:schemeClr val="tx1"/>
                </a:solidFill>
              </a:rPr>
              <a:t>Kişisel Faktörler</a:t>
            </a:r>
          </a:p>
          <a:p>
            <a:r>
              <a:rPr lang="tr-TR" altLang="tr-TR" dirty="0">
                <a:solidFill>
                  <a:schemeClr val="tx1"/>
                </a:solidFill>
              </a:rPr>
              <a:t>Fiziksel Faktörler</a:t>
            </a:r>
          </a:p>
          <a:p>
            <a:r>
              <a:rPr lang="tr-TR" altLang="tr-TR" dirty="0">
                <a:solidFill>
                  <a:schemeClr val="tx1"/>
                </a:solidFill>
              </a:rPr>
              <a:t>Semantik Faktörler</a:t>
            </a:r>
          </a:p>
          <a:p>
            <a:r>
              <a:rPr lang="tr-TR" altLang="tr-TR" dirty="0">
                <a:solidFill>
                  <a:schemeClr val="tx1"/>
                </a:solidFill>
              </a:rPr>
              <a:t>Zaman Baskısı</a:t>
            </a:r>
          </a:p>
          <a:p>
            <a:r>
              <a:rPr lang="tr-TR" altLang="tr-TR" dirty="0">
                <a:solidFill>
                  <a:schemeClr val="tx1"/>
                </a:solidFill>
              </a:rPr>
              <a:t>Algılamada Seçicilik</a:t>
            </a:r>
          </a:p>
          <a:p>
            <a:r>
              <a:rPr lang="tr-TR" altLang="tr-TR" dirty="0">
                <a:solidFill>
                  <a:schemeClr val="tx1"/>
                </a:solidFill>
              </a:rPr>
              <a:t>Aşırı Bilgi Yükü</a:t>
            </a:r>
          </a:p>
          <a:p>
            <a:endParaRPr lang="tr-TR" altLang="tr-TR" dirty="0">
              <a:solidFill>
                <a:schemeClr val="tx1"/>
              </a:solidFill>
            </a:endParaRPr>
          </a:p>
          <a:p>
            <a:pPr>
              <a:buNone/>
            </a:pPr>
            <a:endParaRPr lang="tr-TR" altLang="tr-TR" b="1" dirty="0">
              <a:solidFill>
                <a:schemeClr val="tx1"/>
              </a:solidFill>
            </a:endParaRPr>
          </a:p>
          <a:p>
            <a:pPr>
              <a:buNone/>
            </a:pPr>
            <a:endParaRPr lang="tr-TR" altLang="tr-TR" b="1" dirty="0">
              <a:solidFill>
                <a:schemeClr val="tx1"/>
              </a:solidFill>
            </a:endParaRPr>
          </a:p>
          <a:p>
            <a:pPr>
              <a:buNone/>
            </a:pPr>
            <a:endParaRPr lang="tr-TR" altLang="tr-TR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tr-TR" altLang="tr-TR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tr-TR" alt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0611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1295401" y="1937288"/>
            <a:ext cx="9601196" cy="393858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tr-TR" altLang="tr-TR" b="1" dirty="0">
                <a:solidFill>
                  <a:srgbClr val="FF3300"/>
                </a:solidFill>
              </a:rPr>
              <a:t>             </a:t>
            </a:r>
            <a:r>
              <a:rPr lang="tr-TR" altLang="tr-TR" b="1" dirty="0">
                <a:solidFill>
                  <a:schemeClr val="tx1"/>
                </a:solidFill>
              </a:rPr>
              <a:t>Formel İletişim (Biçimsel Olan) Ve İletişim Kanalları</a:t>
            </a:r>
          </a:p>
          <a:p>
            <a:pPr algn="ctr">
              <a:buFont typeface="Wingdings" panose="05000000000000000000" pitchFamily="2" charset="2"/>
              <a:buNone/>
            </a:pPr>
            <a:endParaRPr lang="tr-TR" altLang="tr-TR" b="1" dirty="0">
              <a:solidFill>
                <a:schemeClr val="tx1"/>
              </a:solidFill>
            </a:endParaRPr>
          </a:p>
          <a:p>
            <a:pPr algn="just"/>
            <a:r>
              <a:rPr lang="tr-TR" altLang="tr-TR" dirty="0"/>
              <a:t>Organizasyonun hiyerarşik yetki yapısı formel iletişim sistemini şekillendirir. </a:t>
            </a:r>
          </a:p>
          <a:p>
            <a:pPr algn="just"/>
            <a:r>
              <a:rPr lang="tr-TR" altLang="tr-TR" dirty="0"/>
              <a:t>Formel iletişim organizasyon içindeki ve organizasyonun çevresi ile ilgili bilgi akışını sağlayan kanalları ifade etmektedir.</a:t>
            </a:r>
          </a:p>
          <a:p>
            <a:pPr algn="just"/>
            <a:r>
              <a:rPr lang="tr-TR" altLang="tr-TR" dirty="0"/>
              <a:t>Belli iş talimatlarını verir.</a:t>
            </a:r>
          </a:p>
          <a:p>
            <a:pPr algn="just"/>
            <a:r>
              <a:rPr lang="tr-TR" altLang="tr-TR" dirty="0"/>
              <a:t>İşin anlaşılmasını sağladığından diğer </a:t>
            </a:r>
            <a:r>
              <a:rPr lang="tr-TR" altLang="tr-TR" dirty="0" err="1"/>
              <a:t>organizasyonel</a:t>
            </a:r>
            <a:r>
              <a:rPr lang="tr-TR" altLang="tr-TR" dirty="0"/>
              <a:t> görevlerle ilişkisini de beraberinde getirmek,</a:t>
            </a:r>
          </a:p>
          <a:p>
            <a:pPr algn="just"/>
            <a:r>
              <a:rPr lang="tr-TR" altLang="tr-TR" dirty="0"/>
              <a:t>Uygulamalar ve süreçler hakkında bilgi sağlar,</a:t>
            </a:r>
          </a:p>
          <a:p>
            <a:pPr algn="just"/>
            <a:r>
              <a:rPr lang="tr-TR" altLang="tr-TR" dirty="0"/>
              <a:t>Astlara performansları hakkında geri bildirim sağlar.</a:t>
            </a:r>
          </a:p>
          <a:p>
            <a:pPr algn="just"/>
            <a:r>
              <a:rPr lang="tr-TR" altLang="tr-TR" dirty="0"/>
              <a:t>Örgütün amaçlarıyla ilgili çalışanların sırrı saklaması gerektiği bir görev anlayışı edindirir.</a:t>
            </a:r>
          </a:p>
          <a:p>
            <a:pPr algn="just"/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2364265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1565329"/>
            <a:ext cx="8229600" cy="473863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000" b="1" i="1" dirty="0">
                <a:solidFill>
                  <a:schemeClr val="tx1"/>
                </a:solidFill>
              </a:rPr>
              <a:t>YUKARIDAN AŞAĞIYA DOĞRU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000" b="1" i="1" dirty="0">
                <a:solidFill>
                  <a:schemeClr val="tx1"/>
                </a:solidFill>
              </a:rPr>
              <a:t> (HİYERARŞİK) İLETİŞİM</a:t>
            </a:r>
            <a:endParaRPr lang="tr-TR" altLang="tr-TR" sz="2000" i="1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tr-TR" altLang="tr-TR" dirty="0"/>
              <a:t>Organizasyonun hiyerarşik yapısı içerisinde olması, tepedeki yöneticiden başlayıp, emir komuta zincirini izleyerek aşağıya doğru uzanan iletişim türüdür.</a:t>
            </a:r>
          </a:p>
          <a:p>
            <a:pPr algn="just">
              <a:lnSpc>
                <a:spcPct val="90000"/>
              </a:lnSpc>
            </a:pPr>
            <a:r>
              <a:rPr lang="tr-TR" altLang="tr-TR" dirty="0"/>
              <a:t>Yukarıdan aşağıya doğru iletişim genellikle, yalın bir dil kullanılarak, anlaşılır, yoruma yer vermeyecek biçimde yazılı olması gerekir.</a:t>
            </a:r>
          </a:p>
        </p:txBody>
      </p:sp>
    </p:spTree>
    <p:extLst>
      <p:ext uri="{BB962C8B-B14F-4D97-AF65-F5344CB8AC3E}">
        <p14:creationId xmlns:p14="http://schemas.microsoft.com/office/powerpoint/2010/main" val="289642010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295401" y="1968285"/>
            <a:ext cx="9601196" cy="390758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400" b="1" dirty="0">
                <a:solidFill>
                  <a:srgbClr val="FF3300"/>
                </a:solidFill>
              </a:rPr>
              <a:t>  </a:t>
            </a:r>
            <a:r>
              <a:rPr lang="tr-TR" altLang="tr-TR" sz="2400" b="1" i="1" dirty="0">
                <a:solidFill>
                  <a:schemeClr val="tx1"/>
                </a:solidFill>
              </a:rPr>
              <a:t>Aşağıdan Yukarıya İletişim</a:t>
            </a:r>
            <a:endParaRPr lang="tr-TR" altLang="tr-TR" sz="2400" i="1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endParaRPr lang="tr-TR" altLang="tr-TR" dirty="0"/>
          </a:p>
          <a:p>
            <a:pPr algn="just">
              <a:lnSpc>
                <a:spcPct val="90000"/>
              </a:lnSpc>
            </a:pPr>
            <a:r>
              <a:rPr lang="tr-TR" altLang="tr-TR" dirty="0"/>
              <a:t>Astların gerekli bilgileri üst yönetime verme aracıdır. Aşağıdan yukarı doğru iletişim genellikle astların verdiği rapor ve tepkilerden oluşur. Öneri ve şikayet kutuları, grup toplantıları gibi yöntemler .</a:t>
            </a:r>
          </a:p>
        </p:txBody>
      </p:sp>
    </p:spTree>
    <p:extLst>
      <p:ext uri="{BB962C8B-B14F-4D97-AF65-F5344CB8AC3E}">
        <p14:creationId xmlns:p14="http://schemas.microsoft.com/office/powerpoint/2010/main" val="2751138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37288"/>
            <a:ext cx="8229600" cy="347162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 b="1" i="1" dirty="0">
                <a:solidFill>
                  <a:schemeClr val="tx1"/>
                </a:solidFill>
              </a:rPr>
              <a:t>                                      Yatay İletişim</a:t>
            </a:r>
          </a:p>
          <a:p>
            <a:pPr algn="just"/>
            <a:r>
              <a:rPr lang="tr-TR" altLang="tr-TR" dirty="0"/>
              <a:t>Örgütteki aynı düzeyde çalışan kişi ve bireyler arasındaki iletişimdir. Çeşitli örgütsel birimler içinde faaliyetlerin etkinliğini ve uyumunu sağlar.</a:t>
            </a:r>
          </a:p>
          <a:p>
            <a:pPr algn="just"/>
            <a:r>
              <a:rPr lang="tr-TR" altLang="tr-TR" dirty="0"/>
              <a:t>Modern ve büyük organizasyonlarda aşırı iş bölümünün ortaya koyduğu farklılaşma ve uzmanlaşma, birimler arası uyumun önemini arttırmıştır. Bu sebeple yatay iletişimin önemi artmıştır .</a:t>
            </a:r>
          </a:p>
        </p:txBody>
      </p:sp>
    </p:spTree>
    <p:extLst>
      <p:ext uri="{BB962C8B-B14F-4D97-AF65-F5344CB8AC3E}">
        <p14:creationId xmlns:p14="http://schemas.microsoft.com/office/powerpoint/2010/main" val="103878491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1295401" y="1890793"/>
            <a:ext cx="9601196" cy="39850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 b="1" i="1" dirty="0">
                <a:solidFill>
                  <a:srgbClr val="FF3300"/>
                </a:solidFill>
              </a:rPr>
              <a:t>                                            </a:t>
            </a:r>
            <a:r>
              <a:rPr lang="tr-TR" altLang="tr-TR" b="1" i="1" dirty="0">
                <a:solidFill>
                  <a:schemeClr val="tx1"/>
                </a:solidFill>
              </a:rPr>
              <a:t>Çapraz İletişim</a:t>
            </a:r>
          </a:p>
          <a:p>
            <a:pPr marL="0" indent="0" algn="just">
              <a:buNone/>
            </a:pPr>
            <a:endParaRPr lang="tr-TR" altLang="tr-TR" dirty="0"/>
          </a:p>
          <a:p>
            <a:pPr algn="just"/>
            <a:r>
              <a:rPr lang="tr-TR" altLang="tr-TR" dirty="0"/>
              <a:t>Formel iletişim "Yukarıdan-Aşağıya", "Aşağıdan-Yukarıya" ve "Yatay" biçimde olmak üzere üç şekilde gelişmesinin yanı sıra, bazı durumlarda iletilen bilgi ya da mesajın niteliğine göre çapraz bir yol izlemektedir.</a:t>
            </a:r>
          </a:p>
        </p:txBody>
      </p:sp>
    </p:spTree>
    <p:extLst>
      <p:ext uri="{BB962C8B-B14F-4D97-AF65-F5344CB8AC3E}">
        <p14:creationId xmlns:p14="http://schemas.microsoft.com/office/powerpoint/2010/main" val="279917976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1295401" y="1937288"/>
            <a:ext cx="9601196" cy="393858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 b="1" dirty="0">
                <a:solidFill>
                  <a:schemeClr val="tx1"/>
                </a:solidFill>
              </a:rPr>
              <a:t>                    </a:t>
            </a:r>
            <a:r>
              <a:rPr lang="tr-TR" altLang="tr-TR" b="1" dirty="0" err="1">
                <a:solidFill>
                  <a:schemeClr val="tx1"/>
                </a:solidFill>
              </a:rPr>
              <a:t>İnformal</a:t>
            </a:r>
            <a:r>
              <a:rPr lang="tr-TR" altLang="tr-TR" b="1" dirty="0">
                <a:solidFill>
                  <a:schemeClr val="tx1"/>
                </a:solidFill>
              </a:rPr>
              <a:t> (Biçimsel Olan) İletişim Ve İletişim Kanalları</a:t>
            </a:r>
          </a:p>
          <a:p>
            <a:pPr algn="just"/>
            <a:r>
              <a:rPr lang="tr-TR" altLang="tr-TR" dirty="0"/>
              <a:t>Organizasyonlarda formel yapının eksik kalması nedeniyle, iş görenlerin ihtiyaçlarını karşılamada doğal gruplar oluşmaktadır. </a:t>
            </a:r>
            <a:r>
              <a:rPr lang="tr-TR" altLang="tr-TR" dirty="0" err="1"/>
              <a:t>İnformel</a:t>
            </a:r>
            <a:r>
              <a:rPr lang="tr-TR" altLang="tr-TR" dirty="0"/>
              <a:t> iletişim genellikle dedikodu ve söylenti şeklinde gerçekleşir </a:t>
            </a:r>
          </a:p>
          <a:p>
            <a:pPr algn="just"/>
            <a:r>
              <a:rPr lang="tr-TR" altLang="tr-TR" dirty="0"/>
              <a:t>Organizasyon içinde </a:t>
            </a:r>
            <a:r>
              <a:rPr lang="tr-TR" altLang="tr-TR" dirty="0" err="1"/>
              <a:t>informel</a:t>
            </a:r>
            <a:r>
              <a:rPr lang="tr-TR" altLang="tr-TR" dirty="0"/>
              <a:t> ilişkiler kendiliğinden  bir iletişimin doğmasına yol açmıştır. </a:t>
            </a:r>
          </a:p>
        </p:txBody>
      </p:sp>
    </p:spTree>
    <p:extLst>
      <p:ext uri="{BB962C8B-B14F-4D97-AF65-F5344CB8AC3E}">
        <p14:creationId xmlns:p14="http://schemas.microsoft.com/office/powerpoint/2010/main" val="135574597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1295401" y="1937288"/>
            <a:ext cx="9601196" cy="393858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 b="1" i="1" dirty="0">
                <a:solidFill>
                  <a:schemeClr val="tx1"/>
                </a:solidFill>
              </a:rPr>
              <a:t>									Merkezi Model</a:t>
            </a:r>
            <a:r>
              <a:rPr lang="tr-TR" altLang="tr-TR" i="1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tr-TR" altLang="tr-TR" dirty="0"/>
              <a:t>Otorite ve karar alma inisiyatifinin örgütün en üst yöneticisinde toplanmasını temel alan, geleneksel (klasik) örgüt yapısı modelidir.</a:t>
            </a:r>
          </a:p>
          <a:p>
            <a:pPr algn="just"/>
            <a:r>
              <a:rPr lang="tr-TR" altLang="tr-TR" dirty="0"/>
              <a:t>Merkezileşme derecesi yüksektir. Grup tatmini az olmakla birlikte kişisel tatmin yüksektir. Dolayısıyla, iletişimin hızı ve doğruluk derecesi çok yüksektir </a:t>
            </a:r>
          </a:p>
        </p:txBody>
      </p:sp>
    </p:spTree>
    <p:extLst>
      <p:ext uri="{BB962C8B-B14F-4D97-AF65-F5344CB8AC3E}">
        <p14:creationId xmlns:p14="http://schemas.microsoft.com/office/powerpoint/2010/main" val="76003567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165</TotalTime>
  <Words>442</Words>
  <Application>Microsoft Office PowerPoint</Application>
  <PresentationFormat>Geniş ekran</PresentationFormat>
  <Paragraphs>85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Arial</vt:lpstr>
      <vt:lpstr>Garamond</vt:lpstr>
      <vt:lpstr>Wingdings</vt:lpstr>
      <vt:lpstr>Organik</vt:lpstr>
      <vt:lpstr>ÖRGÜTSEL VE YÖNETİMSEL İLETİŞİM BİÇİMLERİ </vt:lpstr>
      <vt:lpstr>Örgütsel Ve Yönetimsel İletişim Biçimleri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Örgütsel İletişim Araçları </vt:lpstr>
      <vt:lpstr>PowerPoint Sunusu</vt:lpstr>
      <vt:lpstr>PowerPoint Sunusu</vt:lpstr>
      <vt:lpstr>PowerPoint Sunusu</vt:lpstr>
      <vt:lpstr>PowerPoint Sunusu</vt:lpstr>
      <vt:lpstr>PowerPoint Sunusu</vt:lpstr>
      <vt:lpstr>Örgütsel İletişim Araçları</vt:lpstr>
      <vt:lpstr>Organizasyonlarda Etkin İletişimi Engelleyen Unsurlar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10</cp:revision>
  <dcterms:created xsi:type="dcterms:W3CDTF">2020-02-22T14:31:07Z</dcterms:created>
  <dcterms:modified xsi:type="dcterms:W3CDTF">2020-04-28T15:30:04Z</dcterms:modified>
</cp:coreProperties>
</file>