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9" r:id="rId3"/>
    <p:sldId id="321" r:id="rId4"/>
    <p:sldId id="322" r:id="rId5"/>
    <p:sldId id="276" r:id="rId6"/>
    <p:sldId id="328" r:id="rId7"/>
    <p:sldId id="345" r:id="rId8"/>
    <p:sldId id="346" r:id="rId9"/>
    <p:sldId id="32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93" autoAdjust="0"/>
    <p:restoredTop sz="94660" autoAdjust="0"/>
  </p:normalViewPr>
  <p:slideViewPr>
    <p:cSldViewPr>
      <p:cViewPr varScale="1">
        <p:scale>
          <a:sx n="90" d="100"/>
          <a:sy n="90" d="100"/>
        </p:scale>
        <p:origin x="1210" y="53"/>
      </p:cViewPr>
      <p:guideLst>
        <p:guide orient="horz" pos="2160"/>
        <p:guide pos="2880"/>
      </p:guideLst>
    </p:cSldViewPr>
  </p:slideViewPr>
  <p:outlineViewPr>
    <p:cViewPr>
      <p:scale>
        <a:sx n="33" d="100"/>
        <a:sy n="33" d="100"/>
      </p:scale>
      <p:origin x="0" y="45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ocw.mit.edu/courses/linguistics-and-philosophy/24-901-language-and-its-structure-i-phonology-fall-2010/lecture-notes/" TargetMode="External"/><Relationship Id="rId2" Type="http://schemas.openxmlformats.org/officeDocument/2006/relationships/hyperlink" Target="http://www.linguistics.ucsb.edu/projects/featuresoftware/index.php" TargetMode="External"/><Relationship Id="rId1" Type="http://schemas.openxmlformats.org/officeDocument/2006/relationships/slideLayout" Target="../slideLayouts/slideLayout2.xml"/><Relationship Id="rId4" Type="http://schemas.openxmlformats.org/officeDocument/2006/relationships/hyperlink" Target="https://www.uni-due.de/ELE/LinguisticGlossary.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1600" i="0" u="none" strike="noStrike" kern="1200" cap="none" spc="0" normalizeH="0" baseline="0" noProof="0" dirty="0" smtClean="0">
                <a:ln>
                  <a:noFill/>
                </a:ln>
                <a:solidFill>
                  <a:schemeClr val="tx1"/>
                </a:solidFill>
                <a:effectLst/>
                <a:uLnTx/>
                <a:uFillTx/>
                <a:ea typeface="+mj-ea"/>
                <a:cs typeface="+mj-cs"/>
              </a:rPr>
              <a:t>Dr</a:t>
            </a:r>
            <a:r>
              <a:rPr kumimoji="0" lang="tr-TR" sz="1600" i="0" u="none" strike="noStrike" kern="1200" cap="none" spc="0" normalizeH="0" baseline="0" noProof="0" dirty="0" smtClean="0">
                <a:ln>
                  <a:noFill/>
                </a:ln>
                <a:solidFill>
                  <a:schemeClr val="tx1"/>
                </a:solidFill>
                <a:effectLst/>
                <a:uLnTx/>
                <a:uFillTx/>
                <a:ea typeface="+mj-ea"/>
                <a:cs typeface="+mj-cs"/>
              </a:rPr>
              <a:t>. </a:t>
            </a:r>
            <a:r>
              <a:rPr kumimoji="0" lang="tr-TR" sz="1600" i="0" u="none" strike="noStrike" kern="1200" cap="none" spc="0" normalizeH="0" baseline="0" noProof="0" dirty="0" err="1" smtClean="0">
                <a:ln>
                  <a:noFill/>
                </a:ln>
                <a:solidFill>
                  <a:schemeClr val="tx1"/>
                </a:solidFill>
                <a:effectLst/>
                <a:uLnTx/>
                <a:uFillTx/>
                <a:ea typeface="+mj-ea"/>
                <a:cs typeface="+mj-cs"/>
              </a:rPr>
              <a:t>Öğr</a:t>
            </a:r>
            <a:r>
              <a:rPr kumimoji="0" lang="tr-TR" sz="1600" i="0" u="none" strike="noStrike" kern="1200" cap="none" spc="0" normalizeH="0" baseline="0" noProof="0" dirty="0" smtClean="0">
                <a:ln>
                  <a:noFill/>
                </a:ln>
                <a:solidFill>
                  <a:schemeClr val="tx1"/>
                </a:solidFill>
                <a:effectLst/>
                <a:uLnTx/>
                <a:uFillTx/>
                <a:ea typeface="+mj-ea"/>
                <a:cs typeface="+mj-cs"/>
              </a:rPr>
              <a:t>. Üyesi İpek Pınar Uzun</a:t>
            </a:r>
          </a:p>
        </p:txBody>
      </p:sp>
      <p:pic>
        <p:nvPicPr>
          <p:cNvPr id="6" name="Picture 5" descr="C:\Documents and Settings\XP\Desktop\adsıznnnnnnn.JPG"/>
          <p:cNvPicPr>
            <a:picLocks noChangeAspect="1" noChangeArrowheads="1"/>
          </p:cNvPicPr>
          <p:nvPr/>
        </p:nvPicPr>
        <p:blipFill>
          <a:blip r:embed="rId2" cstate="print"/>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4"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a:t>
            </a:r>
            <a:endParaRPr lang="tr-TR" sz="1600" dirty="0"/>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Bant Genişliği (</a:t>
            </a:r>
            <a:r>
              <a:rPr lang="tr-TR" sz="2200" dirty="0" smtClean="0"/>
              <a:t>Bandwidth</a:t>
            </a:r>
            <a:r>
              <a:rPr lang="tr-TR" sz="2200" b="1" dirty="0" smtClean="0"/>
              <a:t>)</a:t>
            </a:r>
            <a:endParaRPr lang="tr-TR" sz="2200" dirty="0"/>
          </a:p>
        </p:txBody>
      </p:sp>
      <p:sp>
        <p:nvSpPr>
          <p:cNvPr id="7" name="Rectangle 6"/>
          <p:cNvSpPr/>
          <p:nvPr/>
        </p:nvSpPr>
        <p:spPr>
          <a:xfrm>
            <a:off x="428596" y="1285860"/>
            <a:ext cx="8286808" cy="2554545"/>
          </a:xfrm>
          <a:prstGeom prst="rect">
            <a:avLst/>
          </a:prstGeom>
        </p:spPr>
        <p:txBody>
          <a:bodyPr wrap="square">
            <a:spAutoFit/>
          </a:bodyPr>
          <a:lstStyle/>
          <a:p>
            <a:pPr lvl="0" algn="just"/>
            <a:r>
              <a:rPr lang="tr-TR" sz="1600" dirty="0" smtClean="0">
                <a:solidFill>
                  <a:srgbClr val="000000"/>
                </a:solidFill>
                <a:latin typeface="Book Antiqua" pitchFamily="18" charset="0"/>
              </a:rPr>
              <a:t>Formant frekanslarının en yoğun enerji birikimini taşıdığı aralık değerleri </a:t>
            </a:r>
            <a:r>
              <a:rPr lang="tr-TR" sz="1600" b="1" dirty="0" smtClean="0">
                <a:solidFill>
                  <a:srgbClr val="000000"/>
                </a:solidFill>
                <a:latin typeface="Book Antiqua" pitchFamily="18" charset="0"/>
              </a:rPr>
              <a:t>bant genişliği</a:t>
            </a:r>
            <a:r>
              <a:rPr lang="tr-TR" sz="1600" dirty="0" smtClean="0">
                <a:solidFill>
                  <a:srgbClr val="000000"/>
                </a:solidFill>
                <a:latin typeface="Book Antiqua" pitchFamily="18" charset="0"/>
              </a:rPr>
              <a:t> (bandwidth) ile belirlenir. Örneğin 1500 Hz değerindeki bir formant frekansı, en yoğun enerji birikimini 1450 Hz – 1550 Hz arasında taşır ve bant genişliği 100 Hz olarak hesaplanır. </a:t>
            </a:r>
          </a:p>
          <a:p>
            <a:pPr lvl="0" algn="just"/>
            <a:endParaRPr lang="tr-TR" sz="1600" dirty="0" smtClean="0">
              <a:solidFill>
                <a:srgbClr val="000000"/>
              </a:solidFill>
              <a:latin typeface="Book Antiqua" pitchFamily="18" charset="0"/>
            </a:endParaRP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Formantlarda olduğu gibi Hertz (Hz) ile ölçülen bu değer, Uluslararası Sesbilim Abecesi’nde sunulan ünlüler için ortalama olarak </a:t>
            </a:r>
            <a:r>
              <a:rPr lang="tr-TR" sz="1600" b="1" dirty="0" smtClean="0">
                <a:solidFill>
                  <a:srgbClr val="000000"/>
                </a:solidFill>
                <a:latin typeface="Book Antiqua" pitchFamily="18" charset="0"/>
              </a:rPr>
              <a:t>54, 65 </a:t>
            </a:r>
            <a:r>
              <a:rPr lang="tr-TR" sz="1600" dirty="0" smtClean="0">
                <a:solidFill>
                  <a:srgbClr val="000000"/>
                </a:solidFill>
                <a:latin typeface="Book Antiqua" pitchFamily="18" charset="0"/>
              </a:rPr>
              <a:t>ve </a:t>
            </a:r>
            <a:r>
              <a:rPr lang="tr-TR" sz="1600" b="1" dirty="0" smtClean="0">
                <a:solidFill>
                  <a:srgbClr val="000000"/>
                </a:solidFill>
                <a:latin typeface="Book Antiqua" pitchFamily="18" charset="0"/>
              </a:rPr>
              <a:t>70 Hz </a:t>
            </a:r>
            <a:r>
              <a:rPr lang="tr-TR" sz="1600" dirty="0" smtClean="0">
                <a:solidFill>
                  <a:srgbClr val="000000"/>
                </a:solidFill>
                <a:latin typeface="Book Antiqua" pitchFamily="18" charset="0"/>
              </a:rPr>
              <a:t>civarlarında değişim gösterir. Ses yolunun her bireyde farklı bir işleyişi olması nedeniyle, formant frekansları ve bant genişliği değişim gösterir.</a:t>
            </a:r>
            <a:endParaRPr lang="tr-TR" sz="1600" dirty="0">
              <a:solidFill>
                <a:srgbClr val="000000"/>
              </a:solidFill>
              <a:latin typeface="Book Antiqua" pitchFamily="18" charset="0"/>
            </a:endParaRPr>
          </a:p>
        </p:txBody>
      </p:sp>
      <p:pic>
        <p:nvPicPr>
          <p:cNvPr id="18" name="Picture 17" descr="Bandwidth_blue.png"/>
          <p:cNvPicPr>
            <a:picLocks noChangeAspect="1"/>
          </p:cNvPicPr>
          <p:nvPr/>
        </p:nvPicPr>
        <p:blipFill>
          <a:blip r:embed="rId2" cstate="print"/>
          <a:stretch>
            <a:fillRect/>
          </a:stretch>
        </p:blipFill>
        <p:spPr>
          <a:xfrm>
            <a:off x="4572000" y="3857628"/>
            <a:ext cx="4007628" cy="2357454"/>
          </a:xfrm>
          <a:prstGeom prst="rect">
            <a:avLst/>
          </a:prstGeom>
        </p:spPr>
      </p:pic>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23</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Yoğunluk / Enerji Yoğunluğu (</a:t>
            </a:r>
            <a:r>
              <a:rPr lang="tr-TR" sz="2200" dirty="0" smtClean="0"/>
              <a:t>Intensity</a:t>
            </a:r>
            <a:r>
              <a:rPr lang="tr-TR" sz="2200" b="1" dirty="0" smtClean="0"/>
              <a:t>)</a:t>
            </a:r>
            <a:endParaRPr lang="tr-TR" sz="2200" dirty="0"/>
          </a:p>
        </p:txBody>
      </p:sp>
      <p:sp>
        <p:nvSpPr>
          <p:cNvPr id="7" name="Rectangle 6"/>
          <p:cNvSpPr/>
          <p:nvPr/>
        </p:nvSpPr>
        <p:spPr>
          <a:xfrm>
            <a:off x="428596" y="1285860"/>
            <a:ext cx="8286808" cy="830997"/>
          </a:xfrm>
          <a:prstGeom prst="rect">
            <a:avLst/>
          </a:prstGeom>
        </p:spPr>
        <p:txBody>
          <a:bodyPr wrap="square">
            <a:spAutoFit/>
          </a:bodyPr>
          <a:lstStyle/>
          <a:p>
            <a:pPr lvl="0" algn="just"/>
            <a:r>
              <a:rPr lang="tr-TR" sz="1600" b="1" dirty="0" smtClean="0">
                <a:solidFill>
                  <a:srgbClr val="000000"/>
                </a:solidFill>
                <a:latin typeface="Book Antiqua" pitchFamily="18" charset="0"/>
              </a:rPr>
              <a:t>Yoğunluk</a:t>
            </a:r>
            <a:r>
              <a:rPr lang="tr-TR" sz="1600" dirty="0" smtClean="0">
                <a:solidFill>
                  <a:srgbClr val="000000"/>
                </a:solidFill>
                <a:latin typeface="Book Antiqua" pitchFamily="18" charset="0"/>
              </a:rPr>
              <a:t> (</a:t>
            </a:r>
            <a:r>
              <a:rPr lang="tr-TR" sz="1600" i="1" dirty="0" smtClean="0">
                <a:solidFill>
                  <a:srgbClr val="000000"/>
                </a:solidFill>
                <a:latin typeface="Book Antiqua" pitchFamily="18" charset="0"/>
              </a:rPr>
              <a:t>intensity</a:t>
            </a:r>
            <a:r>
              <a:rPr lang="tr-TR" sz="1600" dirty="0" smtClean="0">
                <a:solidFill>
                  <a:srgbClr val="000000"/>
                </a:solidFill>
                <a:latin typeface="Book Antiqua" pitchFamily="18" charset="0"/>
              </a:rPr>
              <a:t>), titreyen bir cismin genliğiyle ilişkilendirilmektedir. Örneğin iki cisim aynı frekansta titrediği anda, genliği fazla olan cismin yoğunluğu diğerinden fazla olmaktadır. Ölçü birimi Desibel (dB)'dir.</a:t>
            </a:r>
          </a:p>
        </p:txBody>
      </p:sp>
      <p:pic>
        <p:nvPicPr>
          <p:cNvPr id="6" name="Picture 5" descr="4.png"/>
          <p:cNvPicPr>
            <a:picLocks noChangeAspect="1"/>
          </p:cNvPicPr>
          <p:nvPr/>
        </p:nvPicPr>
        <p:blipFill>
          <a:blip r:embed="rId2" cstate="print"/>
          <a:stretch>
            <a:fillRect/>
          </a:stretch>
        </p:blipFill>
        <p:spPr>
          <a:xfrm>
            <a:off x="1357290" y="2786058"/>
            <a:ext cx="6143668" cy="2880940"/>
          </a:xfrm>
          <a:prstGeom prst="rect">
            <a:avLst/>
          </a:prstGeom>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24</a:t>
            </a:r>
            <a:endParaRPr lang="tr-T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Tayf (</a:t>
            </a:r>
            <a:r>
              <a:rPr lang="tr-TR" sz="2200" dirty="0" smtClean="0"/>
              <a:t>Spectrum</a:t>
            </a:r>
            <a:r>
              <a:rPr lang="tr-TR" sz="2200" b="1" dirty="0" smtClean="0"/>
              <a:t>)</a:t>
            </a:r>
            <a:endParaRPr lang="tr-TR" sz="2200" dirty="0"/>
          </a:p>
        </p:txBody>
      </p:sp>
      <p:grpSp>
        <p:nvGrpSpPr>
          <p:cNvPr id="7" name="Grup 1"/>
          <p:cNvGrpSpPr/>
          <p:nvPr/>
        </p:nvGrpSpPr>
        <p:grpSpPr>
          <a:xfrm>
            <a:off x="5072066" y="3571876"/>
            <a:ext cx="3286148" cy="1857388"/>
            <a:chOff x="5786446" y="5214950"/>
            <a:chExt cx="2714644" cy="1412239"/>
          </a:xfrm>
        </p:grpSpPr>
        <p:pic>
          <p:nvPicPr>
            <p:cNvPr id="8" name="Picture 7" descr="Formant.gif"/>
            <p:cNvPicPr/>
            <p:nvPr/>
          </p:nvPicPr>
          <p:blipFill>
            <a:blip r:embed="rId2" cstate="print"/>
            <a:stretch>
              <a:fillRect/>
            </a:stretch>
          </p:blipFill>
          <p:spPr>
            <a:xfrm>
              <a:off x="5786446" y="5214950"/>
              <a:ext cx="2714644" cy="1311614"/>
            </a:xfrm>
            <a:prstGeom prst="rect">
              <a:avLst/>
            </a:prstGeom>
          </p:spPr>
        </p:pic>
        <p:grpSp>
          <p:nvGrpSpPr>
            <p:cNvPr id="9" name="Group 2"/>
            <p:cNvGrpSpPr>
              <a:grpSpLocks/>
            </p:cNvGrpSpPr>
            <p:nvPr/>
          </p:nvGrpSpPr>
          <p:grpSpPr bwMode="auto">
            <a:xfrm>
              <a:off x="5857888" y="5349569"/>
              <a:ext cx="2027555" cy="1277620"/>
              <a:chOff x="3238" y="2306"/>
              <a:chExt cx="3193" cy="2012"/>
            </a:xfrm>
          </p:grpSpPr>
          <p:grpSp>
            <p:nvGrpSpPr>
              <p:cNvPr id="10" name="Group 3"/>
              <p:cNvGrpSpPr>
                <a:grpSpLocks/>
              </p:cNvGrpSpPr>
              <p:nvPr/>
            </p:nvGrpSpPr>
            <p:grpSpPr bwMode="auto">
              <a:xfrm>
                <a:off x="4363" y="2306"/>
                <a:ext cx="2068" cy="913"/>
                <a:chOff x="4363" y="14518"/>
                <a:chExt cx="2068" cy="913"/>
              </a:xfrm>
            </p:grpSpPr>
            <p:sp>
              <p:nvSpPr>
                <p:cNvPr id="13" name="Text Box 4"/>
                <p:cNvSpPr txBox="1">
                  <a:spLocks noChangeArrowheads="1"/>
                </p:cNvSpPr>
                <p:nvPr/>
              </p:nvSpPr>
              <p:spPr bwMode="auto">
                <a:xfrm>
                  <a:off x="4363" y="14518"/>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200" b="1" i="0" u="none" strike="noStrike" cap="none" normalizeH="0" baseline="0" dirty="0" smtClean="0">
                      <a:ln>
                        <a:noFill/>
                      </a:ln>
                      <a:solidFill>
                        <a:schemeClr val="tx1"/>
                      </a:solidFill>
                      <a:effectLst/>
                      <a:latin typeface="Book Antiqua" pitchFamily="18" charset="0"/>
                    </a:rPr>
                    <a:t>F1</a:t>
                  </a:r>
                  <a:endParaRPr kumimoji="0" lang="tr-TR" sz="2800" b="0" i="0" u="none" strike="noStrike" cap="none" normalizeH="0" baseline="0" dirty="0" smtClean="0">
                    <a:ln>
                      <a:noFill/>
                    </a:ln>
                    <a:solidFill>
                      <a:schemeClr val="tx1"/>
                    </a:solidFill>
                    <a:effectLst/>
                    <a:latin typeface="Book Antiqua" pitchFamily="18" charset="0"/>
                  </a:endParaRPr>
                </a:p>
              </p:txBody>
            </p:sp>
            <p:sp>
              <p:nvSpPr>
                <p:cNvPr id="14" name="Text Box 5"/>
                <p:cNvSpPr txBox="1">
                  <a:spLocks noChangeArrowheads="1"/>
                </p:cNvSpPr>
                <p:nvPr/>
              </p:nvSpPr>
              <p:spPr bwMode="auto">
                <a:xfrm>
                  <a:off x="4813" y="14644"/>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baseline="0" dirty="0" smtClean="0">
                      <a:ln>
                        <a:noFill/>
                      </a:ln>
                      <a:solidFill>
                        <a:schemeClr val="tx1"/>
                      </a:solidFill>
                      <a:effectLst/>
                      <a:latin typeface="Book Antiqua" pitchFamily="18" charset="0"/>
                    </a:rPr>
                    <a:t>F2</a:t>
                  </a:r>
                  <a:endParaRPr kumimoji="0" lang="tr-TR" sz="1100" b="0" i="0" u="none" strike="noStrike" cap="none" normalizeH="0" baseline="0" dirty="0" smtClean="0">
                    <a:ln>
                      <a:noFill/>
                    </a:ln>
                    <a:solidFill>
                      <a:schemeClr val="tx1"/>
                    </a:solidFill>
                    <a:effectLst/>
                    <a:latin typeface="Book Antiqua" pitchFamily="18" charset="0"/>
                  </a:endParaRPr>
                </a:p>
              </p:txBody>
            </p:sp>
            <p:sp>
              <p:nvSpPr>
                <p:cNvPr id="15" name="Text Box 6"/>
                <p:cNvSpPr txBox="1">
                  <a:spLocks noChangeArrowheads="1"/>
                </p:cNvSpPr>
                <p:nvPr/>
              </p:nvSpPr>
              <p:spPr bwMode="auto">
                <a:xfrm>
                  <a:off x="5826" y="15080"/>
                  <a:ext cx="605" cy="3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100" b="1" i="0" u="none" strike="noStrike" cap="none" normalizeH="0" baseline="0" dirty="0" smtClean="0">
                      <a:ln>
                        <a:noFill/>
                      </a:ln>
                      <a:solidFill>
                        <a:schemeClr val="tx1"/>
                      </a:solidFill>
                      <a:effectLst/>
                      <a:latin typeface="Book Antiqua" pitchFamily="18" charset="0"/>
                    </a:rPr>
                    <a:t>F3</a:t>
                  </a:r>
                  <a:endParaRPr kumimoji="0" lang="tr-TR" sz="1100" b="0" i="0" u="none" strike="noStrike" cap="none" normalizeH="0" baseline="0" dirty="0" smtClean="0">
                    <a:ln>
                      <a:noFill/>
                    </a:ln>
                    <a:solidFill>
                      <a:schemeClr val="tx1"/>
                    </a:solidFill>
                    <a:effectLst/>
                    <a:latin typeface="Book Antiqua" pitchFamily="18" charset="0"/>
                  </a:endParaRPr>
                </a:p>
              </p:txBody>
            </p:sp>
          </p:grpSp>
          <p:sp>
            <p:nvSpPr>
              <p:cNvPr id="11" name="Text Box 7"/>
              <p:cNvSpPr txBox="1">
                <a:spLocks noChangeArrowheads="1"/>
              </p:cNvSpPr>
              <p:nvPr/>
            </p:nvSpPr>
            <p:spPr bwMode="auto">
              <a:xfrm>
                <a:off x="3238" y="2657"/>
                <a:ext cx="450" cy="1085"/>
              </a:xfrm>
              <a:prstGeom prst="rect">
                <a:avLst/>
              </a:prstGeom>
              <a:solidFill>
                <a:srgbClr val="FFFFFF"/>
              </a:solidFill>
              <a:ln w="9525">
                <a:noFill/>
                <a:miter lim="800000"/>
                <a:headEnd/>
                <a:tailEnd/>
              </a:ln>
            </p:spPr>
            <p:txBody>
              <a:bodyPr vert="vert" wrap="square" lIns="91440" tIns="45720" rIns="91440" bIns="45720" numCol="1" anchor="t" anchorCtr="0" compatLnSpc="1">
                <a:prstTxWarp prst="textNoShape">
                  <a:avLst/>
                </a:prstTxWarp>
              </a:bodyPr>
              <a:lstStyle/>
              <a:p>
                <a:pPr algn="ctr">
                  <a:spcAft>
                    <a:spcPts val="1000"/>
                  </a:spcAft>
                </a:pPr>
                <a:r>
                  <a:rPr lang="tr-TR" sz="1050" b="1" dirty="0" smtClean="0">
                    <a:latin typeface="Book Antiqua" pitchFamily="18" charset="0"/>
                  </a:rPr>
                  <a:t>g</a:t>
                </a:r>
                <a:r>
                  <a:rPr kumimoji="0" lang="tr-TR" sz="1050" b="1" i="0" u="none" strike="noStrike" cap="none" normalizeH="0" baseline="0" dirty="0" smtClean="0">
                    <a:ln>
                      <a:noFill/>
                    </a:ln>
                    <a:solidFill>
                      <a:schemeClr val="tx1"/>
                    </a:solidFill>
                    <a:effectLst/>
                    <a:latin typeface="Book Antiqua" pitchFamily="18" charset="0"/>
                  </a:rPr>
                  <a:t>enlik</a:t>
                </a:r>
                <a:endParaRPr kumimoji="0" lang="tr-TR" sz="1050" b="0" i="0" u="none" strike="noStrike" cap="none" normalizeH="0" baseline="0" dirty="0" smtClean="0">
                  <a:ln>
                    <a:noFill/>
                  </a:ln>
                  <a:solidFill>
                    <a:schemeClr val="tx1"/>
                  </a:solidFill>
                  <a:effectLst/>
                  <a:latin typeface="Book Antiqua" pitchFamily="18" charset="0"/>
                </a:endParaRPr>
              </a:p>
            </p:txBody>
          </p:sp>
          <p:sp>
            <p:nvSpPr>
              <p:cNvPr id="12" name="Text Box 8"/>
              <p:cNvSpPr txBox="1">
                <a:spLocks noChangeArrowheads="1"/>
              </p:cNvSpPr>
              <p:nvPr/>
            </p:nvSpPr>
            <p:spPr bwMode="auto">
              <a:xfrm>
                <a:off x="4701" y="3894"/>
                <a:ext cx="1317" cy="42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50" b="1" i="0" u="none" strike="noStrike" cap="none" normalizeH="0" baseline="0" dirty="0" smtClean="0">
                    <a:ln>
                      <a:noFill/>
                    </a:ln>
                    <a:solidFill>
                      <a:schemeClr val="tx1"/>
                    </a:solidFill>
                    <a:effectLst/>
                    <a:latin typeface="Book Antiqua" pitchFamily="18" charset="0"/>
                  </a:rPr>
                  <a:t>sıklık</a:t>
                </a:r>
                <a:endParaRPr kumimoji="0" lang="tr-TR" sz="1050" b="0" i="0" u="none" strike="noStrike" cap="none" normalizeH="0" baseline="0" dirty="0" smtClean="0">
                  <a:ln>
                    <a:noFill/>
                  </a:ln>
                  <a:solidFill>
                    <a:schemeClr val="tx1"/>
                  </a:solidFill>
                  <a:effectLst/>
                  <a:latin typeface="Book Antiqua" pitchFamily="18" charset="0"/>
                </a:endParaRPr>
              </a:p>
            </p:txBody>
          </p:sp>
        </p:grpSp>
      </p:grpSp>
      <p:sp>
        <p:nvSpPr>
          <p:cNvPr id="17" name="Rectangle 16"/>
          <p:cNvSpPr/>
          <p:nvPr/>
        </p:nvSpPr>
        <p:spPr>
          <a:xfrm>
            <a:off x="428596" y="1500174"/>
            <a:ext cx="8072494" cy="1077218"/>
          </a:xfrm>
          <a:prstGeom prst="rect">
            <a:avLst/>
          </a:prstGeom>
        </p:spPr>
        <p:txBody>
          <a:bodyPr wrap="square">
            <a:spAutoFit/>
          </a:bodyPr>
          <a:lstStyle/>
          <a:p>
            <a:pPr lvl="0" algn="just"/>
            <a:r>
              <a:rPr lang="tr-TR" sz="1600" b="1" dirty="0" smtClean="0">
                <a:solidFill>
                  <a:srgbClr val="000000"/>
                </a:solidFill>
                <a:latin typeface="Book Antiqua" pitchFamily="18" charset="0"/>
              </a:rPr>
              <a:t>Tayf </a:t>
            </a:r>
            <a:r>
              <a:rPr lang="tr-TR" sz="1600" dirty="0" smtClean="0">
                <a:solidFill>
                  <a:srgbClr val="000000"/>
                </a:solidFill>
                <a:latin typeface="Book Antiqua" pitchFamily="18" charset="0"/>
              </a:rPr>
              <a:t>(spektrum) ise, ünlülerin fiziksel özellikleri, sıklığı, harmonisi ve genliğini belirlemede önemli rol oynayan bir sesbilgisel ölçüttür. Tayf görüntüsünde yatay kısım formantlar ilişkilendirilir ve sıklığı gösterir, dikey kısım ise ses yolunda titreşimi sırasında üretilen seslerin harmonisi, yani genliği gösterir. </a:t>
            </a:r>
          </a:p>
        </p:txBody>
      </p:sp>
      <p:sp>
        <p:nvSpPr>
          <p:cNvPr id="1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25</a:t>
            </a:r>
            <a:endParaRPr lang="tr-T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Spektrogram (</a:t>
            </a:r>
            <a:r>
              <a:rPr lang="tr-TR" sz="2200" dirty="0" smtClean="0"/>
              <a:t>Spectrogram</a:t>
            </a:r>
            <a:r>
              <a:rPr lang="tr-TR" sz="2200" b="1" dirty="0" smtClean="0"/>
              <a:t>)</a:t>
            </a:r>
            <a:endParaRPr lang="tr-TR" sz="2200" dirty="0"/>
          </a:p>
        </p:txBody>
      </p:sp>
      <p:pic>
        <p:nvPicPr>
          <p:cNvPr id="16" name="Picture 15" descr="vowels-ieea.png"/>
          <p:cNvPicPr/>
          <p:nvPr/>
        </p:nvPicPr>
        <p:blipFill>
          <a:blip r:embed="rId2" cstate="print"/>
          <a:stretch>
            <a:fillRect/>
          </a:stretch>
        </p:blipFill>
        <p:spPr>
          <a:xfrm>
            <a:off x="4929190" y="3429000"/>
            <a:ext cx="3476994" cy="1857388"/>
          </a:xfrm>
          <a:prstGeom prst="rect">
            <a:avLst/>
          </a:prstGeom>
        </p:spPr>
      </p:pic>
      <p:sp>
        <p:nvSpPr>
          <p:cNvPr id="18" name="Rectangle 17"/>
          <p:cNvSpPr/>
          <p:nvPr/>
        </p:nvSpPr>
        <p:spPr>
          <a:xfrm>
            <a:off x="642910" y="1643050"/>
            <a:ext cx="8072494" cy="1077218"/>
          </a:xfrm>
          <a:prstGeom prst="rect">
            <a:avLst/>
          </a:prstGeom>
        </p:spPr>
        <p:txBody>
          <a:bodyPr wrap="square">
            <a:spAutoFit/>
          </a:bodyPr>
          <a:lstStyle/>
          <a:p>
            <a:pPr lvl="0" algn="just"/>
            <a:r>
              <a:rPr lang="tr-TR" sz="1600" dirty="0" smtClean="0">
                <a:solidFill>
                  <a:srgbClr val="000000"/>
                </a:solidFill>
                <a:latin typeface="Book Antiqua" pitchFamily="18" charset="0"/>
              </a:rPr>
              <a:t>Ünlülerin ve ünsüzlerin belirlenmesinde önemli bir yeri olan son sesbilgisel ölçüt ise </a:t>
            </a:r>
            <a:r>
              <a:rPr lang="tr-TR" sz="1600" b="1" dirty="0" smtClean="0">
                <a:solidFill>
                  <a:srgbClr val="000000"/>
                </a:solidFill>
                <a:latin typeface="Book Antiqua" pitchFamily="18" charset="0"/>
              </a:rPr>
              <a:t>spektrogram</a:t>
            </a:r>
            <a:r>
              <a:rPr lang="tr-TR" sz="1600" dirty="0" smtClean="0">
                <a:solidFill>
                  <a:srgbClr val="000000"/>
                </a:solidFill>
                <a:latin typeface="Book Antiqua" pitchFamily="18" charset="0"/>
              </a:rPr>
              <a:t>dır. Sonogram olarak da adlandırılabilen bu ölçüt, seslerin titreşim özelliklerini gösteren formant değerlerini ve çıkış yeri/biçimi gibi özelliklerini ses görüntüsüne yansıtarak, ses izlerini belirlemede kullanılmaktadır.   </a:t>
            </a:r>
            <a:endParaRPr lang="tr-TR" sz="1600" dirty="0">
              <a:solidFill>
                <a:srgbClr val="000000"/>
              </a:solidFill>
              <a:latin typeface="Book Antiqua" pitchFamily="18" charset="0"/>
            </a:endParaRPr>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26</a:t>
            </a:r>
            <a:endParaRPr lang="tr-T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SESBİLİM (</a:t>
            </a:r>
            <a:r>
              <a:rPr lang="tr-TR" sz="2200" dirty="0" smtClean="0"/>
              <a:t>Phonology</a:t>
            </a:r>
            <a:r>
              <a:rPr lang="tr-TR" sz="2200" b="1" dirty="0" smtClean="0"/>
              <a:t>) ve SESBİLGİSİ (</a:t>
            </a:r>
            <a:r>
              <a:rPr lang="tr-TR" sz="2200" dirty="0" smtClean="0"/>
              <a:t>Phonetics</a:t>
            </a:r>
            <a:r>
              <a:rPr lang="tr-TR" sz="2200" b="1" dirty="0" smtClean="0"/>
              <a:t>)</a:t>
            </a:r>
            <a:endParaRPr lang="tr-TR" sz="2200" b="1" dirty="0"/>
          </a:p>
        </p:txBody>
      </p:sp>
      <p:sp>
        <p:nvSpPr>
          <p:cNvPr id="10" name="Dikdörtgen 1"/>
          <p:cNvSpPr/>
          <p:nvPr/>
        </p:nvSpPr>
        <p:spPr>
          <a:xfrm>
            <a:off x="500034" y="1428736"/>
            <a:ext cx="8215370" cy="2400657"/>
          </a:xfrm>
          <a:prstGeom prst="rect">
            <a:avLst/>
          </a:prstGeom>
        </p:spPr>
        <p:txBody>
          <a:bodyPr wrap="square">
            <a:spAutoFit/>
          </a:bodyPr>
          <a:lstStyle/>
          <a:p>
            <a:pPr algn="just"/>
            <a:r>
              <a:rPr lang="tr-TR" dirty="0" smtClean="0">
                <a:latin typeface="Book Antiqua" pitchFamily="18" charset="0"/>
              </a:rPr>
              <a:t>Dilbilim temel alt alanlarından biri olan </a:t>
            </a:r>
            <a:r>
              <a:rPr lang="tr-TR" sz="2000" b="1" dirty="0" smtClean="0">
                <a:latin typeface="Book Antiqua" pitchFamily="18" charset="0"/>
              </a:rPr>
              <a:t>sesbilim (phonology)</a:t>
            </a:r>
            <a:r>
              <a:rPr lang="tr-TR" dirty="0" smtClean="0">
                <a:latin typeface="Book Antiqua" pitchFamily="18" charset="0"/>
              </a:rPr>
              <a:t>, bir dilde hangi seslerin yer aldığını, bu seslerin kendi içinde nasıl bir düzenleniş içerdiğini, seslerin anlam ayırıcı özelliklerini ve buna dayalı sesbilimsel farklılıklarını belirleyen  bir bilim dalıdır.  </a:t>
            </a:r>
          </a:p>
          <a:p>
            <a:pPr algn="just"/>
            <a:endParaRPr lang="tr-TR" dirty="0" smtClean="0">
              <a:latin typeface="Book Antiqua" pitchFamily="18" charset="0"/>
            </a:endParaRPr>
          </a:p>
          <a:p>
            <a:pPr algn="just"/>
            <a:r>
              <a:rPr lang="tr-TR" dirty="0" smtClean="0">
                <a:latin typeface="Book Antiqua" pitchFamily="18" charset="0"/>
              </a:rPr>
              <a:t>Alanyazında sesbilimle sıklıkla karıştırılan bir diğer alan olan </a:t>
            </a:r>
            <a:r>
              <a:rPr lang="tr-TR" sz="2000" b="1" dirty="0" smtClean="0">
                <a:latin typeface="Book Antiqua" pitchFamily="18" charset="0"/>
              </a:rPr>
              <a:t>sesbilgisi (phonetics)</a:t>
            </a:r>
            <a:r>
              <a:rPr lang="tr-TR" dirty="0" smtClean="0">
                <a:latin typeface="Book Antiqua" pitchFamily="18" charset="0"/>
              </a:rPr>
              <a:t> ise, konuşma seslerinin nasıl üretildiği ve seslerin fiziksel özelliklerinin neler olduğu ile ilgilenmektedir.</a:t>
            </a:r>
          </a:p>
        </p:txBody>
      </p:sp>
      <p:pic>
        <p:nvPicPr>
          <p:cNvPr id="28" name="Picture 27" descr="phonology-vs-phonetics-1-728.jpg"/>
          <p:cNvPicPr>
            <a:picLocks noChangeAspect="1"/>
          </p:cNvPicPr>
          <p:nvPr/>
        </p:nvPicPr>
        <p:blipFill>
          <a:blip r:embed="rId2" cstate="print"/>
          <a:stretch>
            <a:fillRect/>
          </a:stretch>
        </p:blipFill>
        <p:spPr>
          <a:xfrm>
            <a:off x="5572132" y="3946925"/>
            <a:ext cx="2824158" cy="2118119"/>
          </a:xfrm>
          <a:prstGeom prst="rect">
            <a:avLst/>
          </a:prstGeom>
        </p:spPr>
      </p:pic>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27</a:t>
            </a:r>
            <a:endParaRPr lang="tr-TR"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00034" y="642918"/>
            <a:ext cx="8001056" cy="430887"/>
          </a:xfrm>
          <a:prstGeom prst="rect">
            <a:avLst/>
          </a:prstGeom>
          <a:noFill/>
        </p:spPr>
        <p:txBody>
          <a:bodyPr wrap="square" rtlCol="0">
            <a:spAutoFit/>
          </a:bodyPr>
          <a:lstStyle/>
          <a:p>
            <a:r>
              <a:rPr lang="tr-TR" sz="2200" b="1" dirty="0" smtClean="0"/>
              <a:t>AKUSTİK SESBİLGİSİ (</a:t>
            </a:r>
            <a:r>
              <a:rPr lang="tr-TR" sz="2200" dirty="0" smtClean="0"/>
              <a:t>Acoustic Phonetics</a:t>
            </a:r>
            <a:r>
              <a:rPr lang="tr-TR" sz="2200" b="1" dirty="0" smtClean="0"/>
              <a:t>)</a:t>
            </a:r>
            <a:endParaRPr lang="tr-TR" sz="2200" b="1" dirty="0"/>
          </a:p>
        </p:txBody>
      </p:sp>
      <p:sp>
        <p:nvSpPr>
          <p:cNvPr id="10" name="Dikdörtgen 1"/>
          <p:cNvSpPr/>
          <p:nvPr/>
        </p:nvSpPr>
        <p:spPr>
          <a:xfrm>
            <a:off x="500034" y="1428736"/>
            <a:ext cx="8215370" cy="2585323"/>
          </a:xfrm>
          <a:prstGeom prst="rect">
            <a:avLst/>
          </a:prstGeom>
        </p:spPr>
        <p:txBody>
          <a:bodyPr wrap="square">
            <a:spAutoFit/>
          </a:bodyPr>
          <a:lstStyle/>
          <a:p>
            <a:pPr algn="just"/>
            <a:r>
              <a:rPr lang="tr-TR" b="1" i="1" dirty="0" smtClean="0">
                <a:latin typeface="Book Antiqua" pitchFamily="18" charset="0"/>
              </a:rPr>
              <a:t>Akustik Sesbilgisi (Acoustic Phonetics)</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Eklemleyici Sesbilgisi (Articulatory Phonetics)</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İşitsel Sesbilgisi (Auditory Phonetics)	</a:t>
            </a:r>
          </a:p>
        </p:txBody>
      </p:sp>
      <p:sp>
        <p:nvSpPr>
          <p:cNvPr id="5"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28</a:t>
            </a:r>
            <a:endParaRPr lang="tr-TR"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Önemli Online Adresler</a:t>
            </a:r>
            <a:endParaRPr lang="tr-TR" sz="2200" dirty="0"/>
          </a:p>
        </p:txBody>
      </p:sp>
      <p:sp>
        <p:nvSpPr>
          <p:cNvPr id="17" name="Rectangle 16"/>
          <p:cNvSpPr/>
          <p:nvPr/>
        </p:nvSpPr>
        <p:spPr>
          <a:xfrm>
            <a:off x="357158" y="1280212"/>
            <a:ext cx="8358246" cy="3477875"/>
          </a:xfrm>
          <a:prstGeom prst="rect">
            <a:avLst/>
          </a:prstGeom>
        </p:spPr>
        <p:txBody>
          <a:bodyPr wrap="square">
            <a:spAutoFit/>
          </a:bodyPr>
          <a:lstStyle/>
          <a:p>
            <a:pPr lvl="0" algn="just"/>
            <a:endParaRPr lang="tr-TR" sz="2000" dirty="0" smtClean="0">
              <a:solidFill>
                <a:srgbClr val="000000"/>
              </a:solidFill>
              <a:latin typeface="Book Antiqua" pitchFamily="18" charset="0"/>
              <a:hlinkClick r:id="rId2"/>
            </a:endParaRPr>
          </a:p>
          <a:p>
            <a:pPr lvl="0" algn="just"/>
            <a:endParaRPr lang="tr-TR" sz="2000" dirty="0" smtClean="0">
              <a:solidFill>
                <a:srgbClr val="000000"/>
              </a:solidFill>
              <a:latin typeface="Book Antiqua" pitchFamily="18" charset="0"/>
              <a:hlinkClick r:id="rId2"/>
            </a:endParaRPr>
          </a:p>
          <a:p>
            <a:pPr lvl="0" algn="just"/>
            <a:r>
              <a:rPr lang="tr-TR" sz="2000" dirty="0" smtClean="0">
                <a:solidFill>
                  <a:srgbClr val="000000"/>
                </a:solidFill>
                <a:latin typeface="Book Antiqua" pitchFamily="18" charset="0"/>
                <a:hlinkClick r:id="rId2"/>
              </a:rPr>
              <a:t>http://www.linguistics.ucsb.edu/projects/featuresoftware/index.php</a:t>
            </a:r>
            <a:endParaRPr lang="tr-TR" sz="2000" dirty="0" smtClean="0">
              <a:solidFill>
                <a:srgbClr val="000000"/>
              </a:solidFill>
              <a:latin typeface="Book Antiqua" pitchFamily="18" charset="0"/>
            </a:endParaRPr>
          </a:p>
          <a:p>
            <a:pPr lvl="0" algn="just"/>
            <a:endParaRPr lang="tr-TR" sz="2000" dirty="0" smtClean="0">
              <a:solidFill>
                <a:srgbClr val="000000"/>
              </a:solidFill>
              <a:latin typeface="Book Antiqua" pitchFamily="18" charset="0"/>
            </a:endParaRPr>
          </a:p>
          <a:p>
            <a:pPr lvl="0" algn="just"/>
            <a:endParaRPr lang="tr-TR" sz="2000" dirty="0" smtClean="0">
              <a:solidFill>
                <a:srgbClr val="000000"/>
              </a:solidFill>
              <a:latin typeface="Book Antiqua" pitchFamily="18" charset="0"/>
            </a:endParaRPr>
          </a:p>
          <a:p>
            <a:pPr lvl="0" algn="just"/>
            <a:r>
              <a:rPr lang="tr-TR" sz="2000" dirty="0" smtClean="0">
                <a:solidFill>
                  <a:srgbClr val="000000"/>
                </a:solidFill>
                <a:latin typeface="Book Antiqua" pitchFamily="18" charset="0"/>
                <a:hlinkClick r:id="rId3"/>
              </a:rPr>
              <a:t>http://ocw.mit.edu/courses/linguistics-and-philosophy/24-901-language-and-its-structure-i-phonology-fall-2010/lecture-notes/</a:t>
            </a:r>
            <a:endParaRPr lang="tr-TR" sz="2000" dirty="0" smtClean="0">
              <a:solidFill>
                <a:srgbClr val="000000"/>
              </a:solidFill>
              <a:latin typeface="Book Antiqua" pitchFamily="18" charset="0"/>
            </a:endParaRPr>
          </a:p>
          <a:p>
            <a:pPr lvl="0" algn="just"/>
            <a:endParaRPr lang="tr-TR" sz="2000" dirty="0" smtClean="0">
              <a:solidFill>
                <a:srgbClr val="000000"/>
              </a:solidFill>
              <a:latin typeface="Book Antiqua" pitchFamily="18" charset="0"/>
            </a:endParaRPr>
          </a:p>
          <a:p>
            <a:pPr lvl="0" algn="just"/>
            <a:endParaRPr lang="tr-TR" sz="2000" dirty="0" smtClean="0">
              <a:solidFill>
                <a:srgbClr val="000000"/>
              </a:solidFill>
              <a:latin typeface="Book Antiqua" pitchFamily="18" charset="0"/>
            </a:endParaRPr>
          </a:p>
          <a:p>
            <a:pPr lvl="0" algn="just"/>
            <a:endParaRPr lang="tr-TR" sz="2000" dirty="0" smtClean="0">
              <a:solidFill>
                <a:srgbClr val="000000"/>
              </a:solidFill>
              <a:latin typeface="Book Antiqua" pitchFamily="18" charset="0"/>
            </a:endParaRPr>
          </a:p>
          <a:p>
            <a:pPr lvl="0" algn="just"/>
            <a:r>
              <a:rPr lang="tr-TR" sz="2000" dirty="0" smtClean="0">
                <a:solidFill>
                  <a:srgbClr val="000000"/>
                </a:solidFill>
                <a:latin typeface="Book Antiqua" pitchFamily="18" charset="0"/>
                <a:hlinkClick r:id="rId4"/>
              </a:rPr>
              <a:t>https://www.uni-due.de/ELE/LinguisticGlossary.html</a:t>
            </a:r>
            <a:endParaRPr lang="tr-TR" sz="2000" dirty="0" smtClean="0">
              <a:solidFill>
                <a:srgbClr val="000000"/>
              </a:solidFill>
              <a:latin typeface="Book Antiqua" pitchFamily="18" charset="0"/>
            </a:endParaRPr>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29</a:t>
            </a:r>
            <a:endParaRPr lang="tr-TR"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5586</TotalTime>
  <Words>516</Words>
  <Application>Microsoft Office PowerPoint</Application>
  <PresentationFormat>Ekran Gösterisi (4:3)</PresentationFormat>
  <Paragraphs>70</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Book Antiqua</vt:lpstr>
      <vt:lpstr>Bookman Old Style</vt:lpstr>
      <vt:lpstr>Calibri</vt:lpstr>
      <vt:lpstr>Gill Sans MT</vt:lpstr>
      <vt:lpstr>Wingdings</vt:lpstr>
      <vt:lpstr>Wingdings 3</vt:lpstr>
      <vt:lpstr>Origin</vt:lpstr>
      <vt:lpstr> Türkçe Ses Dizgesinin İşleyişi - 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197</cp:revision>
  <dcterms:created xsi:type="dcterms:W3CDTF">2015-09-22T13:45:05Z</dcterms:created>
  <dcterms:modified xsi:type="dcterms:W3CDTF">2019-10-10T12:04:19Z</dcterms:modified>
</cp:coreProperties>
</file>