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
  </p:notesMasterIdLst>
  <p:sldIdLst>
    <p:sldId id="256" r:id="rId2"/>
    <p:sldId id="259" r:id="rId3"/>
    <p:sldId id="321" r:id="rId4"/>
    <p:sldId id="322" r:id="rId5"/>
    <p:sldId id="276" r:id="rId6"/>
    <p:sldId id="328" r:id="rId7"/>
    <p:sldId id="345" r:id="rId8"/>
    <p:sldId id="346" r:id="rId9"/>
    <p:sldId id="325"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93" autoAdjust="0"/>
    <p:restoredTop sz="94660" autoAdjust="0"/>
  </p:normalViewPr>
  <p:slideViewPr>
    <p:cSldViewPr>
      <p:cViewPr varScale="1">
        <p:scale>
          <a:sx n="90" d="100"/>
          <a:sy n="90" d="100"/>
        </p:scale>
        <p:origin x="1210" y="53"/>
      </p:cViewPr>
      <p:guideLst>
        <p:guide orient="horz" pos="2160"/>
        <p:guide pos="2880"/>
      </p:guideLst>
    </p:cSldViewPr>
  </p:slideViewPr>
  <p:outlineViewPr>
    <p:cViewPr>
      <p:scale>
        <a:sx n="33" d="100"/>
        <a:sy n="33" d="100"/>
      </p:scale>
      <p:origin x="0" y="450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CCBD45B-E730-475D-BD20-F78503D34471}" type="datetimeFigureOut">
              <a:rPr lang="tr-TR" smtClean="0"/>
              <a:pPr/>
              <a:t>10.10.2019</a:t>
            </a:fld>
            <a:endParaRPr lang="tr-T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5EC859D-B9DD-4026-99DC-E9A994B5962C}"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B09EEA02-A089-4CA0-B6DB-5656DABF50C4}" type="datetimeFigureOut">
              <a:rPr lang="tr-TR" smtClean="0"/>
              <a:pPr/>
              <a:t>10.10.2019</a:t>
            </a:fld>
            <a:endParaRPr lang="tr-TR"/>
          </a:p>
        </p:txBody>
      </p:sp>
      <p:sp>
        <p:nvSpPr>
          <p:cNvPr id="17" name="Footer Placeholder 16"/>
          <p:cNvSpPr>
            <a:spLocks noGrp="1"/>
          </p:cNvSpPr>
          <p:nvPr>
            <p:ph type="ftr" sz="quarter" idx="11"/>
          </p:nvPr>
        </p:nvSpPr>
        <p:spPr>
          <a:xfrm>
            <a:off x="2898648" y="6355080"/>
            <a:ext cx="3474720" cy="365760"/>
          </a:xfrm>
        </p:spPr>
        <p:txBody>
          <a:bodyPr/>
          <a:lstStyle/>
          <a:p>
            <a:endParaRPr lang="tr-TR"/>
          </a:p>
        </p:txBody>
      </p:sp>
      <p:sp>
        <p:nvSpPr>
          <p:cNvPr id="29" name="Slide Number Placeholder 28"/>
          <p:cNvSpPr>
            <a:spLocks noGrp="1"/>
          </p:cNvSpPr>
          <p:nvPr>
            <p:ph type="sldNum" sz="quarter" idx="12"/>
          </p:nvPr>
        </p:nvSpPr>
        <p:spPr>
          <a:xfrm>
            <a:off x="1216152" y="6355080"/>
            <a:ext cx="1219200" cy="365760"/>
          </a:xfrm>
        </p:spPr>
        <p:txBody>
          <a:bodyPr/>
          <a:lstStyle/>
          <a:p>
            <a:fld id="{9BD21C35-E717-4B2D-9B87-B8D3FBFF9DEF}" type="slidenum">
              <a:rPr lang="tr-TR" smtClean="0"/>
              <a:pPr/>
              <a:t>‹#›</a:t>
            </a:fld>
            <a:endParaRPr lang="tr-TR"/>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9EEA02-A089-4CA0-B6DB-5656DABF50C4}" type="datetimeFigureOut">
              <a:rPr lang="tr-TR" smtClean="0"/>
              <a:pPr/>
              <a:t>10.10.2019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BD21C35-E717-4B2D-9B87-B8D3FBFF9DEF}"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9EEA02-A089-4CA0-B6DB-5656DABF50C4}" type="datetimeFigureOut">
              <a:rPr lang="tr-TR" smtClean="0"/>
              <a:pPr/>
              <a:t>10.10.2019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BD21C35-E717-4B2D-9B87-B8D3FBFF9DEF}" type="slidenum">
              <a:rPr lang="tr-TR" smtClean="0"/>
              <a:pPr/>
              <a:t>‹#›</a:t>
            </a:fld>
            <a:endParaRPr lang="tr-TR"/>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09EEA02-A089-4CA0-B6DB-5656DABF50C4}" type="datetimeFigureOut">
              <a:rPr lang="tr-TR" smtClean="0"/>
              <a:pPr/>
              <a:t>10.10.2019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BD21C35-E717-4B2D-9B87-B8D3FBFF9DEF}" type="slidenum">
              <a:rPr lang="tr-TR" smtClean="0"/>
              <a:pPr/>
              <a:t>‹#›</a:t>
            </a:fld>
            <a:endParaRPr lang="tr-TR"/>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B09EEA02-A089-4CA0-B6DB-5656DABF50C4}" type="datetimeFigureOut">
              <a:rPr lang="tr-TR" smtClean="0"/>
              <a:pPr/>
              <a:t>10.10.2019</a:t>
            </a:fld>
            <a:endParaRPr lang="tr-TR"/>
          </a:p>
        </p:txBody>
      </p:sp>
      <p:sp>
        <p:nvSpPr>
          <p:cNvPr id="5" name="Footer Placeholder 4"/>
          <p:cNvSpPr>
            <a:spLocks noGrp="1"/>
          </p:cNvSpPr>
          <p:nvPr>
            <p:ph type="ftr" sz="quarter" idx="11"/>
          </p:nvPr>
        </p:nvSpPr>
        <p:spPr>
          <a:xfrm>
            <a:off x="2898648" y="6355080"/>
            <a:ext cx="3474720" cy="365760"/>
          </a:xfrm>
        </p:spPr>
        <p:txBody>
          <a:bodyPr/>
          <a:lstStyle/>
          <a:p>
            <a:endParaRPr lang="tr-TR"/>
          </a:p>
        </p:txBody>
      </p:sp>
      <p:sp>
        <p:nvSpPr>
          <p:cNvPr id="6" name="Slide Number Placeholder 5"/>
          <p:cNvSpPr>
            <a:spLocks noGrp="1"/>
          </p:cNvSpPr>
          <p:nvPr>
            <p:ph type="sldNum" sz="quarter" idx="12"/>
          </p:nvPr>
        </p:nvSpPr>
        <p:spPr>
          <a:xfrm>
            <a:off x="1069848" y="6355080"/>
            <a:ext cx="1520952" cy="365760"/>
          </a:xfrm>
        </p:spPr>
        <p:txBody>
          <a:bodyPr/>
          <a:lstStyle/>
          <a:p>
            <a:fld id="{9BD21C35-E717-4B2D-9B87-B8D3FBFF9DEF}" type="slidenum">
              <a:rPr lang="tr-TR" smtClean="0"/>
              <a:pPr/>
              <a:t>‹#›</a:t>
            </a:fld>
            <a:endParaRPr lang="tr-TR"/>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09EEA02-A089-4CA0-B6DB-5656DABF50C4}" type="datetimeFigureOut">
              <a:rPr lang="tr-TR" smtClean="0"/>
              <a:pPr/>
              <a:t>10.10.2019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BD21C35-E717-4B2D-9B87-B8D3FBFF9DEF}" type="slidenum">
              <a:rPr lang="tr-TR" smtClean="0"/>
              <a:pPr/>
              <a:t>‹#›</a:t>
            </a:fld>
            <a:endParaRPr lang="tr-TR"/>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09EEA02-A089-4CA0-B6DB-5656DABF50C4}" type="datetimeFigureOut">
              <a:rPr lang="tr-TR" smtClean="0"/>
              <a:pPr/>
              <a:t>10.10.2019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BD21C35-E717-4B2D-9B87-B8D3FBFF9DEF}" type="slidenum">
              <a:rPr lang="tr-TR" smtClean="0"/>
              <a:pPr/>
              <a:t>‹#›</a:t>
            </a:fld>
            <a:endParaRPr lang="tr-TR"/>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09EEA02-A089-4CA0-B6DB-5656DABF50C4}" type="datetimeFigureOut">
              <a:rPr lang="tr-TR" smtClean="0"/>
              <a:pPr/>
              <a:t>10.10.2019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BD21C35-E717-4B2D-9B87-B8D3FBFF9DEF}" type="slidenum">
              <a:rPr lang="tr-TR" smtClean="0"/>
              <a:pPr/>
              <a:t>‹#›</a:t>
            </a:fld>
            <a:endParaRPr lang="tr-TR"/>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9EEA02-A089-4CA0-B6DB-5656DABF50C4}" type="datetimeFigureOut">
              <a:rPr lang="tr-TR" smtClean="0"/>
              <a:pPr/>
              <a:t>10.10.2019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9BD21C35-E717-4B2D-9B87-B8D3FBFF9DEF}" type="slidenum">
              <a:rPr lang="tr-TR" smtClean="0"/>
              <a:pPr/>
              <a:t>‹#›</a:t>
            </a:fld>
            <a:endParaRPr lang="tr-TR"/>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09EEA02-A089-4CA0-B6DB-5656DABF50C4}" type="datetimeFigureOut">
              <a:rPr lang="tr-TR" smtClean="0"/>
              <a:pPr/>
              <a:t>10.10.2019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BD21C35-E717-4B2D-9B87-B8D3FBFF9DEF}" type="slidenum">
              <a:rPr lang="tr-TR" smtClean="0"/>
              <a:pPr/>
              <a:t>‹#›</a:t>
            </a:fld>
            <a:endParaRPr lang="tr-TR"/>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09EEA02-A089-4CA0-B6DB-5656DABF50C4}" type="datetimeFigureOut">
              <a:rPr lang="tr-TR" smtClean="0"/>
              <a:pPr/>
              <a:t>10.10.2019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BD21C35-E717-4B2D-9B87-B8D3FBFF9DEF}" type="slidenum">
              <a:rPr lang="tr-TR" smtClean="0"/>
              <a:pPr/>
              <a:t>‹#›</a:t>
            </a:fld>
            <a:endParaRPr lang="tr-TR"/>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B09EEA02-A089-4CA0-B6DB-5656DABF50C4}" type="datetimeFigureOut">
              <a:rPr lang="tr-TR" smtClean="0"/>
              <a:pPr/>
              <a:t>10.10.2019</a:t>
            </a:fld>
            <a:endParaRPr lang="tr-TR"/>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tr-TR"/>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9BD21C35-E717-4B2D-9B87-B8D3FBFF9DEF}" type="slidenum">
              <a:rPr lang="tr-TR" smtClean="0"/>
              <a:pPr/>
              <a:t>‹#›</a:t>
            </a:fld>
            <a:endParaRPr lang="tr-TR"/>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ocw.mit.edu/courses/linguistics-and-philosophy/24-901-language-and-its-structure-i-phonology-fall-2010/lecture-notes/" TargetMode="External"/><Relationship Id="rId2" Type="http://schemas.openxmlformats.org/officeDocument/2006/relationships/hyperlink" Target="http://www.linguistics.ucsb.edu/projects/featuresoftware/index.php" TargetMode="External"/><Relationship Id="rId1" Type="http://schemas.openxmlformats.org/officeDocument/2006/relationships/slideLayout" Target="../slideLayouts/slideLayout2.xml"/><Relationship Id="rId4" Type="http://schemas.openxmlformats.org/officeDocument/2006/relationships/hyperlink" Target="https://www.uni-due.de/ELE/LinguisticGlossary.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2976" y="3643314"/>
            <a:ext cx="7072362" cy="1071570"/>
          </a:xfrm>
        </p:spPr>
        <p:txBody>
          <a:bodyPr>
            <a:noAutofit/>
          </a:bodyPr>
          <a:lstStyle/>
          <a:p>
            <a:r>
              <a:rPr lang="tr-TR" sz="2600" b="1" dirty="0" smtClean="0">
                <a:latin typeface="+mn-lt"/>
              </a:rPr>
              <a:t/>
            </a:r>
            <a:br>
              <a:rPr lang="tr-TR" sz="2600" b="1" dirty="0" smtClean="0">
                <a:latin typeface="+mn-lt"/>
              </a:rPr>
            </a:br>
            <a:r>
              <a:rPr lang="tr-TR" sz="2600" b="1" dirty="0" smtClean="0">
                <a:latin typeface="+mn-lt"/>
              </a:rPr>
              <a:t>Türkçe Ses Dizgesinin İşleyişi - I</a:t>
            </a:r>
            <a:endParaRPr lang="tr-TR" sz="2600" dirty="0">
              <a:latin typeface="+mn-lt"/>
            </a:endParaRPr>
          </a:p>
        </p:txBody>
      </p:sp>
      <p:sp>
        <p:nvSpPr>
          <p:cNvPr id="4" name="Title 1"/>
          <p:cNvSpPr txBox="1">
            <a:spLocks/>
          </p:cNvSpPr>
          <p:nvPr/>
        </p:nvSpPr>
        <p:spPr>
          <a:xfrm>
            <a:off x="1357290" y="5072074"/>
            <a:ext cx="6858048" cy="642942"/>
          </a:xfrm>
          <a:prstGeom prst="rect">
            <a:avLst/>
          </a:prstGeom>
        </p:spPr>
        <p:txBody>
          <a:bodyPr vert="horz" anchor="t" anchorCtr="0">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tr-TR" sz="1600" i="0" u="none" strike="noStrike" kern="1200" cap="none" spc="0" normalizeH="0" baseline="0" noProof="0" dirty="0" smtClean="0">
                <a:ln>
                  <a:noFill/>
                </a:ln>
                <a:solidFill>
                  <a:schemeClr val="tx1"/>
                </a:solidFill>
                <a:effectLst/>
                <a:uLnTx/>
                <a:uFillTx/>
                <a:ea typeface="+mj-ea"/>
                <a:cs typeface="+mj-cs"/>
              </a:rPr>
              <a:t>Dr</a:t>
            </a:r>
            <a:r>
              <a:rPr kumimoji="0" lang="tr-TR" sz="1600" i="0" u="none" strike="noStrike" kern="1200" cap="none" spc="0" normalizeH="0" baseline="0" noProof="0" dirty="0" smtClean="0">
                <a:ln>
                  <a:noFill/>
                </a:ln>
                <a:solidFill>
                  <a:schemeClr val="tx1"/>
                </a:solidFill>
                <a:effectLst/>
                <a:uLnTx/>
                <a:uFillTx/>
                <a:ea typeface="+mj-ea"/>
                <a:cs typeface="+mj-cs"/>
              </a:rPr>
              <a:t>. </a:t>
            </a:r>
            <a:r>
              <a:rPr kumimoji="0" lang="tr-TR" sz="1600" i="0" u="none" strike="noStrike" kern="1200" cap="none" spc="0" normalizeH="0" baseline="0" noProof="0" dirty="0" err="1" smtClean="0">
                <a:ln>
                  <a:noFill/>
                </a:ln>
                <a:solidFill>
                  <a:schemeClr val="tx1"/>
                </a:solidFill>
                <a:effectLst/>
                <a:uLnTx/>
                <a:uFillTx/>
                <a:ea typeface="+mj-ea"/>
                <a:cs typeface="+mj-cs"/>
              </a:rPr>
              <a:t>Öğr</a:t>
            </a:r>
            <a:r>
              <a:rPr kumimoji="0" lang="tr-TR" sz="1600" i="0" u="none" strike="noStrike" kern="1200" cap="none" spc="0" normalizeH="0" baseline="0" noProof="0" dirty="0" smtClean="0">
                <a:ln>
                  <a:noFill/>
                </a:ln>
                <a:solidFill>
                  <a:schemeClr val="tx1"/>
                </a:solidFill>
                <a:effectLst/>
                <a:uLnTx/>
                <a:uFillTx/>
                <a:ea typeface="+mj-ea"/>
                <a:cs typeface="+mj-cs"/>
              </a:rPr>
              <a:t>. Üyesi İpek Pınar Uzun</a:t>
            </a:r>
          </a:p>
        </p:txBody>
      </p:sp>
      <p:pic>
        <p:nvPicPr>
          <p:cNvPr id="6" name="Picture 5" descr="C:\Documents and Settings\XP\Desktop\adsıznnnnnnn.JPG"/>
          <p:cNvPicPr>
            <a:picLocks noChangeAspect="1" noChangeArrowheads="1"/>
          </p:cNvPicPr>
          <p:nvPr/>
        </p:nvPicPr>
        <p:blipFill>
          <a:blip r:embed="rId2" cstate="print"/>
          <a:srcRect/>
          <a:stretch>
            <a:fillRect/>
          </a:stretch>
        </p:blipFill>
        <p:spPr bwMode="auto">
          <a:xfrm>
            <a:off x="1857356" y="1428736"/>
            <a:ext cx="5357850" cy="154565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205884"/>
            <a:ext cx="8229600" cy="4937760"/>
          </a:xfrm>
        </p:spPr>
        <p:txBody>
          <a:bodyPr>
            <a:noAutofit/>
          </a:bodyPr>
          <a:lstStyle/>
          <a:p>
            <a:pPr lvl="0"/>
            <a:r>
              <a:rPr lang="tr-TR" sz="1100" dirty="0" smtClean="0">
                <a:latin typeface="Book Antiqua" pitchFamily="18" charset="0"/>
              </a:rPr>
              <a:t>Carr, P. (2008). </a:t>
            </a:r>
            <a:r>
              <a:rPr lang="tr-TR" sz="1100" i="1" dirty="0" smtClean="0">
                <a:latin typeface="Book Antiqua" pitchFamily="18" charset="0"/>
              </a:rPr>
              <a:t>A Glossary of Phonology. </a:t>
            </a:r>
            <a:r>
              <a:rPr lang="tr-TR" sz="1100" dirty="0" smtClean="0">
                <a:latin typeface="Book Antiqua" pitchFamily="18" charset="0"/>
              </a:rPr>
              <a:t>Edinburgh University Press.</a:t>
            </a:r>
          </a:p>
          <a:p>
            <a:pPr lvl="0"/>
            <a:r>
              <a:rPr lang="tr-TR" sz="1100" dirty="0" smtClean="0">
                <a:latin typeface="Book Antiqua" pitchFamily="18" charset="0"/>
              </a:rPr>
              <a:t>Clark, J. (2007). </a:t>
            </a:r>
            <a:r>
              <a:rPr lang="tr-TR" sz="1100" i="1" dirty="0" smtClean="0">
                <a:latin typeface="Book Antiqua" pitchFamily="18" charset="0"/>
              </a:rPr>
              <a:t>An Introduction to Phonetics and Phonology</a:t>
            </a:r>
            <a:r>
              <a:rPr lang="tr-TR" sz="1100" dirty="0" smtClean="0">
                <a:latin typeface="Book Antiqua" pitchFamily="18" charset="0"/>
              </a:rPr>
              <a:t>. Üçüncü Baskı. Blackwell Yayınları.</a:t>
            </a:r>
          </a:p>
          <a:p>
            <a:pPr lvl="0"/>
            <a:r>
              <a:rPr lang="tr-TR" sz="1100" dirty="0" smtClean="0">
                <a:latin typeface="Book Antiqua" pitchFamily="18" charset="0"/>
              </a:rPr>
              <a:t>Crystal, D. (1980). </a:t>
            </a:r>
            <a:r>
              <a:rPr lang="tr-TR" sz="1100" i="1" dirty="0" smtClean="0">
                <a:latin typeface="Book Antiqua" pitchFamily="18" charset="0"/>
              </a:rPr>
              <a:t>A Dictionary of Linguistics and Phonetics</a:t>
            </a:r>
            <a:r>
              <a:rPr lang="tr-TR" sz="1100" dirty="0" smtClean="0">
                <a:latin typeface="Book Antiqua" pitchFamily="18" charset="0"/>
              </a:rPr>
              <a:t>. Wiley Yayınları. </a:t>
            </a:r>
          </a:p>
          <a:p>
            <a:pPr lvl="0"/>
            <a:r>
              <a:rPr lang="tr-TR" sz="1100" dirty="0" smtClean="0">
                <a:latin typeface="Book Antiqua" pitchFamily="18" charset="0"/>
              </a:rPr>
              <a:t>Ergenç, İ. (2002). </a:t>
            </a:r>
            <a:r>
              <a:rPr lang="tr-TR" sz="1100" i="1" dirty="0" smtClean="0">
                <a:latin typeface="Book Antiqua" pitchFamily="18" charset="0"/>
              </a:rPr>
              <a:t>Konuşma Dili ve Türkçenin Söyleyiş Sözlüğü</a:t>
            </a:r>
            <a:r>
              <a:rPr lang="tr-TR" sz="1100" dirty="0" smtClean="0">
                <a:latin typeface="Book Antiqua" pitchFamily="18" charset="0"/>
              </a:rPr>
              <a:t>. Multilingual Yayınları. </a:t>
            </a:r>
          </a:p>
          <a:p>
            <a:pPr lvl="0"/>
            <a:r>
              <a:rPr lang="tr-TR" sz="1100" dirty="0" smtClean="0">
                <a:latin typeface="Book Antiqua" pitchFamily="18" charset="0"/>
              </a:rPr>
              <a:t>Gussenhoven, C. (2011). </a:t>
            </a:r>
            <a:r>
              <a:rPr lang="tr-TR" sz="1100" i="1" dirty="0" smtClean="0">
                <a:latin typeface="Book Antiqua" pitchFamily="18" charset="0"/>
              </a:rPr>
              <a:t>Understanding Phonology.</a:t>
            </a:r>
            <a:r>
              <a:rPr lang="tr-TR" sz="1100" dirty="0" smtClean="0">
                <a:latin typeface="Book Antiqua" pitchFamily="18" charset="0"/>
              </a:rPr>
              <a:t> 3. Baskı. Hodder Education.</a:t>
            </a:r>
          </a:p>
          <a:p>
            <a:pPr lvl="0"/>
            <a:r>
              <a:rPr lang="tr-TR" sz="1100" i="1" dirty="0" smtClean="0">
                <a:latin typeface="Book Antiqua" pitchFamily="18" charset="0"/>
              </a:rPr>
              <a:t>Handbook of the International Phonetic Association: A Guide to the Use of the International Phonetic Alphabet</a:t>
            </a:r>
            <a:r>
              <a:rPr lang="tr-TR" sz="1100" dirty="0" smtClean="0">
                <a:latin typeface="Book Antiqua" pitchFamily="18" charset="0"/>
              </a:rPr>
              <a:t>. (1999). Cambridge Üniversitesi Yayınları. </a:t>
            </a:r>
          </a:p>
          <a:p>
            <a:pPr lvl="0"/>
            <a:r>
              <a:rPr lang="tr-TR" sz="1100" dirty="0" smtClean="0">
                <a:latin typeface="Book Antiqua" pitchFamily="18" charset="0"/>
              </a:rPr>
              <a:t>Johnson, K. (2003). </a:t>
            </a:r>
            <a:r>
              <a:rPr lang="tr-TR" sz="1100" i="1" dirty="0" smtClean="0">
                <a:latin typeface="Book Antiqua" pitchFamily="18" charset="0"/>
              </a:rPr>
              <a:t>Acoustics &amp; Auditory Phonetics</a:t>
            </a:r>
            <a:r>
              <a:rPr lang="tr-TR" sz="1100" dirty="0" smtClean="0">
                <a:latin typeface="Book Antiqua" pitchFamily="18" charset="0"/>
              </a:rPr>
              <a:t>. Blackwell Publishing. İkinci Baskı.</a:t>
            </a:r>
          </a:p>
          <a:p>
            <a:pPr lvl="0"/>
            <a:r>
              <a:rPr lang="tr-TR" sz="1100" dirty="0" smtClean="0">
                <a:latin typeface="Book Antiqua" pitchFamily="18" charset="0"/>
              </a:rPr>
              <a:t>Katz, W.F. (2013). </a:t>
            </a:r>
            <a:r>
              <a:rPr lang="tr-TR" sz="1100" i="1" dirty="0" smtClean="0">
                <a:latin typeface="Book Antiqua" pitchFamily="18" charset="0"/>
              </a:rPr>
              <a:t>Phonetic for Dummies. </a:t>
            </a:r>
            <a:r>
              <a:rPr lang="tr-TR" sz="1100" dirty="0" smtClean="0">
                <a:latin typeface="Book Antiqua" pitchFamily="18" charset="0"/>
              </a:rPr>
              <a:t>John Wiley &amp; Sons.</a:t>
            </a:r>
          </a:p>
          <a:p>
            <a:pPr lvl="0"/>
            <a:r>
              <a:rPr lang="tr-TR" sz="1100" dirty="0" smtClean="0">
                <a:latin typeface="Book Antiqua" pitchFamily="18" charset="0"/>
              </a:rPr>
              <a:t>Kent, R.D. ve Read, C. (2002). </a:t>
            </a:r>
            <a:r>
              <a:rPr lang="tr-TR" sz="1100" i="1" dirty="0" smtClean="0">
                <a:latin typeface="Book Antiqua" pitchFamily="18" charset="0"/>
              </a:rPr>
              <a:t>Acoustic Analysis of Speech</a:t>
            </a:r>
            <a:r>
              <a:rPr lang="tr-TR" sz="1100" dirty="0" smtClean="0">
                <a:latin typeface="Book Antiqua" pitchFamily="18" charset="0"/>
              </a:rPr>
              <a:t>. Thomson Learning. İkinci Baskı.</a:t>
            </a:r>
          </a:p>
          <a:p>
            <a:pPr lvl="0"/>
            <a:r>
              <a:rPr lang="tr-TR" sz="1100" dirty="0" smtClean="0">
                <a:latin typeface="Book Antiqua" pitchFamily="18" charset="0"/>
              </a:rPr>
              <a:t>Lacy, de P. (2007). </a:t>
            </a:r>
            <a:r>
              <a:rPr lang="tr-TR" sz="1100" i="1" dirty="0" smtClean="0">
                <a:latin typeface="Book Antiqua" pitchFamily="18" charset="0"/>
              </a:rPr>
              <a:t>The Cambridge Handbook of Phonology</a:t>
            </a:r>
            <a:r>
              <a:rPr lang="tr-TR" sz="1100" dirty="0" smtClean="0">
                <a:latin typeface="Book Antiqua" pitchFamily="18" charset="0"/>
              </a:rPr>
              <a:t>. Cambridge University Press.</a:t>
            </a:r>
          </a:p>
          <a:p>
            <a:pPr lvl="0"/>
            <a:r>
              <a:rPr lang="tr-TR" sz="1100" dirty="0" smtClean="0">
                <a:latin typeface="Book Antiqua" pitchFamily="18" charset="0"/>
              </a:rPr>
              <a:t>Ladefoged, P. (2005). </a:t>
            </a:r>
            <a:r>
              <a:rPr lang="tr-TR" sz="1100" i="1" dirty="0" smtClean="0">
                <a:latin typeface="Book Antiqua" pitchFamily="18" charset="0"/>
              </a:rPr>
              <a:t>Vowels and Consonants</a:t>
            </a:r>
            <a:r>
              <a:rPr lang="tr-TR" sz="1100" dirty="0" smtClean="0">
                <a:latin typeface="Book Antiqua" pitchFamily="18" charset="0"/>
              </a:rPr>
              <a:t>. Blackwell Publishing. İkinci Baskı.</a:t>
            </a:r>
          </a:p>
          <a:p>
            <a:pPr lvl="0"/>
            <a:r>
              <a:rPr lang="tr-TR" sz="1100" dirty="0" smtClean="0">
                <a:latin typeface="Book Antiqua" pitchFamily="18" charset="0"/>
              </a:rPr>
              <a:t>Ladefoged, P. (2006). </a:t>
            </a:r>
            <a:r>
              <a:rPr lang="tr-TR" sz="1100" i="1" dirty="0" smtClean="0">
                <a:latin typeface="Book Antiqua" pitchFamily="18" charset="0"/>
              </a:rPr>
              <a:t>A Course in Phonetics</a:t>
            </a:r>
            <a:r>
              <a:rPr lang="tr-TR" sz="1100" dirty="0" smtClean="0">
                <a:latin typeface="Book Antiqua" pitchFamily="18" charset="0"/>
              </a:rPr>
              <a:t>. Thomson/Wadsworth Yayınları. Beşinci Baskı.</a:t>
            </a:r>
          </a:p>
          <a:p>
            <a:pPr lvl="0"/>
            <a:r>
              <a:rPr lang="tr-TR" sz="1100" dirty="0" smtClean="0">
                <a:latin typeface="Book Antiqua" pitchFamily="18" charset="0"/>
              </a:rPr>
              <a:t>Odden, D. (2005). </a:t>
            </a:r>
            <a:r>
              <a:rPr lang="tr-TR" sz="1100" i="1" dirty="0" smtClean="0">
                <a:latin typeface="Book Antiqua" pitchFamily="18" charset="0"/>
              </a:rPr>
              <a:t>Introducing Phonology</a:t>
            </a:r>
            <a:r>
              <a:rPr lang="tr-TR" sz="1100" dirty="0" smtClean="0">
                <a:latin typeface="Book Antiqua" pitchFamily="18" charset="0"/>
              </a:rPr>
              <a:t>. Cambridge University Press.</a:t>
            </a:r>
          </a:p>
          <a:p>
            <a:pPr lvl="0"/>
            <a:r>
              <a:rPr lang="tr-TR" sz="1100" dirty="0" smtClean="0">
                <a:latin typeface="Book Antiqua" pitchFamily="18" charset="0"/>
              </a:rPr>
              <a:t>Özsoy, S., Erk-Emeksiz, Z., Turan, Ü.D. ve Uzun, L. (2011). </a:t>
            </a:r>
            <a:r>
              <a:rPr lang="tr-TR" sz="1100" i="1" dirty="0" smtClean="0">
                <a:latin typeface="Book Antiqua" pitchFamily="18" charset="0"/>
              </a:rPr>
              <a:t>Genel Dilbilim II</a:t>
            </a:r>
            <a:r>
              <a:rPr lang="tr-TR" sz="1100" dirty="0" smtClean="0">
                <a:latin typeface="Book Antiqua" pitchFamily="18" charset="0"/>
              </a:rPr>
              <a:t>. (Ed. Özsoy, S., Erk-Emeksiz, Z.). Anadolu Üniversitesi Yayını.</a:t>
            </a:r>
            <a:r>
              <a:rPr lang="tr-TR" sz="1100" i="1" dirty="0" smtClean="0">
                <a:latin typeface="Book Antiqua" pitchFamily="18" charset="0"/>
              </a:rPr>
              <a:t> </a:t>
            </a:r>
            <a:endParaRPr lang="tr-TR" sz="1100" dirty="0" smtClean="0">
              <a:latin typeface="Book Antiqua" pitchFamily="18" charset="0"/>
            </a:endParaRPr>
          </a:p>
          <a:p>
            <a:pPr lvl="0"/>
            <a:r>
              <a:rPr lang="tr-TR" sz="1100" dirty="0" smtClean="0">
                <a:latin typeface="Book Antiqua" pitchFamily="18" charset="0"/>
              </a:rPr>
              <a:t>Reetz, H. ve Jongman, A. (2009). </a:t>
            </a:r>
            <a:r>
              <a:rPr lang="tr-TR" sz="1100" i="1" dirty="0" smtClean="0">
                <a:latin typeface="Book Antiqua" pitchFamily="18" charset="0"/>
              </a:rPr>
              <a:t>Phonetics: Transcription, Production, Acoustics and Perception</a:t>
            </a:r>
            <a:r>
              <a:rPr lang="tr-TR" sz="1100" dirty="0" smtClean="0">
                <a:latin typeface="Book Antiqua" pitchFamily="18" charset="0"/>
              </a:rPr>
              <a:t>. Blackwell Yayınları.</a:t>
            </a:r>
          </a:p>
          <a:p>
            <a:pPr lvl="0"/>
            <a:r>
              <a:rPr lang="tr-TR" sz="1100" dirty="0" smtClean="0">
                <a:latin typeface="Book Antiqua" pitchFamily="18" charset="0"/>
              </a:rPr>
              <a:t>Seikel, J.A., King, D.W. ve Drumright, D.G. (2009). </a:t>
            </a:r>
            <a:r>
              <a:rPr lang="tr-TR" sz="1100" i="1" dirty="0" smtClean="0">
                <a:latin typeface="Book Antiqua" pitchFamily="18" charset="0"/>
              </a:rPr>
              <a:t>Anatomy &amp; Physiology for Speech, Language and Hearing</a:t>
            </a:r>
            <a:r>
              <a:rPr lang="tr-TR" sz="1100" dirty="0" smtClean="0">
                <a:latin typeface="Book Antiqua" pitchFamily="18" charset="0"/>
              </a:rPr>
              <a:t>. 4. Baskı. Delmar Cangage Learning Yayınları.</a:t>
            </a:r>
          </a:p>
          <a:p>
            <a:pPr lvl="0"/>
            <a:r>
              <a:rPr lang="tr-TR" sz="1100" dirty="0" smtClean="0">
                <a:latin typeface="Book Antiqua" pitchFamily="18" charset="0"/>
              </a:rPr>
              <a:t>Stevens, K. (2000). </a:t>
            </a:r>
            <a:r>
              <a:rPr lang="tr-TR" sz="1100" i="1" dirty="0" smtClean="0">
                <a:latin typeface="Book Antiqua" pitchFamily="18" charset="0"/>
              </a:rPr>
              <a:t>Acoustic Phonetics</a:t>
            </a:r>
            <a:r>
              <a:rPr lang="tr-TR" sz="1100" dirty="0" smtClean="0">
                <a:latin typeface="Book Antiqua" pitchFamily="18" charset="0"/>
              </a:rPr>
              <a:t>. The MIT Press. Birinci Baskı.</a:t>
            </a:r>
          </a:p>
          <a:p>
            <a:pPr lvl="0"/>
            <a:r>
              <a:rPr lang="tr-TR" sz="1100" dirty="0" smtClean="0">
                <a:latin typeface="Book Antiqua" pitchFamily="18" charset="0"/>
              </a:rPr>
              <a:t>Zsiga, E.C. (2013). </a:t>
            </a:r>
            <a:r>
              <a:rPr lang="tr-TR" sz="1100" i="1" dirty="0" smtClean="0">
                <a:latin typeface="Book Antiqua" pitchFamily="18" charset="0"/>
              </a:rPr>
              <a:t>The Sounds of Language: An Introduction to Phonetics and Phonology</a:t>
            </a:r>
            <a:r>
              <a:rPr lang="tr-TR" sz="1100" dirty="0" smtClean="0">
                <a:latin typeface="Book Antiqua" pitchFamily="18" charset="0"/>
              </a:rPr>
              <a:t>. Wiley-Blackwell Yayınları. </a:t>
            </a:r>
            <a:endParaRPr lang="tr-TR" sz="1100" dirty="0">
              <a:latin typeface="Book Antiqua" pitchFamily="18" charset="0"/>
            </a:endParaRPr>
          </a:p>
        </p:txBody>
      </p:sp>
      <p:sp>
        <p:nvSpPr>
          <p:cNvPr id="4" name="TextBox 3"/>
          <p:cNvSpPr txBox="1"/>
          <p:nvPr/>
        </p:nvSpPr>
        <p:spPr>
          <a:xfrm>
            <a:off x="714348" y="6357958"/>
            <a:ext cx="8001056" cy="338554"/>
          </a:xfrm>
          <a:prstGeom prst="rect">
            <a:avLst/>
          </a:prstGeom>
          <a:noFill/>
        </p:spPr>
        <p:txBody>
          <a:bodyPr wrap="square" rtlCol="0">
            <a:spAutoFit/>
          </a:bodyPr>
          <a:lstStyle/>
          <a:p>
            <a:r>
              <a:rPr lang="tr-TR" sz="1600" dirty="0" smtClean="0"/>
              <a:t>Dilbilim YL – Pınar Uzun						1</a:t>
            </a:r>
            <a:endParaRPr lang="tr-TR" sz="1600" dirty="0"/>
          </a:p>
        </p:txBody>
      </p:sp>
      <p:sp>
        <p:nvSpPr>
          <p:cNvPr id="5" name="TextBox 4"/>
          <p:cNvSpPr txBox="1"/>
          <p:nvPr/>
        </p:nvSpPr>
        <p:spPr>
          <a:xfrm>
            <a:off x="500034" y="571480"/>
            <a:ext cx="8001056" cy="523220"/>
          </a:xfrm>
          <a:prstGeom prst="rect">
            <a:avLst/>
          </a:prstGeom>
          <a:noFill/>
        </p:spPr>
        <p:txBody>
          <a:bodyPr wrap="square" rtlCol="0">
            <a:spAutoFit/>
          </a:bodyPr>
          <a:lstStyle/>
          <a:p>
            <a:r>
              <a:rPr lang="tr-TR" sz="2800" b="1" dirty="0" smtClean="0"/>
              <a:t>Okuma Listesi</a:t>
            </a:r>
            <a:endParaRPr lang="tr-TR" sz="2800" b="1" dirty="0"/>
          </a:p>
        </p:txBody>
      </p:sp>
      <p:pic>
        <p:nvPicPr>
          <p:cNvPr id="6" name="Picture 5" descr="default_book_image.gif"/>
          <p:cNvPicPr>
            <a:picLocks noChangeAspect="1"/>
          </p:cNvPicPr>
          <p:nvPr/>
        </p:nvPicPr>
        <p:blipFill>
          <a:blip r:embed="rId2" cstate="print"/>
          <a:stretch>
            <a:fillRect/>
          </a:stretch>
        </p:blipFill>
        <p:spPr>
          <a:xfrm>
            <a:off x="7619764" y="357166"/>
            <a:ext cx="947988" cy="642942"/>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00034" y="642918"/>
            <a:ext cx="8001056" cy="430887"/>
          </a:xfrm>
          <a:prstGeom prst="rect">
            <a:avLst/>
          </a:prstGeom>
          <a:noFill/>
        </p:spPr>
        <p:txBody>
          <a:bodyPr wrap="square" rtlCol="0">
            <a:spAutoFit/>
          </a:bodyPr>
          <a:lstStyle/>
          <a:p>
            <a:r>
              <a:rPr lang="tr-TR" sz="2200" b="1" dirty="0" smtClean="0"/>
              <a:t>Bant Genişliği (</a:t>
            </a:r>
            <a:r>
              <a:rPr lang="tr-TR" sz="2200" dirty="0" smtClean="0"/>
              <a:t>Bandwidth</a:t>
            </a:r>
            <a:r>
              <a:rPr lang="tr-TR" sz="2200" b="1" dirty="0" smtClean="0"/>
              <a:t>)</a:t>
            </a:r>
            <a:endParaRPr lang="tr-TR" sz="2200" dirty="0"/>
          </a:p>
        </p:txBody>
      </p:sp>
      <p:sp>
        <p:nvSpPr>
          <p:cNvPr id="7" name="Rectangle 6"/>
          <p:cNvSpPr/>
          <p:nvPr/>
        </p:nvSpPr>
        <p:spPr>
          <a:xfrm>
            <a:off x="428596" y="1285860"/>
            <a:ext cx="8286808" cy="2554545"/>
          </a:xfrm>
          <a:prstGeom prst="rect">
            <a:avLst/>
          </a:prstGeom>
        </p:spPr>
        <p:txBody>
          <a:bodyPr wrap="square">
            <a:spAutoFit/>
          </a:bodyPr>
          <a:lstStyle/>
          <a:p>
            <a:pPr lvl="0" algn="just"/>
            <a:r>
              <a:rPr lang="tr-TR" sz="1600" dirty="0" smtClean="0">
                <a:solidFill>
                  <a:srgbClr val="000000"/>
                </a:solidFill>
                <a:latin typeface="Book Antiqua" pitchFamily="18" charset="0"/>
              </a:rPr>
              <a:t>Formant frekanslarının en yoğun enerji birikimini taşıdığı aralık değerleri </a:t>
            </a:r>
            <a:r>
              <a:rPr lang="tr-TR" sz="1600" b="1" dirty="0" smtClean="0">
                <a:solidFill>
                  <a:srgbClr val="000000"/>
                </a:solidFill>
                <a:latin typeface="Book Antiqua" pitchFamily="18" charset="0"/>
              </a:rPr>
              <a:t>bant genişliği</a:t>
            </a:r>
            <a:r>
              <a:rPr lang="tr-TR" sz="1600" dirty="0" smtClean="0">
                <a:solidFill>
                  <a:srgbClr val="000000"/>
                </a:solidFill>
                <a:latin typeface="Book Antiqua" pitchFamily="18" charset="0"/>
              </a:rPr>
              <a:t> (bandwidth) ile belirlenir. Örneğin 1500 Hz değerindeki bir formant frekansı, en yoğun enerji birikimini 1450 Hz – 1550 Hz arasında taşır ve bant genişliği 100 Hz olarak hesaplanır. </a:t>
            </a:r>
          </a:p>
          <a:p>
            <a:pPr lvl="0" algn="just"/>
            <a:endParaRPr lang="tr-TR" sz="1600" dirty="0" smtClean="0">
              <a:solidFill>
                <a:srgbClr val="000000"/>
              </a:solidFill>
              <a:latin typeface="Book Antiqua" pitchFamily="18" charset="0"/>
            </a:endParaRPr>
          </a:p>
          <a:p>
            <a:pPr lvl="0" algn="just"/>
            <a:endParaRPr lang="tr-TR" sz="1600" dirty="0" smtClean="0">
              <a:solidFill>
                <a:srgbClr val="000000"/>
              </a:solidFill>
              <a:latin typeface="Book Antiqua" pitchFamily="18" charset="0"/>
            </a:endParaRPr>
          </a:p>
          <a:p>
            <a:pPr lvl="0" algn="just"/>
            <a:r>
              <a:rPr lang="tr-TR" sz="1600" dirty="0" smtClean="0">
                <a:solidFill>
                  <a:srgbClr val="000000"/>
                </a:solidFill>
                <a:latin typeface="Book Antiqua" pitchFamily="18" charset="0"/>
              </a:rPr>
              <a:t>Formantlarda olduğu gibi Hertz (Hz) ile ölçülen bu değer, Uluslararası Sesbilim Abecesi’nde sunulan ünlüler için ortalama olarak </a:t>
            </a:r>
            <a:r>
              <a:rPr lang="tr-TR" sz="1600" b="1" dirty="0" smtClean="0">
                <a:solidFill>
                  <a:srgbClr val="000000"/>
                </a:solidFill>
                <a:latin typeface="Book Antiqua" pitchFamily="18" charset="0"/>
              </a:rPr>
              <a:t>54, 65 </a:t>
            </a:r>
            <a:r>
              <a:rPr lang="tr-TR" sz="1600" dirty="0" smtClean="0">
                <a:solidFill>
                  <a:srgbClr val="000000"/>
                </a:solidFill>
                <a:latin typeface="Book Antiqua" pitchFamily="18" charset="0"/>
              </a:rPr>
              <a:t>ve </a:t>
            </a:r>
            <a:r>
              <a:rPr lang="tr-TR" sz="1600" b="1" dirty="0" smtClean="0">
                <a:solidFill>
                  <a:srgbClr val="000000"/>
                </a:solidFill>
                <a:latin typeface="Book Antiqua" pitchFamily="18" charset="0"/>
              </a:rPr>
              <a:t>70 Hz </a:t>
            </a:r>
            <a:r>
              <a:rPr lang="tr-TR" sz="1600" dirty="0" smtClean="0">
                <a:solidFill>
                  <a:srgbClr val="000000"/>
                </a:solidFill>
                <a:latin typeface="Book Antiqua" pitchFamily="18" charset="0"/>
              </a:rPr>
              <a:t>civarlarında değişim gösterir. Ses yolunun her bireyde farklı bir işleyişi olması nedeniyle, formant frekansları ve bant genişliği değişim gösterir.</a:t>
            </a:r>
            <a:endParaRPr lang="tr-TR" sz="1600" dirty="0">
              <a:solidFill>
                <a:srgbClr val="000000"/>
              </a:solidFill>
              <a:latin typeface="Book Antiqua" pitchFamily="18" charset="0"/>
            </a:endParaRPr>
          </a:p>
        </p:txBody>
      </p:sp>
      <p:pic>
        <p:nvPicPr>
          <p:cNvPr id="18" name="Picture 17" descr="Bandwidth_blue.png"/>
          <p:cNvPicPr>
            <a:picLocks noChangeAspect="1"/>
          </p:cNvPicPr>
          <p:nvPr/>
        </p:nvPicPr>
        <p:blipFill>
          <a:blip r:embed="rId2" cstate="print"/>
          <a:stretch>
            <a:fillRect/>
          </a:stretch>
        </p:blipFill>
        <p:spPr>
          <a:xfrm>
            <a:off x="4572000" y="3857628"/>
            <a:ext cx="4007628" cy="2357454"/>
          </a:xfrm>
          <a:prstGeom prst="rect">
            <a:avLst/>
          </a:prstGeom>
        </p:spPr>
      </p:pic>
      <p:sp>
        <p:nvSpPr>
          <p:cNvPr id="6" name="TextBox 3"/>
          <p:cNvSpPr txBox="1"/>
          <p:nvPr/>
        </p:nvSpPr>
        <p:spPr>
          <a:xfrm>
            <a:off x="714348" y="6357958"/>
            <a:ext cx="8001056" cy="338554"/>
          </a:xfrm>
          <a:prstGeom prst="rect">
            <a:avLst/>
          </a:prstGeom>
          <a:noFill/>
        </p:spPr>
        <p:txBody>
          <a:bodyPr wrap="square" rtlCol="0">
            <a:spAutoFit/>
          </a:bodyPr>
          <a:lstStyle/>
          <a:p>
            <a:r>
              <a:rPr lang="tr-TR" sz="1600" dirty="0" smtClean="0"/>
              <a:t>Dilbilim YL – Pınar Uzun						23</a:t>
            </a:r>
            <a:endParaRPr lang="tr-TR" sz="1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00034" y="642918"/>
            <a:ext cx="8001056" cy="430887"/>
          </a:xfrm>
          <a:prstGeom prst="rect">
            <a:avLst/>
          </a:prstGeom>
          <a:noFill/>
        </p:spPr>
        <p:txBody>
          <a:bodyPr wrap="square" rtlCol="0">
            <a:spAutoFit/>
          </a:bodyPr>
          <a:lstStyle/>
          <a:p>
            <a:r>
              <a:rPr lang="tr-TR" sz="2200" b="1" dirty="0" smtClean="0"/>
              <a:t>Yoğunluk / Enerji Yoğunluğu (</a:t>
            </a:r>
            <a:r>
              <a:rPr lang="tr-TR" sz="2200" dirty="0" smtClean="0"/>
              <a:t>Intensity</a:t>
            </a:r>
            <a:r>
              <a:rPr lang="tr-TR" sz="2200" b="1" dirty="0" smtClean="0"/>
              <a:t>)</a:t>
            </a:r>
            <a:endParaRPr lang="tr-TR" sz="2200" dirty="0"/>
          </a:p>
        </p:txBody>
      </p:sp>
      <p:sp>
        <p:nvSpPr>
          <p:cNvPr id="7" name="Rectangle 6"/>
          <p:cNvSpPr/>
          <p:nvPr/>
        </p:nvSpPr>
        <p:spPr>
          <a:xfrm>
            <a:off x="428596" y="1285860"/>
            <a:ext cx="8286808" cy="830997"/>
          </a:xfrm>
          <a:prstGeom prst="rect">
            <a:avLst/>
          </a:prstGeom>
        </p:spPr>
        <p:txBody>
          <a:bodyPr wrap="square">
            <a:spAutoFit/>
          </a:bodyPr>
          <a:lstStyle/>
          <a:p>
            <a:pPr lvl="0" algn="just"/>
            <a:r>
              <a:rPr lang="tr-TR" sz="1600" b="1" dirty="0" smtClean="0">
                <a:solidFill>
                  <a:srgbClr val="000000"/>
                </a:solidFill>
                <a:latin typeface="Book Antiqua" pitchFamily="18" charset="0"/>
              </a:rPr>
              <a:t>Yoğunluk</a:t>
            </a:r>
            <a:r>
              <a:rPr lang="tr-TR" sz="1600" dirty="0" smtClean="0">
                <a:solidFill>
                  <a:srgbClr val="000000"/>
                </a:solidFill>
                <a:latin typeface="Book Antiqua" pitchFamily="18" charset="0"/>
              </a:rPr>
              <a:t> (</a:t>
            </a:r>
            <a:r>
              <a:rPr lang="tr-TR" sz="1600" i="1" dirty="0" smtClean="0">
                <a:solidFill>
                  <a:srgbClr val="000000"/>
                </a:solidFill>
                <a:latin typeface="Book Antiqua" pitchFamily="18" charset="0"/>
              </a:rPr>
              <a:t>intensity</a:t>
            </a:r>
            <a:r>
              <a:rPr lang="tr-TR" sz="1600" dirty="0" smtClean="0">
                <a:solidFill>
                  <a:srgbClr val="000000"/>
                </a:solidFill>
                <a:latin typeface="Book Antiqua" pitchFamily="18" charset="0"/>
              </a:rPr>
              <a:t>), titreyen bir cismin genliğiyle ilişkilendirilmektedir. Örneğin iki cisim aynı frekansta titrediği anda, genliği fazla olan cismin yoğunluğu diğerinden fazla olmaktadır. Ölçü birimi Desibel (dB)'dir.</a:t>
            </a:r>
          </a:p>
        </p:txBody>
      </p:sp>
      <p:pic>
        <p:nvPicPr>
          <p:cNvPr id="6" name="Picture 5" descr="4.png"/>
          <p:cNvPicPr>
            <a:picLocks noChangeAspect="1"/>
          </p:cNvPicPr>
          <p:nvPr/>
        </p:nvPicPr>
        <p:blipFill>
          <a:blip r:embed="rId2" cstate="print"/>
          <a:stretch>
            <a:fillRect/>
          </a:stretch>
        </p:blipFill>
        <p:spPr>
          <a:xfrm>
            <a:off x="1357290" y="2786058"/>
            <a:ext cx="6143668" cy="2880940"/>
          </a:xfrm>
          <a:prstGeom prst="rect">
            <a:avLst/>
          </a:prstGeom>
        </p:spPr>
      </p:pic>
      <p:sp>
        <p:nvSpPr>
          <p:cNvPr id="8" name="TextBox 3"/>
          <p:cNvSpPr txBox="1"/>
          <p:nvPr/>
        </p:nvSpPr>
        <p:spPr>
          <a:xfrm>
            <a:off x="714348" y="6357958"/>
            <a:ext cx="8001056" cy="338554"/>
          </a:xfrm>
          <a:prstGeom prst="rect">
            <a:avLst/>
          </a:prstGeom>
          <a:noFill/>
        </p:spPr>
        <p:txBody>
          <a:bodyPr wrap="square" rtlCol="0">
            <a:spAutoFit/>
          </a:bodyPr>
          <a:lstStyle/>
          <a:p>
            <a:r>
              <a:rPr lang="tr-TR" sz="1600" dirty="0" smtClean="0"/>
              <a:t>Dilbilim YL – Pınar Uzun						24</a:t>
            </a:r>
            <a:endParaRPr lang="tr-TR" sz="1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00034" y="642918"/>
            <a:ext cx="8001056" cy="430887"/>
          </a:xfrm>
          <a:prstGeom prst="rect">
            <a:avLst/>
          </a:prstGeom>
          <a:noFill/>
        </p:spPr>
        <p:txBody>
          <a:bodyPr wrap="square" rtlCol="0">
            <a:spAutoFit/>
          </a:bodyPr>
          <a:lstStyle/>
          <a:p>
            <a:r>
              <a:rPr lang="tr-TR" sz="2200" b="1" dirty="0" smtClean="0"/>
              <a:t>Tayf (</a:t>
            </a:r>
            <a:r>
              <a:rPr lang="tr-TR" sz="2200" dirty="0" smtClean="0"/>
              <a:t>Spectrum</a:t>
            </a:r>
            <a:r>
              <a:rPr lang="tr-TR" sz="2200" b="1" dirty="0" smtClean="0"/>
              <a:t>)</a:t>
            </a:r>
            <a:endParaRPr lang="tr-TR" sz="2200" dirty="0"/>
          </a:p>
        </p:txBody>
      </p:sp>
      <p:grpSp>
        <p:nvGrpSpPr>
          <p:cNvPr id="7" name="Grup 1"/>
          <p:cNvGrpSpPr/>
          <p:nvPr/>
        </p:nvGrpSpPr>
        <p:grpSpPr>
          <a:xfrm>
            <a:off x="5072066" y="3571876"/>
            <a:ext cx="3286148" cy="1857388"/>
            <a:chOff x="5786446" y="5214950"/>
            <a:chExt cx="2714644" cy="1412239"/>
          </a:xfrm>
        </p:grpSpPr>
        <p:pic>
          <p:nvPicPr>
            <p:cNvPr id="8" name="Picture 7" descr="Formant.gif"/>
            <p:cNvPicPr/>
            <p:nvPr/>
          </p:nvPicPr>
          <p:blipFill>
            <a:blip r:embed="rId2" cstate="print"/>
            <a:stretch>
              <a:fillRect/>
            </a:stretch>
          </p:blipFill>
          <p:spPr>
            <a:xfrm>
              <a:off x="5786446" y="5214950"/>
              <a:ext cx="2714644" cy="1311614"/>
            </a:xfrm>
            <a:prstGeom prst="rect">
              <a:avLst/>
            </a:prstGeom>
          </p:spPr>
        </p:pic>
        <p:grpSp>
          <p:nvGrpSpPr>
            <p:cNvPr id="9" name="Group 2"/>
            <p:cNvGrpSpPr>
              <a:grpSpLocks/>
            </p:cNvGrpSpPr>
            <p:nvPr/>
          </p:nvGrpSpPr>
          <p:grpSpPr bwMode="auto">
            <a:xfrm>
              <a:off x="5857888" y="5349569"/>
              <a:ext cx="2027555" cy="1277620"/>
              <a:chOff x="3238" y="2306"/>
              <a:chExt cx="3193" cy="2012"/>
            </a:xfrm>
          </p:grpSpPr>
          <p:grpSp>
            <p:nvGrpSpPr>
              <p:cNvPr id="10" name="Group 3"/>
              <p:cNvGrpSpPr>
                <a:grpSpLocks/>
              </p:cNvGrpSpPr>
              <p:nvPr/>
            </p:nvGrpSpPr>
            <p:grpSpPr bwMode="auto">
              <a:xfrm>
                <a:off x="4363" y="2306"/>
                <a:ext cx="2068" cy="913"/>
                <a:chOff x="4363" y="14518"/>
                <a:chExt cx="2068" cy="913"/>
              </a:xfrm>
            </p:grpSpPr>
            <p:sp>
              <p:nvSpPr>
                <p:cNvPr id="13" name="Text Box 4"/>
                <p:cNvSpPr txBox="1">
                  <a:spLocks noChangeArrowheads="1"/>
                </p:cNvSpPr>
                <p:nvPr/>
              </p:nvSpPr>
              <p:spPr bwMode="auto">
                <a:xfrm>
                  <a:off x="4363" y="14518"/>
                  <a:ext cx="605" cy="35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tr-TR" sz="1200" b="1" i="0" u="none" strike="noStrike" cap="none" normalizeH="0" baseline="0" dirty="0" smtClean="0">
                      <a:ln>
                        <a:noFill/>
                      </a:ln>
                      <a:solidFill>
                        <a:schemeClr val="tx1"/>
                      </a:solidFill>
                      <a:effectLst/>
                      <a:latin typeface="Book Antiqua" pitchFamily="18" charset="0"/>
                    </a:rPr>
                    <a:t>F1</a:t>
                  </a:r>
                  <a:endParaRPr kumimoji="0" lang="tr-TR" sz="2800" b="0" i="0" u="none" strike="noStrike" cap="none" normalizeH="0" baseline="0" dirty="0" smtClean="0">
                    <a:ln>
                      <a:noFill/>
                    </a:ln>
                    <a:solidFill>
                      <a:schemeClr val="tx1"/>
                    </a:solidFill>
                    <a:effectLst/>
                    <a:latin typeface="Book Antiqua" pitchFamily="18" charset="0"/>
                  </a:endParaRPr>
                </a:p>
              </p:txBody>
            </p:sp>
            <p:sp>
              <p:nvSpPr>
                <p:cNvPr id="14" name="Text Box 5"/>
                <p:cNvSpPr txBox="1">
                  <a:spLocks noChangeArrowheads="1"/>
                </p:cNvSpPr>
                <p:nvPr/>
              </p:nvSpPr>
              <p:spPr bwMode="auto">
                <a:xfrm>
                  <a:off x="4813" y="14644"/>
                  <a:ext cx="605" cy="35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tr-TR" sz="1100" b="1" i="0" u="none" strike="noStrike" cap="none" normalizeH="0" baseline="0" dirty="0" smtClean="0">
                      <a:ln>
                        <a:noFill/>
                      </a:ln>
                      <a:solidFill>
                        <a:schemeClr val="tx1"/>
                      </a:solidFill>
                      <a:effectLst/>
                      <a:latin typeface="Book Antiqua" pitchFamily="18" charset="0"/>
                    </a:rPr>
                    <a:t>F2</a:t>
                  </a:r>
                  <a:endParaRPr kumimoji="0" lang="tr-TR" sz="1100" b="0" i="0" u="none" strike="noStrike" cap="none" normalizeH="0" baseline="0" dirty="0" smtClean="0">
                    <a:ln>
                      <a:noFill/>
                    </a:ln>
                    <a:solidFill>
                      <a:schemeClr val="tx1"/>
                    </a:solidFill>
                    <a:effectLst/>
                    <a:latin typeface="Book Antiqua" pitchFamily="18" charset="0"/>
                  </a:endParaRPr>
                </a:p>
              </p:txBody>
            </p:sp>
            <p:sp>
              <p:nvSpPr>
                <p:cNvPr id="15" name="Text Box 6"/>
                <p:cNvSpPr txBox="1">
                  <a:spLocks noChangeArrowheads="1"/>
                </p:cNvSpPr>
                <p:nvPr/>
              </p:nvSpPr>
              <p:spPr bwMode="auto">
                <a:xfrm>
                  <a:off x="5826" y="15080"/>
                  <a:ext cx="605" cy="35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tr-TR" sz="1100" b="1" i="0" u="none" strike="noStrike" cap="none" normalizeH="0" baseline="0" dirty="0" smtClean="0">
                      <a:ln>
                        <a:noFill/>
                      </a:ln>
                      <a:solidFill>
                        <a:schemeClr val="tx1"/>
                      </a:solidFill>
                      <a:effectLst/>
                      <a:latin typeface="Book Antiqua" pitchFamily="18" charset="0"/>
                    </a:rPr>
                    <a:t>F3</a:t>
                  </a:r>
                  <a:endParaRPr kumimoji="0" lang="tr-TR" sz="1100" b="0" i="0" u="none" strike="noStrike" cap="none" normalizeH="0" baseline="0" dirty="0" smtClean="0">
                    <a:ln>
                      <a:noFill/>
                    </a:ln>
                    <a:solidFill>
                      <a:schemeClr val="tx1"/>
                    </a:solidFill>
                    <a:effectLst/>
                    <a:latin typeface="Book Antiqua" pitchFamily="18" charset="0"/>
                  </a:endParaRPr>
                </a:p>
              </p:txBody>
            </p:sp>
          </p:grpSp>
          <p:sp>
            <p:nvSpPr>
              <p:cNvPr id="11" name="Text Box 7"/>
              <p:cNvSpPr txBox="1">
                <a:spLocks noChangeArrowheads="1"/>
              </p:cNvSpPr>
              <p:nvPr/>
            </p:nvSpPr>
            <p:spPr bwMode="auto">
              <a:xfrm>
                <a:off x="3238" y="2657"/>
                <a:ext cx="450" cy="1085"/>
              </a:xfrm>
              <a:prstGeom prst="rect">
                <a:avLst/>
              </a:prstGeom>
              <a:solidFill>
                <a:srgbClr val="FFFFFF"/>
              </a:solidFill>
              <a:ln w="9525">
                <a:noFill/>
                <a:miter lim="800000"/>
                <a:headEnd/>
                <a:tailEnd/>
              </a:ln>
            </p:spPr>
            <p:txBody>
              <a:bodyPr vert="vert" wrap="square" lIns="91440" tIns="45720" rIns="91440" bIns="45720" numCol="1" anchor="t" anchorCtr="0" compatLnSpc="1">
                <a:prstTxWarp prst="textNoShape">
                  <a:avLst/>
                </a:prstTxWarp>
              </a:bodyPr>
              <a:lstStyle/>
              <a:p>
                <a:pPr algn="ctr">
                  <a:spcAft>
                    <a:spcPts val="1000"/>
                  </a:spcAft>
                </a:pPr>
                <a:r>
                  <a:rPr lang="tr-TR" sz="1050" b="1" dirty="0" smtClean="0">
                    <a:latin typeface="Book Antiqua" pitchFamily="18" charset="0"/>
                  </a:rPr>
                  <a:t>g</a:t>
                </a:r>
                <a:r>
                  <a:rPr kumimoji="0" lang="tr-TR" sz="1050" b="1" i="0" u="none" strike="noStrike" cap="none" normalizeH="0" baseline="0" dirty="0" smtClean="0">
                    <a:ln>
                      <a:noFill/>
                    </a:ln>
                    <a:solidFill>
                      <a:schemeClr val="tx1"/>
                    </a:solidFill>
                    <a:effectLst/>
                    <a:latin typeface="Book Antiqua" pitchFamily="18" charset="0"/>
                  </a:rPr>
                  <a:t>enlik</a:t>
                </a:r>
                <a:endParaRPr kumimoji="0" lang="tr-TR" sz="1050" b="0" i="0" u="none" strike="noStrike" cap="none" normalizeH="0" baseline="0" dirty="0" smtClean="0">
                  <a:ln>
                    <a:noFill/>
                  </a:ln>
                  <a:solidFill>
                    <a:schemeClr val="tx1"/>
                  </a:solidFill>
                  <a:effectLst/>
                  <a:latin typeface="Book Antiqua" pitchFamily="18" charset="0"/>
                </a:endParaRPr>
              </a:p>
            </p:txBody>
          </p:sp>
          <p:sp>
            <p:nvSpPr>
              <p:cNvPr id="12" name="Text Box 8"/>
              <p:cNvSpPr txBox="1">
                <a:spLocks noChangeArrowheads="1"/>
              </p:cNvSpPr>
              <p:nvPr/>
            </p:nvSpPr>
            <p:spPr bwMode="auto">
              <a:xfrm>
                <a:off x="4701" y="3894"/>
                <a:ext cx="1317" cy="42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tr-TR" sz="1050" b="1" i="0" u="none" strike="noStrike" cap="none" normalizeH="0" baseline="0" dirty="0" smtClean="0">
                    <a:ln>
                      <a:noFill/>
                    </a:ln>
                    <a:solidFill>
                      <a:schemeClr val="tx1"/>
                    </a:solidFill>
                    <a:effectLst/>
                    <a:latin typeface="Book Antiqua" pitchFamily="18" charset="0"/>
                  </a:rPr>
                  <a:t>sıklık</a:t>
                </a:r>
                <a:endParaRPr kumimoji="0" lang="tr-TR" sz="1050" b="0" i="0" u="none" strike="noStrike" cap="none" normalizeH="0" baseline="0" dirty="0" smtClean="0">
                  <a:ln>
                    <a:noFill/>
                  </a:ln>
                  <a:solidFill>
                    <a:schemeClr val="tx1"/>
                  </a:solidFill>
                  <a:effectLst/>
                  <a:latin typeface="Book Antiqua" pitchFamily="18" charset="0"/>
                </a:endParaRPr>
              </a:p>
            </p:txBody>
          </p:sp>
        </p:grpSp>
      </p:grpSp>
      <p:sp>
        <p:nvSpPr>
          <p:cNvPr id="17" name="Rectangle 16"/>
          <p:cNvSpPr/>
          <p:nvPr/>
        </p:nvSpPr>
        <p:spPr>
          <a:xfrm>
            <a:off x="428596" y="1500174"/>
            <a:ext cx="8072494" cy="1077218"/>
          </a:xfrm>
          <a:prstGeom prst="rect">
            <a:avLst/>
          </a:prstGeom>
        </p:spPr>
        <p:txBody>
          <a:bodyPr wrap="square">
            <a:spAutoFit/>
          </a:bodyPr>
          <a:lstStyle/>
          <a:p>
            <a:pPr lvl="0" algn="just"/>
            <a:r>
              <a:rPr lang="tr-TR" sz="1600" b="1" dirty="0" smtClean="0">
                <a:solidFill>
                  <a:srgbClr val="000000"/>
                </a:solidFill>
                <a:latin typeface="Book Antiqua" pitchFamily="18" charset="0"/>
              </a:rPr>
              <a:t>Tayf </a:t>
            </a:r>
            <a:r>
              <a:rPr lang="tr-TR" sz="1600" dirty="0" smtClean="0">
                <a:solidFill>
                  <a:srgbClr val="000000"/>
                </a:solidFill>
                <a:latin typeface="Book Antiqua" pitchFamily="18" charset="0"/>
              </a:rPr>
              <a:t>(spektrum) ise, ünlülerin fiziksel özellikleri, sıklığı, harmonisi ve genliğini belirlemede önemli rol oynayan bir sesbilgisel ölçüttür. Tayf görüntüsünde yatay kısım formantlar ilişkilendirilir ve sıklığı gösterir, dikey kısım ise ses yolunda titreşimi sırasında üretilen seslerin harmonisi, yani genliği gösterir. </a:t>
            </a:r>
          </a:p>
        </p:txBody>
      </p:sp>
      <p:sp>
        <p:nvSpPr>
          <p:cNvPr id="16" name="TextBox 3"/>
          <p:cNvSpPr txBox="1"/>
          <p:nvPr/>
        </p:nvSpPr>
        <p:spPr>
          <a:xfrm>
            <a:off x="714348" y="6357958"/>
            <a:ext cx="8001056" cy="338554"/>
          </a:xfrm>
          <a:prstGeom prst="rect">
            <a:avLst/>
          </a:prstGeom>
          <a:noFill/>
        </p:spPr>
        <p:txBody>
          <a:bodyPr wrap="square" rtlCol="0">
            <a:spAutoFit/>
          </a:bodyPr>
          <a:lstStyle/>
          <a:p>
            <a:r>
              <a:rPr lang="tr-TR" sz="1600" dirty="0" smtClean="0"/>
              <a:t>Dilbilim YL – Pınar Uzun						25</a:t>
            </a:r>
            <a:endParaRPr lang="tr-TR" sz="1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00034" y="642918"/>
            <a:ext cx="8001056" cy="430887"/>
          </a:xfrm>
          <a:prstGeom prst="rect">
            <a:avLst/>
          </a:prstGeom>
          <a:noFill/>
        </p:spPr>
        <p:txBody>
          <a:bodyPr wrap="square" rtlCol="0">
            <a:spAutoFit/>
          </a:bodyPr>
          <a:lstStyle/>
          <a:p>
            <a:r>
              <a:rPr lang="tr-TR" sz="2200" b="1" dirty="0" smtClean="0"/>
              <a:t>Spektrogram (</a:t>
            </a:r>
            <a:r>
              <a:rPr lang="tr-TR" sz="2200" dirty="0" smtClean="0"/>
              <a:t>Spectrogram</a:t>
            </a:r>
            <a:r>
              <a:rPr lang="tr-TR" sz="2200" b="1" dirty="0" smtClean="0"/>
              <a:t>)</a:t>
            </a:r>
            <a:endParaRPr lang="tr-TR" sz="2200" dirty="0"/>
          </a:p>
        </p:txBody>
      </p:sp>
      <p:pic>
        <p:nvPicPr>
          <p:cNvPr id="16" name="Picture 15" descr="vowels-ieea.png"/>
          <p:cNvPicPr/>
          <p:nvPr/>
        </p:nvPicPr>
        <p:blipFill>
          <a:blip r:embed="rId2" cstate="print"/>
          <a:stretch>
            <a:fillRect/>
          </a:stretch>
        </p:blipFill>
        <p:spPr>
          <a:xfrm>
            <a:off x="4929190" y="3429000"/>
            <a:ext cx="3476994" cy="1857388"/>
          </a:xfrm>
          <a:prstGeom prst="rect">
            <a:avLst/>
          </a:prstGeom>
        </p:spPr>
      </p:pic>
      <p:sp>
        <p:nvSpPr>
          <p:cNvPr id="18" name="Rectangle 17"/>
          <p:cNvSpPr/>
          <p:nvPr/>
        </p:nvSpPr>
        <p:spPr>
          <a:xfrm>
            <a:off x="642910" y="1643050"/>
            <a:ext cx="8072494" cy="1077218"/>
          </a:xfrm>
          <a:prstGeom prst="rect">
            <a:avLst/>
          </a:prstGeom>
        </p:spPr>
        <p:txBody>
          <a:bodyPr wrap="square">
            <a:spAutoFit/>
          </a:bodyPr>
          <a:lstStyle/>
          <a:p>
            <a:pPr lvl="0" algn="just"/>
            <a:r>
              <a:rPr lang="tr-TR" sz="1600" dirty="0" smtClean="0">
                <a:solidFill>
                  <a:srgbClr val="000000"/>
                </a:solidFill>
                <a:latin typeface="Book Antiqua" pitchFamily="18" charset="0"/>
              </a:rPr>
              <a:t>Ünlülerin ve ünsüzlerin belirlenmesinde önemli bir yeri olan son sesbilgisel ölçüt ise </a:t>
            </a:r>
            <a:r>
              <a:rPr lang="tr-TR" sz="1600" b="1" dirty="0" smtClean="0">
                <a:solidFill>
                  <a:srgbClr val="000000"/>
                </a:solidFill>
                <a:latin typeface="Book Antiqua" pitchFamily="18" charset="0"/>
              </a:rPr>
              <a:t>spektrogram</a:t>
            </a:r>
            <a:r>
              <a:rPr lang="tr-TR" sz="1600" dirty="0" smtClean="0">
                <a:solidFill>
                  <a:srgbClr val="000000"/>
                </a:solidFill>
                <a:latin typeface="Book Antiqua" pitchFamily="18" charset="0"/>
              </a:rPr>
              <a:t>dır. Sonogram olarak da adlandırılabilen bu ölçüt, seslerin titreşim özelliklerini gösteren formant değerlerini ve çıkış yeri/biçimi gibi özelliklerini ses görüntüsüne yansıtarak, ses izlerini belirlemede kullanılmaktadır.   </a:t>
            </a:r>
            <a:endParaRPr lang="tr-TR" sz="1600" dirty="0">
              <a:solidFill>
                <a:srgbClr val="000000"/>
              </a:solidFill>
              <a:latin typeface="Book Antiqua" pitchFamily="18" charset="0"/>
            </a:endParaRPr>
          </a:p>
        </p:txBody>
      </p:sp>
      <p:sp>
        <p:nvSpPr>
          <p:cNvPr id="6" name="TextBox 3"/>
          <p:cNvSpPr txBox="1"/>
          <p:nvPr/>
        </p:nvSpPr>
        <p:spPr>
          <a:xfrm>
            <a:off x="714348" y="6357958"/>
            <a:ext cx="8001056" cy="338554"/>
          </a:xfrm>
          <a:prstGeom prst="rect">
            <a:avLst/>
          </a:prstGeom>
          <a:noFill/>
        </p:spPr>
        <p:txBody>
          <a:bodyPr wrap="square" rtlCol="0">
            <a:spAutoFit/>
          </a:bodyPr>
          <a:lstStyle/>
          <a:p>
            <a:r>
              <a:rPr lang="tr-TR" sz="1600" dirty="0" smtClean="0"/>
              <a:t>Dilbilim YL – Pınar Uzun						26</a:t>
            </a:r>
            <a:endParaRPr lang="tr-TR" sz="1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00034" y="642918"/>
            <a:ext cx="8001056" cy="430887"/>
          </a:xfrm>
          <a:prstGeom prst="rect">
            <a:avLst/>
          </a:prstGeom>
          <a:noFill/>
        </p:spPr>
        <p:txBody>
          <a:bodyPr wrap="square" rtlCol="0">
            <a:spAutoFit/>
          </a:bodyPr>
          <a:lstStyle/>
          <a:p>
            <a:r>
              <a:rPr lang="tr-TR" sz="2200" b="1" dirty="0" smtClean="0"/>
              <a:t>SESBİLİM (</a:t>
            </a:r>
            <a:r>
              <a:rPr lang="tr-TR" sz="2200" dirty="0" smtClean="0"/>
              <a:t>Phonology</a:t>
            </a:r>
            <a:r>
              <a:rPr lang="tr-TR" sz="2200" b="1" dirty="0" smtClean="0"/>
              <a:t>) ve SESBİLGİSİ (</a:t>
            </a:r>
            <a:r>
              <a:rPr lang="tr-TR" sz="2200" dirty="0" smtClean="0"/>
              <a:t>Phonetics</a:t>
            </a:r>
            <a:r>
              <a:rPr lang="tr-TR" sz="2200" b="1" dirty="0" smtClean="0"/>
              <a:t>)</a:t>
            </a:r>
            <a:endParaRPr lang="tr-TR" sz="2200" b="1" dirty="0"/>
          </a:p>
        </p:txBody>
      </p:sp>
      <p:sp>
        <p:nvSpPr>
          <p:cNvPr id="10" name="Dikdörtgen 1"/>
          <p:cNvSpPr/>
          <p:nvPr/>
        </p:nvSpPr>
        <p:spPr>
          <a:xfrm>
            <a:off x="500034" y="1428736"/>
            <a:ext cx="8215370" cy="2400657"/>
          </a:xfrm>
          <a:prstGeom prst="rect">
            <a:avLst/>
          </a:prstGeom>
        </p:spPr>
        <p:txBody>
          <a:bodyPr wrap="square">
            <a:spAutoFit/>
          </a:bodyPr>
          <a:lstStyle/>
          <a:p>
            <a:pPr algn="just"/>
            <a:r>
              <a:rPr lang="tr-TR" dirty="0" smtClean="0">
                <a:latin typeface="Book Antiqua" pitchFamily="18" charset="0"/>
              </a:rPr>
              <a:t>Dilbilim temel alt alanlarından biri olan </a:t>
            </a:r>
            <a:r>
              <a:rPr lang="tr-TR" sz="2000" b="1" dirty="0" smtClean="0">
                <a:latin typeface="Book Antiqua" pitchFamily="18" charset="0"/>
              </a:rPr>
              <a:t>sesbilim (phonology)</a:t>
            </a:r>
            <a:r>
              <a:rPr lang="tr-TR" dirty="0" smtClean="0">
                <a:latin typeface="Book Antiqua" pitchFamily="18" charset="0"/>
              </a:rPr>
              <a:t>, bir dilde hangi seslerin yer aldığını, bu seslerin kendi içinde nasıl bir düzenleniş içerdiğini, seslerin anlam ayırıcı özelliklerini ve buna dayalı sesbilimsel farklılıklarını belirleyen  bir bilim dalıdır.  </a:t>
            </a:r>
          </a:p>
          <a:p>
            <a:pPr algn="just"/>
            <a:endParaRPr lang="tr-TR" dirty="0" smtClean="0">
              <a:latin typeface="Book Antiqua" pitchFamily="18" charset="0"/>
            </a:endParaRPr>
          </a:p>
          <a:p>
            <a:pPr algn="just"/>
            <a:r>
              <a:rPr lang="tr-TR" dirty="0" smtClean="0">
                <a:latin typeface="Book Antiqua" pitchFamily="18" charset="0"/>
              </a:rPr>
              <a:t>Alanyazında sesbilimle sıklıkla karıştırılan bir diğer alan olan </a:t>
            </a:r>
            <a:r>
              <a:rPr lang="tr-TR" sz="2000" b="1" dirty="0" smtClean="0">
                <a:latin typeface="Book Antiqua" pitchFamily="18" charset="0"/>
              </a:rPr>
              <a:t>sesbilgisi (phonetics)</a:t>
            </a:r>
            <a:r>
              <a:rPr lang="tr-TR" dirty="0" smtClean="0">
                <a:latin typeface="Book Antiqua" pitchFamily="18" charset="0"/>
              </a:rPr>
              <a:t> ise, konuşma seslerinin nasıl üretildiği ve seslerin fiziksel özelliklerinin neler olduğu ile ilgilenmektedir.</a:t>
            </a:r>
          </a:p>
        </p:txBody>
      </p:sp>
      <p:pic>
        <p:nvPicPr>
          <p:cNvPr id="28" name="Picture 27" descr="phonology-vs-phonetics-1-728.jpg"/>
          <p:cNvPicPr>
            <a:picLocks noChangeAspect="1"/>
          </p:cNvPicPr>
          <p:nvPr/>
        </p:nvPicPr>
        <p:blipFill>
          <a:blip r:embed="rId2" cstate="print"/>
          <a:stretch>
            <a:fillRect/>
          </a:stretch>
        </p:blipFill>
        <p:spPr>
          <a:xfrm>
            <a:off x="5572132" y="3946925"/>
            <a:ext cx="2824158" cy="2118119"/>
          </a:xfrm>
          <a:prstGeom prst="rect">
            <a:avLst/>
          </a:prstGeom>
        </p:spPr>
      </p:pic>
      <p:sp>
        <p:nvSpPr>
          <p:cNvPr id="6" name="TextBox 3"/>
          <p:cNvSpPr txBox="1"/>
          <p:nvPr/>
        </p:nvSpPr>
        <p:spPr>
          <a:xfrm>
            <a:off x="714348" y="6357958"/>
            <a:ext cx="8001056" cy="338554"/>
          </a:xfrm>
          <a:prstGeom prst="rect">
            <a:avLst/>
          </a:prstGeom>
          <a:noFill/>
        </p:spPr>
        <p:txBody>
          <a:bodyPr wrap="square" rtlCol="0">
            <a:spAutoFit/>
          </a:bodyPr>
          <a:lstStyle/>
          <a:p>
            <a:r>
              <a:rPr lang="tr-TR" sz="1600" dirty="0" smtClean="0"/>
              <a:t>Dilbilim YL – Pınar Uzun						27</a:t>
            </a:r>
            <a:endParaRPr lang="tr-TR" sz="16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00034" y="642918"/>
            <a:ext cx="8001056" cy="430887"/>
          </a:xfrm>
          <a:prstGeom prst="rect">
            <a:avLst/>
          </a:prstGeom>
          <a:noFill/>
        </p:spPr>
        <p:txBody>
          <a:bodyPr wrap="square" rtlCol="0">
            <a:spAutoFit/>
          </a:bodyPr>
          <a:lstStyle/>
          <a:p>
            <a:r>
              <a:rPr lang="tr-TR" sz="2200" b="1" dirty="0" smtClean="0"/>
              <a:t>AKUSTİK SESBİLGİSİ (</a:t>
            </a:r>
            <a:r>
              <a:rPr lang="tr-TR" sz="2200" dirty="0" smtClean="0"/>
              <a:t>Acoustic Phonetics</a:t>
            </a:r>
            <a:r>
              <a:rPr lang="tr-TR" sz="2200" b="1" dirty="0" smtClean="0"/>
              <a:t>)</a:t>
            </a:r>
            <a:endParaRPr lang="tr-TR" sz="2200" b="1" dirty="0"/>
          </a:p>
        </p:txBody>
      </p:sp>
      <p:sp>
        <p:nvSpPr>
          <p:cNvPr id="10" name="Dikdörtgen 1"/>
          <p:cNvSpPr/>
          <p:nvPr/>
        </p:nvSpPr>
        <p:spPr>
          <a:xfrm>
            <a:off x="500034" y="1428736"/>
            <a:ext cx="8215370" cy="2585323"/>
          </a:xfrm>
          <a:prstGeom prst="rect">
            <a:avLst/>
          </a:prstGeom>
        </p:spPr>
        <p:txBody>
          <a:bodyPr wrap="square">
            <a:spAutoFit/>
          </a:bodyPr>
          <a:lstStyle/>
          <a:p>
            <a:pPr algn="just"/>
            <a:r>
              <a:rPr lang="tr-TR" b="1" i="1" dirty="0" smtClean="0">
                <a:latin typeface="Book Antiqua" pitchFamily="18" charset="0"/>
              </a:rPr>
              <a:t>Akustik Sesbilgisi (Acoustic Phonetics)</a:t>
            </a:r>
          </a:p>
          <a:p>
            <a:pPr algn="just"/>
            <a:endParaRPr lang="tr-TR" dirty="0" smtClean="0">
              <a:latin typeface="Book Antiqua" pitchFamily="18" charset="0"/>
            </a:endParaRPr>
          </a:p>
          <a:p>
            <a:pPr algn="just"/>
            <a:endParaRPr lang="tr-TR" dirty="0" smtClean="0">
              <a:latin typeface="Book Antiqua" pitchFamily="18" charset="0"/>
            </a:endParaRPr>
          </a:p>
          <a:p>
            <a:pPr algn="just"/>
            <a:endParaRPr lang="tr-TR" dirty="0" smtClean="0">
              <a:latin typeface="Book Antiqua" pitchFamily="18" charset="0"/>
            </a:endParaRPr>
          </a:p>
          <a:p>
            <a:pPr algn="just"/>
            <a:r>
              <a:rPr lang="tr-TR" dirty="0" smtClean="0">
                <a:latin typeface="Book Antiqua" pitchFamily="18" charset="0"/>
              </a:rPr>
              <a:t>Eklemleyici Sesbilgisi (Articulatory Phonetics)</a:t>
            </a:r>
          </a:p>
          <a:p>
            <a:pPr algn="just"/>
            <a:endParaRPr lang="tr-TR" dirty="0" smtClean="0">
              <a:latin typeface="Book Antiqua" pitchFamily="18" charset="0"/>
            </a:endParaRPr>
          </a:p>
          <a:p>
            <a:pPr algn="just"/>
            <a:endParaRPr lang="tr-TR" dirty="0" smtClean="0">
              <a:latin typeface="Book Antiqua" pitchFamily="18" charset="0"/>
            </a:endParaRPr>
          </a:p>
          <a:p>
            <a:pPr algn="just"/>
            <a:endParaRPr lang="tr-TR" dirty="0" smtClean="0">
              <a:latin typeface="Book Antiqua" pitchFamily="18" charset="0"/>
            </a:endParaRPr>
          </a:p>
          <a:p>
            <a:pPr algn="just"/>
            <a:r>
              <a:rPr lang="tr-TR" dirty="0" smtClean="0">
                <a:latin typeface="Book Antiqua" pitchFamily="18" charset="0"/>
              </a:rPr>
              <a:t>İşitsel Sesbilgisi (Auditory Phonetics)	</a:t>
            </a:r>
          </a:p>
        </p:txBody>
      </p:sp>
      <p:sp>
        <p:nvSpPr>
          <p:cNvPr id="5" name="TextBox 3"/>
          <p:cNvSpPr txBox="1"/>
          <p:nvPr/>
        </p:nvSpPr>
        <p:spPr>
          <a:xfrm>
            <a:off x="714348" y="6357958"/>
            <a:ext cx="8001056" cy="338554"/>
          </a:xfrm>
          <a:prstGeom prst="rect">
            <a:avLst/>
          </a:prstGeom>
          <a:noFill/>
        </p:spPr>
        <p:txBody>
          <a:bodyPr wrap="square" rtlCol="0">
            <a:spAutoFit/>
          </a:bodyPr>
          <a:lstStyle/>
          <a:p>
            <a:r>
              <a:rPr lang="tr-TR" sz="1600" dirty="0" smtClean="0"/>
              <a:t>Dilbilim YL – Pınar Uzun						28</a:t>
            </a:r>
            <a:endParaRPr lang="tr-TR" sz="16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00034" y="642918"/>
            <a:ext cx="8001056" cy="430887"/>
          </a:xfrm>
          <a:prstGeom prst="rect">
            <a:avLst/>
          </a:prstGeom>
          <a:noFill/>
        </p:spPr>
        <p:txBody>
          <a:bodyPr wrap="square" rtlCol="0">
            <a:spAutoFit/>
          </a:bodyPr>
          <a:lstStyle/>
          <a:p>
            <a:r>
              <a:rPr lang="tr-TR" sz="2200" b="1" dirty="0" smtClean="0"/>
              <a:t>Önemli Online Adresler</a:t>
            </a:r>
            <a:endParaRPr lang="tr-TR" sz="2200" dirty="0"/>
          </a:p>
        </p:txBody>
      </p:sp>
      <p:sp>
        <p:nvSpPr>
          <p:cNvPr id="17" name="Rectangle 16"/>
          <p:cNvSpPr/>
          <p:nvPr/>
        </p:nvSpPr>
        <p:spPr>
          <a:xfrm>
            <a:off x="357158" y="1280212"/>
            <a:ext cx="8358246" cy="3477875"/>
          </a:xfrm>
          <a:prstGeom prst="rect">
            <a:avLst/>
          </a:prstGeom>
        </p:spPr>
        <p:txBody>
          <a:bodyPr wrap="square">
            <a:spAutoFit/>
          </a:bodyPr>
          <a:lstStyle/>
          <a:p>
            <a:pPr lvl="0" algn="just"/>
            <a:endParaRPr lang="tr-TR" sz="2000" dirty="0" smtClean="0">
              <a:solidFill>
                <a:srgbClr val="000000"/>
              </a:solidFill>
              <a:latin typeface="Book Antiqua" pitchFamily="18" charset="0"/>
              <a:hlinkClick r:id="rId2"/>
            </a:endParaRPr>
          </a:p>
          <a:p>
            <a:pPr lvl="0" algn="just"/>
            <a:endParaRPr lang="tr-TR" sz="2000" dirty="0" smtClean="0">
              <a:solidFill>
                <a:srgbClr val="000000"/>
              </a:solidFill>
              <a:latin typeface="Book Antiqua" pitchFamily="18" charset="0"/>
              <a:hlinkClick r:id="rId2"/>
            </a:endParaRPr>
          </a:p>
          <a:p>
            <a:pPr lvl="0" algn="just"/>
            <a:r>
              <a:rPr lang="tr-TR" sz="2000" dirty="0" smtClean="0">
                <a:solidFill>
                  <a:srgbClr val="000000"/>
                </a:solidFill>
                <a:latin typeface="Book Antiqua" pitchFamily="18" charset="0"/>
                <a:hlinkClick r:id="rId2"/>
              </a:rPr>
              <a:t>http://www.linguistics.ucsb.edu/projects/featuresoftware/index.php</a:t>
            </a:r>
            <a:endParaRPr lang="tr-TR" sz="2000" dirty="0" smtClean="0">
              <a:solidFill>
                <a:srgbClr val="000000"/>
              </a:solidFill>
              <a:latin typeface="Book Antiqua" pitchFamily="18" charset="0"/>
            </a:endParaRPr>
          </a:p>
          <a:p>
            <a:pPr lvl="0" algn="just"/>
            <a:endParaRPr lang="tr-TR" sz="2000" dirty="0" smtClean="0">
              <a:solidFill>
                <a:srgbClr val="000000"/>
              </a:solidFill>
              <a:latin typeface="Book Antiqua" pitchFamily="18" charset="0"/>
            </a:endParaRPr>
          </a:p>
          <a:p>
            <a:pPr lvl="0" algn="just"/>
            <a:endParaRPr lang="tr-TR" sz="2000" dirty="0" smtClean="0">
              <a:solidFill>
                <a:srgbClr val="000000"/>
              </a:solidFill>
              <a:latin typeface="Book Antiqua" pitchFamily="18" charset="0"/>
            </a:endParaRPr>
          </a:p>
          <a:p>
            <a:pPr lvl="0" algn="just"/>
            <a:r>
              <a:rPr lang="tr-TR" sz="2000" dirty="0" smtClean="0">
                <a:solidFill>
                  <a:srgbClr val="000000"/>
                </a:solidFill>
                <a:latin typeface="Book Antiqua" pitchFamily="18" charset="0"/>
                <a:hlinkClick r:id="rId3"/>
              </a:rPr>
              <a:t>http://ocw.mit.edu/courses/linguistics-and-philosophy/24-901-language-and-its-structure-i-phonology-fall-2010/lecture-notes/</a:t>
            </a:r>
            <a:endParaRPr lang="tr-TR" sz="2000" dirty="0" smtClean="0">
              <a:solidFill>
                <a:srgbClr val="000000"/>
              </a:solidFill>
              <a:latin typeface="Book Antiqua" pitchFamily="18" charset="0"/>
            </a:endParaRPr>
          </a:p>
          <a:p>
            <a:pPr lvl="0" algn="just"/>
            <a:endParaRPr lang="tr-TR" sz="2000" dirty="0" smtClean="0">
              <a:solidFill>
                <a:srgbClr val="000000"/>
              </a:solidFill>
              <a:latin typeface="Book Antiqua" pitchFamily="18" charset="0"/>
            </a:endParaRPr>
          </a:p>
          <a:p>
            <a:pPr lvl="0" algn="just"/>
            <a:endParaRPr lang="tr-TR" sz="2000" dirty="0" smtClean="0">
              <a:solidFill>
                <a:srgbClr val="000000"/>
              </a:solidFill>
              <a:latin typeface="Book Antiqua" pitchFamily="18" charset="0"/>
            </a:endParaRPr>
          </a:p>
          <a:p>
            <a:pPr lvl="0" algn="just"/>
            <a:endParaRPr lang="tr-TR" sz="2000" dirty="0" smtClean="0">
              <a:solidFill>
                <a:srgbClr val="000000"/>
              </a:solidFill>
              <a:latin typeface="Book Antiqua" pitchFamily="18" charset="0"/>
            </a:endParaRPr>
          </a:p>
          <a:p>
            <a:pPr lvl="0" algn="just"/>
            <a:r>
              <a:rPr lang="tr-TR" sz="2000" dirty="0" smtClean="0">
                <a:solidFill>
                  <a:srgbClr val="000000"/>
                </a:solidFill>
                <a:latin typeface="Book Antiqua" pitchFamily="18" charset="0"/>
                <a:hlinkClick r:id="rId4"/>
              </a:rPr>
              <a:t>https://www.uni-due.de/ELE/LinguisticGlossary.html</a:t>
            </a:r>
            <a:endParaRPr lang="tr-TR" sz="2000" dirty="0" smtClean="0">
              <a:solidFill>
                <a:srgbClr val="000000"/>
              </a:solidFill>
              <a:latin typeface="Book Antiqua" pitchFamily="18" charset="0"/>
            </a:endParaRPr>
          </a:p>
        </p:txBody>
      </p:sp>
      <p:sp>
        <p:nvSpPr>
          <p:cNvPr id="6" name="TextBox 3"/>
          <p:cNvSpPr txBox="1"/>
          <p:nvPr/>
        </p:nvSpPr>
        <p:spPr>
          <a:xfrm>
            <a:off x="714348" y="6357958"/>
            <a:ext cx="8001056" cy="338554"/>
          </a:xfrm>
          <a:prstGeom prst="rect">
            <a:avLst/>
          </a:prstGeom>
          <a:noFill/>
        </p:spPr>
        <p:txBody>
          <a:bodyPr wrap="square" rtlCol="0">
            <a:spAutoFit/>
          </a:bodyPr>
          <a:lstStyle/>
          <a:p>
            <a:r>
              <a:rPr lang="tr-TR" sz="1600" dirty="0" smtClean="0"/>
              <a:t>Dilbilim YL – Pınar Uzun						29</a:t>
            </a:r>
            <a:endParaRPr lang="tr-TR" sz="16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5586</TotalTime>
  <Words>516</Words>
  <Application>Microsoft Office PowerPoint</Application>
  <PresentationFormat>Ekran Gösterisi (4:3)</PresentationFormat>
  <Paragraphs>70</Paragraphs>
  <Slides>9</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9</vt:i4>
      </vt:variant>
    </vt:vector>
  </HeadingPairs>
  <TitlesOfParts>
    <vt:vector size="16" baseType="lpstr">
      <vt:lpstr>Book Antiqua</vt:lpstr>
      <vt:lpstr>Bookman Old Style</vt:lpstr>
      <vt:lpstr>Calibri</vt:lpstr>
      <vt:lpstr>Gill Sans MT</vt:lpstr>
      <vt:lpstr>Wingdings</vt:lpstr>
      <vt:lpstr>Wingdings 3</vt:lpstr>
      <vt:lpstr>Origin</vt:lpstr>
      <vt:lpstr> Türkçe Ses Dizgesinin İşleyişi - I</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DBB411 Bilimsel Araştırma ve Yazma Teknikleri</dc:title>
  <dc:creator>user</dc:creator>
  <cp:lastModifiedBy>Hakem</cp:lastModifiedBy>
  <cp:revision>197</cp:revision>
  <dcterms:created xsi:type="dcterms:W3CDTF">2015-09-22T13:45:05Z</dcterms:created>
  <dcterms:modified xsi:type="dcterms:W3CDTF">2019-10-10T12:04:19Z</dcterms:modified>
</cp:coreProperties>
</file>