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64" r:id="rId2"/>
    <p:sldId id="258" r:id="rId3"/>
    <p:sldId id="266" r:id="rId4"/>
    <p:sldId id="267" r:id="rId5"/>
    <p:sldId id="268" r:id="rId6"/>
    <p:sldId id="269" r:id="rId7"/>
    <p:sldId id="270" r:id="rId8"/>
    <p:sldId id="271" r:id="rId9"/>
    <p:sldId id="272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65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A361C-51ED-476A-B4CB-B86B1E95B75D}" type="datetimeFigureOut">
              <a:rPr lang="tr-TR" smtClean="0"/>
              <a:pPr/>
              <a:t>31.1.2020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E9C12-E0E5-42AE-A4C6-560D77C049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37482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31.1.2020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31.1.2020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31.1.2020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31.1.2020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31.1.2020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31.1.2020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31.1.2020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31.1.2020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31.1.2020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31.1.2020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31.1.2020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E323EF0-A112-4ED8-B99D-916B5D27948A}" type="datetimeFigureOut">
              <a:rPr lang="tr-TR" smtClean="0"/>
              <a:pPr/>
              <a:t>31.1.2020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900" dirty="0">
                <a:latin typeface="Book Antiqua" pitchFamily="18" charset="0"/>
              </a:rPr>
              <a:t>TOPLUMSAL SORUNLAR</a:t>
            </a:r>
            <a:r>
              <a:rPr lang="tr-TR" dirty="0">
                <a:latin typeface="Book Antiqua" pitchFamily="18" charset="0"/>
              </a:rPr>
              <a:t/>
            </a:r>
            <a:br>
              <a:rPr lang="tr-TR" dirty="0">
                <a:latin typeface="Book Antiqua" pitchFamily="18" charset="0"/>
              </a:rPr>
            </a:br>
            <a:r>
              <a:rPr lang="tr-TR" sz="3600" i="1" dirty="0" smtClean="0">
                <a:latin typeface="Book Antiqua" pitchFamily="18" charset="0"/>
              </a:rPr>
              <a:t>Medya ve Toplumsal Sorunlar</a:t>
            </a:r>
            <a:endParaRPr lang="tr-TR" i="1" dirty="0">
              <a:latin typeface="Book Antiqua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63168" y="3685031"/>
            <a:ext cx="10363200" cy="2396279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>
                <a:latin typeface="Book Antiqua" pitchFamily="18" charset="0"/>
              </a:rPr>
              <a:t>Prof. Dr. Erol Demir</a:t>
            </a:r>
          </a:p>
          <a:p>
            <a:r>
              <a:rPr lang="tr-TR" b="1" dirty="0">
                <a:latin typeface="Book Antiqua" pitchFamily="18" charset="0"/>
              </a:rPr>
              <a:t>Ankara Üniversitesi</a:t>
            </a:r>
          </a:p>
          <a:p>
            <a:r>
              <a:rPr lang="tr-TR" b="1" dirty="0">
                <a:latin typeface="Book Antiqua" pitchFamily="18" charset="0"/>
              </a:rPr>
              <a:t>Sosyoloji Bölümü</a:t>
            </a:r>
          </a:p>
          <a:p>
            <a:r>
              <a:rPr lang="tr-TR" b="1" dirty="0" err="1">
                <a:latin typeface="Book Antiqua" pitchFamily="18" charset="0"/>
              </a:rPr>
              <a:t>erol</a:t>
            </a:r>
            <a:r>
              <a:rPr lang="tr-TR" b="1" dirty="0">
                <a:latin typeface="Book Antiqua" pitchFamily="18" charset="0"/>
              </a:rPr>
              <a:t>.demir@</a:t>
            </a:r>
            <a:r>
              <a:rPr lang="tr-TR" b="1" dirty="0" err="1">
                <a:latin typeface="Book Antiqua" pitchFamily="18" charset="0"/>
              </a:rPr>
              <a:t>humanity</a:t>
            </a:r>
            <a:r>
              <a:rPr lang="tr-TR" b="1" dirty="0">
                <a:latin typeface="Book Antiqua" pitchFamily="18" charset="0"/>
              </a:rPr>
              <a:t>.</a:t>
            </a:r>
            <a:r>
              <a:rPr lang="tr-TR" b="1" dirty="0" err="1">
                <a:latin typeface="Book Antiqua" pitchFamily="18" charset="0"/>
              </a:rPr>
              <a:t>ankara</a:t>
            </a:r>
            <a:r>
              <a:rPr lang="tr-TR" b="1" dirty="0">
                <a:latin typeface="Book Antiqua" pitchFamily="18" charset="0"/>
              </a:rPr>
              <a:t>.edu.tr</a:t>
            </a:r>
          </a:p>
          <a:p>
            <a:endParaRPr lang="tr-TR" sz="24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6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 smtClean="0">
                <a:latin typeface="Book Antiqua" pitchFamily="18" charset="0"/>
              </a:rPr>
              <a:t>Medya ve Toplumsal Sorunlar </a:t>
            </a:r>
            <a:r>
              <a:rPr lang="tr-TR" b="1" dirty="0" smtClean="0">
                <a:latin typeface="Book Antiqua" panose="02040602050305030304" pitchFamily="18" charset="0"/>
              </a:rPr>
              <a:t>– </a:t>
            </a:r>
            <a:r>
              <a:rPr lang="tr-TR" b="1" dirty="0">
                <a:latin typeface="Book Antiqua" panose="02040602050305030304" pitchFamily="18" charset="0"/>
              </a:rPr>
              <a:t>Ders İçeriği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2103756"/>
            <a:ext cx="9172136" cy="3460652"/>
          </a:xfrm>
        </p:spPr>
        <p:txBody>
          <a:bodyPr>
            <a:normAutofit fontScale="92500" lnSpcReduction="20000"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Sorunun ortaya konuşu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Soruna ilişkin yaklaşımlar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tr-TR" sz="2600" dirty="0" err="1">
                <a:latin typeface="Book Antiqua" panose="02040602050305030304" pitchFamily="18" charset="0"/>
              </a:rPr>
              <a:t>Fonksiyonalist</a:t>
            </a:r>
            <a:endParaRPr lang="tr-TR" sz="2600" dirty="0">
              <a:latin typeface="Book Antiqua" panose="02040602050305030304" pitchFamily="18" charset="0"/>
            </a:endParaRPr>
          </a:p>
          <a:p>
            <a:pPr lvl="2"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Book Antiqua" panose="02040602050305030304" pitchFamily="18" charset="0"/>
              </a:rPr>
              <a:t>Çatışmacı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Book Antiqua" panose="02040602050305030304" pitchFamily="18" charset="0"/>
              </a:rPr>
              <a:t>Feminist</a:t>
            </a:r>
            <a:endParaRPr lang="tr-TR" sz="2600" dirty="0">
              <a:latin typeface="Book Antiqua" panose="02040602050305030304" pitchFamily="18" charset="0"/>
            </a:endParaRPr>
          </a:p>
          <a:p>
            <a:pPr lvl="2"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Book Antiqua" panose="02040602050305030304" pitchFamily="18" charset="0"/>
              </a:rPr>
              <a:t>Etkileşimci</a:t>
            </a:r>
            <a:endParaRPr lang="tr-TR" sz="2600" dirty="0">
              <a:latin typeface="Book Antiqua" panose="02040602050305030304" pitchFamily="18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tr-TR" sz="2800" dirty="0" smtClean="0">
                <a:latin typeface="Book Antiqua" panose="02040602050305030304" pitchFamily="18" charset="0"/>
              </a:rPr>
              <a:t>Önemli Kavramlar</a:t>
            </a:r>
          </a:p>
          <a:p>
            <a:pPr lvl="2">
              <a:buFont typeface="Wingdings" pitchFamily="2" charset="2"/>
              <a:buChar char="§"/>
            </a:pPr>
            <a:r>
              <a:rPr lang="tr-TR" sz="2600" dirty="0" smtClean="0">
                <a:latin typeface="Book Antiqua" panose="02040602050305030304" pitchFamily="18" charset="0"/>
              </a:rPr>
              <a:t>Dijital bölünme</a:t>
            </a:r>
          </a:p>
          <a:p>
            <a:pPr lvl="2">
              <a:buFont typeface="Wingdings" pitchFamily="2" charset="2"/>
              <a:buChar char="§"/>
            </a:pPr>
            <a:r>
              <a:rPr lang="tr-TR" sz="2600" dirty="0" smtClean="0">
                <a:latin typeface="Book Antiqua" panose="02040602050305030304" pitchFamily="18" charset="0"/>
              </a:rPr>
              <a:t>İnternet bağımlılığı</a:t>
            </a:r>
          </a:p>
        </p:txBody>
      </p:sp>
    </p:spTree>
    <p:extLst>
      <p:ext uri="{BB962C8B-B14F-4D97-AF65-F5344CB8AC3E}">
        <p14:creationId xmlns:p14="http://schemas.microsoft.com/office/powerpoint/2010/main" xmlns="" val="3575598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6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 smtClean="0">
                <a:latin typeface="Book Antiqua" pitchFamily="18" charset="0"/>
              </a:rPr>
              <a:t>Medya ve Toplumsal Sorunlar </a:t>
            </a:r>
            <a:r>
              <a:rPr lang="tr-TR" b="1" dirty="0" smtClean="0">
                <a:latin typeface="Book Antiqua" panose="02040602050305030304" pitchFamily="18" charset="0"/>
              </a:rPr>
              <a:t>– Sorunun Ortaya Konuşu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2103756"/>
            <a:ext cx="9172136" cy="3460652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Book Antiqua" panose="02040602050305030304" pitchFamily="18" charset="0"/>
              </a:rPr>
              <a:t>Medya, büyük sayılarda izleyicinin toplumsal sorunlara ulaşmasına olanak sağlamakla birlikte çeşitli ve karmaşık (pek çok olumsuz) etkileriyle kendisi de bir toplumsal sorun haline gelebilmektedir.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Book Antiqua" panose="02040602050305030304" pitchFamily="18" charset="0"/>
              </a:rPr>
              <a:t>Medya, pek çok kuramcı tarafından şiddeti, cinsiyetçiliği, ırkçılığı, </a:t>
            </a:r>
            <a:r>
              <a:rPr lang="tr-TR" sz="2600" dirty="0" err="1" smtClean="0">
                <a:latin typeface="Book Antiqua" panose="02040602050305030304" pitchFamily="18" charset="0"/>
              </a:rPr>
              <a:t>homofobiyi</a:t>
            </a:r>
            <a:r>
              <a:rPr lang="tr-TR" sz="2600" dirty="0" smtClean="0">
                <a:latin typeface="Book Antiqua" panose="02040602050305030304" pitchFamily="18" charset="0"/>
              </a:rPr>
              <a:t>, yaşçılığı ve benzeri baskıcı olguyu teşvik ettiği gerekçesiyle eleştirilmektedir.</a:t>
            </a:r>
            <a:endParaRPr lang="tr-TR" sz="2600" dirty="0" smtClean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5598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6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 smtClean="0">
                <a:latin typeface="Book Antiqua" pitchFamily="18" charset="0"/>
              </a:rPr>
              <a:t>Medya ve Toplumsal Sorunlar </a:t>
            </a:r>
            <a:r>
              <a:rPr lang="tr-TR" b="1" dirty="0" smtClean="0">
                <a:latin typeface="Book Antiqua" panose="02040602050305030304" pitchFamily="18" charset="0"/>
              </a:rPr>
              <a:t>– </a:t>
            </a:r>
            <a:r>
              <a:rPr lang="tr-TR" b="1" dirty="0" err="1" smtClean="0">
                <a:latin typeface="Book Antiqua" panose="02040602050305030304" pitchFamily="18" charset="0"/>
              </a:rPr>
              <a:t>Fonksiyonalis</a:t>
            </a:r>
            <a:r>
              <a:rPr lang="tr-TR" dirty="0" err="1" smtClean="0">
                <a:latin typeface="Book Antiqua" panose="02040602050305030304" pitchFamily="18" charset="0"/>
              </a:rPr>
              <a:t>t</a:t>
            </a:r>
            <a:r>
              <a:rPr lang="tr-TR" dirty="0" smtClean="0">
                <a:latin typeface="Book Antiqua" panose="02040602050305030304" pitchFamily="18" charset="0"/>
              </a:rPr>
              <a:t> Yaklaşım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2103756"/>
            <a:ext cx="9172136" cy="3460652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Fonksiyonalist</a:t>
            </a: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yaklaşım</a:t>
            </a:r>
            <a:r>
              <a:rPr lang="tr-TR" sz="2600" dirty="0" smtClean="0">
                <a:latin typeface="Book Antiqua" panose="02040602050305030304" pitchFamily="18" charset="0"/>
              </a:rPr>
              <a:t>, medya ve diğer sosyal kurumlar arasındaki yapısal ilişkiyi incelemektedir.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Book Antiqua" panose="02040602050305030304" pitchFamily="18" charset="0"/>
              </a:rPr>
              <a:t>Medyanın kendisi, toplumdaki sosyal ve ekonomik koşullar tarafından şekillenmektedir; ancak aynı zamanda bireylerin kendi yaşamları, ulusları ve dünyaları hakkındaki anlayışlarını şekillendirmektedir.</a:t>
            </a:r>
            <a:r>
              <a:rPr lang="tr-TR" sz="2600" dirty="0" smtClean="0">
                <a:latin typeface="Book Antiqua" panose="02040602050305030304" pitchFamily="18" charset="0"/>
              </a:rPr>
              <a:t> </a:t>
            </a:r>
            <a:r>
              <a:rPr lang="tr-TR" sz="2600" dirty="0" smtClean="0">
                <a:latin typeface="Book Antiqua" panose="02040602050305030304" pitchFamily="18" charset="0"/>
              </a:rPr>
              <a:t>Örneğin, şiddet içeren çizgi filmleri izleyen çocukların saldırgan tavırlar geliştirmesi. </a:t>
            </a:r>
            <a:endParaRPr lang="tr-TR" sz="2600" dirty="0" smtClean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5598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6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 smtClean="0">
                <a:latin typeface="Book Antiqua" pitchFamily="18" charset="0"/>
              </a:rPr>
              <a:t>Medya ve Toplumsal Sorunlar </a:t>
            </a:r>
            <a:r>
              <a:rPr lang="tr-TR" b="1" dirty="0" smtClean="0">
                <a:latin typeface="Book Antiqua" panose="02040602050305030304" pitchFamily="18" charset="0"/>
              </a:rPr>
              <a:t>– </a:t>
            </a:r>
            <a:r>
              <a:rPr lang="tr-TR" b="1" dirty="0" err="1" smtClean="0">
                <a:latin typeface="Book Antiqua" panose="02040602050305030304" pitchFamily="18" charset="0"/>
              </a:rPr>
              <a:t>Fonksiyonalis</a:t>
            </a:r>
            <a:r>
              <a:rPr lang="tr-TR" dirty="0" err="1" smtClean="0">
                <a:latin typeface="Book Antiqua" panose="02040602050305030304" pitchFamily="18" charset="0"/>
              </a:rPr>
              <a:t>t</a:t>
            </a:r>
            <a:r>
              <a:rPr lang="tr-TR" dirty="0" smtClean="0">
                <a:latin typeface="Book Antiqua" panose="02040602050305030304" pitchFamily="18" charset="0"/>
              </a:rPr>
              <a:t> Yaklaşım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2103756"/>
            <a:ext cx="9172136" cy="3460652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Çatışmacı yaklaşım</a:t>
            </a:r>
            <a:r>
              <a:rPr lang="tr-TR" sz="2600" dirty="0" smtClean="0">
                <a:latin typeface="Book Antiqua" panose="02040602050305030304" pitchFamily="18" charset="0"/>
              </a:rPr>
              <a:t> medyayı işletmelere benzetmektedir. Medyanın amacı ekonomik çıkar olarak görülmekte ve kâr amacı vurgulanmaktadır.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Book Antiqua" panose="02040602050305030304" pitchFamily="18" charset="0"/>
              </a:rPr>
              <a:t>Medya içeriklerini kontrol edenlerin toplumun duyduklarını, okuduklarını, ve duyduklarını kontrol edebildiğini; dolayısıyla medyanın kendisinin de politik ve sosyal güç anlamına geldiği savunulmaktadır.</a:t>
            </a:r>
          </a:p>
        </p:txBody>
      </p:sp>
    </p:spTree>
    <p:extLst>
      <p:ext uri="{BB962C8B-B14F-4D97-AF65-F5344CB8AC3E}">
        <p14:creationId xmlns:p14="http://schemas.microsoft.com/office/powerpoint/2010/main" xmlns="" val="3575598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6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 smtClean="0">
                <a:latin typeface="Book Antiqua" pitchFamily="18" charset="0"/>
              </a:rPr>
              <a:t>Medya ve Toplumsal Sorunlar </a:t>
            </a:r>
            <a:r>
              <a:rPr lang="tr-TR" b="1" dirty="0" smtClean="0">
                <a:latin typeface="Book Antiqua" panose="02040602050305030304" pitchFamily="18" charset="0"/>
              </a:rPr>
              <a:t>– Feminist</a:t>
            </a:r>
            <a:r>
              <a:rPr lang="tr-TR" dirty="0" smtClean="0">
                <a:latin typeface="Book Antiqua" panose="02040602050305030304" pitchFamily="18" charset="0"/>
              </a:rPr>
              <a:t> Yaklaşım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2103756"/>
            <a:ext cx="9172136" cy="3460652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Feminist yaklaşımlar </a:t>
            </a:r>
            <a:r>
              <a:rPr lang="tr-TR" sz="2600" dirty="0" smtClean="0">
                <a:latin typeface="Book Antiqua" panose="02040602050305030304" pitchFamily="18" charset="0"/>
              </a:rPr>
              <a:t>medyanın kadınları ve azınlıkları nasıl temsil ettiğine ve değersizleştirdiğine odaklanmaktadır.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Book Antiqua" panose="02040602050305030304" pitchFamily="18" charset="0"/>
              </a:rPr>
              <a:t>Medya, kadın ve azınlıkları ya </a:t>
            </a:r>
            <a:r>
              <a:rPr lang="tr-TR" sz="2600" dirty="0" err="1" smtClean="0">
                <a:latin typeface="Book Antiqua" panose="02040602050305030304" pitchFamily="18" charset="0"/>
              </a:rPr>
              <a:t>stereotipler</a:t>
            </a:r>
            <a:r>
              <a:rPr lang="tr-TR" sz="2600" dirty="0" smtClean="0">
                <a:latin typeface="Book Antiqua" panose="02040602050305030304" pitchFamily="18" charset="0"/>
              </a:rPr>
              <a:t> aracılığıyla aşağılamakta ya da tamamen dışlamaktadır (yok saymaktadır).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tr-TR" sz="2600" dirty="0" smtClean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5598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6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 smtClean="0">
                <a:latin typeface="Book Antiqua" pitchFamily="18" charset="0"/>
              </a:rPr>
              <a:t>Medya ve Toplumsal Sorunlar </a:t>
            </a:r>
            <a:r>
              <a:rPr lang="tr-TR" b="1" dirty="0" smtClean="0">
                <a:latin typeface="Book Antiqua" panose="02040602050305030304" pitchFamily="18" charset="0"/>
              </a:rPr>
              <a:t>– Etkileşimci </a:t>
            </a:r>
            <a:r>
              <a:rPr lang="tr-TR" dirty="0" smtClean="0">
                <a:latin typeface="Book Antiqua" panose="02040602050305030304" pitchFamily="18" charset="0"/>
              </a:rPr>
              <a:t>Yaklaşım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2103756"/>
            <a:ext cx="9172136" cy="3460652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Etkileşimci yaklaşım </a:t>
            </a:r>
            <a:r>
              <a:rPr lang="tr-TR" sz="2600" dirty="0" smtClean="0">
                <a:latin typeface="Book Antiqua" panose="02040602050305030304" pitchFamily="18" charset="0"/>
              </a:rPr>
              <a:t>medyanın kullandığı sembol ve mesajlara odaklanmakta; ve bunların bireylerin “gerçekliğini” nasıl tanımladığına odaklanmaktadır.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Book Antiqua" panose="02040602050305030304" pitchFamily="18" charset="0"/>
              </a:rPr>
              <a:t>Medya, bireylerin ne düşündüğünü etkileyerek gündemi belirlemekte ve nelerin “toplumsal sorun” olarak görüldüğünü etkilemektedi</a:t>
            </a:r>
            <a:r>
              <a:rPr lang="tr-TR" sz="2600" dirty="0" smtClean="0">
                <a:latin typeface="Book Antiqua" panose="02040602050305030304" pitchFamily="18" charset="0"/>
              </a:rPr>
              <a:t>r.</a:t>
            </a:r>
          </a:p>
          <a:p>
            <a:pPr lvl="1">
              <a:buNone/>
            </a:pPr>
            <a:endParaRPr lang="tr-TR" sz="2600" dirty="0" smtClean="0">
              <a:latin typeface="Book Antiqua" panose="0204060205030503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tr-TR" sz="2600" dirty="0" smtClean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5598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6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 smtClean="0">
                <a:latin typeface="Book Antiqua" pitchFamily="18" charset="0"/>
              </a:rPr>
              <a:t>Medya ve Toplumsal Sorunlar </a:t>
            </a:r>
            <a:r>
              <a:rPr lang="tr-TR" b="1" dirty="0" smtClean="0">
                <a:latin typeface="Book Antiqua" panose="02040602050305030304" pitchFamily="18" charset="0"/>
              </a:rPr>
              <a:t>– Önemli Kavramlar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2103756"/>
            <a:ext cx="9172136" cy="3460652"/>
          </a:xfrm>
        </p:spPr>
        <p:txBody>
          <a:bodyPr>
            <a:normAutofit lnSpcReduction="10000"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Dijital bölünme:</a:t>
            </a:r>
            <a:r>
              <a:rPr lang="tr-TR" sz="2600" dirty="0" smtClean="0">
                <a:latin typeface="Book Antiqua" panose="02040602050305030304" pitchFamily="18" charset="0"/>
              </a:rPr>
              <a:t> </a:t>
            </a:r>
            <a:r>
              <a:rPr lang="tr-TR" sz="2600" dirty="0" smtClean="0">
                <a:latin typeface="Book Antiqua" panose="02040602050305030304" pitchFamily="18" charset="0"/>
              </a:rPr>
              <a:t>Bilgisayar ve internete erişimi olanlar ve olmayanlar arasındaki ayrımı belirtmek için 1990’larda kullanılmaya başlanan bir terimdir. Bu kavram, yeni teknoloji biçimlerini kullanmaya erişimi olanlar ve olmayanlar arasındaki boşluğa dikkat çekmektedir.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tr-TR" sz="2400" dirty="0" smtClean="0">
                <a:latin typeface="Book Antiqua" panose="02040602050305030304" pitchFamily="18" charset="0"/>
              </a:rPr>
              <a:t>Dijital bölünme daha büyük bir toplumsal soruna işaret etmektedir: gelir, eğitim düzeyi, </a:t>
            </a:r>
            <a:r>
              <a:rPr lang="tr-TR" sz="2400" dirty="0" err="1" smtClean="0">
                <a:latin typeface="Book Antiqua" panose="02040602050305030304" pitchFamily="18" charset="0"/>
              </a:rPr>
              <a:t>etnisite</a:t>
            </a:r>
            <a:r>
              <a:rPr lang="tr-TR" sz="2400" dirty="0" smtClean="0">
                <a:latin typeface="Book Antiqua" panose="02040602050305030304" pitchFamily="18" charset="0"/>
              </a:rPr>
              <a:t>/ırk temelli toplumsal eşitsizlik.</a:t>
            </a:r>
          </a:p>
          <a:p>
            <a:pPr lvl="1">
              <a:buNone/>
            </a:pPr>
            <a:endParaRPr lang="tr-TR" sz="2600" dirty="0" smtClean="0">
              <a:latin typeface="Book Antiqua" panose="0204060205030503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tr-TR" sz="2600" dirty="0" smtClean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5598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6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 smtClean="0">
                <a:latin typeface="Book Antiqua" pitchFamily="18" charset="0"/>
              </a:rPr>
              <a:t>Medya ve Toplumsal Sorunlar </a:t>
            </a:r>
            <a:r>
              <a:rPr lang="tr-TR" b="1" dirty="0" smtClean="0">
                <a:latin typeface="Book Antiqua" panose="02040602050305030304" pitchFamily="18" charset="0"/>
              </a:rPr>
              <a:t>– Önemli Kavramlar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2103756"/>
            <a:ext cx="9172136" cy="3460652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İnternet bağımlılığı:</a:t>
            </a:r>
            <a:r>
              <a:rPr lang="tr-TR" sz="2600" dirty="0" smtClean="0">
                <a:latin typeface="Book Antiqua" panose="02040602050305030304" pitchFamily="18" charset="0"/>
              </a:rPr>
              <a:t> internetin aşırı ve verimsiz kullanımı olarak tanımlanmaktadır. Bu kullanım bireyin mesleğini veya sosyal hayatını olumsuz etkilediği durumlarda sorunsallaşmaktadır. </a:t>
            </a:r>
          </a:p>
          <a:p>
            <a:pPr lvl="2">
              <a:buNone/>
            </a:pPr>
            <a:r>
              <a:rPr lang="tr-TR" dirty="0" smtClean="0">
                <a:latin typeface="Book Antiqua" panose="02040602050305030304" pitchFamily="18" charset="0"/>
              </a:rPr>
              <a:t>	</a:t>
            </a:r>
            <a:r>
              <a:rPr lang="tr-TR" sz="2400" dirty="0" smtClean="0">
                <a:latin typeface="Book Antiqua" panose="02040602050305030304" pitchFamily="18" charset="0"/>
              </a:rPr>
              <a:t>Güncel akademik tartışmalar, özellikle genç nüfusların internet kullanım şekillerinin değişmesi, internet üzerinden gelir sağlamak ve sosyal ilişkiler geliştirmek faktörlerine odaklanmaktadır.</a:t>
            </a:r>
            <a:endParaRPr lang="tr-TR" sz="2200" dirty="0" smtClean="0">
              <a:latin typeface="Book Antiqua" panose="02040602050305030304" pitchFamily="18" charset="0"/>
            </a:endParaRPr>
          </a:p>
          <a:p>
            <a:pPr lvl="1">
              <a:buNone/>
            </a:pPr>
            <a:endParaRPr lang="tr-TR" sz="2600" dirty="0" smtClean="0">
              <a:latin typeface="Book Antiqua" panose="0204060205030503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tr-TR" sz="2600" dirty="0" smtClean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55987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558</TotalTime>
  <Words>377</Words>
  <Application>Microsoft Office PowerPoint</Application>
  <PresentationFormat>Özel</PresentationFormat>
  <Paragraphs>37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Görünüş</vt:lpstr>
      <vt:lpstr>TOPLUMSAL SORUNLAR Medya ve Toplumsal Sorunlar</vt:lpstr>
      <vt:lpstr>Medya ve Toplumsal Sorunlar – Ders İçeriği</vt:lpstr>
      <vt:lpstr>Medya ve Toplumsal Sorunlar – Sorunun Ortaya Konuşu</vt:lpstr>
      <vt:lpstr>Medya ve Toplumsal Sorunlar – Fonksiyonalist Yaklaşım</vt:lpstr>
      <vt:lpstr>Medya ve Toplumsal Sorunlar – Fonksiyonalist Yaklaşım</vt:lpstr>
      <vt:lpstr>Medya ve Toplumsal Sorunlar – Feminist Yaklaşım</vt:lpstr>
      <vt:lpstr>Medya ve Toplumsal Sorunlar – Etkileşimci Yaklaşım</vt:lpstr>
      <vt:lpstr>Medya ve Toplumsal Sorunlar – Önemli Kavramlar</vt:lpstr>
      <vt:lpstr>Medya ve Toplumsal Sorunlar – Önemli Kavramlar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Kentleşme</dc:title>
  <dc:creator>bilgiseyerim</dc:creator>
  <cp:lastModifiedBy>FİZYNH</cp:lastModifiedBy>
  <cp:revision>360</cp:revision>
  <dcterms:created xsi:type="dcterms:W3CDTF">2018-03-24T09:54:46Z</dcterms:created>
  <dcterms:modified xsi:type="dcterms:W3CDTF">2020-01-31T14:46:04Z</dcterms:modified>
</cp:coreProperties>
</file>