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CC11D-1955-4DB4-A860-97360C10ACF0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401A4-0D08-4B7B-84A1-CDB770A3D7D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260648"/>
            <a:ext cx="8784976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Radyokimyasal reaksiyonlar 1. dereceden reaksiyonlardır.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tr-TR" sz="2800" dirty="0" smtClean="0"/>
              <a:t>Derece reaksiyonlarda zaman karşı konsantrasyonun logaritması grafiğe geçirilecek olursa azalan şekilde bir doğru olduğu görülür.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/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 smtClean="0"/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/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 smtClean="0"/>
          </a:p>
          <a:p>
            <a:pPr marL="514350" indent="-514350" algn="just">
              <a:lnSpc>
                <a:spcPct val="150000"/>
              </a:lnSpc>
            </a:pPr>
            <a:r>
              <a:rPr lang="tr-TR" sz="2800" dirty="0" smtClean="0"/>
              <a:t>Bu doğrunun eğimi                               değerine eşittir.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/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 smtClean="0"/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/>
          </a:p>
          <a:p>
            <a:pPr marL="514350" indent="-514350" algn="just">
              <a:lnSpc>
                <a:spcPct val="150000"/>
              </a:lnSpc>
              <a:buAutoNum type="arabicPeriod"/>
            </a:pPr>
            <a:endParaRPr lang="tr-TR" sz="2800" dirty="0" smtClean="0"/>
          </a:p>
          <a:p>
            <a:pPr marL="514350" indent="-514350" algn="just">
              <a:lnSpc>
                <a:spcPct val="150000"/>
              </a:lnSpc>
            </a:pPr>
            <a:endParaRPr lang="tr-TR" sz="2800" dirty="0"/>
          </a:p>
        </p:txBody>
      </p:sp>
      <p:cxnSp>
        <p:nvCxnSpPr>
          <p:cNvPr id="8" name="7 Düz Ok Bağlayıcısı"/>
          <p:cNvCxnSpPr/>
          <p:nvPr/>
        </p:nvCxnSpPr>
        <p:spPr>
          <a:xfrm flipV="1">
            <a:off x="1979712" y="3068960"/>
            <a:ext cx="0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1979712" y="4869160"/>
            <a:ext cx="25922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Bağlayıcı"/>
          <p:cNvCxnSpPr/>
          <p:nvPr/>
        </p:nvCxnSpPr>
        <p:spPr>
          <a:xfrm>
            <a:off x="2123728" y="3356992"/>
            <a:ext cx="1944216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1403648" y="28529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/>
              <a:t>Log</a:t>
            </a:r>
            <a:r>
              <a:rPr lang="tr-TR" b="1" dirty="0" smtClean="0"/>
              <a:t> C</a:t>
            </a:r>
            <a:endParaRPr lang="tr-TR" b="1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4283968" y="494116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t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5445224"/>
            <a:ext cx="1841889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332656"/>
            <a:ext cx="8496944" cy="584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Bu tarz bir reaksiyon için hız formülü aşağıdaki biçimde yazılabilir.</a:t>
            </a:r>
          </a:p>
          <a:p>
            <a:pPr algn="just">
              <a:lnSpc>
                <a:spcPct val="150000"/>
              </a:lnSpc>
            </a:pPr>
            <a:endParaRPr lang="tr-TR" sz="2800" dirty="0"/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algn="just">
              <a:lnSpc>
                <a:spcPct val="150000"/>
              </a:lnSpc>
            </a:pPr>
            <a:endParaRPr lang="tr-TR" sz="2800" dirty="0"/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Bu formülde         A maddesinin başlangıç konsantrasyonu,          bir t zamanı sonrasında azalan konsantrasyon değeridir. k hız sabitini, t ise zamanı göstermektedir.</a:t>
            </a:r>
            <a:endParaRPr lang="tr-TR" sz="2800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1921" y="1988840"/>
            <a:ext cx="2954175" cy="1152128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3717032"/>
            <a:ext cx="576064" cy="633673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4293096"/>
            <a:ext cx="504056" cy="4800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95536" y="0"/>
            <a:ext cx="828092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Bir reaksiyondaki yarılanma süresi, başlangıç konsantrasyonunun yarıya inmesi için gerekli olan süredir. 1. dereceden bir reaksiyonda yarılanma süresi aşağıdaki formüle göre hesaplanır.</a:t>
            </a:r>
          </a:p>
          <a:p>
            <a:pPr algn="just">
              <a:lnSpc>
                <a:spcPct val="150000"/>
              </a:lnSpc>
            </a:pPr>
            <a:endParaRPr lang="tr-TR" sz="2800" dirty="0"/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algn="just">
              <a:lnSpc>
                <a:spcPct val="150000"/>
              </a:lnSpc>
            </a:pPr>
            <a:r>
              <a:rPr lang="tr-TR" sz="2800" dirty="0" err="1" smtClean="0"/>
              <a:t>Radyofarmasötikler</a:t>
            </a:r>
            <a:r>
              <a:rPr lang="tr-TR" sz="2800" dirty="0" smtClean="0"/>
              <a:t> tıpta tedavide ve görüntüleme de yaygın olarak kullanılan ilaç formlarıdır. Bu formların yarılanma sürelerinin, uygun tedavi sürelerinin ve raf ömürlerinin hesaplanmasında da 1. derece kinetik hesaplamalarından faydalanılır.</a:t>
            </a:r>
            <a:endParaRPr lang="tr-TR" sz="2800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3068960"/>
            <a:ext cx="2232248" cy="1008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251520" y="0"/>
            <a:ext cx="856895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800" dirty="0" smtClean="0"/>
              <a:t>Radyoaktif 67Ga tümörlerin ve enfeksiyonların görüntülenmesinde kullanılan bir maddedir. </a:t>
            </a:r>
            <a:r>
              <a:rPr lang="tr-TR" sz="2800" dirty="0"/>
              <a:t> </a:t>
            </a:r>
            <a:r>
              <a:rPr lang="tr-TR" sz="2800" dirty="0" smtClean="0"/>
              <a:t> 4.82 gün sonra bu maddenin 0.056 gramından geriye 0.02 gram kalmaktadır.  Bu bilgilere göre </a:t>
            </a:r>
            <a:r>
              <a:rPr lang="tr-TR" sz="2800" dirty="0" smtClean="0"/>
              <a:t>67Ga’nin yarılanma ömrü nedir?</a:t>
            </a:r>
          </a:p>
          <a:p>
            <a:pPr algn="just">
              <a:lnSpc>
                <a:spcPct val="150000"/>
              </a:lnSpc>
            </a:pPr>
            <a:endParaRPr lang="tr-TR" sz="2800" dirty="0" smtClean="0"/>
          </a:p>
          <a:p>
            <a:pPr algn="just">
              <a:lnSpc>
                <a:spcPct val="150000"/>
              </a:lnSpc>
            </a:pPr>
            <a:r>
              <a:rPr lang="tr-TR" sz="2800" dirty="0" smtClean="0"/>
              <a:t> </a:t>
            </a:r>
            <a:endParaRPr lang="tr-TR" sz="28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2996952"/>
            <a:ext cx="1946063" cy="758964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4149079"/>
            <a:ext cx="1944216" cy="605575"/>
          </a:xfrm>
          <a:prstGeom prst="rect">
            <a:avLst/>
          </a:prstGeom>
          <a:noFill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5013176"/>
            <a:ext cx="1872208" cy="432048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5733256"/>
            <a:ext cx="2364894" cy="576064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467544" y="188640"/>
            <a:ext cx="828092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tr-TR" sz="2800" baseline="30000" dirty="0" smtClean="0"/>
              <a:t>131</a:t>
            </a:r>
            <a:r>
              <a:rPr lang="tr-TR" sz="2800" dirty="0" smtClean="0"/>
              <a:t> I  </a:t>
            </a:r>
            <a:r>
              <a:rPr lang="tr-TR" sz="2800" dirty="0" err="1" smtClean="0"/>
              <a:t>tiroid</a:t>
            </a:r>
            <a:r>
              <a:rPr lang="tr-TR" sz="2800" dirty="0" smtClean="0"/>
              <a:t> kanseri tedavisinde kullanılan bir izotoptur ve yarılanma ömrü 8.02 gündür. </a:t>
            </a:r>
            <a:r>
              <a:rPr lang="tr-TR" sz="2800" dirty="0" smtClean="0"/>
              <a:t>70 kiloluk bir hastanın tedavisi için 21 mg gerekmektedir. </a:t>
            </a:r>
            <a:r>
              <a:rPr lang="tr-TR" sz="2800" dirty="0" smtClean="0"/>
              <a:t>20 gün önce alınmış 54 mg </a:t>
            </a:r>
            <a:r>
              <a:rPr lang="tr-TR" sz="2800" baseline="30000" dirty="0" smtClean="0"/>
              <a:t>131</a:t>
            </a:r>
            <a:r>
              <a:rPr lang="tr-TR" sz="2800" dirty="0" smtClean="0"/>
              <a:t> I numunesinden tedavi için yeterli miktarda kalıp kalmadığını bulunuz.</a:t>
            </a:r>
          </a:p>
          <a:p>
            <a:pPr lvl="0" algn="just">
              <a:lnSpc>
                <a:spcPct val="150000"/>
              </a:lnSpc>
            </a:pPr>
            <a:endParaRPr lang="tr-TR" sz="2800" dirty="0"/>
          </a:p>
          <a:p>
            <a:pPr lvl="0" algn="just">
              <a:lnSpc>
                <a:spcPct val="150000"/>
              </a:lnSpc>
            </a:pPr>
            <a:endParaRPr lang="tr-TR" sz="2800" dirty="0" smtClean="0"/>
          </a:p>
          <a:p>
            <a:pPr lvl="0" algn="just">
              <a:lnSpc>
                <a:spcPct val="150000"/>
              </a:lnSpc>
            </a:pPr>
            <a:endParaRPr lang="tr-TR" sz="2800" dirty="0"/>
          </a:p>
          <a:p>
            <a:pPr lvl="0" algn="just">
              <a:lnSpc>
                <a:spcPct val="150000"/>
              </a:lnSpc>
            </a:pPr>
            <a:endParaRPr lang="tr-TR" sz="2800" dirty="0" smtClean="0"/>
          </a:p>
          <a:p>
            <a:pPr lvl="0" algn="just">
              <a:lnSpc>
                <a:spcPct val="150000"/>
              </a:lnSpc>
            </a:pPr>
            <a:r>
              <a:rPr lang="tr-TR" sz="2800" dirty="0" smtClean="0"/>
              <a:t>Tedavi için yeterli miktarda kalmamıştır.</a:t>
            </a:r>
            <a:endParaRPr lang="tr-TR" sz="2800" dirty="0" smtClean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1459" y="3789040"/>
            <a:ext cx="5640627" cy="720080"/>
          </a:xfrm>
          <a:prstGeom prst="rect">
            <a:avLst/>
          </a:prstGeom>
          <a:noFill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4797152"/>
            <a:ext cx="1946063" cy="864096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4725144"/>
            <a:ext cx="3596610" cy="936104"/>
          </a:xfrm>
          <a:prstGeom prst="rect">
            <a:avLst/>
          </a:prstGeom>
          <a:noFill/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95536" y="188640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Bef>
                <a:spcPct val="50000"/>
              </a:spcBef>
            </a:pPr>
            <a:r>
              <a:rPr lang="tr-TR" sz="2800" dirty="0" smtClean="0"/>
              <a:t>Bir Kızılderili mezarında bulunan ağaç parçasının yaş tayini için radyoaktif karbon yöntemi uygulandığında C-14 ün aktifliği gram başına dakikada 7.6 olarak ölçülmüştür. Bu bilgilere göre ağacın yaşı nedir? (Yeni kesilmiş bir ağaçta </a:t>
            </a:r>
            <a:r>
              <a:rPr lang="tr-TR" sz="2800" baseline="30000" dirty="0" smtClean="0"/>
              <a:t>14</a:t>
            </a:r>
            <a:r>
              <a:rPr lang="tr-TR" sz="2800" baseline="-25000" dirty="0" smtClean="0"/>
              <a:t>6</a:t>
            </a:r>
            <a:r>
              <a:rPr lang="tr-TR" sz="2800" dirty="0" smtClean="0"/>
              <a:t>C, 1 dakikada 15,3 bozunma verir.  </a:t>
            </a:r>
            <a:r>
              <a:rPr lang="tr-TR" sz="2800" baseline="30000" dirty="0" smtClean="0"/>
              <a:t>14</a:t>
            </a:r>
            <a:r>
              <a:rPr lang="tr-TR" sz="2800" dirty="0" smtClean="0"/>
              <a:t>C ‘ün yarılanma süresi  5570 yıldır.</a:t>
            </a:r>
            <a:r>
              <a:rPr lang="tr-TR" sz="2800" dirty="0" smtClean="0">
                <a:cs typeface="Times New Roman" pitchFamily="18" charset="0"/>
              </a:rPr>
              <a:t>)</a:t>
            </a:r>
            <a:endParaRPr lang="tr-TR" sz="2800" dirty="0" smtClean="0"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1" y="4221088"/>
            <a:ext cx="6400711" cy="720080"/>
          </a:xfrm>
          <a:prstGeom prst="rect">
            <a:avLst/>
          </a:prstGeom>
          <a:noFill/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157191"/>
            <a:ext cx="4392488" cy="675767"/>
          </a:xfrm>
          <a:prstGeom prst="rect">
            <a:avLst/>
          </a:prstGeom>
          <a:noFill/>
        </p:spPr>
      </p:pic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254</Words>
  <Application>Microsoft Office PowerPoint</Application>
  <PresentationFormat>Ekran Gösterisi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Slayt 1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7</cp:revision>
  <dcterms:created xsi:type="dcterms:W3CDTF">2018-04-17T10:50:59Z</dcterms:created>
  <dcterms:modified xsi:type="dcterms:W3CDTF">2018-04-17T11:45:21Z</dcterms:modified>
</cp:coreProperties>
</file>