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8"/>
  </p:notesMasterIdLst>
  <p:sldIdLst>
    <p:sldId id="256" r:id="rId2"/>
    <p:sldId id="257" r:id="rId3"/>
    <p:sldId id="260" r:id="rId4"/>
    <p:sldId id="261" r:id="rId5"/>
    <p:sldId id="262"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500" autoAdjust="0"/>
  </p:normalViewPr>
  <p:slideViewPr>
    <p:cSldViewPr snapToGrid="0" snapToObjects="1">
      <p:cViewPr varScale="1">
        <p:scale>
          <a:sx n="64" d="100"/>
          <a:sy n="64" d="100"/>
        </p:scale>
        <p:origin x="17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E15CAA-26D0-E54D-9C2E-5AD0ED96D451}" type="datetimeFigureOut">
              <a:rPr lang="en-US" smtClean="0"/>
              <a:t>3/15/2017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96DA70-9757-5B41-AAEF-7A284BB81D22}" type="slidenum">
              <a:rPr lang="en-US" smtClean="0"/>
              <a:t>‹#›</a:t>
            </a:fld>
            <a:endParaRPr lang="en-US"/>
          </a:p>
        </p:txBody>
      </p:sp>
    </p:spTree>
    <p:extLst>
      <p:ext uri="{BB962C8B-B14F-4D97-AF65-F5344CB8AC3E}">
        <p14:creationId xmlns:p14="http://schemas.microsoft.com/office/powerpoint/2010/main" val="17620903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0" dirty="0" smtClean="0"/>
              <a:t>Bu kademedeki en yoğun verilen rehberlik türü Kişisel – Sosyal Rehberliktir.</a:t>
            </a:r>
          </a:p>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0" dirty="0" smtClean="0"/>
              <a:t>Doğrudan uygulamalar işe yaramıyor. Dolaylı hitap ediliyor.</a:t>
            </a:r>
          </a:p>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0" dirty="0" smtClean="0"/>
              <a:t>Bu kademede </a:t>
            </a:r>
            <a:r>
              <a:rPr lang="tr-TR" noProof="0" dirty="0" smtClean="0"/>
              <a:t>bireysel </a:t>
            </a:r>
            <a:r>
              <a:rPr lang="tr-TR" noProof="0" dirty="0" smtClean="0"/>
              <a:t>ve grupla psikolojik danışma </a:t>
            </a:r>
            <a:r>
              <a:rPr lang="tr-TR" noProof="0" dirty="0" smtClean="0"/>
              <a:t>sınırlı düzeyde yapılmaktadır.</a:t>
            </a:r>
            <a:endParaRPr lang="tr-TR" noProof="0" dirty="0" smtClean="0"/>
          </a:p>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0" dirty="0" smtClean="0"/>
              <a:t>Bu kademede aile ve öğretmen rehberliği (Hizmet Alanlarındaki Adı Müşavirliktir), grup rehberliği, oyun, gözlem, resim ve drama çocuğa ulaşmanın yollarıdır.</a:t>
            </a:r>
          </a:p>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0" dirty="0" smtClean="0"/>
              <a:t>Aile ile işbirliğinin en üst düzeyde kurulduğu kademedir.</a:t>
            </a:r>
          </a:p>
          <a:p>
            <a:pPr marL="0" marR="0" indent="0" algn="l" defTabSz="457200" rtl="0" eaLnBrk="1" fontAlgn="auto" latinLnBrk="0" hangingPunct="1">
              <a:lnSpc>
                <a:spcPct val="100000"/>
              </a:lnSpc>
              <a:spcBef>
                <a:spcPts val="0"/>
              </a:spcBef>
              <a:spcAft>
                <a:spcPts val="0"/>
              </a:spcAft>
              <a:buClrTx/>
              <a:buSzTx/>
              <a:buFontTx/>
              <a:buNone/>
              <a:tabLst/>
              <a:defRPr/>
            </a:pPr>
            <a:endParaRPr lang="tr-TR" noProof="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tr-TR" noProof="0" dirty="0" smtClean="0"/>
              <a:t>Bu dönemdeki rehberlik hizmetleri, çocuğun içinde bulunduğu gelişim döneminin işlevlerini gerçekleştirmeye ve kolaylaştırmaya yöneliktir. Bu dönemde çocuğun her yönüyle sağlıklı gelişmesi, okul ortamına uyum sağlaması, potansiyellerini ortaya koyabilmesi için özgür, rahat, sıcak ve güvenli bir atmosferin yaratılması önemlidir.  </a:t>
            </a:r>
          </a:p>
          <a:p>
            <a:endParaRPr lang="en-US" dirty="0"/>
          </a:p>
        </p:txBody>
      </p:sp>
      <p:sp>
        <p:nvSpPr>
          <p:cNvPr id="4" name="Slide Number Placeholder 3"/>
          <p:cNvSpPr>
            <a:spLocks noGrp="1"/>
          </p:cNvSpPr>
          <p:nvPr>
            <p:ph type="sldNum" sz="quarter" idx="10"/>
          </p:nvPr>
        </p:nvSpPr>
        <p:spPr/>
        <p:txBody>
          <a:bodyPr/>
          <a:lstStyle/>
          <a:p>
            <a:fld id="{0996DA70-9757-5B41-AAEF-7A284BB81D22}" type="slidenum">
              <a:rPr lang="en-US" smtClean="0"/>
              <a:t>2</a:t>
            </a:fld>
            <a:endParaRPr lang="en-US"/>
          </a:p>
        </p:txBody>
      </p:sp>
    </p:spTree>
    <p:extLst>
      <p:ext uri="{BB962C8B-B14F-4D97-AF65-F5344CB8AC3E}">
        <p14:creationId xmlns:p14="http://schemas.microsoft.com/office/powerpoint/2010/main" val="1949424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tr-TR" sz="1200" kern="1200" noProof="1" smtClean="0">
                <a:solidFill>
                  <a:schemeClr val="tx1"/>
                </a:solidFill>
                <a:latin typeface="+mn-lt"/>
                <a:ea typeface="+mn-ea"/>
                <a:cs typeface="+mn-cs"/>
              </a:rPr>
              <a:t>Bu kademede en yoğun verilen rehberlik türü eğitsel rehberliktir.</a:t>
            </a:r>
          </a:p>
          <a:p>
            <a:pPr marL="228600" indent="-228600">
              <a:buFont typeface="+mj-lt"/>
              <a:buAutoNum type="arabicPeriod"/>
            </a:pPr>
            <a:r>
              <a:rPr lang="tr-TR" sz="1200" kern="1200" noProof="1" smtClean="0">
                <a:solidFill>
                  <a:schemeClr val="tx1"/>
                </a:solidFill>
                <a:latin typeface="+mn-lt"/>
                <a:ea typeface="+mn-ea"/>
                <a:cs typeface="+mn-cs"/>
              </a:rPr>
              <a:t>Bu kademede de aile ve öğretmen rehberliği, grup rehberliği, oyun, gözlem, resim ve drama çocuğa ulaşmanın yollarıdır.</a:t>
            </a:r>
          </a:p>
          <a:p>
            <a:pPr marL="228600" indent="-228600">
              <a:buFont typeface="+mj-lt"/>
              <a:buAutoNum type="arabicPeriod"/>
            </a:pPr>
            <a:r>
              <a:rPr lang="tr-TR" sz="1200" kern="1200" noProof="1" smtClean="0">
                <a:solidFill>
                  <a:schemeClr val="tx1"/>
                </a:solidFill>
                <a:latin typeface="+mn-lt"/>
                <a:ea typeface="+mn-ea"/>
                <a:cs typeface="+mn-cs"/>
              </a:rPr>
              <a:t>Bu kademede bireysel ve grupla psikolojik danışma sınırlı</a:t>
            </a:r>
            <a:r>
              <a:rPr lang="tr-TR" sz="1200" kern="1200" baseline="0" noProof="1" smtClean="0">
                <a:solidFill>
                  <a:schemeClr val="tx1"/>
                </a:solidFill>
                <a:latin typeface="+mn-lt"/>
                <a:ea typeface="+mn-ea"/>
                <a:cs typeface="+mn-cs"/>
              </a:rPr>
              <a:t> düzeyde yürütülür </a:t>
            </a:r>
            <a:r>
              <a:rPr lang="tr-TR" sz="1200" kern="1200" noProof="1" smtClean="0">
                <a:solidFill>
                  <a:schemeClr val="tx1"/>
                </a:solidFill>
                <a:latin typeface="+mn-lt"/>
                <a:ea typeface="+mn-ea"/>
                <a:cs typeface="+mn-cs"/>
              </a:rPr>
              <a:t>(Dolaylı uygulamalara daha fazla ağırlık verilir.)</a:t>
            </a:r>
          </a:p>
          <a:p>
            <a:pPr marL="228600" indent="-228600">
              <a:buFont typeface="+mj-lt"/>
              <a:buAutoNum type="arabicPeriod"/>
            </a:pPr>
            <a:r>
              <a:rPr lang="tr-TR" sz="1200" kern="1200" noProof="1" smtClean="0">
                <a:solidFill>
                  <a:schemeClr val="tx1"/>
                </a:solidFill>
                <a:latin typeface="+mn-lt"/>
                <a:ea typeface="+mn-ea"/>
                <a:cs typeface="+mn-cs"/>
              </a:rPr>
              <a:t>Bu kademede rehberlik hizmetlerinin merkezinde öğretmen vardır.</a:t>
            </a:r>
            <a:endParaRPr lang="tr-TR" noProof="1"/>
          </a:p>
        </p:txBody>
      </p:sp>
      <p:sp>
        <p:nvSpPr>
          <p:cNvPr id="4" name="Slide Number Placeholder 3"/>
          <p:cNvSpPr>
            <a:spLocks noGrp="1"/>
          </p:cNvSpPr>
          <p:nvPr>
            <p:ph type="sldNum" sz="quarter" idx="10"/>
          </p:nvPr>
        </p:nvSpPr>
        <p:spPr/>
        <p:txBody>
          <a:bodyPr/>
          <a:lstStyle/>
          <a:p>
            <a:fld id="{0996DA70-9757-5B41-AAEF-7A284BB81D22}" type="slidenum">
              <a:rPr lang="en-US" smtClean="0"/>
              <a:t>3</a:t>
            </a:fld>
            <a:endParaRPr lang="en-US"/>
          </a:p>
        </p:txBody>
      </p:sp>
    </p:spTree>
    <p:extLst>
      <p:ext uri="{BB962C8B-B14F-4D97-AF65-F5344CB8AC3E}">
        <p14:creationId xmlns:p14="http://schemas.microsoft.com/office/powerpoint/2010/main" val="19494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tr-TR" noProof="1" smtClean="0"/>
              <a:t>Bu kademede en yoğun verilen rehberlik türü eğitsel rehberliktir.</a:t>
            </a:r>
          </a:p>
          <a:p>
            <a:pPr marL="228600" marR="0" lvl="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sz="1200" kern="1200" noProof="1" smtClean="0">
                <a:solidFill>
                  <a:schemeClr val="tx1"/>
                </a:solidFill>
                <a:latin typeface="+mn-lt"/>
                <a:ea typeface="+mn-ea"/>
                <a:cs typeface="+mn-cs"/>
              </a:rPr>
              <a:t>Bu kademede bireysel ve grupla psikolojik danışma sınırlı</a:t>
            </a:r>
            <a:r>
              <a:rPr lang="tr-TR" sz="1200" kern="1200" baseline="0" noProof="1" smtClean="0">
                <a:solidFill>
                  <a:schemeClr val="tx1"/>
                </a:solidFill>
                <a:latin typeface="+mn-lt"/>
                <a:ea typeface="+mn-ea"/>
                <a:cs typeface="+mn-cs"/>
              </a:rPr>
              <a:t> düzeyde yürütülür </a:t>
            </a:r>
            <a:r>
              <a:rPr lang="tr-TR" sz="1200" kern="1200" noProof="1" smtClean="0">
                <a:solidFill>
                  <a:schemeClr val="tx1"/>
                </a:solidFill>
                <a:latin typeface="+mn-lt"/>
                <a:ea typeface="+mn-ea"/>
                <a:cs typeface="+mn-cs"/>
              </a:rPr>
              <a:t>(Dolaylı uygulamalara daha fazla ağırlık verilir.)</a:t>
            </a:r>
          </a:p>
          <a:p>
            <a:pPr marL="228600" indent="-228600">
              <a:buFont typeface="+mj-lt"/>
              <a:buAutoNum type="arabicPeriod"/>
            </a:pPr>
            <a:r>
              <a:rPr lang="tr-TR" noProof="1" smtClean="0"/>
              <a:t>İlk defa gerçekçi bir şekilde eğitsel ve mesleki bir yönlendirme yapılır.</a:t>
            </a:r>
          </a:p>
          <a:p>
            <a:pPr marL="0" indent="0">
              <a:buFont typeface="+mj-lt"/>
              <a:buNone/>
            </a:pPr>
            <a:endParaRPr lang="tr-TR" noProof="1" smtClean="0"/>
          </a:p>
          <a:p>
            <a:pPr marL="0" indent="0">
              <a:buFont typeface="+mj-lt"/>
              <a:buNone/>
            </a:pPr>
            <a:r>
              <a:rPr lang="tr-TR" b="1" noProof="1" smtClean="0"/>
              <a:t>Genel bir not!</a:t>
            </a:r>
          </a:p>
          <a:p>
            <a:pPr marL="0" indent="0">
              <a:buFont typeface="+mj-lt"/>
              <a:buNone/>
            </a:pPr>
            <a:r>
              <a:rPr lang="tr-TR" noProof="1" smtClean="0"/>
              <a:t>İlköğretimde rehberliğin genel amacı bireyin kendisini tanımasını sağlamaktır. İlköğretim kademesinde bireyi tanıma ve müşavirlik çok kullanılır.	</a:t>
            </a:r>
          </a:p>
          <a:p>
            <a:pPr marL="0" indent="0">
              <a:buFont typeface="+mj-lt"/>
              <a:buNone/>
            </a:pPr>
            <a:endParaRPr lang="tr-TR" noProof="1"/>
          </a:p>
        </p:txBody>
      </p:sp>
      <p:sp>
        <p:nvSpPr>
          <p:cNvPr id="4" name="Slide Number Placeholder 3"/>
          <p:cNvSpPr>
            <a:spLocks noGrp="1"/>
          </p:cNvSpPr>
          <p:nvPr>
            <p:ph type="sldNum" sz="quarter" idx="10"/>
          </p:nvPr>
        </p:nvSpPr>
        <p:spPr/>
        <p:txBody>
          <a:bodyPr/>
          <a:lstStyle/>
          <a:p>
            <a:fld id="{0996DA70-9757-5B41-AAEF-7A284BB81D22}" type="slidenum">
              <a:rPr lang="en-US" smtClean="0"/>
              <a:t>4</a:t>
            </a:fld>
            <a:endParaRPr lang="en-US"/>
          </a:p>
        </p:txBody>
      </p:sp>
    </p:spTree>
    <p:extLst>
      <p:ext uri="{BB962C8B-B14F-4D97-AF65-F5344CB8AC3E}">
        <p14:creationId xmlns:p14="http://schemas.microsoft.com/office/powerpoint/2010/main" val="1949424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1" smtClean="0"/>
              <a:t>Bu kademede en yoğun verilen rehberlik türü mesleki rehberliktir.</a:t>
            </a:r>
          </a:p>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1" smtClean="0"/>
              <a:t>Bu kademeden itibaren bireysel ve grupla psikolojik danışma daha sık yapılabilir.</a:t>
            </a:r>
          </a:p>
          <a:p>
            <a:pPr marL="0" marR="0" indent="0" algn="l" defTabSz="457200" rtl="0" eaLnBrk="1" fontAlgn="auto" latinLnBrk="0" hangingPunct="1">
              <a:lnSpc>
                <a:spcPct val="100000"/>
              </a:lnSpc>
              <a:spcBef>
                <a:spcPts val="0"/>
              </a:spcBef>
              <a:spcAft>
                <a:spcPts val="0"/>
              </a:spcAft>
              <a:buClrTx/>
              <a:buSzTx/>
              <a:buFont typeface="+mj-lt"/>
              <a:buNone/>
              <a:tabLst/>
              <a:defRPr/>
            </a:pPr>
            <a:endParaRPr lang="tr-TR" noProof="1"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tr-TR" b="1" noProof="1" smtClean="0"/>
              <a:t>Akran Danışmanlığı</a:t>
            </a:r>
          </a:p>
          <a:p>
            <a:pPr marL="0" marR="0" indent="0" algn="l" defTabSz="457200" rtl="0" eaLnBrk="1" fontAlgn="auto" latinLnBrk="0" hangingPunct="1">
              <a:lnSpc>
                <a:spcPct val="100000"/>
              </a:lnSpc>
              <a:spcBef>
                <a:spcPts val="0"/>
              </a:spcBef>
              <a:spcAft>
                <a:spcPts val="0"/>
              </a:spcAft>
              <a:buClrTx/>
              <a:buSzTx/>
              <a:buFont typeface="+mj-lt"/>
              <a:buNone/>
              <a:tabLst/>
              <a:defRPr/>
            </a:pPr>
            <a:r>
              <a:rPr lang="tr-TR" noProof="1" smtClean="0"/>
              <a:t>Bu kademede Akran Danışmanlığı hizmeti ön plandadır.</a:t>
            </a:r>
          </a:p>
          <a:p>
            <a:pPr marL="0" marR="0" indent="0" algn="l" defTabSz="457200" rtl="0" eaLnBrk="1" fontAlgn="auto" latinLnBrk="0" hangingPunct="1">
              <a:lnSpc>
                <a:spcPct val="100000"/>
              </a:lnSpc>
              <a:spcBef>
                <a:spcPts val="0"/>
              </a:spcBef>
              <a:spcAft>
                <a:spcPts val="0"/>
              </a:spcAft>
              <a:buClrTx/>
              <a:buSzTx/>
              <a:buFont typeface="+mj-lt"/>
              <a:buNone/>
              <a:tabLst/>
              <a:defRPr/>
            </a:pPr>
            <a:r>
              <a:rPr lang="tr-TR" noProof="1" smtClean="0"/>
              <a:t>Öğrenciden öğrenciye bir programdır. Öğrencilerin birbirine destek olmasını, bağzı sorunları kendi aralarında çözebilmesini amaçlar.</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tr-TR" b="1" noProof="1" smtClean="0"/>
              <a:t>Akran Arabulucu</a:t>
            </a:r>
          </a:p>
          <a:p>
            <a:pPr marL="0" marR="0" indent="0" algn="l" defTabSz="457200" rtl="0" eaLnBrk="1" fontAlgn="auto" latinLnBrk="0" hangingPunct="1">
              <a:lnSpc>
                <a:spcPct val="100000"/>
              </a:lnSpc>
              <a:spcBef>
                <a:spcPts val="0"/>
              </a:spcBef>
              <a:spcAft>
                <a:spcPts val="0"/>
              </a:spcAft>
              <a:buClrTx/>
              <a:buSzTx/>
              <a:buFont typeface="+mj-lt"/>
              <a:buNone/>
              <a:tabLst/>
              <a:defRPr/>
            </a:pPr>
            <a:r>
              <a:rPr lang="tr-TR" noProof="1" smtClean="0"/>
              <a:t>Özellikle çatışma ve anlaşmazlık durumlarında kullanılır.</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tr-TR" b="1" noProof="1" smtClean="0"/>
              <a:t>Akran Eğitimi</a:t>
            </a:r>
          </a:p>
          <a:p>
            <a:pPr marL="0" marR="0" indent="0" algn="l" defTabSz="457200" rtl="0" eaLnBrk="1" fontAlgn="auto" latinLnBrk="0" hangingPunct="1">
              <a:lnSpc>
                <a:spcPct val="100000"/>
              </a:lnSpc>
              <a:spcBef>
                <a:spcPts val="0"/>
              </a:spcBef>
              <a:spcAft>
                <a:spcPts val="0"/>
              </a:spcAft>
              <a:buClrTx/>
              <a:buSzTx/>
              <a:buFont typeface="+mj-lt"/>
              <a:buNone/>
              <a:tabLst/>
              <a:defRPr/>
            </a:pPr>
            <a:r>
              <a:rPr lang="tr-TR" noProof="1" smtClean="0"/>
              <a:t>Öğrencilerin birbirlerini bilgilendirmesi, eğitmesi durumudur.</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tr-TR" b="1" noProof="1" smtClean="0"/>
              <a:t>Akran Süpervizörlüğü</a:t>
            </a:r>
          </a:p>
          <a:p>
            <a:pPr marL="0" marR="0" indent="0" algn="l" defTabSz="457200" rtl="0" eaLnBrk="1" fontAlgn="auto" latinLnBrk="0" hangingPunct="1">
              <a:lnSpc>
                <a:spcPct val="100000"/>
              </a:lnSpc>
              <a:spcBef>
                <a:spcPts val="0"/>
              </a:spcBef>
              <a:spcAft>
                <a:spcPts val="0"/>
              </a:spcAft>
              <a:buClrTx/>
              <a:buSzTx/>
              <a:buFont typeface="+mj-lt"/>
              <a:buNone/>
              <a:tabLst/>
              <a:defRPr/>
            </a:pPr>
            <a:r>
              <a:rPr lang="tr-TR" noProof="1" smtClean="0"/>
              <a:t>Bu hizmetleri yerine getirecek öğrencileri seçmek ve yetiştirmek işlevidir. Psikolojik danışman seçer.</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tr-TR" b="1" noProof="1" smtClean="0"/>
              <a:t>Akran Zorbalığı</a:t>
            </a:r>
          </a:p>
          <a:p>
            <a:pPr marL="0" marR="0" indent="0" algn="l" defTabSz="457200" rtl="0" eaLnBrk="1" fontAlgn="auto" latinLnBrk="0" hangingPunct="1">
              <a:lnSpc>
                <a:spcPct val="100000"/>
              </a:lnSpc>
              <a:spcBef>
                <a:spcPts val="0"/>
              </a:spcBef>
              <a:spcAft>
                <a:spcPts val="0"/>
              </a:spcAft>
              <a:buClrTx/>
              <a:buSzTx/>
              <a:buFont typeface="+mj-lt"/>
              <a:buNone/>
              <a:tabLst/>
              <a:defRPr/>
            </a:pPr>
            <a:r>
              <a:rPr lang="tr-TR" noProof="1" smtClean="0"/>
              <a:t>Sözel, duyuşsal, fiziksel, cinsel, siber</a:t>
            </a:r>
            <a:endParaRPr lang="tr-TR" noProof="1"/>
          </a:p>
        </p:txBody>
      </p:sp>
      <p:sp>
        <p:nvSpPr>
          <p:cNvPr id="4" name="Slide Number Placeholder 3"/>
          <p:cNvSpPr>
            <a:spLocks noGrp="1"/>
          </p:cNvSpPr>
          <p:nvPr>
            <p:ph type="sldNum" sz="quarter" idx="10"/>
          </p:nvPr>
        </p:nvSpPr>
        <p:spPr/>
        <p:txBody>
          <a:bodyPr/>
          <a:lstStyle/>
          <a:p>
            <a:fld id="{0996DA70-9757-5B41-AAEF-7A284BB81D22}" type="slidenum">
              <a:rPr lang="en-US" smtClean="0"/>
              <a:t>5</a:t>
            </a:fld>
            <a:endParaRPr lang="en-US"/>
          </a:p>
        </p:txBody>
      </p:sp>
    </p:spTree>
    <p:extLst>
      <p:ext uri="{BB962C8B-B14F-4D97-AF65-F5344CB8AC3E}">
        <p14:creationId xmlns:p14="http://schemas.microsoft.com/office/powerpoint/2010/main" val="1949424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1" smtClean="0"/>
              <a:t>Bu kademedeki en yoğun verilen rehberlik türü Kişisel – Sosyal Rehberliktir.</a:t>
            </a:r>
          </a:p>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1" smtClean="0"/>
              <a:t>Bireysel ve grupla psikolojik danışma en iyi ve en yoğun bu kademede verilir.</a:t>
            </a:r>
          </a:p>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tr-TR" noProof="1" smtClean="0"/>
              <a:t>Öğrenci kişilik hizmetlerininde en iyi ve en yoğun sunulduğu kademedir.</a:t>
            </a:r>
          </a:p>
          <a:p>
            <a:pPr marL="0" marR="0" indent="0" algn="l" defTabSz="457200" rtl="0" eaLnBrk="1" fontAlgn="auto" latinLnBrk="0" hangingPunct="1">
              <a:lnSpc>
                <a:spcPct val="100000"/>
              </a:lnSpc>
              <a:spcBef>
                <a:spcPts val="0"/>
              </a:spcBef>
              <a:spcAft>
                <a:spcPts val="0"/>
              </a:spcAft>
              <a:buClrTx/>
              <a:buSzTx/>
              <a:buFont typeface="+mj-lt"/>
              <a:buNone/>
              <a:tabLst/>
              <a:defRPr/>
            </a:pPr>
            <a:endParaRPr lang="tr-TR" noProof="1" smtClean="0"/>
          </a:p>
          <a:p>
            <a:pPr marL="0" marR="0" indent="0" algn="l" defTabSz="457200" rtl="0" eaLnBrk="1" fontAlgn="auto" latinLnBrk="0" hangingPunct="1">
              <a:lnSpc>
                <a:spcPct val="100000"/>
              </a:lnSpc>
              <a:spcBef>
                <a:spcPts val="0"/>
              </a:spcBef>
              <a:spcAft>
                <a:spcPts val="0"/>
              </a:spcAft>
              <a:buClrTx/>
              <a:buSzTx/>
              <a:buFont typeface="+mj-lt"/>
              <a:buNone/>
              <a:tabLst/>
              <a:defRPr/>
            </a:pPr>
            <a:r>
              <a:rPr lang="tr-TR" b="1" noProof="1" smtClean="0"/>
              <a:t>Öğretim kademelerinin tamamıyla alakalı genel not!!!</a:t>
            </a:r>
          </a:p>
          <a:p>
            <a:pPr marL="0" marR="0" indent="0" algn="l" defTabSz="457200" rtl="0" eaLnBrk="1" fontAlgn="auto" latinLnBrk="0" hangingPunct="1">
              <a:lnSpc>
                <a:spcPct val="100000"/>
              </a:lnSpc>
              <a:spcBef>
                <a:spcPts val="0"/>
              </a:spcBef>
              <a:spcAft>
                <a:spcPts val="0"/>
              </a:spcAft>
              <a:buClrTx/>
              <a:buSzTx/>
              <a:buFont typeface="+mj-lt"/>
              <a:buNone/>
              <a:tabLst/>
              <a:defRPr/>
            </a:pPr>
            <a:r>
              <a:rPr lang="tr-TR" noProof="1" smtClean="0"/>
              <a:t>Bazı kademelerde bazı problem alanları ön plana çıksa da her kademede en önemli problem alanı kişisel – sosyal rehberliktir. Çünkü yaşamla ilgilidir.	</a:t>
            </a:r>
          </a:p>
          <a:p>
            <a:pPr marL="0" marR="0" indent="0" algn="l" defTabSz="457200" rtl="0" eaLnBrk="1" fontAlgn="auto" latinLnBrk="0" hangingPunct="1">
              <a:lnSpc>
                <a:spcPct val="100000"/>
              </a:lnSpc>
              <a:spcBef>
                <a:spcPts val="0"/>
              </a:spcBef>
              <a:spcAft>
                <a:spcPts val="0"/>
              </a:spcAft>
              <a:buClrTx/>
              <a:buSzTx/>
              <a:buFont typeface="+mj-lt"/>
              <a:buNone/>
              <a:tabLst/>
              <a:defRPr/>
            </a:pPr>
            <a:endParaRPr lang="tr-TR" noProof="1"/>
          </a:p>
        </p:txBody>
      </p:sp>
      <p:sp>
        <p:nvSpPr>
          <p:cNvPr id="4" name="Slide Number Placeholder 3"/>
          <p:cNvSpPr>
            <a:spLocks noGrp="1"/>
          </p:cNvSpPr>
          <p:nvPr>
            <p:ph type="sldNum" sz="quarter" idx="10"/>
          </p:nvPr>
        </p:nvSpPr>
        <p:spPr/>
        <p:txBody>
          <a:bodyPr/>
          <a:lstStyle/>
          <a:p>
            <a:fld id="{0996DA70-9757-5B41-AAEF-7A284BB81D22}" type="slidenum">
              <a:rPr lang="en-US" smtClean="0"/>
              <a:t>6</a:t>
            </a:fld>
            <a:endParaRPr lang="en-US"/>
          </a:p>
        </p:txBody>
      </p:sp>
    </p:spTree>
    <p:extLst>
      <p:ext uri="{BB962C8B-B14F-4D97-AF65-F5344CB8AC3E}">
        <p14:creationId xmlns:p14="http://schemas.microsoft.com/office/powerpoint/2010/main" val="1949424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tr-TR"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4" name="Date Placeholder 3"/>
          <p:cNvSpPr>
            <a:spLocks noGrp="1"/>
          </p:cNvSpPr>
          <p:nvPr>
            <p:ph type="dt" sz="half" idx="10"/>
          </p:nvPr>
        </p:nvSpPr>
        <p:spPr/>
        <p:txBody>
          <a:bodyPr/>
          <a:lstStyle/>
          <a:p>
            <a:fld id="{A4A6734C-E115-4BC5-9FB0-F9BF6FABFDA0}"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4A6734C-E115-4BC5-9FB0-F9BF6FABFDA0}"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A4A6734C-E115-4BC5-9FB0-F9BF6FABFDA0}"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A4A6734C-E115-4BC5-9FB0-F9BF6FABFDA0}"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tr-TR"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A4A6734C-E115-4BC5-9FB0-F9BF6FABFDA0}" type="datetimeFigureOut">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A4A6734C-E115-4BC5-9FB0-F9BF6FABFDA0}" type="datetimeFigureOut">
              <a:rPr lang="en-US" smtClean="0"/>
              <a:t>3/15/2017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A4A6734C-E115-4BC5-9FB0-F9BF6FABFDA0}" type="datetimeFigureOut">
              <a:rPr lang="en-US" smtClean="0"/>
              <a:t>3/15/2017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3/15/2017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tr-TR"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tr-TR"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tr-TR"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4A6734C-E115-4BC5-9FB0-F9BF6FABFDA0}" type="datetimeFigureOut">
              <a:rPr lang="en-US" smtClean="0"/>
              <a:t>3/15/2017</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sz="4000" noProof="1" smtClean="0">
                <a:latin typeface="Arial"/>
                <a:cs typeface="Arial"/>
              </a:rPr>
              <a:t>Eğitim Kademelerine Göre Rehberlik Hizmetleri</a:t>
            </a:r>
            <a:endParaRPr lang="tr-TR" sz="4000" noProof="1">
              <a:latin typeface="Arial"/>
              <a:cs typeface="Arial"/>
            </a:endParaRPr>
          </a:p>
        </p:txBody>
      </p:sp>
      <p:sp>
        <p:nvSpPr>
          <p:cNvPr id="3" name="Subtitle 2"/>
          <p:cNvSpPr>
            <a:spLocks noGrp="1"/>
          </p:cNvSpPr>
          <p:nvPr>
            <p:ph type="subTitle" idx="1"/>
          </p:nvPr>
        </p:nvSpPr>
        <p:spPr/>
        <p:txBody>
          <a:bodyPr/>
          <a:lstStyle/>
          <a:p>
            <a:r>
              <a:rPr lang="tr-TR" noProof="1" smtClean="0"/>
              <a:t>Yrd. Doç. Dr. Gökhan Atik</a:t>
            </a:r>
            <a:endParaRPr lang="tr-TR" noProof="1"/>
          </a:p>
        </p:txBody>
      </p:sp>
    </p:spTree>
    <p:extLst>
      <p:ext uri="{BB962C8B-B14F-4D97-AF65-F5344CB8AC3E}">
        <p14:creationId xmlns:p14="http://schemas.microsoft.com/office/powerpoint/2010/main" val="11279692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Okulöncesi</a:t>
            </a:r>
            <a:endParaRPr lang="tr-TR"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40688435"/>
              </p:ext>
            </p:extLst>
          </p:nvPr>
        </p:nvGraphicFramePr>
        <p:xfrm>
          <a:off x="457200" y="1600200"/>
          <a:ext cx="8229600" cy="47955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l"/>
                      <a:r>
                        <a:rPr lang="tr-TR" sz="1400" noProof="1" smtClean="0">
                          <a:solidFill>
                            <a:srgbClr val="292934"/>
                          </a:solidFill>
                          <a:latin typeface="Arial"/>
                          <a:cs typeface="Arial"/>
                        </a:rPr>
                        <a:t>Kişisel-Sosyal</a:t>
                      </a:r>
                      <a:r>
                        <a:rPr lang="tr-TR" sz="1400" baseline="0" noProof="1" smtClean="0">
                          <a:solidFill>
                            <a:srgbClr val="292934"/>
                          </a:solidFill>
                          <a:latin typeface="Arial"/>
                          <a:cs typeface="Arial"/>
                        </a:rPr>
                        <a:t> Rehberlik</a:t>
                      </a:r>
                      <a:endParaRPr lang="tr-TR" sz="1400" noProof="1">
                        <a:solidFill>
                          <a:srgbClr val="292934"/>
                        </a:solidFill>
                        <a:latin typeface="Arial"/>
                        <a:cs typeface="Arial"/>
                      </a:endParaRPr>
                    </a:p>
                  </a:txBody>
                  <a:tcPr/>
                </a:tc>
                <a:tc>
                  <a:txBody>
                    <a:bodyPr/>
                    <a:lstStyle/>
                    <a:p>
                      <a:pPr algn="l"/>
                      <a:r>
                        <a:rPr lang="tr-TR" sz="1400" noProof="1" smtClean="0">
                          <a:solidFill>
                            <a:srgbClr val="292934"/>
                          </a:solidFill>
                          <a:latin typeface="Arial"/>
                          <a:cs typeface="Arial"/>
                        </a:rPr>
                        <a:t>Eğitsel Rehberlik</a:t>
                      </a:r>
                      <a:endParaRPr lang="tr-TR" sz="1400" noProof="1">
                        <a:solidFill>
                          <a:srgbClr val="292934"/>
                        </a:solidFill>
                        <a:latin typeface="Arial"/>
                        <a:cs typeface="Arial"/>
                      </a:endParaRPr>
                    </a:p>
                  </a:txBody>
                  <a:tcPr/>
                </a:tc>
                <a:tc>
                  <a:txBody>
                    <a:bodyPr/>
                    <a:lstStyle/>
                    <a:p>
                      <a:pPr algn="l"/>
                      <a:r>
                        <a:rPr lang="tr-TR" sz="1400" noProof="1" smtClean="0">
                          <a:solidFill>
                            <a:srgbClr val="292934"/>
                          </a:solidFill>
                          <a:latin typeface="Arial"/>
                          <a:cs typeface="Arial"/>
                        </a:rPr>
                        <a:t>Mesleki Rehberlik</a:t>
                      </a:r>
                      <a:endParaRPr lang="tr-TR" sz="1400" noProof="1">
                        <a:solidFill>
                          <a:srgbClr val="292934"/>
                        </a:solidFill>
                        <a:latin typeface="Arial"/>
                        <a:cs typeface="Arial"/>
                      </a:endParaRPr>
                    </a:p>
                  </a:txBody>
                  <a:tcPr/>
                </a:tc>
              </a:tr>
              <a:tr h="503732">
                <a:tc>
                  <a:txBody>
                    <a:bodyPr/>
                    <a:lstStyle/>
                    <a:p>
                      <a:r>
                        <a:rPr lang="tr-TR" sz="1400" kern="1200" noProof="1" smtClean="0">
                          <a:solidFill>
                            <a:srgbClr val="FF0000"/>
                          </a:solidFill>
                          <a:latin typeface="Arial"/>
                          <a:ea typeface="+mn-ea"/>
                          <a:cs typeface="Arial"/>
                        </a:rPr>
                        <a:t>Kendini tanıma</a:t>
                      </a:r>
                      <a:endParaRPr lang="tr-TR" sz="1400" noProof="1" smtClean="0">
                        <a:solidFill>
                          <a:srgbClr val="FF0000"/>
                        </a:solidFill>
                        <a:latin typeface="Arial"/>
                        <a:cs typeface="Arial"/>
                      </a:endParaRPr>
                    </a:p>
                  </a:txBody>
                  <a:tcPr/>
                </a:tc>
                <a:tc>
                  <a:txBody>
                    <a:bodyPr/>
                    <a:lstStyle/>
                    <a:p>
                      <a:r>
                        <a:rPr lang="tr-TR" sz="1400" kern="1200" noProof="1" smtClean="0">
                          <a:solidFill>
                            <a:srgbClr val="0000FF"/>
                          </a:solidFill>
                          <a:latin typeface="Arial"/>
                          <a:ea typeface="+mn-ea"/>
                          <a:cs typeface="Arial"/>
                        </a:rPr>
                        <a:t>Okula uyum ve ilköğretime hazırlanma</a:t>
                      </a:r>
                      <a:endParaRPr lang="tr-TR" sz="1400" noProof="1">
                        <a:solidFill>
                          <a:srgbClr val="0000FF"/>
                        </a:solidFill>
                        <a:latin typeface="Arial"/>
                        <a:cs typeface="Arial"/>
                      </a:endParaRPr>
                    </a:p>
                  </a:txBody>
                  <a:tcPr/>
                </a:tc>
                <a:tc>
                  <a:txBody>
                    <a:bodyPr/>
                    <a:lstStyle/>
                    <a:p>
                      <a:r>
                        <a:rPr lang="tr-TR" sz="1400" kern="1200" noProof="1" smtClean="0">
                          <a:solidFill>
                            <a:srgbClr val="008000"/>
                          </a:solidFill>
                          <a:latin typeface="Arial"/>
                          <a:ea typeface="+mn-ea"/>
                          <a:cs typeface="Arial"/>
                        </a:rPr>
                        <a:t>Çeşitli mesleklerin var olduğunu fark etme</a:t>
                      </a:r>
                      <a:endParaRPr lang="tr-TR" sz="1400" noProof="1">
                        <a:solidFill>
                          <a:srgbClr val="008000"/>
                        </a:solidFill>
                        <a:latin typeface="Arial"/>
                        <a:cs typeface="Aria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kern="1200" noProof="1" smtClean="0">
                          <a:solidFill>
                            <a:srgbClr val="FF0000"/>
                          </a:solidFill>
                          <a:latin typeface="Arial"/>
                          <a:ea typeface="+mn-ea"/>
                          <a:cs typeface="Arial"/>
                        </a:rPr>
                        <a:t>Özgüven geliştirme</a:t>
                      </a:r>
                    </a:p>
                  </a:txBody>
                  <a:tcPr/>
                </a:tc>
                <a:tc>
                  <a:txBody>
                    <a:bodyPr/>
                    <a:lstStyle/>
                    <a:p>
                      <a:r>
                        <a:rPr lang="tr-TR" sz="1400" kern="1200" noProof="1" smtClean="0">
                          <a:solidFill>
                            <a:srgbClr val="0000FF"/>
                          </a:solidFill>
                          <a:latin typeface="Arial"/>
                          <a:ea typeface="+mn-ea"/>
                          <a:cs typeface="Arial"/>
                        </a:rPr>
                        <a:t>Okula yönelik temel becerileri kazanma</a:t>
                      </a:r>
                      <a:endParaRPr lang="tr-TR" sz="1400" noProof="1">
                        <a:solidFill>
                          <a:srgbClr val="0000FF"/>
                        </a:solidFill>
                        <a:latin typeface="Arial"/>
                        <a:cs typeface="Arial"/>
                      </a:endParaRPr>
                    </a:p>
                  </a:txBody>
                  <a:tcPr/>
                </a:tc>
                <a:tc>
                  <a:txBody>
                    <a:bodyPr/>
                    <a:lstStyle/>
                    <a:p>
                      <a:r>
                        <a:rPr lang="tr-TR" sz="1400" kern="1200" noProof="1" smtClean="0">
                          <a:solidFill>
                            <a:srgbClr val="008000"/>
                          </a:solidFill>
                          <a:latin typeface="Arial"/>
                          <a:ea typeface="+mn-ea"/>
                          <a:cs typeface="Arial"/>
                        </a:rPr>
                        <a:t>Her mesleğin önemli ve gerekli olduğunu bilme</a:t>
                      </a:r>
                      <a:endParaRPr lang="tr-TR" sz="1400" noProof="1">
                        <a:solidFill>
                          <a:srgbClr val="008000"/>
                        </a:solidFill>
                        <a:latin typeface="Arial"/>
                        <a:cs typeface="Aria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kern="1200" noProof="1" smtClean="0">
                          <a:solidFill>
                            <a:srgbClr val="FF0000"/>
                          </a:solidFill>
                          <a:latin typeface="Arial"/>
                          <a:ea typeface="+mn-ea"/>
                          <a:cs typeface="Arial"/>
                        </a:rPr>
                        <a:t>Olumlu benlik algısı oluşturma</a:t>
                      </a:r>
                    </a:p>
                  </a:txBody>
                  <a:tcPr/>
                </a:tc>
                <a:tc>
                  <a:txBody>
                    <a:bodyPr/>
                    <a:lstStyle/>
                    <a:p>
                      <a:r>
                        <a:rPr lang="tr-TR" sz="1400" kern="1200" noProof="1" smtClean="0">
                          <a:solidFill>
                            <a:srgbClr val="0000FF"/>
                          </a:solidFill>
                          <a:latin typeface="Arial"/>
                          <a:ea typeface="+mn-ea"/>
                          <a:cs typeface="Arial"/>
                        </a:rPr>
                        <a:t>Okul kurallarını öğrenme ve kurallara uygun hareket edebilme</a:t>
                      </a:r>
                      <a:endParaRPr lang="tr-TR" sz="1400" noProof="1">
                        <a:solidFill>
                          <a:srgbClr val="0000FF"/>
                        </a:solidFill>
                        <a:latin typeface="Arial"/>
                        <a:cs typeface="Arial"/>
                      </a:endParaRPr>
                    </a:p>
                  </a:txBody>
                  <a:tcPr/>
                </a:tc>
                <a:tc>
                  <a:txBody>
                    <a:bodyPr/>
                    <a:lstStyle/>
                    <a:p>
                      <a:r>
                        <a:rPr lang="tr-TR" sz="1400" kern="1200" noProof="1" smtClean="0">
                          <a:solidFill>
                            <a:srgbClr val="008000"/>
                          </a:solidFill>
                          <a:latin typeface="Arial"/>
                          <a:ea typeface="+mn-ea"/>
                          <a:cs typeface="Arial"/>
                        </a:rPr>
                        <a:t>Meslek seçiminin bir süreç sonunda gerçekleştiğini öğrenme</a:t>
                      </a:r>
                      <a:endParaRPr lang="tr-TR" sz="1400" noProof="1">
                        <a:solidFill>
                          <a:srgbClr val="008000"/>
                        </a:solidFill>
                        <a:latin typeface="Arial"/>
                        <a:cs typeface="Arial"/>
                      </a:endParaRPr>
                    </a:p>
                  </a:txBody>
                  <a:tcPr/>
                </a:tc>
              </a:tr>
              <a:tr h="370840">
                <a:tc>
                  <a:txBody>
                    <a:bodyPr/>
                    <a:lstStyle/>
                    <a:p>
                      <a:r>
                        <a:rPr lang="tr-TR" sz="1400" kern="1200" noProof="1" smtClean="0">
                          <a:solidFill>
                            <a:srgbClr val="FF0000"/>
                          </a:solidFill>
                          <a:latin typeface="Arial"/>
                          <a:ea typeface="+mn-ea"/>
                          <a:cs typeface="Arial"/>
                        </a:rPr>
                        <a:t>Sosyalleşme</a:t>
                      </a:r>
                      <a:endParaRPr lang="tr-TR" sz="1400" noProof="1">
                        <a:solidFill>
                          <a:srgbClr val="FF0000"/>
                        </a:solidFill>
                        <a:latin typeface="Arial"/>
                        <a:cs typeface="Arial"/>
                      </a:endParaRPr>
                    </a:p>
                  </a:txBody>
                  <a:tcPr/>
                </a:tc>
                <a:tc>
                  <a:txBody>
                    <a:bodyPr/>
                    <a:lstStyle/>
                    <a:p>
                      <a:endParaRPr lang="tr-TR" sz="1400" noProof="1">
                        <a:solidFill>
                          <a:srgbClr val="292934"/>
                        </a:solidFill>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kern="1200" noProof="1" smtClean="0">
                          <a:solidFill>
                            <a:srgbClr val="008000"/>
                          </a:solidFill>
                          <a:latin typeface="Arial"/>
                          <a:ea typeface="+mn-ea"/>
                          <a:cs typeface="Arial"/>
                        </a:rPr>
                        <a:t>Meslek seçiminde cinsiyet ayrımının olmadığını görme olarak ifade edilebilir.	</a:t>
                      </a:r>
                    </a:p>
                  </a:txBody>
                  <a:tcPr/>
                </a:tc>
              </a:tr>
              <a:tr h="370840">
                <a:tc>
                  <a:txBody>
                    <a:bodyPr/>
                    <a:lstStyle/>
                    <a:p>
                      <a:r>
                        <a:rPr lang="tr-TR" sz="1400" kern="1200" noProof="1" smtClean="0">
                          <a:solidFill>
                            <a:srgbClr val="FF0000"/>
                          </a:solidFill>
                          <a:latin typeface="Arial"/>
                          <a:ea typeface="+mn-ea"/>
                          <a:cs typeface="Arial"/>
                        </a:rPr>
                        <a:t>Akranlarıyla aynı fiziksel mekanı paylaşabilme</a:t>
                      </a:r>
                      <a:endParaRPr lang="tr-TR" sz="1400" noProof="1">
                        <a:solidFill>
                          <a:srgbClr val="FF0000"/>
                        </a:solidFill>
                        <a:latin typeface="Arial"/>
                        <a:cs typeface="Arial"/>
                      </a:endParaRPr>
                    </a:p>
                  </a:txBody>
                  <a:tcPr/>
                </a:tc>
                <a:tc>
                  <a:txBody>
                    <a:bodyPr/>
                    <a:lstStyle/>
                    <a:p>
                      <a:endParaRPr lang="tr-TR" sz="1400" noProof="1">
                        <a:solidFill>
                          <a:srgbClr val="292934"/>
                        </a:solidFill>
                        <a:latin typeface="Arial"/>
                        <a:cs typeface="Arial"/>
                      </a:endParaRPr>
                    </a:p>
                  </a:txBody>
                  <a:tcPr/>
                </a:tc>
                <a:tc>
                  <a:txBody>
                    <a:bodyPr/>
                    <a:lstStyle/>
                    <a:p>
                      <a:endParaRPr lang="tr-TR" sz="1400" noProof="1">
                        <a:solidFill>
                          <a:srgbClr val="292934"/>
                        </a:solidFill>
                        <a:latin typeface="Arial"/>
                        <a:cs typeface="Arial"/>
                      </a:endParaRPr>
                    </a:p>
                  </a:txBody>
                  <a:tcPr/>
                </a:tc>
              </a:tr>
              <a:tr h="370840">
                <a:tc>
                  <a:txBody>
                    <a:bodyPr/>
                    <a:lstStyle/>
                    <a:p>
                      <a:r>
                        <a:rPr lang="tr-TR" sz="1400" kern="1200" noProof="1" smtClean="0">
                          <a:solidFill>
                            <a:srgbClr val="FF0000"/>
                          </a:solidFill>
                          <a:latin typeface="Arial"/>
                          <a:ea typeface="+mn-ea"/>
                          <a:cs typeface="Arial"/>
                        </a:rPr>
                        <a:t>Gerçek anlamda olmasa da teorik anlamda oyunu bilme</a:t>
                      </a:r>
                      <a:endParaRPr lang="tr-TR" sz="1400" noProof="1">
                        <a:solidFill>
                          <a:srgbClr val="FF0000"/>
                        </a:solidFill>
                        <a:latin typeface="Arial"/>
                        <a:cs typeface="Arial"/>
                      </a:endParaRPr>
                    </a:p>
                  </a:txBody>
                  <a:tcPr/>
                </a:tc>
                <a:tc>
                  <a:txBody>
                    <a:bodyPr/>
                    <a:lstStyle/>
                    <a:p>
                      <a:endParaRPr lang="tr-TR" sz="1400" noProof="1">
                        <a:solidFill>
                          <a:srgbClr val="292934"/>
                        </a:solidFill>
                        <a:latin typeface="Arial"/>
                        <a:cs typeface="Arial"/>
                      </a:endParaRPr>
                    </a:p>
                  </a:txBody>
                  <a:tcPr/>
                </a:tc>
                <a:tc>
                  <a:txBody>
                    <a:bodyPr/>
                    <a:lstStyle/>
                    <a:p>
                      <a:endParaRPr lang="tr-TR" sz="1400" noProof="1">
                        <a:solidFill>
                          <a:srgbClr val="292934"/>
                        </a:solidFill>
                        <a:latin typeface="Arial"/>
                        <a:cs typeface="Arial"/>
                      </a:endParaRPr>
                    </a:p>
                  </a:txBody>
                  <a:tcPr/>
                </a:tc>
              </a:tr>
              <a:tr h="370840">
                <a:tc>
                  <a:txBody>
                    <a:bodyPr/>
                    <a:lstStyle/>
                    <a:p>
                      <a:r>
                        <a:rPr lang="tr-TR" sz="1400" kern="1200" noProof="1" smtClean="0">
                          <a:solidFill>
                            <a:srgbClr val="FF0000"/>
                          </a:solidFill>
                          <a:latin typeface="Arial"/>
                          <a:ea typeface="+mn-ea"/>
                          <a:cs typeface="Arial"/>
                        </a:rPr>
                        <a:t>Öz bakım becerilerini kazanma</a:t>
                      </a:r>
                      <a:endParaRPr lang="tr-TR" sz="1400" noProof="1">
                        <a:solidFill>
                          <a:srgbClr val="FF0000"/>
                        </a:solidFill>
                        <a:latin typeface="Arial"/>
                        <a:cs typeface="Arial"/>
                      </a:endParaRPr>
                    </a:p>
                  </a:txBody>
                  <a:tcPr/>
                </a:tc>
                <a:tc>
                  <a:txBody>
                    <a:bodyPr/>
                    <a:lstStyle/>
                    <a:p>
                      <a:endParaRPr lang="tr-TR" sz="1400" noProof="1">
                        <a:solidFill>
                          <a:srgbClr val="292934"/>
                        </a:solidFill>
                        <a:latin typeface="Arial"/>
                        <a:cs typeface="Arial"/>
                      </a:endParaRPr>
                    </a:p>
                  </a:txBody>
                  <a:tcPr/>
                </a:tc>
                <a:tc>
                  <a:txBody>
                    <a:bodyPr/>
                    <a:lstStyle/>
                    <a:p>
                      <a:endParaRPr lang="tr-TR" sz="1400" noProof="1">
                        <a:solidFill>
                          <a:srgbClr val="FF6600"/>
                        </a:solidFill>
                        <a:latin typeface="Arial"/>
                        <a:cs typeface="Aria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u="sng" kern="1200" noProof="1" smtClean="0">
                          <a:solidFill>
                            <a:srgbClr val="FF0000"/>
                          </a:solidFill>
                          <a:latin typeface="Arial"/>
                          <a:ea typeface="+mn-ea"/>
                          <a:cs typeface="Arial"/>
                        </a:rPr>
                        <a:t>En yoğun verilen rehberlik türüdür.</a:t>
                      </a:r>
                      <a:endParaRPr lang="tr-TR" sz="1400" b="1" u="sng" noProof="1" smtClean="0">
                        <a:solidFill>
                          <a:srgbClr val="FF0000"/>
                        </a:solidFill>
                        <a:latin typeface="Arial"/>
                        <a:cs typeface="Arial"/>
                      </a:endParaRPr>
                    </a:p>
                  </a:txBody>
                  <a:tcPr/>
                </a:tc>
                <a:tc>
                  <a:txBody>
                    <a:bodyPr/>
                    <a:lstStyle/>
                    <a:p>
                      <a:endParaRPr lang="tr-TR" sz="1400" noProof="1">
                        <a:solidFill>
                          <a:srgbClr val="292934"/>
                        </a:solidFill>
                        <a:latin typeface="Arial"/>
                        <a:cs typeface="Arial"/>
                      </a:endParaRPr>
                    </a:p>
                  </a:txBody>
                  <a:tcPr/>
                </a:tc>
                <a:tc>
                  <a:txBody>
                    <a:bodyPr/>
                    <a:lstStyle/>
                    <a:p>
                      <a:endParaRPr lang="tr-TR" sz="1400" noProof="1">
                        <a:solidFill>
                          <a:srgbClr val="FF6600"/>
                        </a:solidFill>
                        <a:latin typeface="Arial"/>
                        <a:cs typeface="Arial"/>
                      </a:endParaRPr>
                    </a:p>
                  </a:txBody>
                  <a:tcPr/>
                </a:tc>
              </a:tr>
            </a:tbl>
          </a:graphicData>
        </a:graphic>
      </p:graphicFrame>
    </p:spTree>
    <p:extLst>
      <p:ext uri="{BB962C8B-B14F-4D97-AF65-F5344CB8AC3E}">
        <p14:creationId xmlns:p14="http://schemas.microsoft.com/office/powerpoint/2010/main" val="1424379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İlkokul</a:t>
            </a:r>
            <a:endParaRPr lang="tr-TR"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77988500"/>
              </p:ext>
            </p:extLst>
          </p:nvPr>
        </p:nvGraphicFramePr>
        <p:xfrm>
          <a:off x="457200" y="1600200"/>
          <a:ext cx="8229600" cy="4440732"/>
        </p:xfrm>
        <a:graphic>
          <a:graphicData uri="http://schemas.openxmlformats.org/drawingml/2006/table">
            <a:tbl>
              <a:tblPr firstRow="1" bandRow="1">
                <a:tableStyleId>{93296810-A885-4BE3-A3E7-6D5BEEA58F35}</a:tableStyleId>
              </a:tblPr>
              <a:tblGrid>
                <a:gridCol w="2370942"/>
                <a:gridCol w="3115458"/>
                <a:gridCol w="2743200"/>
              </a:tblGrid>
              <a:tr h="370840">
                <a:tc>
                  <a:txBody>
                    <a:bodyPr/>
                    <a:lstStyle/>
                    <a:p>
                      <a:pPr algn="l"/>
                      <a:r>
                        <a:rPr lang="tr-TR" sz="1200" noProof="1" smtClean="0"/>
                        <a:t>Kişisel-Sosyal</a:t>
                      </a:r>
                      <a:r>
                        <a:rPr lang="tr-TR" sz="1200" baseline="0" noProof="1" smtClean="0"/>
                        <a:t> Rehberlik</a:t>
                      </a:r>
                      <a:endParaRPr lang="tr-TR" sz="1200" noProof="1">
                        <a:solidFill>
                          <a:srgbClr val="292934"/>
                        </a:solidFill>
                      </a:endParaRPr>
                    </a:p>
                  </a:txBody>
                  <a:tcPr/>
                </a:tc>
                <a:tc>
                  <a:txBody>
                    <a:bodyPr/>
                    <a:lstStyle/>
                    <a:p>
                      <a:pPr algn="l"/>
                      <a:r>
                        <a:rPr lang="tr-TR" sz="1200" noProof="1" smtClean="0"/>
                        <a:t>Eğitsel Rehberlik</a:t>
                      </a:r>
                      <a:endParaRPr lang="tr-TR" sz="1200" noProof="1">
                        <a:solidFill>
                          <a:srgbClr val="292934"/>
                        </a:solidFill>
                      </a:endParaRPr>
                    </a:p>
                  </a:txBody>
                  <a:tcPr/>
                </a:tc>
                <a:tc>
                  <a:txBody>
                    <a:bodyPr/>
                    <a:lstStyle/>
                    <a:p>
                      <a:pPr algn="l"/>
                      <a:r>
                        <a:rPr lang="tr-TR" sz="1200" noProof="1" smtClean="0"/>
                        <a:t>Mesleki Rehberlik</a:t>
                      </a:r>
                      <a:endParaRPr lang="tr-TR" sz="1200" noProof="1">
                        <a:solidFill>
                          <a:srgbClr val="292934"/>
                        </a:solidFill>
                      </a:endParaRPr>
                    </a:p>
                  </a:txBody>
                  <a:tcPr/>
                </a:tc>
              </a:tr>
              <a:tr h="503732">
                <a:tc>
                  <a:txBody>
                    <a:bodyPr/>
                    <a:lstStyle/>
                    <a:p>
                      <a:r>
                        <a:rPr lang="tr-TR" sz="1200" kern="1200" noProof="1" smtClean="0">
                          <a:solidFill>
                            <a:srgbClr val="3366FF"/>
                          </a:solidFill>
                        </a:rPr>
                        <a:t>Kendini tanıma</a:t>
                      </a:r>
                      <a:endParaRPr lang="tr-TR" sz="1200" noProof="1" smtClean="0">
                        <a:solidFill>
                          <a:srgbClr val="3366FF"/>
                        </a:solidFill>
                        <a:latin typeface="OpenSans"/>
                      </a:endParaRPr>
                    </a:p>
                  </a:txBody>
                  <a:tcPr/>
                </a:tc>
                <a:tc>
                  <a:txBody>
                    <a:bodyPr/>
                    <a:lstStyle/>
                    <a:p>
                      <a:r>
                        <a:rPr lang="tr-TR" sz="1200" kern="1200" noProof="1" smtClean="0">
                          <a:solidFill>
                            <a:srgbClr val="FF0000"/>
                          </a:solidFill>
                        </a:rPr>
                        <a:t>Okula uyum ve ilköğretime hazırlanma</a:t>
                      </a:r>
                      <a:endParaRPr lang="tr-TR" sz="1200" noProof="1">
                        <a:solidFill>
                          <a:srgbClr val="FF0000"/>
                        </a:solidFill>
                      </a:endParaRPr>
                    </a:p>
                  </a:txBody>
                  <a:tcPr/>
                </a:tc>
                <a:tc>
                  <a:txBody>
                    <a:bodyPr/>
                    <a:lstStyle/>
                    <a:p>
                      <a:r>
                        <a:rPr lang="tr-TR" sz="1200" kern="1200" noProof="1" smtClean="0"/>
                        <a:t>Çeşitli mesleklerin var olduğunu fark etme</a:t>
                      </a:r>
                      <a:endParaRPr lang="tr-TR" sz="1200" noProof="1">
                        <a:solidFill>
                          <a:srgbClr val="008000"/>
                        </a:solidFill>
                      </a:endParaRPr>
                    </a:p>
                  </a:txBody>
                  <a:tcPr/>
                </a:tc>
              </a:tr>
              <a:tr h="370840">
                <a:tc>
                  <a:txBody>
                    <a:bodyPr/>
                    <a:lstStyle/>
                    <a:p>
                      <a:r>
                        <a:rPr lang="tr-TR" sz="1200" kern="1200" noProof="1" smtClean="0">
                          <a:solidFill>
                            <a:srgbClr val="3366FF"/>
                          </a:solidFill>
                        </a:rPr>
                        <a:t>Kendini kabul</a:t>
                      </a:r>
                      <a:endParaRPr lang="tr-TR" sz="1200" noProof="1">
                        <a:solidFill>
                          <a:srgbClr val="3366FF"/>
                        </a:solidFill>
                      </a:endParaRPr>
                    </a:p>
                  </a:txBody>
                  <a:tcPr/>
                </a:tc>
                <a:tc>
                  <a:txBody>
                    <a:bodyPr/>
                    <a:lstStyle/>
                    <a:p>
                      <a:r>
                        <a:rPr lang="tr-TR" sz="1200" kern="1200" noProof="1" smtClean="0">
                          <a:solidFill>
                            <a:srgbClr val="FF0000"/>
                          </a:solidFill>
                        </a:rPr>
                        <a:t>Okula yönelik temel becerileri kazanma</a:t>
                      </a:r>
                      <a:endParaRPr lang="tr-TR" sz="1200" noProof="1">
                        <a:solidFill>
                          <a:srgbClr val="FF0000"/>
                        </a:solidFill>
                      </a:endParaRPr>
                    </a:p>
                  </a:txBody>
                  <a:tcPr/>
                </a:tc>
                <a:tc>
                  <a:txBody>
                    <a:bodyPr/>
                    <a:lstStyle/>
                    <a:p>
                      <a:r>
                        <a:rPr lang="tr-TR" sz="1200" kern="1200" noProof="1" smtClean="0"/>
                        <a:t>Her mesleğin önemli ve gerekli olduğunu bilme</a:t>
                      </a:r>
                      <a:endParaRPr lang="tr-TR" sz="1200" noProof="1">
                        <a:solidFill>
                          <a:srgbClr val="008000"/>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noProof="1" smtClean="0">
                          <a:solidFill>
                            <a:srgbClr val="3366FF"/>
                          </a:solidFill>
                        </a:rPr>
                        <a:t>Özgüven geliştirme</a:t>
                      </a:r>
                      <a:endParaRPr lang="tr-TR" sz="1200" kern="1200" noProof="1" smtClean="0">
                        <a:solidFill>
                          <a:srgbClr val="3366FF"/>
                        </a:solidFill>
                        <a:latin typeface="+mn-lt"/>
                        <a:ea typeface="+mn-ea"/>
                        <a:cs typeface="+mn-cs"/>
                      </a:endParaRPr>
                    </a:p>
                  </a:txBody>
                  <a:tcPr/>
                </a:tc>
                <a:tc>
                  <a:txBody>
                    <a:bodyPr/>
                    <a:lstStyle/>
                    <a:p>
                      <a:r>
                        <a:rPr lang="tr-TR" sz="1200" kern="1200" noProof="1" smtClean="0">
                          <a:solidFill>
                            <a:srgbClr val="FF0000"/>
                          </a:solidFill>
                        </a:rPr>
                        <a:t>Okul kurallarını öğrenme ve kurallara uygun hareket edebilme</a:t>
                      </a:r>
                      <a:endParaRPr lang="tr-TR" sz="1200" noProof="1">
                        <a:solidFill>
                          <a:srgbClr val="FF0000"/>
                        </a:solidFill>
                      </a:endParaRPr>
                    </a:p>
                  </a:txBody>
                  <a:tcPr/>
                </a:tc>
                <a:tc>
                  <a:txBody>
                    <a:bodyPr/>
                    <a:lstStyle/>
                    <a:p>
                      <a:r>
                        <a:rPr lang="tr-TR" sz="1200" kern="1200" noProof="1" smtClean="0"/>
                        <a:t>Meslek seçiminin bir süreç sonunda gerçekleştiğini öğrenme</a:t>
                      </a:r>
                      <a:endParaRPr lang="tr-TR" sz="1200" noProof="1">
                        <a:solidFill>
                          <a:srgbClr val="008000"/>
                        </a:solidFill>
                      </a:endParaRPr>
                    </a:p>
                  </a:txBody>
                  <a:tcPr/>
                </a:tc>
              </a:tr>
              <a:tr h="370840">
                <a:tc>
                  <a:txBody>
                    <a:bodyPr/>
                    <a:lstStyle/>
                    <a:p>
                      <a:r>
                        <a:rPr lang="tr-TR" sz="1200" kern="1200" noProof="1" smtClean="0">
                          <a:solidFill>
                            <a:srgbClr val="3366FF"/>
                          </a:solidFill>
                        </a:rPr>
                        <a:t>Sosyalleşme</a:t>
                      </a:r>
                      <a:endParaRPr lang="tr-TR" sz="1200" noProof="1">
                        <a:solidFill>
                          <a:srgbClr val="3366FF"/>
                        </a:solidFill>
                      </a:endParaRPr>
                    </a:p>
                  </a:txBody>
                  <a:tcPr/>
                </a:tc>
                <a:tc>
                  <a:txBody>
                    <a:bodyPr/>
                    <a:lstStyle/>
                    <a:p>
                      <a:r>
                        <a:rPr lang="tr-TR" sz="1200" b="1" u="sng" kern="1200" noProof="1" smtClean="0">
                          <a:solidFill>
                            <a:srgbClr val="FF0000"/>
                          </a:solidFill>
                        </a:rPr>
                        <a:t>Eğitsel açıdan kritik dönemdir. Çocuğun başarıyı tatması ve akademik açıdan özgüven kazanması amaçlanır.</a:t>
                      </a:r>
                      <a:endParaRPr lang="tr-TR" sz="1200" b="1" u="sng" noProof="1">
                        <a:solidFill>
                          <a:srgbClr val="FF0000"/>
                        </a:solidFill>
                      </a:endParaRPr>
                    </a:p>
                  </a:txBody>
                  <a:tcPr/>
                </a:tc>
                <a:tc>
                  <a:txBody>
                    <a:bodyPr/>
                    <a:lstStyle/>
                    <a:p>
                      <a:r>
                        <a:rPr lang="tr-TR" sz="1200" kern="1200" noProof="1" smtClean="0"/>
                        <a:t>Meslek seçiminde cinsiyet ayrımının olmadığını görme olarak ifade edilebilir.</a:t>
                      </a:r>
                      <a:endParaRPr lang="tr-TR" sz="1200" noProof="1">
                        <a:solidFill>
                          <a:srgbClr val="008000"/>
                        </a:solidFill>
                      </a:endParaRPr>
                    </a:p>
                  </a:txBody>
                  <a:tcPr/>
                </a:tc>
              </a:tr>
              <a:tr h="370840">
                <a:tc>
                  <a:txBody>
                    <a:bodyPr/>
                    <a:lstStyle/>
                    <a:p>
                      <a:r>
                        <a:rPr lang="tr-TR" sz="1200" kern="1200" noProof="1" smtClean="0">
                          <a:solidFill>
                            <a:srgbClr val="3366FF"/>
                          </a:solidFill>
                        </a:rPr>
                        <a:t>Problem çözme ve karar verme becerileri kazanma</a:t>
                      </a:r>
                      <a:endParaRPr lang="tr-TR" sz="1200" noProof="1">
                        <a:solidFill>
                          <a:srgbClr val="3366FF"/>
                        </a:solidFill>
                      </a:endParaRPr>
                    </a:p>
                  </a:txBody>
                  <a:tcPr/>
                </a:tc>
                <a:tc>
                  <a:txBody>
                    <a:bodyPr/>
                    <a:lstStyle/>
                    <a:p>
                      <a:r>
                        <a:rPr lang="tr-TR" sz="1200" b="1" u="sng" kern="1200" noProof="1" smtClean="0">
                          <a:solidFill>
                            <a:srgbClr val="FF0000"/>
                          </a:solidFill>
                        </a:rPr>
                        <a:t>Daha yoğundur.</a:t>
                      </a:r>
                      <a:endParaRPr lang="tr-TR" sz="1200" b="1" u="sng" noProof="1">
                        <a:solidFill>
                          <a:srgbClr val="FF0000"/>
                        </a:solidFill>
                      </a:endParaRPr>
                    </a:p>
                  </a:txBody>
                  <a:tcPr/>
                </a:tc>
                <a:tc>
                  <a:txBody>
                    <a:bodyPr/>
                    <a:lstStyle/>
                    <a:p>
                      <a:endParaRPr lang="tr-TR" sz="1200" noProof="1">
                        <a:solidFill>
                          <a:srgbClr val="292934"/>
                        </a:solidFill>
                      </a:endParaRPr>
                    </a:p>
                  </a:txBody>
                  <a:tcPr/>
                </a:tc>
              </a:tr>
              <a:tr h="370840">
                <a:tc>
                  <a:txBody>
                    <a:bodyPr/>
                    <a:lstStyle/>
                    <a:p>
                      <a:r>
                        <a:rPr lang="tr-TR" sz="1200" kern="1200" noProof="1" smtClean="0">
                          <a:solidFill>
                            <a:srgbClr val="3366FF"/>
                          </a:solidFill>
                        </a:rPr>
                        <a:t>Akranlarıyla geçinmeyi ve birlikte hareket edebilmeyi öğrenme</a:t>
                      </a:r>
                      <a:endParaRPr lang="tr-TR" sz="1200" kern="1200" noProof="1" smtClean="0">
                        <a:solidFill>
                          <a:srgbClr val="3366FF"/>
                        </a:solidFill>
                        <a:latin typeface="+mn-lt"/>
                        <a:ea typeface="+mn-ea"/>
                        <a:cs typeface="+mn-cs"/>
                      </a:endParaRPr>
                    </a:p>
                  </a:txBody>
                  <a:tcPr/>
                </a:tc>
                <a:tc>
                  <a:txBody>
                    <a:bodyPr/>
                    <a:lstStyle/>
                    <a:p>
                      <a:endParaRPr lang="tr-TR" sz="1200" noProof="1">
                        <a:solidFill>
                          <a:srgbClr val="292934"/>
                        </a:solidFill>
                      </a:endParaRPr>
                    </a:p>
                  </a:txBody>
                  <a:tcPr/>
                </a:tc>
                <a:tc>
                  <a:txBody>
                    <a:bodyPr/>
                    <a:lstStyle/>
                    <a:p>
                      <a:endParaRPr lang="tr-TR" sz="1200" noProof="1">
                        <a:solidFill>
                          <a:srgbClr val="292934"/>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noProof="1" smtClean="0">
                          <a:solidFill>
                            <a:srgbClr val="3366FF"/>
                          </a:solidFill>
                        </a:rPr>
                        <a:t>Gerçek anlamda oyun oynamayı öğrenme</a:t>
                      </a:r>
                      <a:endParaRPr lang="tr-TR" sz="1200" noProof="1" smtClean="0">
                        <a:solidFill>
                          <a:srgbClr val="3366FF"/>
                        </a:solidFill>
                      </a:endParaRPr>
                    </a:p>
                  </a:txBody>
                  <a:tcPr/>
                </a:tc>
                <a:tc>
                  <a:txBody>
                    <a:bodyPr/>
                    <a:lstStyle/>
                    <a:p>
                      <a:endParaRPr lang="tr-TR" sz="1200" noProof="1">
                        <a:solidFill>
                          <a:srgbClr val="292934"/>
                        </a:solidFill>
                      </a:endParaRPr>
                    </a:p>
                  </a:txBody>
                  <a:tcPr/>
                </a:tc>
                <a:tc>
                  <a:txBody>
                    <a:bodyPr/>
                    <a:lstStyle/>
                    <a:p>
                      <a:endParaRPr lang="tr-TR" sz="1200" noProof="1">
                        <a:solidFill>
                          <a:srgbClr val="FF6600"/>
                        </a:solidFil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noProof="1" smtClean="0">
                          <a:solidFill>
                            <a:srgbClr val="3366FF"/>
                          </a:solidFill>
                        </a:rPr>
                        <a:t>Ailesi ile ilişkilerini daha olumlu hale getirme</a:t>
                      </a:r>
                      <a:endParaRPr lang="tr-TR" sz="1200" noProof="1" smtClean="0">
                        <a:solidFill>
                          <a:srgbClr val="3366FF"/>
                        </a:solidFill>
                      </a:endParaRPr>
                    </a:p>
                  </a:txBody>
                  <a:tcPr/>
                </a:tc>
                <a:tc>
                  <a:txBody>
                    <a:bodyPr/>
                    <a:lstStyle/>
                    <a:p>
                      <a:endParaRPr lang="tr-TR" sz="1200" noProof="1">
                        <a:solidFill>
                          <a:srgbClr val="292934"/>
                        </a:solidFill>
                      </a:endParaRPr>
                    </a:p>
                  </a:txBody>
                  <a:tcPr/>
                </a:tc>
                <a:tc>
                  <a:txBody>
                    <a:bodyPr/>
                    <a:lstStyle/>
                    <a:p>
                      <a:endParaRPr lang="tr-TR" sz="1200" noProof="1">
                        <a:solidFill>
                          <a:srgbClr val="FF6600"/>
                        </a:solidFill>
                      </a:endParaRPr>
                    </a:p>
                  </a:txBody>
                  <a:tcPr/>
                </a:tc>
              </a:tr>
            </a:tbl>
          </a:graphicData>
        </a:graphic>
      </p:graphicFrame>
    </p:spTree>
    <p:extLst>
      <p:ext uri="{BB962C8B-B14F-4D97-AF65-F5344CB8AC3E}">
        <p14:creationId xmlns:p14="http://schemas.microsoft.com/office/powerpoint/2010/main" val="4139221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Ortaokul</a:t>
            </a:r>
            <a:endParaRPr lang="tr-TR"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14387688"/>
              </p:ext>
            </p:extLst>
          </p:nvPr>
        </p:nvGraphicFramePr>
        <p:xfrm>
          <a:off x="457200" y="1600200"/>
          <a:ext cx="8229600" cy="3388360"/>
        </p:xfrm>
        <a:graphic>
          <a:graphicData uri="http://schemas.openxmlformats.org/drawingml/2006/table">
            <a:tbl>
              <a:tblPr firstRow="1" bandRow="1">
                <a:tableStyleId>{8EC20E35-A176-4012-BC5E-935CFFF8708E}</a:tableStyleId>
              </a:tblPr>
              <a:tblGrid>
                <a:gridCol w="2743200"/>
                <a:gridCol w="2743200"/>
                <a:gridCol w="2743200"/>
              </a:tblGrid>
              <a:tr h="370840">
                <a:tc>
                  <a:txBody>
                    <a:bodyPr/>
                    <a:lstStyle/>
                    <a:p>
                      <a:pPr algn="l"/>
                      <a:r>
                        <a:rPr lang="tr-TR" sz="1400" noProof="1" smtClean="0"/>
                        <a:t>Kişisel-Sosyal</a:t>
                      </a:r>
                      <a:r>
                        <a:rPr lang="tr-TR" sz="1400" baseline="0" noProof="1" smtClean="0"/>
                        <a:t> Rehberlik</a:t>
                      </a:r>
                      <a:endParaRPr lang="tr-TR" sz="1400" noProof="1">
                        <a:solidFill>
                          <a:srgbClr val="292934"/>
                        </a:solidFill>
                        <a:latin typeface="Arial"/>
                        <a:cs typeface="Arial"/>
                      </a:endParaRPr>
                    </a:p>
                  </a:txBody>
                  <a:tcPr/>
                </a:tc>
                <a:tc>
                  <a:txBody>
                    <a:bodyPr/>
                    <a:lstStyle/>
                    <a:p>
                      <a:pPr algn="l"/>
                      <a:r>
                        <a:rPr lang="tr-TR" sz="1400" noProof="1" smtClean="0"/>
                        <a:t>Eğitsel Rehberlik</a:t>
                      </a:r>
                      <a:endParaRPr lang="tr-TR" sz="1400" noProof="1">
                        <a:solidFill>
                          <a:srgbClr val="292934"/>
                        </a:solidFill>
                        <a:latin typeface="Arial"/>
                        <a:cs typeface="Arial"/>
                      </a:endParaRPr>
                    </a:p>
                  </a:txBody>
                  <a:tcPr/>
                </a:tc>
                <a:tc>
                  <a:txBody>
                    <a:bodyPr/>
                    <a:lstStyle/>
                    <a:p>
                      <a:pPr algn="l"/>
                      <a:r>
                        <a:rPr lang="tr-TR" sz="1400" noProof="1" smtClean="0"/>
                        <a:t>Mesleki Rehberlik</a:t>
                      </a:r>
                      <a:endParaRPr lang="tr-TR" sz="1400" noProof="1">
                        <a:solidFill>
                          <a:srgbClr val="292934"/>
                        </a:solidFill>
                        <a:latin typeface="Arial"/>
                        <a:cs typeface="Arial"/>
                      </a:endParaRPr>
                    </a:p>
                  </a:txBody>
                  <a:tcPr/>
                </a:tc>
              </a:tr>
              <a:tr h="503732">
                <a:tc>
                  <a:txBody>
                    <a:bodyPr/>
                    <a:lstStyle/>
                    <a:p>
                      <a:r>
                        <a:rPr lang="tr-TR" sz="1400" kern="1200" noProof="1" smtClean="0">
                          <a:solidFill>
                            <a:srgbClr val="008000"/>
                          </a:solidFill>
                        </a:rPr>
                        <a:t>Ergenlik döneminin özelliklerini öğrenme.</a:t>
                      </a:r>
                      <a:endParaRPr lang="tr-TR" sz="1400" noProof="1" smtClean="0">
                        <a:solidFill>
                          <a:srgbClr val="008000"/>
                        </a:solidFill>
                        <a:latin typeface="Arial"/>
                        <a:cs typeface="Arial"/>
                      </a:endParaRPr>
                    </a:p>
                  </a:txBody>
                  <a:tcPr/>
                </a:tc>
                <a:tc>
                  <a:txBody>
                    <a:bodyPr/>
                    <a:lstStyle/>
                    <a:p>
                      <a:r>
                        <a:rPr lang="tr-TR" sz="1400" kern="1200" noProof="1" smtClean="0">
                          <a:solidFill>
                            <a:srgbClr val="000090"/>
                          </a:solidFill>
                        </a:rPr>
                        <a:t>Çalışmayı öğrenme ve çalışma becerilerini geliştirme</a:t>
                      </a:r>
                      <a:endParaRPr lang="tr-TR" sz="1400" noProof="1">
                        <a:solidFill>
                          <a:srgbClr val="000090"/>
                        </a:solidFill>
                        <a:latin typeface="Arial"/>
                        <a:cs typeface="Arial"/>
                      </a:endParaRPr>
                    </a:p>
                  </a:txBody>
                  <a:tcPr/>
                </a:tc>
                <a:tc>
                  <a:txBody>
                    <a:bodyPr/>
                    <a:lstStyle/>
                    <a:p>
                      <a:r>
                        <a:rPr lang="tr-TR" sz="1400" kern="1200" noProof="1" smtClean="0">
                          <a:solidFill>
                            <a:srgbClr val="FF0000"/>
                          </a:solidFill>
                        </a:rPr>
                        <a:t>Mesleklerin özelliklerini araştırma ve keşfetme</a:t>
                      </a:r>
                      <a:endParaRPr lang="tr-TR" sz="1400" noProof="1">
                        <a:solidFill>
                          <a:srgbClr val="FF0000"/>
                        </a:solidFill>
                        <a:latin typeface="Arial"/>
                        <a:cs typeface="Arial"/>
                      </a:endParaRPr>
                    </a:p>
                  </a:txBody>
                  <a:tcPr/>
                </a:tc>
              </a:tr>
              <a:tr h="370840">
                <a:tc>
                  <a:txBody>
                    <a:bodyPr/>
                    <a:lstStyle/>
                    <a:p>
                      <a:r>
                        <a:rPr lang="tr-TR" sz="1400" kern="1200" noProof="1" smtClean="0">
                          <a:solidFill>
                            <a:srgbClr val="008000"/>
                          </a:solidFill>
                        </a:rPr>
                        <a:t>Akranlarıyla daha olgun ilişkiler geliştirebilme.</a:t>
                      </a:r>
                      <a:endParaRPr lang="tr-TR" sz="1400" noProof="1">
                        <a:solidFill>
                          <a:srgbClr val="008000"/>
                        </a:solidFill>
                        <a:latin typeface="Arial"/>
                        <a:cs typeface="Arial"/>
                      </a:endParaRPr>
                    </a:p>
                  </a:txBody>
                  <a:tcPr/>
                </a:tc>
                <a:tc>
                  <a:txBody>
                    <a:bodyPr/>
                    <a:lstStyle/>
                    <a:p>
                      <a:r>
                        <a:rPr lang="tr-TR" sz="1400" kern="1200" noProof="1" smtClean="0">
                          <a:solidFill>
                            <a:srgbClr val="000090"/>
                          </a:solidFill>
                        </a:rPr>
                        <a:t>Geleceği için önemli olan sınavlara hazırlanma</a:t>
                      </a:r>
                      <a:endParaRPr lang="tr-TR" sz="1400" noProof="1">
                        <a:solidFill>
                          <a:srgbClr val="000090"/>
                        </a:solidFill>
                        <a:latin typeface="Arial"/>
                        <a:cs typeface="Arial"/>
                      </a:endParaRPr>
                    </a:p>
                  </a:txBody>
                  <a:tcPr/>
                </a:tc>
                <a:tc>
                  <a:txBody>
                    <a:bodyPr/>
                    <a:lstStyle/>
                    <a:p>
                      <a:r>
                        <a:rPr lang="tr-TR" sz="1400" kern="1200" noProof="1" smtClean="0">
                          <a:solidFill>
                            <a:srgbClr val="FF0000"/>
                          </a:solidFill>
                        </a:rPr>
                        <a:t>Yetenek, ilgi, başarı durumu gibi kişisel niteliklerini fark etme</a:t>
                      </a:r>
                      <a:endParaRPr lang="tr-TR" sz="1400" noProof="1">
                        <a:solidFill>
                          <a:srgbClr val="FF0000"/>
                        </a:solidFill>
                        <a:latin typeface="Arial"/>
                        <a:cs typeface="Aria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kern="1200" noProof="1" smtClean="0">
                          <a:solidFill>
                            <a:srgbClr val="008000"/>
                          </a:solidFill>
                        </a:rPr>
                        <a:t>Sosyalleşme</a:t>
                      </a:r>
                      <a:endParaRPr lang="tr-TR" sz="1400" kern="1200" noProof="1" smtClean="0">
                        <a:solidFill>
                          <a:srgbClr val="008000"/>
                        </a:solidFill>
                        <a:latin typeface="Arial"/>
                        <a:ea typeface="+mn-ea"/>
                        <a:cs typeface="Arial"/>
                      </a:endParaRPr>
                    </a:p>
                  </a:txBody>
                  <a:tcPr/>
                </a:tc>
                <a:tc>
                  <a:txBody>
                    <a:bodyPr/>
                    <a:lstStyle/>
                    <a:p>
                      <a:r>
                        <a:rPr lang="tr-TR" sz="1400" kern="1200" noProof="1" smtClean="0">
                          <a:solidFill>
                            <a:srgbClr val="000090"/>
                          </a:solidFill>
                        </a:rPr>
                        <a:t>Sınava hazırlık sürecini yönetebilme</a:t>
                      </a:r>
                      <a:endParaRPr lang="tr-TR" sz="1400" noProof="1">
                        <a:solidFill>
                          <a:srgbClr val="000090"/>
                        </a:solidFill>
                        <a:latin typeface="Arial"/>
                        <a:cs typeface="Arial"/>
                      </a:endParaRPr>
                    </a:p>
                  </a:txBody>
                  <a:tcPr/>
                </a:tc>
                <a:tc>
                  <a:txBody>
                    <a:bodyPr/>
                    <a:lstStyle/>
                    <a:p>
                      <a:r>
                        <a:rPr lang="tr-TR" sz="1400" kern="1200" noProof="1" smtClean="0">
                          <a:solidFill>
                            <a:srgbClr val="FF0000"/>
                          </a:solidFill>
                        </a:rPr>
                        <a:t>Mesleklere ilişkin düşünceler geliştirme olarak ifade edilebilir.</a:t>
                      </a:r>
                      <a:endParaRPr lang="tr-TR" sz="1400" noProof="1">
                        <a:solidFill>
                          <a:srgbClr val="FF0000"/>
                        </a:solidFill>
                        <a:latin typeface="Arial"/>
                        <a:cs typeface="Arial"/>
                      </a:endParaRPr>
                    </a:p>
                  </a:txBody>
                  <a:tcPr/>
                </a:tc>
              </a:tr>
              <a:tr h="370840">
                <a:tc>
                  <a:txBody>
                    <a:bodyPr/>
                    <a:lstStyle/>
                    <a:p>
                      <a:r>
                        <a:rPr lang="tr-TR" sz="1400" kern="1200" noProof="1" smtClean="0">
                          <a:solidFill>
                            <a:srgbClr val="008000"/>
                          </a:solidFill>
                        </a:rPr>
                        <a:t>Bedene iyi bakım alışkanlıklarını kazanma ve beden fonksiyonlarına karşı sağlıklı bir tutum geliştirme</a:t>
                      </a:r>
                      <a:endParaRPr lang="tr-TR" sz="1400" noProof="1">
                        <a:solidFill>
                          <a:srgbClr val="008000"/>
                        </a:solidFill>
                        <a:latin typeface="Arial"/>
                        <a:cs typeface="Arial"/>
                      </a:endParaRPr>
                    </a:p>
                  </a:txBody>
                  <a:tcPr/>
                </a:tc>
                <a:tc>
                  <a:txBody>
                    <a:bodyPr/>
                    <a:lstStyle/>
                    <a:p>
                      <a:r>
                        <a:rPr lang="tr-TR" sz="1400" kern="1200" noProof="1" smtClean="0">
                          <a:solidFill>
                            <a:srgbClr val="000090"/>
                          </a:solidFill>
                        </a:rPr>
                        <a:t>Kendisine uygun okul seçiminde bulunma olarak ifade edilebilir.</a:t>
                      </a:r>
                      <a:endParaRPr lang="tr-TR" sz="1400" b="1" u="sng" noProof="1">
                        <a:solidFill>
                          <a:srgbClr val="000090"/>
                        </a:solidFill>
                        <a:latin typeface="Arial"/>
                        <a:cs typeface="Arial"/>
                      </a:endParaRPr>
                    </a:p>
                  </a:txBody>
                  <a:tcPr/>
                </a:tc>
                <a:tc>
                  <a:txBody>
                    <a:bodyPr/>
                    <a:lstStyle/>
                    <a:p>
                      <a:endParaRPr lang="tr-TR" sz="1400" noProof="1">
                        <a:solidFill>
                          <a:srgbClr val="008000"/>
                        </a:solidFill>
                        <a:latin typeface="Arial"/>
                        <a:cs typeface="Arial"/>
                      </a:endParaRPr>
                    </a:p>
                  </a:txBody>
                  <a:tcPr/>
                </a:tc>
              </a:tr>
              <a:tr h="370840">
                <a:tc>
                  <a:txBody>
                    <a:bodyPr/>
                    <a:lstStyle/>
                    <a:p>
                      <a:r>
                        <a:rPr lang="tr-TR" sz="1400" kern="1200" noProof="1" smtClean="0">
                          <a:solidFill>
                            <a:srgbClr val="008000"/>
                          </a:solidFill>
                        </a:rPr>
                        <a:t>Geleceğe yönelik düşünme olarak ifade edilebilir.</a:t>
                      </a:r>
                      <a:endParaRPr lang="tr-TR" sz="1400" noProof="1">
                        <a:solidFill>
                          <a:srgbClr val="008000"/>
                        </a:solidFill>
                        <a:latin typeface="Arial"/>
                        <a:cs typeface="Arial"/>
                      </a:endParaRPr>
                    </a:p>
                  </a:txBody>
                  <a:tcPr/>
                </a:tc>
                <a:tc>
                  <a:txBody>
                    <a:bodyPr/>
                    <a:lstStyle/>
                    <a:p>
                      <a:r>
                        <a:rPr lang="tr-TR" sz="1400" b="1" u="sng" kern="1200" noProof="1" smtClean="0">
                          <a:solidFill>
                            <a:srgbClr val="000090"/>
                          </a:solidFill>
                        </a:rPr>
                        <a:t>En yoğun verilen rehberlik türüdür.</a:t>
                      </a:r>
                      <a:endParaRPr lang="tr-TR" sz="1400" b="1" u="sng" noProof="1">
                        <a:solidFill>
                          <a:srgbClr val="000090"/>
                        </a:solidFill>
                        <a:latin typeface="Arial"/>
                        <a:cs typeface="Arial"/>
                      </a:endParaRPr>
                    </a:p>
                  </a:txBody>
                  <a:tcPr/>
                </a:tc>
                <a:tc>
                  <a:txBody>
                    <a:bodyPr/>
                    <a:lstStyle/>
                    <a:p>
                      <a:endParaRPr lang="tr-TR" sz="1400" noProof="1">
                        <a:solidFill>
                          <a:srgbClr val="292934"/>
                        </a:solidFill>
                        <a:latin typeface="Arial"/>
                        <a:cs typeface="Arial"/>
                      </a:endParaRPr>
                    </a:p>
                  </a:txBody>
                  <a:tcPr/>
                </a:tc>
              </a:tr>
            </a:tbl>
          </a:graphicData>
        </a:graphic>
      </p:graphicFrame>
    </p:spTree>
    <p:extLst>
      <p:ext uri="{BB962C8B-B14F-4D97-AF65-F5344CB8AC3E}">
        <p14:creationId xmlns:p14="http://schemas.microsoft.com/office/powerpoint/2010/main" val="3826731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Ortaöğretim</a:t>
            </a:r>
            <a:endParaRPr lang="tr-TR"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78508154"/>
              </p:ext>
            </p:extLst>
          </p:nvPr>
        </p:nvGraphicFramePr>
        <p:xfrm>
          <a:off x="457200" y="1600200"/>
          <a:ext cx="8229600" cy="4546600"/>
        </p:xfrm>
        <a:graphic>
          <a:graphicData uri="http://schemas.openxmlformats.org/drawingml/2006/table">
            <a:tbl>
              <a:tblPr firstRow="1" bandRow="1">
                <a:tableStyleId>{00A15C55-8517-42AA-B614-E9B94910E393}</a:tableStyleId>
              </a:tblPr>
              <a:tblGrid>
                <a:gridCol w="2370942"/>
                <a:gridCol w="3115458"/>
                <a:gridCol w="2743200"/>
              </a:tblGrid>
              <a:tr h="370840">
                <a:tc>
                  <a:txBody>
                    <a:bodyPr/>
                    <a:lstStyle/>
                    <a:p>
                      <a:pPr algn="l"/>
                      <a:r>
                        <a:rPr lang="tr-TR" sz="1400" noProof="1" smtClean="0"/>
                        <a:t>Kişisel-Sosyal</a:t>
                      </a:r>
                      <a:r>
                        <a:rPr lang="tr-TR" sz="1400" baseline="0" noProof="1" smtClean="0"/>
                        <a:t> Rehberlik</a:t>
                      </a:r>
                      <a:endParaRPr lang="tr-TR" sz="1400" noProof="1">
                        <a:solidFill>
                          <a:srgbClr val="292934"/>
                        </a:solidFill>
                        <a:latin typeface="Arial"/>
                        <a:cs typeface="Arial"/>
                      </a:endParaRPr>
                    </a:p>
                  </a:txBody>
                  <a:tcPr/>
                </a:tc>
                <a:tc>
                  <a:txBody>
                    <a:bodyPr/>
                    <a:lstStyle/>
                    <a:p>
                      <a:pPr algn="l"/>
                      <a:r>
                        <a:rPr lang="tr-TR" sz="1400" noProof="1" smtClean="0"/>
                        <a:t>Eğitsel Rehberlik</a:t>
                      </a:r>
                      <a:endParaRPr lang="tr-TR" sz="1400" noProof="1">
                        <a:solidFill>
                          <a:srgbClr val="292934"/>
                        </a:solidFill>
                        <a:latin typeface="Arial"/>
                        <a:cs typeface="Arial"/>
                      </a:endParaRPr>
                    </a:p>
                  </a:txBody>
                  <a:tcPr/>
                </a:tc>
                <a:tc>
                  <a:txBody>
                    <a:bodyPr/>
                    <a:lstStyle/>
                    <a:p>
                      <a:pPr algn="l"/>
                      <a:r>
                        <a:rPr lang="tr-TR" sz="1400" noProof="1" smtClean="0"/>
                        <a:t>Mesleki Rehberlik</a:t>
                      </a:r>
                      <a:endParaRPr lang="tr-TR" sz="1400" noProof="1">
                        <a:solidFill>
                          <a:srgbClr val="292934"/>
                        </a:solidFill>
                        <a:latin typeface="Arial"/>
                        <a:cs typeface="Arial"/>
                      </a:endParaRPr>
                    </a:p>
                  </a:txBody>
                  <a:tcPr/>
                </a:tc>
              </a:tr>
              <a:tr h="503732">
                <a:tc>
                  <a:txBody>
                    <a:bodyPr/>
                    <a:lstStyle/>
                    <a:p>
                      <a:r>
                        <a:rPr lang="tr-TR" sz="1400" kern="1200" noProof="1" smtClean="0">
                          <a:solidFill>
                            <a:srgbClr val="FF0000"/>
                          </a:solidFill>
                        </a:rPr>
                        <a:t>Hızlı değişen fiziksel özelliklerine olumlu tutum geliştirme.</a:t>
                      </a:r>
                      <a:endParaRPr lang="tr-TR" sz="1400" noProof="1" smtClean="0">
                        <a:solidFill>
                          <a:srgbClr val="FF0000"/>
                        </a:solidFill>
                        <a:latin typeface="Arial"/>
                        <a:cs typeface="Arial"/>
                      </a:endParaRPr>
                    </a:p>
                  </a:txBody>
                  <a:tcPr/>
                </a:tc>
                <a:tc>
                  <a:txBody>
                    <a:bodyPr/>
                    <a:lstStyle/>
                    <a:p>
                      <a:r>
                        <a:rPr lang="tr-TR" sz="1400" noProof="1" smtClean="0"/>
                        <a:t>Çalışmayı alışkanlık haline getirme</a:t>
                      </a:r>
                      <a:endParaRPr lang="tr-TR" sz="1400" noProof="1">
                        <a:solidFill>
                          <a:srgbClr val="FF0000"/>
                        </a:solidFill>
                        <a:latin typeface="Arial"/>
                        <a:cs typeface="Arial"/>
                      </a:endParaRPr>
                    </a:p>
                  </a:txBody>
                  <a:tcPr/>
                </a:tc>
                <a:tc>
                  <a:txBody>
                    <a:bodyPr/>
                    <a:lstStyle/>
                    <a:p>
                      <a:r>
                        <a:rPr lang="tr-TR" sz="1400" kern="1200" noProof="1" smtClean="0">
                          <a:solidFill>
                            <a:srgbClr val="0000FF"/>
                          </a:solidFill>
                        </a:rPr>
                        <a:t>Meslekleri yakından tanıma ve özelliklerini öğrenme</a:t>
                      </a:r>
                      <a:endParaRPr lang="tr-TR" sz="1400" noProof="1">
                        <a:solidFill>
                          <a:srgbClr val="0000FF"/>
                        </a:solidFill>
                        <a:latin typeface="Arial"/>
                        <a:cs typeface="Arial"/>
                      </a:endParaRPr>
                    </a:p>
                  </a:txBody>
                  <a:tcPr/>
                </a:tc>
              </a:tr>
              <a:tr h="370840">
                <a:tc>
                  <a:txBody>
                    <a:bodyPr/>
                    <a:lstStyle/>
                    <a:p>
                      <a:r>
                        <a:rPr lang="tr-TR" sz="1400" noProof="1" smtClean="0">
                          <a:solidFill>
                            <a:srgbClr val="FF0000"/>
                          </a:solidFill>
                        </a:rPr>
                        <a:t>Duygusal özerkliğini kazanma</a:t>
                      </a:r>
                      <a:endParaRPr lang="tr-TR" sz="1400" noProof="1">
                        <a:solidFill>
                          <a:srgbClr val="FF0000"/>
                        </a:solidFill>
                        <a:latin typeface="Arial"/>
                        <a:cs typeface="Arial"/>
                      </a:endParaRPr>
                    </a:p>
                  </a:txBody>
                  <a:tcPr/>
                </a:tc>
                <a:tc>
                  <a:txBody>
                    <a:bodyPr/>
                    <a:lstStyle/>
                    <a:p>
                      <a:r>
                        <a:rPr lang="tr-TR" sz="1400" kern="1200" noProof="1" smtClean="0"/>
                        <a:t>Yetenek ve ilgilerine uygun eğitsel alan seçimi yapma</a:t>
                      </a:r>
                      <a:endParaRPr lang="tr-TR" sz="1400" noProof="1">
                        <a:solidFill>
                          <a:srgbClr val="FF0000"/>
                        </a:solidFill>
                        <a:latin typeface="Arial"/>
                        <a:cs typeface="Arial"/>
                      </a:endParaRPr>
                    </a:p>
                  </a:txBody>
                  <a:tcPr/>
                </a:tc>
                <a:tc>
                  <a:txBody>
                    <a:bodyPr/>
                    <a:lstStyle/>
                    <a:p>
                      <a:r>
                        <a:rPr lang="tr-TR" sz="1400" kern="1200" noProof="1" smtClean="0">
                          <a:solidFill>
                            <a:srgbClr val="0000FF"/>
                          </a:solidFill>
                        </a:rPr>
                        <a:t>Kişisel niteliklerinin belirginleşmesi ve sahip olduğu nitelikleri tanıma</a:t>
                      </a:r>
                      <a:endParaRPr lang="tr-TR" sz="1400" noProof="1">
                        <a:solidFill>
                          <a:srgbClr val="0000FF"/>
                        </a:solidFill>
                        <a:latin typeface="Arial"/>
                        <a:cs typeface="Aria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noProof="1" smtClean="0">
                          <a:solidFill>
                            <a:srgbClr val="FF0000"/>
                          </a:solidFill>
                        </a:rPr>
                        <a:t>Her iki cins akranlarıyla olgun ilişkiler geliştirme</a:t>
                      </a:r>
                      <a:endParaRPr lang="tr-TR" sz="1400" kern="1200" noProof="1" smtClean="0">
                        <a:solidFill>
                          <a:srgbClr val="FF0000"/>
                        </a:solidFill>
                        <a:latin typeface="Arial"/>
                        <a:ea typeface="+mn-ea"/>
                        <a:cs typeface="Arial"/>
                      </a:endParaRPr>
                    </a:p>
                  </a:txBody>
                  <a:tcPr/>
                </a:tc>
                <a:tc>
                  <a:txBody>
                    <a:bodyPr/>
                    <a:lstStyle/>
                    <a:p>
                      <a:r>
                        <a:rPr lang="tr-TR" sz="1400" kern="1200" noProof="1" smtClean="0"/>
                        <a:t>Geleceğine yön verecek sınavlara hazırlanma</a:t>
                      </a:r>
                      <a:endParaRPr lang="tr-TR" sz="1400" noProof="1">
                        <a:solidFill>
                          <a:srgbClr val="FF0000"/>
                        </a:solidFill>
                        <a:latin typeface="Arial"/>
                        <a:cs typeface="Arial"/>
                      </a:endParaRPr>
                    </a:p>
                  </a:txBody>
                  <a:tcPr/>
                </a:tc>
                <a:tc>
                  <a:txBody>
                    <a:bodyPr/>
                    <a:lstStyle/>
                    <a:p>
                      <a:r>
                        <a:rPr lang="tr-TR" sz="1400" kern="1200" noProof="1" smtClean="0">
                          <a:solidFill>
                            <a:srgbClr val="0000FF"/>
                          </a:solidFill>
                        </a:rPr>
                        <a:t>Sahip olduğu niteliklerle mesleklerin niteliklerini eşleştirerek kendisine uygun meslek tercihi yapma</a:t>
                      </a:r>
                      <a:endParaRPr lang="tr-TR" sz="1400" noProof="1">
                        <a:solidFill>
                          <a:srgbClr val="0000FF"/>
                        </a:solidFill>
                        <a:latin typeface="Arial"/>
                        <a:cs typeface="Arial"/>
                      </a:endParaRPr>
                    </a:p>
                  </a:txBody>
                  <a:tcPr/>
                </a:tc>
              </a:tr>
              <a:tr h="370840">
                <a:tc>
                  <a:txBody>
                    <a:bodyPr/>
                    <a:lstStyle/>
                    <a:p>
                      <a:r>
                        <a:rPr lang="tr-TR" sz="1400" noProof="1" smtClean="0">
                          <a:solidFill>
                            <a:srgbClr val="FF0000"/>
                          </a:solidFill>
                        </a:rPr>
                        <a:t>Kendisine uygun bir kimlik edinmeye çalışma</a:t>
                      </a:r>
                      <a:endParaRPr lang="tr-TR" sz="1400" noProof="1">
                        <a:solidFill>
                          <a:srgbClr val="FF0000"/>
                        </a:solidFill>
                        <a:latin typeface="Arial"/>
                        <a:cs typeface="Arial"/>
                      </a:endParaRPr>
                    </a:p>
                  </a:txBody>
                  <a:tcPr/>
                </a:tc>
                <a:tc>
                  <a:txBody>
                    <a:bodyPr/>
                    <a:lstStyle/>
                    <a:p>
                      <a:r>
                        <a:rPr lang="tr-TR" sz="1400" kern="1200" noProof="1" smtClean="0"/>
                        <a:t>Sınav sürecini yönetme olarak ifade edilebilir.</a:t>
                      </a:r>
                      <a:endParaRPr lang="tr-TR" sz="1400" b="1" u="sng" noProof="1">
                        <a:solidFill>
                          <a:srgbClr val="FF0000"/>
                        </a:solidFill>
                        <a:latin typeface="Arial"/>
                        <a:cs typeface="Arial"/>
                      </a:endParaRPr>
                    </a:p>
                  </a:txBody>
                  <a:tcPr/>
                </a:tc>
                <a:tc>
                  <a:txBody>
                    <a:bodyPr/>
                    <a:lstStyle/>
                    <a:p>
                      <a:r>
                        <a:rPr lang="tr-TR" sz="1400" kern="1200" noProof="1" smtClean="0">
                          <a:solidFill>
                            <a:srgbClr val="0000FF"/>
                          </a:solidFill>
                        </a:rPr>
                        <a:t>Geleceğe yönelik hedeflerini belirleme olarak ifade edilebilir.</a:t>
                      </a:r>
                      <a:endParaRPr lang="tr-TR" sz="1400" noProof="1">
                        <a:solidFill>
                          <a:srgbClr val="0000FF"/>
                        </a:solidFill>
                        <a:latin typeface="Arial"/>
                        <a:cs typeface="Arial"/>
                      </a:endParaRPr>
                    </a:p>
                  </a:txBody>
                  <a:tcPr/>
                </a:tc>
              </a:tr>
              <a:tr h="370840">
                <a:tc>
                  <a:txBody>
                    <a:bodyPr/>
                    <a:lstStyle/>
                    <a:p>
                      <a:r>
                        <a:rPr lang="tr-TR" sz="1400" noProof="1" smtClean="0">
                          <a:solidFill>
                            <a:srgbClr val="FF0000"/>
                          </a:solidFill>
                        </a:rPr>
                        <a:t>Erkeksi veya kadınsı sosyal role erişme olarak ifade edilebilir.</a:t>
                      </a:r>
                      <a:endParaRPr lang="tr-TR" sz="1400" noProof="1">
                        <a:solidFill>
                          <a:srgbClr val="FF0000"/>
                        </a:solidFill>
                        <a:latin typeface="Arial"/>
                        <a:cs typeface="Arial"/>
                      </a:endParaRPr>
                    </a:p>
                  </a:txBody>
                  <a:tcPr/>
                </a:tc>
                <a:tc>
                  <a:txBody>
                    <a:bodyPr/>
                    <a:lstStyle/>
                    <a:p>
                      <a:endParaRPr lang="tr-TR" sz="1400" b="1" u="sng" noProof="1">
                        <a:solidFill>
                          <a:srgbClr val="FF0000"/>
                        </a:solidFill>
                        <a:latin typeface="Arial"/>
                        <a:cs typeface="Arial"/>
                      </a:endParaRPr>
                    </a:p>
                  </a:txBody>
                  <a:tcPr/>
                </a:tc>
                <a:tc>
                  <a:txBody>
                    <a:bodyPr/>
                    <a:lstStyle/>
                    <a:p>
                      <a:r>
                        <a:rPr lang="tr-TR" sz="1400" b="1" u="sng" kern="1200" noProof="1" smtClean="0">
                          <a:solidFill>
                            <a:srgbClr val="0000FF"/>
                          </a:solidFill>
                        </a:rPr>
                        <a:t>En yoğun verilen rehberliktir.</a:t>
                      </a:r>
                      <a:endParaRPr lang="tr-TR" sz="1400" b="1" u="sng" noProof="1">
                        <a:solidFill>
                          <a:srgbClr val="0000FF"/>
                        </a:solidFill>
                        <a:latin typeface="Arial"/>
                        <a:cs typeface="Arial"/>
                      </a:endParaRPr>
                    </a:p>
                  </a:txBody>
                  <a:tcPr/>
                </a:tc>
              </a:tr>
              <a:tr h="370840">
                <a:tc>
                  <a:txBody>
                    <a:bodyPr/>
                    <a:lstStyle/>
                    <a:p>
                      <a:endParaRPr lang="tr-TR" sz="1400" kern="1200" noProof="1" smtClean="0">
                        <a:solidFill>
                          <a:srgbClr val="3366FF"/>
                        </a:solidFill>
                        <a:latin typeface="Arial"/>
                        <a:ea typeface="+mn-ea"/>
                        <a:cs typeface="Arial"/>
                      </a:endParaRPr>
                    </a:p>
                  </a:txBody>
                  <a:tcPr/>
                </a:tc>
                <a:tc>
                  <a:txBody>
                    <a:bodyPr/>
                    <a:lstStyle/>
                    <a:p>
                      <a:endParaRPr lang="tr-TR" sz="1400" noProof="1">
                        <a:solidFill>
                          <a:srgbClr val="292934"/>
                        </a:solidFill>
                        <a:latin typeface="Arial"/>
                        <a:cs typeface="Arial"/>
                      </a:endParaRPr>
                    </a:p>
                  </a:txBody>
                  <a:tcPr/>
                </a:tc>
                <a:tc>
                  <a:txBody>
                    <a:bodyPr/>
                    <a:lstStyle/>
                    <a:p>
                      <a:r>
                        <a:rPr lang="tr-TR" sz="1400" b="1" u="sng" kern="1200" noProof="1" smtClean="0">
                          <a:solidFill>
                            <a:srgbClr val="0000FF"/>
                          </a:solidFill>
                        </a:rPr>
                        <a:t>Mesleki açıdan kritik dönemdir.</a:t>
                      </a:r>
                      <a:endParaRPr lang="tr-TR" sz="1400" b="1" u="sng" noProof="1">
                        <a:solidFill>
                          <a:srgbClr val="0000FF"/>
                        </a:solidFill>
                        <a:latin typeface="Arial"/>
                        <a:cs typeface="Arial"/>
                      </a:endParaRPr>
                    </a:p>
                  </a:txBody>
                  <a:tcPr/>
                </a:tc>
              </a:tr>
            </a:tbl>
          </a:graphicData>
        </a:graphic>
      </p:graphicFrame>
    </p:spTree>
    <p:extLst>
      <p:ext uri="{BB962C8B-B14F-4D97-AF65-F5344CB8AC3E}">
        <p14:creationId xmlns:p14="http://schemas.microsoft.com/office/powerpoint/2010/main" val="35505511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Yükseköğretim</a:t>
            </a:r>
            <a:endParaRPr lang="tr-TR"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82220291"/>
              </p:ext>
            </p:extLst>
          </p:nvPr>
        </p:nvGraphicFramePr>
        <p:xfrm>
          <a:off x="457200" y="1600200"/>
          <a:ext cx="8229600" cy="4576474"/>
        </p:xfrm>
        <a:graphic>
          <a:graphicData uri="http://schemas.openxmlformats.org/drawingml/2006/table">
            <a:tbl>
              <a:tblPr firstRow="1" bandRow="1">
                <a:tableStyleId>{00A15C55-8517-42AA-B614-E9B94910E393}</a:tableStyleId>
              </a:tblPr>
              <a:tblGrid>
                <a:gridCol w="2370942"/>
                <a:gridCol w="3115458"/>
                <a:gridCol w="2743200"/>
              </a:tblGrid>
              <a:tr h="370840">
                <a:tc>
                  <a:txBody>
                    <a:bodyPr/>
                    <a:lstStyle/>
                    <a:p>
                      <a:pPr algn="l"/>
                      <a:r>
                        <a:rPr lang="tr-TR" sz="1400" noProof="1" smtClean="0">
                          <a:latin typeface="Arial"/>
                          <a:cs typeface="Arial"/>
                        </a:rPr>
                        <a:t>Kişisel-Sosyal</a:t>
                      </a:r>
                      <a:r>
                        <a:rPr lang="tr-TR" sz="1400" baseline="0" noProof="1" smtClean="0">
                          <a:latin typeface="Arial"/>
                          <a:cs typeface="Arial"/>
                        </a:rPr>
                        <a:t> Rehberlik</a:t>
                      </a:r>
                      <a:endParaRPr lang="tr-TR" sz="1400" noProof="1">
                        <a:solidFill>
                          <a:srgbClr val="292934"/>
                        </a:solidFill>
                        <a:latin typeface="Arial"/>
                        <a:cs typeface="Arial"/>
                      </a:endParaRPr>
                    </a:p>
                  </a:txBody>
                  <a:tcPr/>
                </a:tc>
                <a:tc>
                  <a:txBody>
                    <a:bodyPr/>
                    <a:lstStyle/>
                    <a:p>
                      <a:pPr algn="l"/>
                      <a:r>
                        <a:rPr lang="tr-TR" sz="1400" noProof="1" smtClean="0">
                          <a:latin typeface="Arial"/>
                          <a:cs typeface="Arial"/>
                        </a:rPr>
                        <a:t>Eğitsel Rehberlik</a:t>
                      </a:r>
                      <a:endParaRPr lang="tr-TR" sz="1400" noProof="1">
                        <a:solidFill>
                          <a:srgbClr val="292934"/>
                        </a:solidFill>
                        <a:latin typeface="Arial"/>
                        <a:cs typeface="Arial"/>
                      </a:endParaRPr>
                    </a:p>
                  </a:txBody>
                  <a:tcPr/>
                </a:tc>
                <a:tc>
                  <a:txBody>
                    <a:bodyPr/>
                    <a:lstStyle/>
                    <a:p>
                      <a:pPr algn="l"/>
                      <a:r>
                        <a:rPr lang="tr-TR" sz="1400" noProof="1" smtClean="0">
                          <a:latin typeface="Arial"/>
                          <a:cs typeface="Arial"/>
                        </a:rPr>
                        <a:t>Mesleki Rehberlik</a:t>
                      </a:r>
                      <a:endParaRPr lang="tr-TR" sz="1400" noProof="1">
                        <a:solidFill>
                          <a:srgbClr val="292934"/>
                        </a:solidFill>
                        <a:latin typeface="Arial"/>
                        <a:cs typeface="Arial"/>
                      </a:endParaRPr>
                    </a:p>
                  </a:txBody>
                  <a:tcPr/>
                </a:tc>
              </a:tr>
              <a:tr h="503732">
                <a:tc>
                  <a:txBody>
                    <a:bodyPr/>
                    <a:lstStyle/>
                    <a:p>
                      <a:r>
                        <a:rPr lang="tr-TR" sz="1400" kern="1200" noProof="1" smtClean="0">
                          <a:solidFill>
                            <a:srgbClr val="0000FF"/>
                          </a:solidFill>
                          <a:latin typeface="Arial"/>
                          <a:ea typeface="+mn-ea"/>
                          <a:cs typeface="Arial"/>
                        </a:rPr>
                        <a:t>Çevreye uyum sağlama</a:t>
                      </a:r>
                      <a:endParaRPr lang="tr-TR" sz="1400" noProof="1" smtClean="0">
                        <a:solidFill>
                          <a:srgbClr val="0000FF"/>
                        </a:solidFill>
                        <a:latin typeface="Arial"/>
                        <a:cs typeface="Arial"/>
                      </a:endParaRPr>
                    </a:p>
                  </a:txBody>
                  <a:tcPr/>
                </a:tc>
                <a:tc>
                  <a:txBody>
                    <a:bodyPr/>
                    <a:lstStyle/>
                    <a:p>
                      <a:r>
                        <a:rPr lang="tr-TR" sz="1400" kern="1200" noProof="1" smtClean="0">
                          <a:solidFill>
                            <a:srgbClr val="FF0000"/>
                          </a:solidFill>
                          <a:latin typeface="Arial"/>
                          <a:ea typeface="+mn-ea"/>
                          <a:cs typeface="Arial"/>
                        </a:rPr>
                        <a:t>Kendisini hedefine ulaştıracak çalışmaları yapma</a:t>
                      </a:r>
                      <a:endParaRPr lang="tr-TR" sz="1400" noProof="1">
                        <a:solidFill>
                          <a:srgbClr val="FF0000"/>
                        </a:solidFill>
                        <a:latin typeface="Arial"/>
                        <a:cs typeface="Arial"/>
                      </a:endParaRPr>
                    </a:p>
                  </a:txBody>
                  <a:tcPr/>
                </a:tc>
                <a:tc>
                  <a:txBody>
                    <a:bodyPr/>
                    <a:lstStyle/>
                    <a:p>
                      <a:r>
                        <a:rPr lang="tr-TR" sz="1400" kern="1200" noProof="1" smtClean="0">
                          <a:solidFill>
                            <a:srgbClr val="660066"/>
                          </a:solidFill>
                          <a:latin typeface="Arial"/>
                          <a:ea typeface="+mn-ea"/>
                          <a:cs typeface="Arial"/>
                        </a:rPr>
                        <a:t>Tercih ettiği mesleği yakından tanıma</a:t>
                      </a:r>
                      <a:endParaRPr lang="tr-TR" sz="1400" noProof="1">
                        <a:solidFill>
                          <a:srgbClr val="660066"/>
                        </a:solidFill>
                        <a:latin typeface="Arial"/>
                        <a:cs typeface="Arial"/>
                      </a:endParaRPr>
                    </a:p>
                  </a:txBody>
                  <a:tcPr/>
                </a:tc>
              </a:tr>
              <a:tr h="370840">
                <a:tc>
                  <a:txBody>
                    <a:bodyPr/>
                    <a:lstStyle/>
                    <a:p>
                      <a:r>
                        <a:rPr lang="tr-TR" sz="1400" kern="1200" noProof="1" smtClean="0">
                          <a:solidFill>
                            <a:srgbClr val="0000FF"/>
                          </a:solidFill>
                          <a:latin typeface="Arial"/>
                          <a:ea typeface="+mn-ea"/>
                          <a:cs typeface="Arial"/>
                        </a:rPr>
                        <a:t>Kendine uygun bir sosyal gruba ait olma</a:t>
                      </a:r>
                      <a:endParaRPr lang="tr-TR" sz="1400" noProof="1">
                        <a:solidFill>
                          <a:srgbClr val="0000FF"/>
                        </a:solidFill>
                        <a:latin typeface="Arial"/>
                        <a:cs typeface="Arial"/>
                      </a:endParaRPr>
                    </a:p>
                  </a:txBody>
                  <a:tcPr/>
                </a:tc>
                <a:tc>
                  <a:txBody>
                    <a:bodyPr/>
                    <a:lstStyle/>
                    <a:p>
                      <a:r>
                        <a:rPr lang="tr-TR" sz="1400" kern="1200" noProof="1" smtClean="0">
                          <a:solidFill>
                            <a:srgbClr val="FF0000"/>
                          </a:solidFill>
                          <a:latin typeface="Arial"/>
                          <a:ea typeface="+mn-ea"/>
                          <a:cs typeface="Arial"/>
                        </a:rPr>
                        <a:t>Akademik anlamda kendini geliştirme</a:t>
                      </a:r>
                      <a:endParaRPr lang="tr-TR" sz="1400" noProof="1">
                        <a:solidFill>
                          <a:srgbClr val="FF0000"/>
                        </a:solidFill>
                        <a:latin typeface="Arial"/>
                        <a:cs typeface="Arial"/>
                      </a:endParaRPr>
                    </a:p>
                  </a:txBody>
                  <a:tcPr/>
                </a:tc>
                <a:tc>
                  <a:txBody>
                    <a:bodyPr/>
                    <a:lstStyle/>
                    <a:p>
                      <a:r>
                        <a:rPr lang="tr-TR" sz="1400" kern="1200" noProof="1" smtClean="0">
                          <a:solidFill>
                            <a:srgbClr val="660066"/>
                          </a:solidFill>
                          <a:latin typeface="Arial"/>
                          <a:ea typeface="+mn-ea"/>
                          <a:cs typeface="Arial"/>
                        </a:rPr>
                        <a:t>Mesleğin çalışma alanları hakkında bilgi elde etme</a:t>
                      </a:r>
                      <a:endParaRPr lang="tr-TR" sz="1400" noProof="1">
                        <a:solidFill>
                          <a:srgbClr val="660066"/>
                        </a:solidFill>
                        <a:latin typeface="Arial"/>
                        <a:cs typeface="Arial"/>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kern="1200" noProof="1" smtClean="0">
                          <a:solidFill>
                            <a:srgbClr val="0000FF"/>
                          </a:solidFill>
                          <a:latin typeface="Arial"/>
                          <a:ea typeface="+mn-ea"/>
                          <a:cs typeface="Arial"/>
                        </a:rPr>
                        <a:t>Eş seçme, evliliğe ve aile kurmaya hazırlanma</a:t>
                      </a:r>
                    </a:p>
                  </a:txBody>
                  <a:tcPr/>
                </a:tc>
                <a:tc>
                  <a:txBody>
                    <a:bodyPr/>
                    <a:lstStyle/>
                    <a:p>
                      <a:r>
                        <a:rPr lang="tr-TR" sz="1400" kern="1200" noProof="1" smtClean="0">
                          <a:solidFill>
                            <a:srgbClr val="FF0000"/>
                          </a:solidFill>
                          <a:latin typeface="Arial"/>
                          <a:ea typeface="+mn-ea"/>
                          <a:cs typeface="Arial"/>
                        </a:rPr>
                        <a:t>Yükseköğretim sonrası sınavlara hazırlanma</a:t>
                      </a:r>
                      <a:endParaRPr lang="tr-TR" sz="1400" noProof="1">
                        <a:solidFill>
                          <a:srgbClr val="FF0000"/>
                        </a:solidFill>
                        <a:latin typeface="Arial"/>
                        <a:cs typeface="Arial"/>
                      </a:endParaRPr>
                    </a:p>
                  </a:txBody>
                  <a:tcPr/>
                </a:tc>
                <a:tc>
                  <a:txBody>
                    <a:bodyPr/>
                    <a:lstStyle/>
                    <a:p>
                      <a:r>
                        <a:rPr lang="tr-TR" sz="1400" kern="1200" noProof="1" smtClean="0">
                          <a:solidFill>
                            <a:srgbClr val="660066"/>
                          </a:solidFill>
                          <a:latin typeface="Arial"/>
                          <a:ea typeface="+mn-ea"/>
                          <a:cs typeface="Arial"/>
                        </a:rPr>
                        <a:t>Yükseköğretim sonrası çalışacağı alanları belirleme.</a:t>
                      </a:r>
                      <a:endParaRPr lang="tr-TR" sz="1400" noProof="1">
                        <a:solidFill>
                          <a:srgbClr val="660066"/>
                        </a:solidFill>
                        <a:latin typeface="Arial"/>
                        <a:cs typeface="Arial"/>
                      </a:endParaRPr>
                    </a:p>
                  </a:txBody>
                  <a:tcPr/>
                </a:tc>
              </a:tr>
              <a:tr h="370840">
                <a:tc>
                  <a:txBody>
                    <a:bodyPr/>
                    <a:lstStyle/>
                    <a:p>
                      <a:r>
                        <a:rPr lang="tr-TR" sz="1400" kern="1200" noProof="1" smtClean="0">
                          <a:solidFill>
                            <a:srgbClr val="0000FF"/>
                          </a:solidFill>
                          <a:latin typeface="Arial"/>
                          <a:ea typeface="+mn-ea"/>
                          <a:cs typeface="Arial"/>
                        </a:rPr>
                        <a:t>Toplumsal sorumluluklarını yerine getirme</a:t>
                      </a:r>
                      <a:endParaRPr lang="tr-TR" sz="1400" noProof="1">
                        <a:solidFill>
                          <a:srgbClr val="0000FF"/>
                        </a:solidFill>
                        <a:latin typeface="Arial"/>
                        <a:cs typeface="Arial"/>
                      </a:endParaRPr>
                    </a:p>
                  </a:txBody>
                  <a:tcPr/>
                </a:tc>
                <a:tc>
                  <a:txBody>
                    <a:bodyPr/>
                    <a:lstStyle/>
                    <a:p>
                      <a:endParaRPr lang="tr-TR" sz="1400" b="1" u="sng" noProof="1">
                        <a:solidFill>
                          <a:srgbClr val="FF0000"/>
                        </a:solidFill>
                        <a:latin typeface="Arial"/>
                        <a:cs typeface="Arial"/>
                      </a:endParaRPr>
                    </a:p>
                  </a:txBody>
                  <a:tcPr/>
                </a:tc>
                <a:tc>
                  <a:txBody>
                    <a:bodyPr/>
                    <a:lstStyle/>
                    <a:p>
                      <a:r>
                        <a:rPr lang="tr-TR" sz="1400" kern="1200" noProof="1" smtClean="0">
                          <a:solidFill>
                            <a:srgbClr val="660066"/>
                          </a:solidFill>
                          <a:latin typeface="Arial"/>
                          <a:ea typeface="+mn-ea"/>
                          <a:cs typeface="Arial"/>
                        </a:rPr>
                        <a:t>Mesleki yaşantısı için kendini geliştirme</a:t>
                      </a:r>
                      <a:endParaRPr lang="tr-TR" sz="1400" noProof="1">
                        <a:solidFill>
                          <a:srgbClr val="660066"/>
                        </a:solidFill>
                        <a:latin typeface="Arial"/>
                        <a:cs typeface="Arial"/>
                      </a:endParaRPr>
                    </a:p>
                  </a:txBody>
                  <a:tcPr/>
                </a:tc>
              </a:tr>
              <a:tr h="578514">
                <a:tc>
                  <a:txBody>
                    <a:bodyPr/>
                    <a:lstStyle/>
                    <a:p>
                      <a:r>
                        <a:rPr lang="tr-TR" sz="1400" kern="1200" noProof="1" smtClean="0">
                          <a:solidFill>
                            <a:srgbClr val="0000FF"/>
                          </a:solidFill>
                          <a:latin typeface="Arial"/>
                          <a:ea typeface="+mn-ea"/>
                          <a:cs typeface="Arial"/>
                        </a:rPr>
                        <a:t>Sanatsal, sportif ve kültürel ortamlar oluşturma</a:t>
                      </a:r>
                      <a:endParaRPr lang="tr-TR" sz="1400" noProof="1">
                        <a:solidFill>
                          <a:srgbClr val="0000FF"/>
                        </a:solidFill>
                        <a:latin typeface="Arial"/>
                        <a:cs typeface="Arial"/>
                      </a:endParaRPr>
                    </a:p>
                  </a:txBody>
                  <a:tcPr/>
                </a:tc>
                <a:tc>
                  <a:txBody>
                    <a:bodyPr/>
                    <a:lstStyle/>
                    <a:p>
                      <a:endParaRPr lang="tr-TR" sz="1400" b="1" u="sng" noProof="1">
                        <a:solidFill>
                          <a:srgbClr val="FF0000"/>
                        </a:solidFill>
                        <a:latin typeface="Arial"/>
                        <a:cs typeface="Arial"/>
                      </a:endParaRPr>
                    </a:p>
                  </a:txBody>
                  <a:tcPr/>
                </a:tc>
                <a:tc>
                  <a:txBody>
                    <a:bodyPr/>
                    <a:lstStyle/>
                    <a:p>
                      <a:endParaRPr lang="tr-TR" sz="1400" b="1" u="sng" noProof="1">
                        <a:solidFill>
                          <a:srgbClr val="0000FF"/>
                        </a:solidFill>
                        <a:latin typeface="Arial"/>
                        <a:cs typeface="Arial"/>
                      </a:endParaRPr>
                    </a:p>
                  </a:txBody>
                  <a:tcPr/>
                </a:tc>
              </a:tr>
              <a:tr h="370840">
                <a:tc>
                  <a:txBody>
                    <a:bodyPr/>
                    <a:lstStyle/>
                    <a:p>
                      <a:r>
                        <a:rPr lang="tr-TR" sz="1400" kern="1200" noProof="1" smtClean="0">
                          <a:solidFill>
                            <a:srgbClr val="0000FF"/>
                          </a:solidFill>
                          <a:latin typeface="Arial"/>
                          <a:ea typeface="+mn-ea"/>
                          <a:cs typeface="Arial"/>
                        </a:rPr>
                        <a:t>Burs, yurt, kredi konularında bilgiler edinme</a:t>
                      </a:r>
                      <a:endParaRPr lang="tr-TR" sz="1400" noProof="1">
                        <a:solidFill>
                          <a:srgbClr val="0000FF"/>
                        </a:solidFill>
                        <a:latin typeface="Arial"/>
                        <a:cs typeface="Arial"/>
                      </a:endParaRPr>
                    </a:p>
                  </a:txBody>
                  <a:tcPr/>
                </a:tc>
                <a:tc>
                  <a:txBody>
                    <a:bodyPr/>
                    <a:lstStyle/>
                    <a:p>
                      <a:endParaRPr lang="tr-TR" sz="1400" b="1" u="sng" noProof="1">
                        <a:solidFill>
                          <a:srgbClr val="FF0000"/>
                        </a:solidFill>
                        <a:latin typeface="Arial"/>
                        <a:cs typeface="Arial"/>
                      </a:endParaRPr>
                    </a:p>
                  </a:txBody>
                  <a:tcPr/>
                </a:tc>
                <a:tc>
                  <a:txBody>
                    <a:bodyPr/>
                    <a:lstStyle/>
                    <a:p>
                      <a:endParaRPr lang="tr-TR" sz="1400" b="1" u="sng" noProof="1">
                        <a:solidFill>
                          <a:srgbClr val="0000FF"/>
                        </a:solidFill>
                        <a:latin typeface="Arial"/>
                        <a:cs typeface="Arial"/>
                      </a:endParaRPr>
                    </a:p>
                  </a:txBody>
                  <a:tcPr/>
                </a:tc>
              </a:tr>
              <a:tr h="370840">
                <a:tc>
                  <a:txBody>
                    <a:bodyPr/>
                    <a:lstStyle/>
                    <a:p>
                      <a:r>
                        <a:rPr lang="tr-TR" sz="1400" kern="1200" noProof="1" smtClean="0">
                          <a:solidFill>
                            <a:srgbClr val="0000FF"/>
                          </a:solidFill>
                          <a:latin typeface="Arial"/>
                          <a:ea typeface="+mn-ea"/>
                          <a:cs typeface="Arial"/>
                        </a:rPr>
                        <a:t>Kişisel sorunlarıyla başa çıkabilmeyi öğrenme</a:t>
                      </a:r>
                      <a:endParaRPr lang="tr-TR" sz="1400" noProof="1">
                        <a:solidFill>
                          <a:srgbClr val="0000FF"/>
                        </a:solidFill>
                        <a:latin typeface="Arial"/>
                        <a:cs typeface="Arial"/>
                      </a:endParaRPr>
                    </a:p>
                  </a:txBody>
                  <a:tcPr/>
                </a:tc>
                <a:tc>
                  <a:txBody>
                    <a:bodyPr/>
                    <a:lstStyle/>
                    <a:p>
                      <a:endParaRPr lang="tr-TR" sz="1400" b="1" u="sng" noProof="1">
                        <a:solidFill>
                          <a:srgbClr val="FF0000"/>
                        </a:solidFill>
                        <a:latin typeface="Arial"/>
                        <a:cs typeface="Arial"/>
                      </a:endParaRPr>
                    </a:p>
                  </a:txBody>
                  <a:tcPr/>
                </a:tc>
                <a:tc>
                  <a:txBody>
                    <a:bodyPr/>
                    <a:lstStyle/>
                    <a:p>
                      <a:endParaRPr lang="tr-TR" sz="1400" b="1" u="sng" noProof="1">
                        <a:solidFill>
                          <a:srgbClr val="0000FF"/>
                        </a:solidFill>
                        <a:latin typeface="Arial"/>
                        <a:cs typeface="Arial"/>
                      </a:endParaRPr>
                    </a:p>
                  </a:txBody>
                  <a:tcPr/>
                </a:tc>
              </a:tr>
              <a:tr h="370840">
                <a:tc>
                  <a:txBody>
                    <a:bodyPr/>
                    <a:lstStyle/>
                    <a:p>
                      <a:r>
                        <a:rPr lang="tr-TR" sz="1400" b="1" u="sng" kern="1200" noProof="1" smtClean="0">
                          <a:solidFill>
                            <a:srgbClr val="0000FF"/>
                          </a:solidFill>
                          <a:latin typeface="Arial"/>
                          <a:ea typeface="+mn-ea"/>
                          <a:cs typeface="Arial"/>
                        </a:rPr>
                        <a:t>En yoğun verilen rehberlik türüdür.</a:t>
                      </a:r>
                    </a:p>
                  </a:txBody>
                  <a:tcPr/>
                </a:tc>
                <a:tc>
                  <a:txBody>
                    <a:bodyPr/>
                    <a:lstStyle/>
                    <a:p>
                      <a:endParaRPr lang="tr-TR" sz="1400" noProof="1">
                        <a:solidFill>
                          <a:srgbClr val="292934"/>
                        </a:solidFill>
                        <a:latin typeface="Arial"/>
                        <a:cs typeface="Arial"/>
                      </a:endParaRPr>
                    </a:p>
                  </a:txBody>
                  <a:tcPr/>
                </a:tc>
                <a:tc>
                  <a:txBody>
                    <a:bodyPr/>
                    <a:lstStyle/>
                    <a:p>
                      <a:endParaRPr lang="tr-TR" sz="1400" b="1" u="sng" noProof="1">
                        <a:solidFill>
                          <a:srgbClr val="0000FF"/>
                        </a:solidFill>
                        <a:latin typeface="Arial"/>
                        <a:cs typeface="Arial"/>
                      </a:endParaRPr>
                    </a:p>
                  </a:txBody>
                  <a:tcPr/>
                </a:tc>
              </a:tr>
            </a:tbl>
          </a:graphicData>
        </a:graphic>
      </p:graphicFrame>
    </p:spTree>
    <p:extLst>
      <p:ext uri="{BB962C8B-B14F-4D97-AF65-F5344CB8AC3E}">
        <p14:creationId xmlns:p14="http://schemas.microsoft.com/office/powerpoint/2010/main" val="12183690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172</TotalTime>
  <Words>898</Words>
  <Application>Microsoft Office PowerPoint</Application>
  <PresentationFormat>Ekran Gösterisi (4:3)</PresentationFormat>
  <Paragraphs>139</Paragraphs>
  <Slides>6</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OpenSans</vt:lpstr>
      <vt:lpstr>Clarity</vt:lpstr>
      <vt:lpstr>Eğitim Kademelerine Göre Rehberlik Hizmetleri</vt:lpstr>
      <vt:lpstr>Okulöncesi</vt:lpstr>
      <vt:lpstr>İlkokul</vt:lpstr>
      <vt:lpstr>Ortaokul</vt:lpstr>
      <vt:lpstr>Ortaöğretim</vt:lpstr>
      <vt:lpstr>Yükseköğretim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Kademelerine Göre Rehberlik Hizmetleri</dc:title>
  <dc:creator>Author</dc:creator>
  <cp:lastModifiedBy>Reviewer</cp:lastModifiedBy>
  <cp:revision>16</cp:revision>
  <dcterms:created xsi:type="dcterms:W3CDTF">2016-10-20T20:44:54Z</dcterms:created>
  <dcterms:modified xsi:type="dcterms:W3CDTF">2017-03-15T13:57:50Z</dcterms:modified>
</cp:coreProperties>
</file>