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2" r:id="rId3"/>
    <p:sldId id="260" r:id="rId4"/>
    <p:sldId id="261" r:id="rId5"/>
    <p:sldId id="276" r:id="rId6"/>
    <p:sldId id="264" r:id="rId7"/>
    <p:sldId id="265" r:id="rId8"/>
    <p:sldId id="266" r:id="rId9"/>
    <p:sldId id="269" r:id="rId10"/>
    <p:sldId id="270" r:id="rId11"/>
    <p:sldId id="278" r:id="rId12"/>
    <p:sldId id="271" r:id="rId13"/>
    <p:sldId id="279" r:id="rId14"/>
    <p:sldId id="280" r:id="rId15"/>
    <p:sldId id="281" r:id="rId16"/>
    <p:sldId id="28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6952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90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32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59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1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73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3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38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2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58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751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70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28662" y="2000240"/>
            <a:ext cx="7099722" cy="1470025"/>
          </a:xfrm>
        </p:spPr>
        <p:txBody>
          <a:bodyPr>
            <a:noAutofit/>
          </a:bodyPr>
          <a:lstStyle/>
          <a:p>
            <a:pPr algn="ctr"/>
            <a:r>
              <a:rPr lang="tr-TR" sz="4800" b="1" dirty="0" smtClean="0"/>
              <a:t>Bilgi Kaynaklarını Eleştirel Değerlendirme</a:t>
            </a:r>
            <a:endParaRPr lang="tr-TR" sz="4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571636"/>
          </a:xfrm>
        </p:spPr>
        <p:txBody>
          <a:bodyPr>
            <a:noAutofit/>
          </a:bodyPr>
          <a:lstStyle/>
          <a:p>
            <a:pPr algn="ctr"/>
            <a:r>
              <a:rPr lang="tr-TR" sz="2400" dirty="0" err="1" smtClean="0"/>
              <a:t>Dr.Öğr.Üyesi</a:t>
            </a:r>
            <a:r>
              <a:rPr lang="tr-TR" sz="2400" dirty="0" smtClean="0"/>
              <a:t> </a:t>
            </a:r>
            <a:r>
              <a:rPr lang="tr-TR" sz="2400" dirty="0" err="1" smtClean="0"/>
              <a:t>T.Aslı</a:t>
            </a:r>
            <a:r>
              <a:rPr lang="tr-TR" sz="2400" dirty="0" smtClean="0"/>
              <a:t> </a:t>
            </a:r>
            <a:r>
              <a:rPr lang="tr-TR" sz="2400" dirty="0" smtClean="0"/>
              <a:t>SEZER</a:t>
            </a:r>
          </a:p>
          <a:p>
            <a:pPr algn="ctr"/>
            <a:endParaRPr lang="tr-TR" sz="2400" dirty="0" smtClean="0"/>
          </a:p>
          <a:p>
            <a:pPr algn="ctr"/>
            <a:r>
              <a:rPr lang="tr-TR" sz="2000" dirty="0" smtClean="0"/>
              <a:t>Ankara Üniversitesi</a:t>
            </a:r>
          </a:p>
          <a:p>
            <a:pPr algn="ctr"/>
            <a:r>
              <a:rPr lang="tr-TR" sz="2000" dirty="0" smtClean="0"/>
              <a:t>Hemşirelik Fakültesi</a:t>
            </a:r>
          </a:p>
          <a:p>
            <a:pPr algn="ctr"/>
            <a:r>
              <a:rPr lang="tr-TR" sz="2000" dirty="0" smtClean="0"/>
              <a:t>2023-2024 Güz </a:t>
            </a:r>
            <a:r>
              <a:rPr lang="tr-TR" sz="2000" dirty="0" smtClean="0"/>
              <a:t>Dönemi</a:t>
            </a:r>
            <a:endParaRPr lang="tr-T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/>
              <a:t>6. Başlangıçtaki araştırma sorusunun gözden geçirilip geçirilmeyeceğine karar verir. 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28700" y="2780928"/>
            <a:ext cx="7658100" cy="364846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a.Bilgi profesyonelleri, öğrenciler, hemşireler ve/veya öğretim üyeleriyle araştırma stratejilerinin eşdeğer eleştirilerine katılır. </a:t>
            </a:r>
          </a:p>
          <a:p>
            <a:endParaRPr lang="tr-TR" sz="2400" dirty="0" smtClean="0"/>
          </a:p>
          <a:p>
            <a:r>
              <a:rPr lang="tr-TR" sz="2400" dirty="0" smtClean="0"/>
              <a:t>b. Kişisel eğitim ve araştırma bütünlüğü içerisinde sonuçları ortaya koyar.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c. Orijinal </a:t>
            </a:r>
            <a:r>
              <a:rPr lang="tr-TR" dirty="0">
                <a:solidFill>
                  <a:srgbClr val="FF0000"/>
                </a:solidFill>
              </a:rPr>
              <a:t>bilgi ihtiyacının karşılanıp karşılanmadığını ya da ek bilgiye ihtiyaç olup olmadığını </a:t>
            </a:r>
            <a:r>
              <a:rPr lang="tr-TR" dirty="0"/>
              <a:t>belirler. 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d. Araştırma stratejisini değerlendirir ve gerektiğinde ek kavramları dâhil eder. 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 smtClean="0"/>
              <a:t>e</a:t>
            </a:r>
            <a:r>
              <a:rPr lang="tr-TR" dirty="0"/>
              <a:t>. Kullanılan bilgi erişim kaynaklarını değerlendirir ve gerektiğinde başka kaynakları da kapsayacak biçimde arttırır.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508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7. Elde </a:t>
            </a:r>
            <a:r>
              <a:rPr lang="tr-TR" sz="4900" b="1" dirty="0" smtClean="0"/>
              <a:t>edilen</a:t>
            </a:r>
            <a:r>
              <a:rPr lang="tr-TR" b="1" dirty="0" smtClean="0"/>
              <a:t> bilgiyi ve tüm süreci değerlendirir.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2786058"/>
            <a:ext cx="7427168" cy="3538542"/>
          </a:xfrm>
        </p:spPr>
        <p:txBody>
          <a:bodyPr/>
          <a:lstStyle/>
          <a:p>
            <a:pPr algn="just"/>
            <a:r>
              <a:rPr lang="tr-TR" dirty="0" smtClean="0"/>
              <a:t>a. Elde edilen bilgiyi inceler ve değerlendirir, bilgi arama sürecindeki olası iyileştirmeleri belirler. </a:t>
            </a:r>
          </a:p>
          <a:p>
            <a:pPr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b. Gelişmeleri sonraki projelere uygular.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8700" y="548680"/>
            <a:ext cx="72009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Özet olarak, bilgiyi eleştirel değerlendirerek bilgiyi yapılandırabiliriz.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4311352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Elde edilen bilgilerin doğru bir şekilde ilişkilendirilmesi, birleştirilmesi bilgiyi </a:t>
            </a:r>
            <a:r>
              <a:rPr lang="tr-TR" dirty="0">
                <a:solidFill>
                  <a:srgbClr val="FF0000"/>
                </a:solidFill>
              </a:rPr>
              <a:t>anlamlı</a:t>
            </a:r>
            <a:r>
              <a:rPr lang="tr-TR" dirty="0"/>
              <a:t> </a:t>
            </a:r>
            <a:r>
              <a:rPr lang="tr-TR" dirty="0" smtClean="0"/>
              <a:t>hâle getirir </a:t>
            </a:r>
            <a:r>
              <a:rPr lang="tr-TR" dirty="0"/>
              <a:t>ve bilginin </a:t>
            </a:r>
            <a:r>
              <a:rPr lang="tr-TR" dirty="0">
                <a:solidFill>
                  <a:srgbClr val="FF0000"/>
                </a:solidFill>
              </a:rPr>
              <a:t>değerini</a:t>
            </a:r>
            <a:r>
              <a:rPr lang="tr-TR" dirty="0"/>
              <a:t> </a:t>
            </a:r>
            <a:r>
              <a:rPr lang="tr-TR" dirty="0" smtClean="0"/>
              <a:t>artırır.</a:t>
            </a:r>
          </a:p>
          <a:p>
            <a:pPr algn="just"/>
            <a:r>
              <a:rPr lang="tr-TR" dirty="0" smtClean="0"/>
              <a:t>Kişinin </a:t>
            </a:r>
            <a:r>
              <a:rPr lang="tr-TR" dirty="0"/>
              <a:t>kavramlar arasındaki ilişkiyi anlaması ve </a:t>
            </a:r>
            <a:r>
              <a:rPr lang="tr-TR" dirty="0" smtClean="0"/>
              <a:t>edindiği </a:t>
            </a:r>
            <a:r>
              <a:rPr lang="tr-TR" dirty="0" smtClean="0">
                <a:solidFill>
                  <a:srgbClr val="FF0000"/>
                </a:solidFill>
              </a:rPr>
              <a:t>bilgilerden</a:t>
            </a:r>
            <a:r>
              <a:rPr lang="tr-TR" dirty="0" smtClean="0"/>
              <a:t> </a:t>
            </a:r>
            <a:r>
              <a:rPr lang="tr-TR" dirty="0">
                <a:solidFill>
                  <a:srgbClr val="FF0000"/>
                </a:solidFill>
              </a:rPr>
              <a:t>çıkarımlar yapması </a:t>
            </a:r>
            <a:r>
              <a:rPr lang="tr-TR" dirty="0" smtClean="0"/>
              <a:t>beklenir. Aynı </a:t>
            </a:r>
            <a:r>
              <a:rPr lang="tr-TR" dirty="0"/>
              <a:t>zamanda edindiği bilgileri </a:t>
            </a:r>
            <a:r>
              <a:rPr lang="tr-TR" dirty="0">
                <a:solidFill>
                  <a:srgbClr val="FF0000"/>
                </a:solidFill>
              </a:rPr>
              <a:t>kendi sözcükleriyle </a:t>
            </a:r>
            <a:r>
              <a:rPr lang="tr-TR" dirty="0" smtClean="0">
                <a:solidFill>
                  <a:srgbClr val="FF0000"/>
                </a:solidFill>
              </a:rPr>
              <a:t>özetlemesi gerekir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Edinilen </a:t>
            </a:r>
            <a:r>
              <a:rPr lang="tr-TR" dirty="0"/>
              <a:t>bilgilerin sıralanması, karşılaştırılması ve </a:t>
            </a:r>
            <a:r>
              <a:rPr lang="tr-TR" dirty="0" smtClean="0"/>
              <a:t>sınıflandırılmasını yapabilir.</a:t>
            </a:r>
          </a:p>
          <a:p>
            <a:pPr algn="just"/>
            <a:r>
              <a:rPr lang="tr-TR" dirty="0"/>
              <a:t>Bilginin </a:t>
            </a:r>
            <a:r>
              <a:rPr lang="tr-TR" dirty="0" smtClean="0"/>
              <a:t>eleştirel bakış </a:t>
            </a:r>
            <a:r>
              <a:rPr lang="tr-TR" dirty="0"/>
              <a:t>açısıyla ele </a:t>
            </a:r>
            <a:r>
              <a:rPr lang="tr-TR" dirty="0" smtClean="0"/>
              <a:t>alıp, </a:t>
            </a:r>
            <a:r>
              <a:rPr lang="tr-TR" dirty="0"/>
              <a:t>işe yarayanlar ile işe </a:t>
            </a:r>
            <a:r>
              <a:rPr lang="tr-TR" dirty="0" smtClean="0"/>
              <a:t>yaramayanları ayıklayabilmelidir. İşe </a:t>
            </a:r>
            <a:r>
              <a:rPr lang="tr-TR" dirty="0"/>
              <a:t>yarayanlar </a:t>
            </a:r>
            <a:r>
              <a:rPr lang="tr-TR" dirty="0" smtClean="0"/>
              <a:t> karşılaştırılarak sınıflandırılır </a:t>
            </a:r>
            <a:r>
              <a:rPr lang="tr-TR" dirty="0"/>
              <a:t>ve kullanıma hazır hâle getirmek için </a:t>
            </a:r>
            <a:r>
              <a:rPr lang="tr-TR" dirty="0" smtClean="0"/>
              <a:t>yapılandırılır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/>
              <a:t>Bilgi </a:t>
            </a:r>
            <a:r>
              <a:rPr lang="tr-TR" dirty="0"/>
              <a:t>analiz ve sentez </a:t>
            </a:r>
            <a:r>
              <a:rPr lang="tr-TR" dirty="0" smtClean="0"/>
              <a:t>edilerek değerlendirilir, bütünleştirilir.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60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Çalışma Etkinliği: </a:t>
            </a:r>
            <a:br>
              <a:rPr lang="tr-TR" dirty="0" smtClean="0"/>
            </a:br>
            <a:r>
              <a:rPr lang="tr-TR" dirty="0" smtClean="0"/>
              <a:t>Bilgiyi yapılandıralım.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421" y="2286000"/>
            <a:ext cx="619945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087016"/>
          </a:xfrm>
        </p:spPr>
        <p:txBody>
          <a:bodyPr/>
          <a:lstStyle/>
          <a:p>
            <a:r>
              <a:rPr lang="tr-TR" dirty="0" smtClean="0"/>
              <a:t>Etkinliğin amacı: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8700" y="1988840"/>
            <a:ext cx="7200900" cy="3878560"/>
          </a:xfrm>
        </p:spPr>
        <p:txBody>
          <a:bodyPr/>
          <a:lstStyle/>
          <a:p>
            <a:pPr algn="just"/>
            <a:r>
              <a:rPr lang="tr-TR" dirty="0" smtClean="0">
                <a:latin typeface="+mj-lt"/>
              </a:rPr>
              <a:t>«Ulaştığınız </a:t>
            </a:r>
            <a:r>
              <a:rPr lang="tr-TR" dirty="0">
                <a:latin typeface="+mj-lt"/>
              </a:rPr>
              <a:t>bilgileri ilişkilendirerek ve birleştirerek elde </a:t>
            </a:r>
            <a:r>
              <a:rPr lang="tr-TR" dirty="0" smtClean="0">
                <a:latin typeface="+mj-lt"/>
              </a:rPr>
              <a:t>ettiğiniz </a:t>
            </a:r>
            <a:r>
              <a:rPr lang="tr-TR" dirty="0">
                <a:latin typeface="+mj-lt"/>
              </a:rPr>
              <a:t>bilgileri sıralayabilme, </a:t>
            </a:r>
            <a:r>
              <a:rPr lang="tr-TR" dirty="0" smtClean="0">
                <a:latin typeface="+mj-lt"/>
              </a:rPr>
              <a:t>karşılaştırabilme ve sınıflandırabilme»</a:t>
            </a:r>
          </a:p>
          <a:p>
            <a:pPr algn="just"/>
            <a:r>
              <a:rPr lang="tr-TR" dirty="0" smtClean="0">
                <a:latin typeface="+mj-lt"/>
              </a:rPr>
              <a:t>«Yeni edindiğiniz bilgileri </a:t>
            </a:r>
            <a:r>
              <a:rPr lang="tr-TR" dirty="0">
                <a:latin typeface="+mj-lt"/>
              </a:rPr>
              <a:t>önceki </a:t>
            </a:r>
            <a:r>
              <a:rPr lang="tr-TR" dirty="0" smtClean="0">
                <a:latin typeface="+mj-lt"/>
              </a:rPr>
              <a:t>bilgileriniz ile </a:t>
            </a:r>
            <a:r>
              <a:rPr lang="tr-TR" dirty="0">
                <a:latin typeface="+mj-lt"/>
              </a:rPr>
              <a:t>karşılaştırıp hedef kitleye en iyi şekilde </a:t>
            </a:r>
            <a:r>
              <a:rPr lang="tr-TR" dirty="0" smtClean="0">
                <a:latin typeface="+mj-lt"/>
              </a:rPr>
              <a:t>iletebileceğiniz bir </a:t>
            </a:r>
            <a:r>
              <a:rPr lang="tr-TR" dirty="0">
                <a:latin typeface="+mj-lt"/>
              </a:rPr>
              <a:t>iletişim ortamı ve formatı seçebilme. Elde ettiği bilgileri analiz etme ve </a:t>
            </a:r>
            <a:r>
              <a:rPr lang="tr-TR" dirty="0" smtClean="0">
                <a:latin typeface="+mj-lt"/>
              </a:rPr>
              <a:t>değerlendirebilme»</a:t>
            </a:r>
          </a:p>
          <a:p>
            <a:pPr algn="just"/>
            <a:endParaRPr lang="tr-TR" dirty="0">
              <a:latin typeface="+mj-lt"/>
            </a:endParaRPr>
          </a:p>
          <a:p>
            <a:r>
              <a:rPr lang="tr-TR" b="1" dirty="0" smtClean="0">
                <a:latin typeface="+mj-lt"/>
              </a:rPr>
              <a:t>Araştırma konusu: «Hemşirelikte/sağlık alanında yenilikçi yaklaşımlar»</a:t>
            </a:r>
            <a:endParaRPr lang="tr-T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32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Araştırma yapmak için aklınıza ilk gelen yöntem nedir</a:t>
            </a:r>
          </a:p>
          <a:p>
            <a:pPr algn="just"/>
            <a:r>
              <a:rPr lang="tr-TR" dirty="0" smtClean="0"/>
              <a:t>Bulduğunuz bilgilere hangi kaynaklardan ulaştınız</a:t>
            </a:r>
          </a:p>
          <a:p>
            <a:pPr algn="just"/>
            <a:r>
              <a:rPr lang="tr-TR" dirty="0" smtClean="0"/>
              <a:t>Hemşirelikte/sağlık alanında yenilikçi yaklaşımlar ile ilgili  bilgileri araştırıp karşılaştırarak değişime yönelik bulduğunuz bilgileri sınıflayınız.</a:t>
            </a:r>
          </a:p>
          <a:p>
            <a:pPr algn="just"/>
            <a:r>
              <a:rPr lang="tr-TR" dirty="0" smtClean="0"/>
              <a:t>Elde ettiği bilgileri analiz edin, değerlendirin ve kendi cümleleriniz ile ifade ediniz.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31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2306380" y="2967335"/>
            <a:ext cx="5150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TEŞEKKÜRLER</a:t>
            </a:r>
            <a:endParaRPr lang="tr-TR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836712"/>
            <a:ext cx="7416824" cy="5544616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Standart I: Bilgi okuryazarı hemşire bilgi gereksiniminin doğasını ve boyutunu belirler </a:t>
            </a:r>
          </a:p>
          <a:p>
            <a:pPr algn="just"/>
            <a:r>
              <a:rPr lang="tr-TR" dirty="0" smtClean="0"/>
              <a:t>Standart II: Bilgi okuryazarı hemşire gereksinimi olan bilgiye etkin ve yetkin erişir.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Standart III: Bilgi okuryazarı hemşire elde ettiği bilgileri ve bilgi kaynaklarını eleştirel olarak değerlendirir.</a:t>
            </a:r>
          </a:p>
          <a:p>
            <a:pPr algn="just"/>
            <a:r>
              <a:rPr lang="tr-TR" dirty="0" smtClean="0"/>
              <a:t>Standart IV: Bilgi okuryazarı hemşire, bireysel olarak veya bir grubun üyesi olarak belirli bir amaca ulaşmak için bilgiyi etkili bir biçimde kullanır. </a:t>
            </a:r>
          </a:p>
          <a:p>
            <a:pPr algn="just"/>
            <a:r>
              <a:rPr lang="tr-TR" dirty="0" smtClean="0"/>
              <a:t>Standart V: Bilgi okuryazarı hemşire bilgi erişimine ve kullanımına ilişkin birçok ekonomik, politik ya da sosyal konuyu kavrar, bilgiyi etiğe ve yasal kurallara uygun kullanır.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7170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1. Elde ettiği bilgiden çıkardığı ana düşünceleri özetler.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dirty="0" smtClean="0"/>
              <a:t>a. Hemşirelik, sağlık veya tıp </a:t>
            </a:r>
            <a:r>
              <a:rPr lang="tr-TR" b="1" dirty="0" smtClean="0">
                <a:solidFill>
                  <a:srgbClr val="FF0000"/>
                </a:solidFill>
              </a:rPr>
              <a:t>araştırma dergilerine başvurur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smtClean="0"/>
              <a:t>temel düşünceleri özetlemek için </a:t>
            </a:r>
            <a:r>
              <a:rPr lang="tr-TR" u="sng" dirty="0" smtClean="0">
                <a:solidFill>
                  <a:srgbClr val="FF0000"/>
                </a:solidFill>
              </a:rPr>
              <a:t>makalelerin özet ve sonuç bölümlerini</a:t>
            </a:r>
            <a:r>
              <a:rPr lang="tr-TR" u="sng" dirty="0" smtClean="0"/>
              <a:t> </a:t>
            </a:r>
            <a:r>
              <a:rPr lang="tr-TR" dirty="0" smtClean="0"/>
              <a:t>kullanır. </a:t>
            </a:r>
          </a:p>
          <a:p>
            <a:pPr marL="514350" indent="-514350">
              <a:buNone/>
            </a:pPr>
            <a:r>
              <a:rPr lang="tr-TR" dirty="0" smtClean="0"/>
              <a:t>b. Ana fikri metinden seçer.</a:t>
            </a:r>
          </a:p>
          <a:p>
            <a:pPr marL="514350" indent="-514350">
              <a:buNone/>
            </a:pPr>
            <a:r>
              <a:rPr lang="tr-TR" dirty="0" smtClean="0"/>
              <a:t>c. Sorunun unsurlarını belirler ve /veya soruyu ortaya koymak için </a:t>
            </a:r>
            <a:r>
              <a:rPr lang="tr-TR" dirty="0" smtClean="0"/>
              <a:t>bilgi </a:t>
            </a:r>
            <a:r>
              <a:rPr lang="tr-TR" dirty="0" smtClean="0"/>
              <a:t>kaynağının ana fikrini yeniden şekillendirir.</a:t>
            </a:r>
          </a:p>
          <a:p>
            <a:pPr marL="514350" indent="-514350">
              <a:buNone/>
            </a:pPr>
            <a:r>
              <a:rPr lang="tr-TR" dirty="0" smtClean="0"/>
              <a:t>d. </a:t>
            </a:r>
            <a:r>
              <a:rPr lang="tr-TR" b="1" dirty="0" smtClean="0">
                <a:solidFill>
                  <a:srgbClr val="FF0000"/>
                </a:solidFill>
              </a:rPr>
              <a:t>Uygun alıntı </a:t>
            </a:r>
            <a:r>
              <a:rPr lang="tr-TR" dirty="0" smtClean="0"/>
              <a:t>yapılabilecek </a:t>
            </a:r>
            <a:r>
              <a:rPr lang="tr-TR" dirty="0" smtClean="0"/>
              <a:t>tüm materyalleri belirler.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/>
              <a:t>2. Hem bilgiyi hem de kaynağını değerlendirmek için başvuru ve açıklık ölçütleri yoluyla bilgiyi seçer. 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786058"/>
            <a:ext cx="8003232" cy="3340105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a. Gerçekleri, bakış açısını ve görüşü ayırabilir. </a:t>
            </a:r>
          </a:p>
          <a:p>
            <a:pPr algn="just"/>
            <a:r>
              <a:rPr lang="tr-TR" dirty="0" smtClean="0"/>
              <a:t>b. </a:t>
            </a:r>
            <a:r>
              <a:rPr lang="tr-TR" b="1" dirty="0" smtClean="0">
                <a:solidFill>
                  <a:srgbClr val="FF0000"/>
                </a:solidFill>
              </a:rPr>
              <a:t>Araştırma ve kanıt özetleri ile klinik görüşünü ayırabilir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c. Bilginin kendisindeki veya kullanımındaki varsayımları, ön yargıları, yanıltmaları veya çarpıtmaları bilir. </a:t>
            </a:r>
          </a:p>
          <a:p>
            <a:pPr algn="just"/>
            <a:r>
              <a:rPr lang="tr-TR" dirty="0" smtClean="0"/>
              <a:t>d. Hemşireliğin ötesinde eğitim ve öğretim, psikoloji, işletme, liderlik ve yönetim, halk sağlığı, sağlık hizmetleri yönetimi, toplumsal istatistikler gibi çok çeşitli disiplinden kaynakları göz önünde bulundurur.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8700" y="908720"/>
            <a:ext cx="7200900" cy="495868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e</a:t>
            </a:r>
            <a:r>
              <a:rPr lang="tr-TR" dirty="0" smtClean="0"/>
              <a:t>. Bilgilerin </a:t>
            </a:r>
            <a:r>
              <a:rPr lang="tr-TR" dirty="0"/>
              <a:t>ve kanıtların </a:t>
            </a:r>
            <a:r>
              <a:rPr lang="tr-TR" b="1" dirty="0">
                <a:solidFill>
                  <a:srgbClr val="FF0000"/>
                </a:solidFill>
              </a:rPr>
              <a:t>güvenilirliğini</a:t>
            </a:r>
            <a:r>
              <a:rPr lang="tr-TR" b="1" dirty="0"/>
              <a:t>,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geçerliliğini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doğruluğunu</a:t>
            </a:r>
            <a:r>
              <a:rPr lang="tr-TR" dirty="0">
                <a:solidFill>
                  <a:srgbClr val="FF0000"/>
                </a:solidFill>
              </a:rPr>
              <a:t>, yetkinliğini, </a:t>
            </a:r>
            <a:r>
              <a:rPr lang="tr-TR" b="1" dirty="0">
                <a:solidFill>
                  <a:srgbClr val="FF0000"/>
                </a:solidFill>
              </a:rPr>
              <a:t>güncelliğini</a:t>
            </a:r>
            <a:r>
              <a:rPr lang="tr-TR" b="1" dirty="0"/>
              <a:t>,</a:t>
            </a:r>
            <a:r>
              <a:rPr lang="tr-TR" dirty="0"/>
              <a:t> görüş ya da yanlılığını çeşitli kaynaklardan inceler ve karşılaştırır.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/>
              <a:t>f. Bilginin üretildiği kültürel, tarihsel, fiziksel, politik, toplumsal ya da diğer bağlamları bilir ve bunların bilgiyi yorumlamadaki etkisini anlar.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/>
              <a:t>g. </a:t>
            </a:r>
            <a:r>
              <a:rPr lang="tr-TR" dirty="0">
                <a:solidFill>
                  <a:srgbClr val="FF0000"/>
                </a:solidFill>
              </a:rPr>
              <a:t>Hemşirelik ve sağlıkta kullanılan yöntemleri ve tıbbi araştırma çalışmalarını birbirinden </a:t>
            </a:r>
            <a:r>
              <a:rPr lang="tr-TR" dirty="0" smtClean="0">
                <a:solidFill>
                  <a:srgbClr val="FF0000"/>
                </a:solidFill>
              </a:rPr>
              <a:t>ayırır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h. Literatürdeki boşlukları </a:t>
            </a:r>
            <a:r>
              <a:rPr lang="tr-TR" b="1" dirty="0"/>
              <a:t>araştırma fırsatları </a:t>
            </a:r>
            <a:r>
              <a:rPr lang="tr-TR" dirty="0"/>
              <a:t>olarak değerlendirir.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470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3</a:t>
            </a:r>
            <a:r>
              <a:rPr lang="tr-TR" b="1" dirty="0" smtClean="0"/>
              <a:t>. Yeni kavramlar oluşturmak için temel düşünceleri sentezler.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28700" y="2171700"/>
            <a:ext cx="7200900" cy="40656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/>
              <a:t>a.Araştırma sorusunu cevaplayacak </a:t>
            </a:r>
            <a:r>
              <a:rPr lang="tr-TR" dirty="0" smtClean="0">
                <a:solidFill>
                  <a:srgbClr val="FF0000"/>
                </a:solidFill>
              </a:rPr>
              <a:t>farklı bilgileri sentezler </a:t>
            </a:r>
            <a:r>
              <a:rPr lang="tr-TR" dirty="0" smtClean="0"/>
              <a:t>ve ilgili araştırmayı söz konusu soruya geneller.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b. Kavramlar arasındaki ilişkiler ağını bilir ve bunları destekleyici kanıtlarla imkân dâhilinde yararlı temel cümleler ve/veya </a:t>
            </a:r>
            <a:r>
              <a:rPr lang="tr-TR" dirty="0" smtClean="0">
                <a:solidFill>
                  <a:srgbClr val="FF0000"/>
                </a:solidFill>
              </a:rPr>
              <a:t>bulgu özetleri </a:t>
            </a:r>
            <a:r>
              <a:rPr lang="tr-TR" dirty="0" smtClean="0"/>
              <a:t>halinde bir araya getirir. </a:t>
            </a:r>
            <a:endParaRPr lang="tr-TR" dirty="0" smtClean="0"/>
          </a:p>
          <a:p>
            <a:pPr algn="just"/>
            <a:endParaRPr lang="tr-TR" dirty="0" smtClean="0"/>
          </a:p>
          <a:p>
            <a:r>
              <a:rPr lang="tr-TR" dirty="0"/>
              <a:t>c. İlk sentezi ek bilgileri gerektirebilecek yeni hipotezler ortaya koyan çıkarımlara doğru mümkün olduğunca genişletir. </a:t>
            </a:r>
          </a:p>
          <a:p>
            <a:endParaRPr lang="tr-TR" dirty="0"/>
          </a:p>
          <a:p>
            <a:r>
              <a:rPr lang="tr-TR" dirty="0"/>
              <a:t>d. Fikirlerin ve diğer olguların etkileşimini araştırmak için bilgisayar ve diğer teknolojilerden </a:t>
            </a:r>
            <a:r>
              <a:rPr lang="tr-TR" dirty="0" smtClean="0"/>
              <a:t>yararlanır</a:t>
            </a:r>
            <a:r>
              <a:rPr lang="tr-TR" dirty="0"/>
              <a:t>.</a:t>
            </a:r>
          </a:p>
          <a:p>
            <a:pPr algn="just"/>
            <a:endParaRPr lang="tr-T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556792"/>
            <a:ext cx="7859216" cy="4767808"/>
          </a:xfrm>
        </p:spPr>
        <p:txBody>
          <a:bodyPr>
            <a:normAutofit/>
          </a:bodyPr>
          <a:lstStyle/>
          <a:p>
            <a:r>
              <a:rPr lang="tr-TR" dirty="0" smtClean="0"/>
              <a:t>e. Hemşirelik uygulamasındaki </a:t>
            </a:r>
            <a:r>
              <a:rPr lang="tr-TR" dirty="0" smtClean="0">
                <a:solidFill>
                  <a:srgbClr val="FF0000"/>
                </a:solidFill>
              </a:rPr>
              <a:t>en iyi </a:t>
            </a:r>
            <a:r>
              <a:rPr lang="tr-TR" dirty="0" smtClean="0">
                <a:solidFill>
                  <a:srgbClr val="FF0000"/>
                </a:solidFill>
              </a:rPr>
              <a:t>bulguyu (kanıtı)</a:t>
            </a:r>
            <a:r>
              <a:rPr lang="tr-TR" dirty="0" smtClean="0"/>
              <a:t> </a:t>
            </a:r>
            <a:r>
              <a:rPr lang="tr-TR" dirty="0" smtClean="0"/>
              <a:t>belirleyip uygulamak için literatür ve </a:t>
            </a:r>
            <a:r>
              <a:rPr lang="tr-TR" dirty="0" smtClean="0">
                <a:solidFill>
                  <a:srgbClr val="FF0000"/>
                </a:solidFill>
              </a:rPr>
              <a:t>diğer bulguları eleştirel bir açıdan değerlendirecek analitik yöntemleri kullanır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f. Mevcut bilgileri yeni kavramlar ortaya koyacak özgün düşünce, deney ve/veya analizler ile harmanlanabileceğini bilir.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g. Soruyu irdeleyecek </a:t>
            </a:r>
            <a:r>
              <a:rPr lang="tr-TR" dirty="0" smtClean="0">
                <a:solidFill>
                  <a:srgbClr val="FF0000"/>
                </a:solidFill>
              </a:rPr>
              <a:t>temel niteliksel ve niceliksel verileri yorumlar.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704088"/>
            <a:ext cx="7859216" cy="151046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/>
              <a:t>4.Bilgiye eklenen yeni değeri</a:t>
            </a:r>
            <a:r>
              <a:rPr lang="tr-TR" sz="2800" b="1" dirty="0" smtClean="0"/>
              <a:t>, bilgideki </a:t>
            </a:r>
            <a:r>
              <a:rPr lang="tr-TR" sz="2800" b="1" dirty="0" smtClean="0"/>
              <a:t>zıtlıklarını ya da diğer farklı özellikleri belirlemek </a:t>
            </a:r>
            <a:r>
              <a:rPr lang="tr-TR" sz="2800" b="1" dirty="0" smtClean="0"/>
              <a:t>için </a:t>
            </a:r>
            <a:r>
              <a:rPr lang="tr-TR" sz="2800" b="1" dirty="0" smtClean="0"/>
              <a:t>yeni bilgiyle eski bilgiyi karşılaştırır.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348880"/>
            <a:ext cx="8229600" cy="3895732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a. Yeni bilgiye dayalı sürekli çözüm üretme ihtiyacını değerlendirir.</a:t>
            </a:r>
          </a:p>
          <a:p>
            <a:pPr algn="just"/>
            <a:r>
              <a:rPr lang="tr-TR" dirty="0" smtClean="0"/>
              <a:t> b. Kanıta dayalı uygulamayı değiştirmek için geçerli olan ve olmayan sebepleri birbirinden ayırır. </a:t>
            </a:r>
          </a:p>
          <a:p>
            <a:pPr algn="just"/>
            <a:r>
              <a:rPr lang="tr-TR" dirty="0" smtClean="0"/>
              <a:t>c. Erişilen bilginin diğer kaynaklardan elde edilen bilgileri doğrulayıp doğrulamadığını belirlemek için bilinçli bir şekilde seçilen ölçütleri kullanılır. </a:t>
            </a:r>
          </a:p>
          <a:p>
            <a:pPr algn="just"/>
            <a:r>
              <a:rPr lang="tr-TR" dirty="0" smtClean="0"/>
              <a:t>d. Elde edilen bilgiye dayalı sonuçlar ortaya koyar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e. </a:t>
            </a:r>
            <a:r>
              <a:rPr lang="tr-TR" dirty="0">
                <a:solidFill>
                  <a:srgbClr val="FF0000"/>
                </a:solidFill>
              </a:rPr>
              <a:t>Yeni bilgiyle önceki bilgiyi birleştirir. </a:t>
            </a:r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f. </a:t>
            </a:r>
            <a:r>
              <a:rPr lang="tr-TR" dirty="0"/>
              <a:t>Bilginin, bilgi gereksinimiyle ilişkisinde </a:t>
            </a:r>
            <a:r>
              <a:rPr lang="tr-TR" dirty="0">
                <a:solidFill>
                  <a:srgbClr val="FF0000"/>
                </a:solidFill>
              </a:rPr>
              <a:t>kanıt olup olmadığını </a:t>
            </a:r>
            <a:r>
              <a:rPr lang="tr-TR" dirty="0"/>
              <a:t>belirler.</a:t>
            </a:r>
          </a:p>
          <a:p>
            <a:pPr algn="just"/>
            <a:r>
              <a:rPr lang="tr-TR" dirty="0" smtClean="0"/>
              <a:t>g. </a:t>
            </a:r>
            <a:r>
              <a:rPr lang="tr-TR" dirty="0"/>
              <a:t>Konuyla ilgili bilgiyi bireyin değer sistemiyle çatıştığında bile </a:t>
            </a:r>
            <a:r>
              <a:rPr lang="tr-TR" dirty="0">
                <a:solidFill>
                  <a:srgbClr val="FF0000"/>
                </a:solidFill>
              </a:rPr>
              <a:t>tarafsız bir duruş</a:t>
            </a:r>
            <a:r>
              <a:rPr lang="tr-TR" dirty="0"/>
              <a:t> sergilemeye dikkat ederek araştırmaya dâhil eder.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284752"/>
          </a:xfrm>
        </p:spPr>
        <p:txBody>
          <a:bodyPr>
            <a:noAutofit/>
          </a:bodyPr>
          <a:lstStyle/>
          <a:p>
            <a:pPr algn="just"/>
            <a:r>
              <a:rPr lang="tr-TR" sz="3200" b="1" dirty="0" smtClean="0"/>
              <a:t>5. Diğer meslek mensupları, alanın uzmanları ve/veya uygulayıcılarıyla iletişim kurarak bilginin yorumlanmasını ve anlaşılmasını sağlar. 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2708920"/>
            <a:ext cx="7931224" cy="3816424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a.Bilgiyi doğrulamak, anlamak ve yorumlamak için ders oturumlarına ve görsel elektronik tartışmalara katılır. </a:t>
            </a:r>
          </a:p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b. Küçük gruplar ve takım halinde etkili bir biçimde çalışır. </a:t>
            </a:r>
          </a:p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c. Çeşitli mekanizmalar yoluyla </a:t>
            </a:r>
            <a:r>
              <a:rPr lang="tr-TR" dirty="0" smtClean="0"/>
              <a:t>uzman </a:t>
            </a:r>
            <a:r>
              <a:rPr lang="tr-TR" dirty="0" smtClean="0"/>
              <a:t>görüşünü araştırır.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d. En iyi uygulama bulgularını/kanıtlarını meslekler arası topluluklarla mesleki tartışma listelerinde, ağlarda ve mesleki konferanslarda paylaşır, onları kullanır ve/veya onlara katkı sağlar. </a:t>
            </a:r>
          </a:p>
          <a:p>
            <a:pPr algn="just"/>
            <a:endParaRPr lang="tr-T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Kırpma</Template>
  <TotalTime>186</TotalTime>
  <Words>983</Words>
  <Application>Microsoft Office PowerPoint</Application>
  <PresentationFormat>Ekran Gösterisi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Franklin Gothic Book</vt:lpstr>
      <vt:lpstr>Crop</vt:lpstr>
      <vt:lpstr>Bilgi Kaynaklarını Eleştirel Değerlendirme</vt:lpstr>
      <vt:lpstr>PowerPoint Sunusu</vt:lpstr>
      <vt:lpstr>1. Elde ettiği bilgiden çıkardığı ana düşünceleri özetler.  </vt:lpstr>
      <vt:lpstr>2. Hem bilgiyi hem de kaynağını değerlendirmek için başvuru ve açıklık ölçütleri yoluyla bilgiyi seçer. </vt:lpstr>
      <vt:lpstr>PowerPoint Sunusu</vt:lpstr>
      <vt:lpstr>3. Yeni kavramlar oluşturmak için temel düşünceleri sentezler.</vt:lpstr>
      <vt:lpstr>PowerPoint Sunusu</vt:lpstr>
      <vt:lpstr>4.Bilgiye eklenen yeni değeri, bilgideki zıtlıklarını ya da diğer farklı özellikleri belirlemek için yeni bilgiyle eski bilgiyi karşılaştırır.</vt:lpstr>
      <vt:lpstr>5. Diğer meslek mensupları, alanın uzmanları ve/veya uygulayıcılarıyla iletişim kurarak bilginin yorumlanmasını ve anlaşılmasını sağlar. </vt:lpstr>
      <vt:lpstr>6. Başlangıçtaki araştırma sorusunun gözden geçirilip geçirilmeyeceğine karar verir. </vt:lpstr>
      <vt:lpstr>PowerPoint Sunusu</vt:lpstr>
      <vt:lpstr>7. Elde edilen bilgiyi ve tüm süreci değerlendirir. </vt:lpstr>
      <vt:lpstr>Özet olarak, bilgiyi eleştirel değerlendirerek bilgiyi yapılandırabiliriz.</vt:lpstr>
      <vt:lpstr>Çalışma Etkinliği:  Bilgiyi yapılandıralım.</vt:lpstr>
      <vt:lpstr>Etkinliğin amacı: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 kaynaklarını eleştirel değerlendirme</dc:title>
  <dc:creator>ERKAY</dc:creator>
  <cp:lastModifiedBy>Aslı</cp:lastModifiedBy>
  <cp:revision>25</cp:revision>
  <dcterms:created xsi:type="dcterms:W3CDTF">2021-03-26T21:24:40Z</dcterms:created>
  <dcterms:modified xsi:type="dcterms:W3CDTF">2023-11-01T07:19:36Z</dcterms:modified>
</cp:coreProperties>
</file>