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lvl1pPr marL="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600" b="1" i="0" u="none" baseline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1pPr>
    <a:lvl2pPr marL="4572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600" b="1" i="0" u="none" baseline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2pPr>
    <a:lvl3pPr marL="9144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600" b="1" i="0" u="none" baseline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3pPr>
    <a:lvl4pPr marL="13716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600" b="1" i="0" u="none" baseline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4pPr>
    <a:lvl5pPr marL="18288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600" b="1" i="0" u="none" baseline="0">
        <a:solidFill>
          <a:schemeClr val="dk1"/>
        </a:solidFill>
        <a:latin typeface="Arial" pitchFamily="34" charset="0"/>
        <a:ea typeface="Arial" pitchFamily="34" charset="0"/>
        <a:sym typeface="Arial" pitchFamily="34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1048705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066CB-6AE8-4FE7-BBE6-5D7F2903A270}" type="datetimeFigureOut">
              <a:rPr lang="tr-TR" smtClean="0"/>
              <a:t>9.5.2019</a:t>
            </a:fld>
            <a:endParaRPr lang="tr-TR"/>
          </a:p>
        </p:txBody>
      </p:sp>
      <p:sp>
        <p:nvSpPr>
          <p:cNvPr id="1048706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1048707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476B9-82A0-4AE4-AF33-872D9936C9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03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1048694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endParaRPr lang="tr-TR" altLang="en-US" sz="1200"/>
          </a:p>
        </p:txBody>
      </p:sp>
      <p:sp>
        <p:nvSpPr>
          <p:cNvPr id="1048699" name="1048695 Veri Yer Tutucusu"/>
          <p:cNvSpPr>
            <a:spLocks noGrp="1"/>
          </p:cNvSpPr>
          <p:nvPr>
            <p:ph type="dt" idx="1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algn="r"/>
            <a:fld id="{566ABCEB-ACFC-4714-9973-3DA970169C29}" type="datetime1">
              <a:rPr lang="tr-TR" altLang="en-US" sz="1200"/>
              <a:pPr lvl="0" algn="r"/>
              <a:t>9.5.2019</a:t>
            </a:fld>
            <a:endParaRPr lang="tr-TR" altLang="en-US" sz="1200"/>
          </a:p>
        </p:txBody>
      </p:sp>
      <p:sp>
        <p:nvSpPr>
          <p:cNvPr id="1048700" name="1048696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701" name="1048697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tr-TR" altLang="en-US"/>
              <a:t>Asıl metin stillerini düzenlemek için tıklatın</a:t>
            </a:r>
          </a:p>
          <a:p>
            <a:pPr lvl="1"/>
            <a:r>
              <a:rPr lang="tr-TR" altLang="en-US"/>
              <a:t>İkinci düzey</a:t>
            </a:r>
          </a:p>
          <a:p>
            <a:pPr lvl="2"/>
            <a:r>
              <a:rPr lang="tr-TR" altLang="en-US"/>
              <a:t>Üçüncü düzey</a:t>
            </a:r>
          </a:p>
          <a:p>
            <a:pPr lvl="3"/>
            <a:r>
              <a:rPr lang="tr-TR" altLang="en-US"/>
              <a:t>Dördüncü düzey</a:t>
            </a:r>
          </a:p>
          <a:p>
            <a:pPr lvl="4"/>
            <a:r>
              <a:rPr lang="tr-TR" altLang="en-US"/>
              <a:t>Beşinci düzey</a:t>
            </a:r>
          </a:p>
        </p:txBody>
      </p:sp>
      <p:sp>
        <p:nvSpPr>
          <p:cNvPr id="1048702" name="1048698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/>
            <a:endParaRPr lang="tr-TR" altLang="en-US" sz="1200"/>
          </a:p>
        </p:txBody>
      </p:sp>
      <p:sp>
        <p:nvSpPr>
          <p:cNvPr id="1048703" name="1048699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566ABCEB-ACFC-4714-9973-3DA970169C29}" type="slidenum">
              <a:rPr lang="tr-TR" altLang="en-US" sz="1200"/>
              <a:pPr lvl="0" algn="r"/>
              <a:t>‹#›</a:t>
            </a:fld>
            <a:endParaRPr lang="tr-TR" altLang="en-US" sz="1200"/>
          </a:p>
        </p:txBody>
      </p:sp>
    </p:spTree>
    <p:extLst>
      <p:ext uri="{BB962C8B-B14F-4D97-AF65-F5344CB8AC3E}">
        <p14:creationId xmlns:p14="http://schemas.microsoft.com/office/powerpoint/2010/main" val="2412966095"/>
      </p:ext>
    </p:extLst>
  </p:cSld>
  <p:clrMap bg1="dk1" tx1="dk1" bg2="dk1" tx2="dk1" accent1="dk1" accent2="dk1" accent3="dk1" accent4="dk1" accent5="dk1" accent6="dk1" hlink="dk1" folHlink="dk1"/>
  <p:notesStyle>
    <a:lvl1pPr marL="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sym typeface="Arial" pitchFamily="34" charset="0"/>
      </a:defRPr>
    </a:lvl1pPr>
    <a:lvl2pPr marL="45720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sym typeface="Arial" pitchFamily="34" charset="0"/>
      </a:defRPr>
    </a:lvl2pPr>
    <a:lvl3pPr marL="91440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sym typeface="Arial" pitchFamily="34" charset="0"/>
      </a:defRPr>
    </a:lvl3pPr>
    <a:lvl4pPr marL="137160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sym typeface="Arial" pitchFamily="34" charset="0"/>
      </a:defRPr>
    </a:lvl4pPr>
    <a:lvl5pPr marL="1828800" indent="0" algn="l" rtl="0" fontAlgn="base" latinLnBrk="1">
      <a:lnSpc>
        <a:spcPct val="100000"/>
      </a:lnSpc>
      <a:spcBef>
        <a:spcPct val="30000"/>
      </a:spcBef>
      <a:spcAft>
        <a:spcPct val="0"/>
      </a:spcAft>
      <a:buFontTx/>
      <a:buNone/>
      <a:defRPr sz="1200" b="0" i="0" u="none" baseline="0">
        <a:solidFill>
          <a:schemeClr val="dk1"/>
        </a:solidFill>
        <a:latin typeface="Calibri" pitchFamily="34" charset="0"/>
        <a:sym typeface="Arial" pitchFamily="34" charset="0"/>
      </a:defRPr>
    </a:lvl5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1048613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1048609" name="1048614 Not Yer Tutucusu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 eaLnBrk="1" latin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1048610" name="1048615 Metin kutusu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566ABCEB-ACFC-4714-9973-3DA970169C29}" type="slidenum">
              <a:rPr lang="tr-TR" altLang="tr-TR" sz="1200"/>
              <a:pPr lvl="0" algn="r"/>
              <a:t>5</a:t>
            </a:fld>
            <a:endParaRPr lang="tr-TR" altLang="tr-TR" sz="1200"/>
          </a:p>
        </p:txBody>
      </p:sp>
    </p:spTree>
    <p:extLst>
      <p:ext uri="{BB962C8B-B14F-4D97-AF65-F5344CB8AC3E}">
        <p14:creationId xmlns:p14="http://schemas.microsoft.com/office/powerpoint/2010/main" val="359820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582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1048583" name="1048596 Veri Yer Tutucusu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tr-TR" altLang="tr-TR" sz="1400" b="0"/>
          </a:p>
        </p:txBody>
      </p:sp>
      <p:sp>
        <p:nvSpPr>
          <p:cNvPr id="1048584" name="104859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tr-TR" altLang="tr-TR" sz="1400" b="0"/>
              <a:pPr lvl="0" algn="r" eaLnBrk="1" latinLnBrk="1" hangingPunct="1"/>
              <a:t>‹#›</a:t>
            </a:fld>
            <a:endParaRPr lang="tr-TR" altLang="tr-TR" sz="1400" b="0"/>
          </a:p>
        </p:txBody>
      </p:sp>
      <p:sp>
        <p:nvSpPr>
          <p:cNvPr id="1048585" name="1048598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tr-TR" altLang="tr-TR" sz="1400" b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688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689" name="1048685 Veri Yer Tutucusu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tr-TR" altLang="tr-TR" sz="1400" b="0"/>
          </a:p>
        </p:txBody>
      </p:sp>
      <p:sp>
        <p:nvSpPr>
          <p:cNvPr id="1048690" name="1048686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tr-TR" altLang="tr-TR" sz="1400" b="0"/>
              <a:pPr lvl="0" algn="r" eaLnBrk="1" latinLnBrk="1" hangingPunct="1"/>
              <a:t>‹#›</a:t>
            </a:fld>
            <a:endParaRPr lang="tr-TR" altLang="tr-TR" sz="1400" b="0"/>
          </a:p>
        </p:txBody>
      </p:sp>
      <p:sp>
        <p:nvSpPr>
          <p:cNvPr id="1048691" name="104868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tr-TR" altLang="tr-TR" sz="1400" b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669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670" name="1048666 Veri Yer Tutucusu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tr-TR" altLang="tr-TR" sz="1400" b="0"/>
          </a:p>
        </p:txBody>
      </p:sp>
      <p:sp>
        <p:nvSpPr>
          <p:cNvPr id="1048671" name="104866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tr-TR" altLang="tr-TR" sz="1400" b="0"/>
              <a:pPr lvl="0" algn="r" eaLnBrk="1" latinLnBrk="1" hangingPunct="1"/>
              <a:t>‹#›</a:t>
            </a:fld>
            <a:endParaRPr lang="tr-TR" altLang="tr-TR" sz="1400" b="0"/>
          </a:p>
        </p:txBody>
      </p:sp>
      <p:sp>
        <p:nvSpPr>
          <p:cNvPr id="1048672" name="1048668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tr-TR" altLang="tr-TR" sz="1400" b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58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590" name="1048582 Veri Yer Tutucusu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tr-TR" altLang="tr-TR" sz="1400" b="0"/>
          </a:p>
        </p:txBody>
      </p:sp>
      <p:sp>
        <p:nvSpPr>
          <p:cNvPr id="1048591" name="1048583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tr-TR" altLang="tr-TR" sz="1400" b="0"/>
              <a:pPr lvl="0" algn="r" eaLnBrk="1" latinLnBrk="1" hangingPunct="1"/>
              <a:t>‹#›</a:t>
            </a:fld>
            <a:endParaRPr lang="tr-TR" altLang="tr-TR" sz="1400" b="0"/>
          </a:p>
        </p:txBody>
      </p:sp>
      <p:sp>
        <p:nvSpPr>
          <p:cNvPr id="1048592" name="104858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tr-TR" altLang="tr-TR" sz="1400" b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68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684" name="1048680 Veri Yer Tutucusu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tr-TR" altLang="tr-TR" sz="1400" b="0"/>
          </a:p>
        </p:txBody>
      </p:sp>
      <p:sp>
        <p:nvSpPr>
          <p:cNvPr id="1048685" name="104868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tr-TR" altLang="tr-TR" sz="1400" b="0"/>
              <a:pPr lvl="0" algn="r" eaLnBrk="1" latinLnBrk="1" hangingPunct="1"/>
              <a:t>‹#›</a:t>
            </a:fld>
            <a:endParaRPr lang="tr-TR" altLang="tr-TR" sz="1400" b="0"/>
          </a:p>
        </p:txBody>
      </p:sp>
      <p:sp>
        <p:nvSpPr>
          <p:cNvPr id="1048686" name="1048682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tr-TR" altLang="tr-TR" sz="1400" b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612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613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614" name="104861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tr-TR" altLang="tr-TR" sz="1400" b="0"/>
          </a:p>
        </p:txBody>
      </p:sp>
      <p:sp>
        <p:nvSpPr>
          <p:cNvPr id="1048615" name="1048620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tr-TR" altLang="tr-TR" sz="1400" b="0"/>
              <a:pPr lvl="0" algn="r" eaLnBrk="1" latinLnBrk="1" hangingPunct="1"/>
              <a:t>‹#›</a:t>
            </a:fld>
            <a:endParaRPr lang="tr-TR" altLang="tr-TR" sz="1400" b="0"/>
          </a:p>
        </p:txBody>
      </p:sp>
      <p:sp>
        <p:nvSpPr>
          <p:cNvPr id="1048616" name="1048621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tr-TR" altLang="tr-TR" sz="1400" b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657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658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659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660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661" name="1048657 Veri Yer Tutucusu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tr-TR" altLang="tr-TR" sz="1400" b="0"/>
          </a:p>
        </p:txBody>
      </p:sp>
      <p:sp>
        <p:nvSpPr>
          <p:cNvPr id="1048662" name="1048658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tr-TR" altLang="tr-TR" sz="1400" b="0"/>
              <a:pPr lvl="0" algn="r" eaLnBrk="1" latinLnBrk="1" hangingPunct="1"/>
              <a:t>‹#›</a:t>
            </a:fld>
            <a:endParaRPr lang="tr-TR" altLang="tr-TR" sz="1400" b="0"/>
          </a:p>
        </p:txBody>
      </p:sp>
      <p:sp>
        <p:nvSpPr>
          <p:cNvPr id="1048663" name="1048659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tr-TR" altLang="tr-TR" sz="1400" b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665" name="1048661 Veri Yer Tutucusu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tr-TR" altLang="tr-TR" sz="1400" b="0"/>
          </a:p>
        </p:txBody>
      </p:sp>
      <p:sp>
        <p:nvSpPr>
          <p:cNvPr id="1048666" name="104866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tr-TR" altLang="tr-TR" sz="1400" b="0"/>
              <a:pPr lvl="0" algn="r" eaLnBrk="1" latinLnBrk="1" hangingPunct="1"/>
              <a:t>‹#›</a:t>
            </a:fld>
            <a:endParaRPr lang="tr-TR" altLang="tr-TR" sz="1400" b="0"/>
          </a:p>
        </p:txBody>
      </p:sp>
      <p:sp>
        <p:nvSpPr>
          <p:cNvPr id="1048667" name="1048663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tr-TR" altLang="tr-TR" sz="1400" b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104866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tr-TR" altLang="tr-TR" sz="1400" b="0"/>
          </a:p>
        </p:txBody>
      </p:sp>
      <p:sp>
        <p:nvSpPr>
          <p:cNvPr id="1048674" name="1048670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tr-TR" altLang="tr-TR" sz="1400" b="0"/>
              <a:pPr lvl="0" algn="r" eaLnBrk="1" latinLnBrk="1" hangingPunct="1"/>
              <a:t>‹#›</a:t>
            </a:fld>
            <a:endParaRPr lang="tr-TR" altLang="tr-TR" sz="1400" b="0"/>
          </a:p>
        </p:txBody>
      </p:sp>
      <p:sp>
        <p:nvSpPr>
          <p:cNvPr id="1048675" name="1048671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tr-TR" altLang="tr-TR" sz="1400" b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69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69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695" name="1048691 Veri Yer Tutucusu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tr-TR" altLang="tr-TR" sz="1400" b="0"/>
          </a:p>
        </p:txBody>
      </p:sp>
      <p:sp>
        <p:nvSpPr>
          <p:cNvPr id="1048696" name="104869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tr-TR" altLang="tr-TR" sz="1400" b="0"/>
              <a:pPr lvl="0" algn="r" eaLnBrk="1" latinLnBrk="1" hangingPunct="1"/>
              <a:t>‹#›</a:t>
            </a:fld>
            <a:endParaRPr lang="tr-TR" altLang="tr-TR" sz="1400" b="0"/>
          </a:p>
        </p:txBody>
      </p:sp>
      <p:sp>
        <p:nvSpPr>
          <p:cNvPr id="1048697" name="1048693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tr-TR" altLang="tr-TR" sz="1400" b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677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tr-TR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78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679" name="1048675 Veri Yer Tutucusu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tr-TR" altLang="tr-TR" sz="1400" b="0"/>
          </a:p>
        </p:txBody>
      </p:sp>
      <p:sp>
        <p:nvSpPr>
          <p:cNvPr id="1048680" name="1048676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tr-TR" altLang="tr-TR" sz="1400" b="0"/>
              <a:pPr lvl="0" algn="r" eaLnBrk="1" latinLnBrk="1" hangingPunct="1"/>
              <a:t>‹#›</a:t>
            </a:fld>
            <a:endParaRPr lang="tr-TR" altLang="tr-TR" sz="1400" b="0"/>
          </a:p>
        </p:txBody>
      </p:sp>
      <p:sp>
        <p:nvSpPr>
          <p:cNvPr id="1048681" name="104867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tr-TR" altLang="tr-TR" sz="1400" b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1048575 Başlık Yer Tutucusu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48577" name="1048576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48578" name="1048577 Veri Yer Tutucusu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tr-TR" altLang="tr-TR" sz="1400" b="0"/>
          </a:p>
        </p:txBody>
      </p:sp>
      <p:sp>
        <p:nvSpPr>
          <p:cNvPr id="1048579" name="1048578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tr-TR" altLang="tr-TR" sz="1400" b="0"/>
          </a:p>
        </p:txBody>
      </p:sp>
      <p:sp>
        <p:nvSpPr>
          <p:cNvPr id="1048580" name="1048579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tr-TR" altLang="tr-TR" sz="1400" b="0"/>
              <a:pPr lvl="0" algn="r" eaLnBrk="1" latinLnBrk="1" hangingPunct="1"/>
              <a:t>‹#›</a:t>
            </a:fld>
            <a:endParaRPr lang="tr-TR" altLang="tr-TR" sz="1400" b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Calibri Light"/>
          <a:ea typeface="宋体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Calibri"/>
          <a:ea typeface="宋体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Calibri"/>
          <a:ea typeface="宋体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Calibri"/>
          <a:ea typeface="宋体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Calibri"/>
          <a:ea typeface="宋体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Calibri"/>
          <a:ea typeface="宋体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Calibri"/>
          <a:ea typeface="宋体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Calibri"/>
          <a:ea typeface="宋体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Calibri"/>
          <a:ea typeface="宋体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Calibri"/>
          <a:ea typeface="宋体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Calibri"/>
          <a:ea typeface="宋体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1048599 Metin kutusu"/>
          <p:cNvSpPr txBox="1"/>
          <p:nvPr/>
        </p:nvSpPr>
        <p:spPr>
          <a:xfrm>
            <a:off x="467544" y="2636912"/>
            <a:ext cx="8320784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Garamond" pitchFamily="18" charset="0"/>
              </a:rPr>
              <a:t>ENDOCR</a:t>
            </a:r>
            <a:r>
              <a:rPr lang="tr-TR" altLang="en-US" sz="3200" dirty="0">
                <a:solidFill>
                  <a:srgbClr val="C00000"/>
                </a:solidFill>
                <a:latin typeface="Garamond" pitchFamily="18" charset="0"/>
              </a:rPr>
              <a:t>İ</a:t>
            </a:r>
            <a:r>
              <a:rPr lang="en-US" altLang="en-US" sz="3200" dirty="0">
                <a:solidFill>
                  <a:srgbClr val="C00000"/>
                </a:solidFill>
                <a:latin typeface="Garamond" pitchFamily="18" charset="0"/>
              </a:rPr>
              <a:t>NA </a:t>
            </a:r>
            <a:r>
              <a:rPr lang="en-US" altLang="en-US" sz="3200" dirty="0" smtClean="0">
                <a:solidFill>
                  <a:srgbClr val="C00000"/>
                </a:solidFill>
                <a:latin typeface="Garamond" pitchFamily="18" charset="0"/>
              </a:rPr>
              <a:t>CYSTEMA</a:t>
            </a:r>
            <a:endParaRPr lang="tr-TR" altLang="en-US" sz="3200" dirty="0" smtClean="0">
              <a:solidFill>
                <a:srgbClr val="C00000"/>
              </a:solidFill>
              <a:latin typeface="Garamond" pitchFamily="18" charset="0"/>
            </a:endParaRPr>
          </a:p>
          <a:p>
            <a:pPr algn="ctr"/>
            <a:r>
              <a:rPr lang="en-US" altLang="en-US" sz="3200" dirty="0" smtClean="0">
                <a:solidFill>
                  <a:srgbClr val="C00000"/>
                </a:solidFill>
                <a:latin typeface="Garamond" pitchFamily="18" charset="0"/>
              </a:rPr>
              <a:t>(</a:t>
            </a:r>
            <a:r>
              <a:rPr lang="en-US" altLang="en-US" sz="3200" dirty="0">
                <a:solidFill>
                  <a:srgbClr val="C00000"/>
                </a:solidFill>
                <a:latin typeface="Garamond" pitchFamily="18" charset="0"/>
              </a:rPr>
              <a:t>ENDOKR</a:t>
            </a:r>
            <a:r>
              <a:rPr lang="tr-TR" altLang="en-US" sz="3200" dirty="0">
                <a:solidFill>
                  <a:srgbClr val="C00000"/>
                </a:solidFill>
                <a:latin typeface="Garamond" pitchFamily="18" charset="0"/>
              </a:rPr>
              <a:t>İ</a:t>
            </a:r>
            <a:r>
              <a:rPr lang="en-US" altLang="en-US" sz="3200" dirty="0">
                <a:solidFill>
                  <a:srgbClr val="C00000"/>
                </a:solidFill>
                <a:latin typeface="Garamond" pitchFamily="18" charset="0"/>
              </a:rPr>
              <a:t>N S</a:t>
            </a:r>
            <a:r>
              <a:rPr lang="tr-TR" altLang="en-US" sz="3200" dirty="0">
                <a:solidFill>
                  <a:srgbClr val="C00000"/>
                </a:solidFill>
                <a:latin typeface="Garamond" pitchFamily="18" charset="0"/>
              </a:rPr>
              <a:t>İ</a:t>
            </a:r>
            <a:r>
              <a:rPr lang="en-US" altLang="en-US" sz="3200" dirty="0">
                <a:solidFill>
                  <a:srgbClr val="C00000"/>
                </a:solidFill>
                <a:latin typeface="Garamond" pitchFamily="18" charset="0"/>
              </a:rPr>
              <a:t>STEM</a:t>
            </a:r>
            <a:r>
              <a:rPr lang="tr-TR" altLang="en-US" sz="3200" dirty="0">
                <a:solidFill>
                  <a:srgbClr val="C00000"/>
                </a:solidFill>
                <a:latin typeface="Garamond" pitchFamily="18" charset="0"/>
              </a:rPr>
              <a:t>İ</a:t>
            </a:r>
            <a:r>
              <a:rPr lang="en-US" altLang="en-US" sz="3200" dirty="0" smtClean="0">
                <a:solidFill>
                  <a:srgbClr val="C00000"/>
                </a:solidFill>
                <a:latin typeface="Garamond" pitchFamily="18" charset="0"/>
              </a:rPr>
              <a:t>)</a:t>
            </a:r>
            <a:endParaRPr lang="tr-TR" sz="3200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1048631 Metin Yer Tutucusu"/>
          <p:cNvSpPr>
            <a:spLocks noGrp="1"/>
          </p:cNvSpPr>
          <p:nvPr>
            <p:ph type="body" idx="1"/>
          </p:nvPr>
        </p:nvSpPr>
        <p:spPr>
          <a:xfrm>
            <a:off x="457200" y="333375"/>
            <a:ext cx="8229600" cy="39592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>
              <a:buFontTx/>
              <a:buNone/>
            </a:pPr>
            <a:r>
              <a:rPr lang="tr-TR" altLang="tr-TR" sz="1800" b="1" dirty="0">
                <a:solidFill>
                  <a:srgbClr val="FF0000"/>
                </a:solidFill>
                <a:latin typeface="Garamond" pitchFamily="18" charset="0"/>
              </a:rPr>
              <a:t>T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HYROİDEA GLANDULA HORMONE (TİROİT BEZİ HORMONLARI)</a:t>
            </a:r>
          </a:p>
          <a:p>
            <a:pPr lvl="0" eaLnBrk="1" latinLnBrk="1" hangingPunct="1">
              <a:buFontTx/>
              <a:buNone/>
            </a:pPr>
            <a:endParaRPr lang="tr-TR" altLang="tr-TR" sz="1600" b="1" dirty="0">
              <a:solidFill>
                <a:srgbClr val="FF0000"/>
              </a:solidFill>
              <a:latin typeface="Garamond" pitchFamily="18" charset="0"/>
            </a:endParaRPr>
          </a:p>
          <a:p>
            <a:pPr lvl="0" eaLnBrk="1" latinLnBrk="1" hangingPunct="1"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Calcitanin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Kalsitanin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b="1" dirty="0" err="1">
                <a:latin typeface="Garamond" pitchFamily="18" charset="0"/>
              </a:rPr>
              <a:t>Thyroidea</a:t>
            </a:r>
            <a:r>
              <a:rPr lang="tr-TR" altLang="tr-TR" sz="1600" b="1" dirty="0">
                <a:latin typeface="Garamond" pitchFamily="18" charset="0"/>
              </a:rPr>
              <a:t> </a:t>
            </a:r>
            <a:r>
              <a:rPr lang="tr-TR" altLang="tr-TR" sz="1600" b="1" dirty="0" err="1">
                <a:latin typeface="Garamond" pitchFamily="18" charset="0"/>
              </a:rPr>
              <a:t>glandula</a:t>
            </a:r>
            <a:r>
              <a:rPr lang="tr-TR" altLang="tr-TR" sz="1600" b="1" dirty="0">
                <a:latin typeface="Garamond" pitchFamily="18" charset="0"/>
              </a:rPr>
              <a:t> (tiroit bezi) 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tarafından salgılanan, kemiklerde</a:t>
            </a:r>
          </a:p>
          <a:p>
            <a:pPr lvl="0" eaLnBrk="1" latinLnBrk="1" hangingPunct="1">
              <a:buFontTx/>
              <a:buNone/>
            </a:pP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kalsiyum depolanmasını hızlandıran hormon.  </a:t>
            </a:r>
          </a:p>
          <a:p>
            <a:pPr lvl="0" eaLnBrk="1" latinLnBrk="1" hangingPunct="1">
              <a:buFontTx/>
              <a:buNone/>
            </a:pPr>
            <a:endParaRPr lang="tr-TR" altLang="tr-TR" sz="1600" dirty="0">
              <a:solidFill>
                <a:srgbClr val="000000"/>
              </a:solidFill>
              <a:latin typeface="Garamond" pitchFamily="18" charset="0"/>
            </a:endParaRPr>
          </a:p>
          <a:p>
            <a:pPr lvl="0" eaLnBrk="1" latinLnBrk="1" hangingPunct="1"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Thyroxine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(Tiroksin) : 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Vücuttaki kimyasal etkinliklerin hızını kontrol eden hormondur.</a:t>
            </a:r>
          </a:p>
          <a:p>
            <a:pPr lvl="0" eaLnBrk="1" latinLnBrk="1" hangingPunct="1">
              <a:buFontTx/>
              <a:buNone/>
            </a:pPr>
            <a:endParaRPr lang="tr-TR" altLang="tr-TR" sz="1600" b="1" dirty="0">
              <a:solidFill>
                <a:srgbClr val="000000"/>
              </a:solidFill>
              <a:latin typeface="Garamond" pitchFamily="18" charset="0"/>
            </a:endParaRPr>
          </a:p>
          <a:p>
            <a:pPr lvl="0" eaLnBrk="1" latinLnBrk="1" hangingPunct="1"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Triidothyranine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Triiyodotiranin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b="1" dirty="0" err="1">
                <a:solidFill>
                  <a:srgbClr val="000000"/>
                </a:solidFill>
                <a:latin typeface="Garamond" pitchFamily="18" charset="0"/>
              </a:rPr>
              <a:t>Thyroidea</a:t>
            </a:r>
            <a:r>
              <a:rPr lang="tr-TR" altLang="tr-TR" sz="1600" b="1" dirty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tr-TR" altLang="tr-TR" sz="1600" b="1" dirty="0" err="1">
                <a:solidFill>
                  <a:srgbClr val="000000"/>
                </a:solidFill>
                <a:latin typeface="Garamond" pitchFamily="18" charset="0"/>
              </a:rPr>
              <a:t>glandula</a:t>
            </a:r>
            <a:r>
              <a:rPr lang="tr-TR" altLang="tr-TR" sz="1600" b="1" dirty="0">
                <a:solidFill>
                  <a:srgbClr val="000000"/>
                </a:solidFill>
                <a:latin typeface="Garamond" pitchFamily="18" charset="0"/>
              </a:rPr>
              <a:t> (tiroit bezi)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dirty="0">
                <a:latin typeface="Garamond" pitchFamily="18" charset="0"/>
              </a:rPr>
              <a:t>tarafından salgılanan </a:t>
            </a:r>
          </a:p>
          <a:p>
            <a:pPr lvl="0" eaLnBrk="1" latinLnBrk="1" hangingPunct="1">
              <a:buFontTx/>
              <a:buNone/>
            </a:pPr>
            <a:r>
              <a:rPr lang="tr-TR" altLang="tr-TR" sz="1600" dirty="0">
                <a:latin typeface="Garamond" pitchFamily="18" charset="0"/>
              </a:rPr>
              <a:t>vücuttaki kimyasal etkinliklerin hızını kontrol eden hormon.</a:t>
            </a:r>
          </a:p>
          <a:p>
            <a:pPr lvl="0" eaLnBrk="1" latinLnBrk="1" hangingPunct="1">
              <a:buFontTx/>
              <a:buNone/>
            </a:pPr>
            <a:endParaRPr lang="tr-TR" altLang="tr-TR" sz="1600" dirty="0">
              <a:solidFill>
                <a:srgbClr val="FF0000"/>
              </a:solidFill>
              <a:latin typeface="Garamond" pitchFamily="18" charset="0"/>
            </a:endParaRPr>
          </a:p>
          <a:p>
            <a:pPr lvl="0" eaLnBrk="1" latinLnBrk="1" hangingPunct="1"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Thyroid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Hormone (Tiroit Hormonu) : </a:t>
            </a:r>
            <a:r>
              <a:rPr lang="tr-TR" altLang="tr-TR" sz="1600" b="1" dirty="0" err="1">
                <a:solidFill>
                  <a:srgbClr val="000000"/>
                </a:solidFill>
                <a:latin typeface="Garamond" pitchFamily="18" charset="0"/>
              </a:rPr>
              <a:t>Thyroidea</a:t>
            </a:r>
            <a:r>
              <a:rPr lang="tr-TR" altLang="tr-TR" sz="1600" b="1" dirty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tr-TR" altLang="tr-TR" sz="1600" b="1" dirty="0" err="1">
                <a:solidFill>
                  <a:srgbClr val="000000"/>
                </a:solidFill>
                <a:latin typeface="Garamond" pitchFamily="18" charset="0"/>
              </a:rPr>
              <a:t>glandula</a:t>
            </a:r>
            <a:r>
              <a:rPr lang="tr-TR" altLang="tr-TR" sz="1600" b="1" dirty="0">
                <a:solidFill>
                  <a:srgbClr val="000000"/>
                </a:solidFill>
                <a:latin typeface="Garamond" pitchFamily="18" charset="0"/>
              </a:rPr>
              <a:t> (tiroit bezi)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tarafından salgılanan </a:t>
            </a:r>
          </a:p>
          <a:p>
            <a:pPr lvl="0" eaLnBrk="1" latinLnBrk="1" hangingPunct="1">
              <a:buFontTx/>
              <a:buNone/>
            </a:pP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hormon.</a:t>
            </a:r>
          </a:p>
          <a:p>
            <a:pPr lvl="0" eaLnBrk="1" latinLnBrk="1" hangingPunct="1">
              <a:buFontTx/>
              <a:buNone/>
            </a:pP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                                              </a:t>
            </a:r>
          </a:p>
          <a:p>
            <a:pPr lvl="0" eaLnBrk="1" latinLnBrk="1" hangingPunct="1">
              <a:buFontTx/>
              <a:buNone/>
            </a:pPr>
            <a:r>
              <a:rPr lang="tr-TR" altLang="tr-TR" sz="1800" b="1" dirty="0">
                <a:solidFill>
                  <a:srgbClr val="FF0000"/>
                </a:solidFill>
                <a:latin typeface="Garamond" pitchFamily="18" charset="0"/>
              </a:rPr>
              <a:t>                                           </a:t>
            </a:r>
          </a:p>
        </p:txBody>
      </p:sp>
      <p:sp>
        <p:nvSpPr>
          <p:cNvPr id="1048627" name="1048632 Metin kutusu"/>
          <p:cNvSpPr txBox="1"/>
          <p:nvPr/>
        </p:nvSpPr>
        <p:spPr>
          <a:xfrm>
            <a:off x="457200" y="4581525"/>
            <a:ext cx="8229600" cy="202437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marL="0" lvl="0" indent="0" eaLnBrk="1" latinLnBrk="1" hangingPunct="1">
              <a:buFontTx/>
              <a:buNone/>
            </a:pP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PARATHYROİDEA GLANDULA HORMONE (PARATİROİD BEZİ HORMONU) 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sz="1600" b="1" dirty="0">
              <a:solidFill>
                <a:srgbClr val="FF0000"/>
              </a:solidFill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endParaRPr lang="tr-TR" altLang="tr-TR" sz="1600" b="1" dirty="0">
              <a:solidFill>
                <a:srgbClr val="FF0000"/>
              </a:solidFill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PTH- 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Parathyroidea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Hormone / 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Parathormone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(paratiroit hormon /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parathormon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Paratiroit bezleri tarafından salgılanan, vücutta </a:t>
            </a:r>
            <a:r>
              <a:rPr lang="tr-TR" altLang="tr-TR" sz="1600" b="1" dirty="0">
                <a:solidFill>
                  <a:srgbClr val="000000"/>
                </a:solidFill>
                <a:latin typeface="Garamond" pitchFamily="18" charset="0"/>
              </a:rPr>
              <a:t>kalsiyum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 metabolizmasının düzenlenmesinde rol alan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hormon.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1048633 Metin Yer Tutucusu"/>
          <p:cNvSpPr>
            <a:spLocks noGrp="1"/>
          </p:cNvSpPr>
          <p:nvPr>
            <p:ph type="body" idx="1"/>
          </p:nvPr>
        </p:nvSpPr>
        <p:spPr>
          <a:xfrm>
            <a:off x="395286" y="449262"/>
            <a:ext cx="8209161" cy="64087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marL="0" lvl="0" indent="0" eaLnBrk="1" latinLnBrk="1" hangingPunct="1">
              <a:buFontTx/>
              <a:buNone/>
            </a:pP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GLANDULA SUPRARENALİS HORMONE’S (GLANDULA SUPRARENAL HORMON: BÖBREKÜSTÜ BEZİ HORMONLARI)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800" b="1" dirty="0">
                <a:solidFill>
                  <a:srgbClr val="FF0000"/>
                </a:solidFill>
              </a:rPr>
              <a:t> 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sz="16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 err="1" smtClean="0">
                <a:solidFill>
                  <a:srgbClr val="FF0000"/>
                </a:solidFill>
                <a:latin typeface="Garamond" pitchFamily="18" charset="0"/>
              </a:rPr>
              <a:t>Mineracorticoid</a:t>
            </a:r>
            <a:r>
              <a:rPr lang="tr-TR" altLang="tr-TR" sz="16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mineralkortikoid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dirty="0">
                <a:latin typeface="Garamond" pitchFamily="18" charset="0"/>
              </a:rPr>
              <a:t>Böbreküstü bezi </a:t>
            </a:r>
            <a:r>
              <a:rPr lang="tr-TR" altLang="tr-TR" sz="1600" b="1" dirty="0" err="1">
                <a:latin typeface="Garamond" pitchFamily="18" charset="0"/>
              </a:rPr>
              <a:t>cortex</a:t>
            </a:r>
            <a:r>
              <a:rPr lang="tr-TR" altLang="tr-TR" sz="1600" b="1" dirty="0">
                <a:latin typeface="Garamond" pitchFamily="18" charset="0"/>
              </a:rPr>
              <a:t> (korteks: kabuk)</a:t>
            </a:r>
            <a:r>
              <a:rPr lang="tr-TR" altLang="tr-TR" sz="1600" dirty="0">
                <a:latin typeface="Garamond" pitchFamily="18" charset="0"/>
              </a:rPr>
              <a:t> tarafından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>
                <a:latin typeface="Garamond" pitchFamily="18" charset="0"/>
              </a:rPr>
              <a:t>salgılanan, böbrek </a:t>
            </a:r>
            <a:r>
              <a:rPr lang="tr-TR" altLang="tr-TR" sz="1600" dirty="0" err="1">
                <a:latin typeface="Garamond" pitchFamily="18" charset="0"/>
              </a:rPr>
              <a:t>tübüllerinden</a:t>
            </a:r>
            <a:r>
              <a:rPr lang="tr-TR" altLang="tr-TR" sz="1600" dirty="0">
                <a:latin typeface="Garamond" pitchFamily="18" charset="0"/>
              </a:rPr>
              <a:t> </a:t>
            </a:r>
            <a:r>
              <a:rPr lang="tr-TR" altLang="tr-TR" sz="1600" b="1" dirty="0">
                <a:latin typeface="Garamond" pitchFamily="18" charset="0"/>
              </a:rPr>
              <a:t>sodyum</a:t>
            </a:r>
            <a:r>
              <a:rPr lang="tr-TR" altLang="tr-TR" sz="1600" dirty="0">
                <a:latin typeface="Garamond" pitchFamily="18" charset="0"/>
              </a:rPr>
              <a:t> emilişini ve </a:t>
            </a:r>
            <a:r>
              <a:rPr lang="tr-TR" altLang="tr-TR" sz="1600" b="1" dirty="0">
                <a:latin typeface="Garamond" pitchFamily="18" charset="0"/>
              </a:rPr>
              <a:t>potasyum</a:t>
            </a:r>
            <a:r>
              <a:rPr lang="tr-TR" altLang="tr-TR" sz="1600" dirty="0">
                <a:latin typeface="Garamond" pitchFamily="18" charset="0"/>
              </a:rPr>
              <a:t> </a:t>
            </a:r>
            <a:r>
              <a:rPr lang="tr-TR" altLang="tr-TR" sz="1600" dirty="0" err="1">
                <a:latin typeface="Garamond" pitchFamily="18" charset="0"/>
              </a:rPr>
              <a:t>artılışını</a:t>
            </a:r>
            <a:r>
              <a:rPr lang="tr-TR" altLang="tr-TR" sz="1600" dirty="0">
                <a:latin typeface="Garamond" pitchFamily="18" charset="0"/>
              </a:rPr>
              <a:t> arttırıcı bir grup </a:t>
            </a:r>
            <a:r>
              <a:rPr lang="tr-TR" altLang="tr-TR" sz="1600" dirty="0" err="1">
                <a:latin typeface="Garamond" pitchFamily="18" charset="0"/>
              </a:rPr>
              <a:t>steroidden</a:t>
            </a:r>
            <a:r>
              <a:rPr lang="tr-TR" altLang="tr-TR" sz="1600" dirty="0">
                <a:latin typeface="Garamond" pitchFamily="18" charset="0"/>
              </a:rPr>
              <a:t>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>
                <a:latin typeface="Garamond" pitchFamily="18" charset="0"/>
              </a:rPr>
              <a:t>herhangi biri. Özellikle </a:t>
            </a:r>
            <a:r>
              <a:rPr lang="tr-TR" altLang="tr-TR" sz="1600" dirty="0" err="1">
                <a:latin typeface="Garamond" pitchFamily="18" charset="0"/>
              </a:rPr>
              <a:t>aldosteron</a:t>
            </a:r>
            <a:r>
              <a:rPr lang="tr-TR" altLang="tr-TR" sz="1600" dirty="0">
                <a:latin typeface="Garamond" pitchFamily="18" charset="0"/>
              </a:rPr>
              <a:t> ve </a:t>
            </a:r>
            <a:r>
              <a:rPr lang="tr-TR" altLang="tr-TR" sz="1600" dirty="0" err="1">
                <a:latin typeface="Garamond" pitchFamily="18" charset="0"/>
              </a:rPr>
              <a:t>dezoksikortikosteron</a:t>
            </a:r>
            <a:r>
              <a:rPr lang="tr-TR" altLang="tr-TR" sz="1600" dirty="0">
                <a:latin typeface="Garamond" pitchFamily="18" charset="0"/>
              </a:rPr>
              <a:t> bu gruptadır. 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endParaRPr lang="tr-TR" altLang="tr-TR" sz="1600" b="1" dirty="0">
              <a:solidFill>
                <a:srgbClr val="FF0000"/>
              </a:solidFill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Aldosterone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Aldosteron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dirty="0">
                <a:latin typeface="Garamond" pitchFamily="18" charset="0"/>
              </a:rPr>
              <a:t>Böbreküstü bezlerinin </a:t>
            </a:r>
            <a:r>
              <a:rPr lang="tr-TR" altLang="tr-TR" sz="1600" b="1" dirty="0" err="1">
                <a:latin typeface="Garamond" pitchFamily="18" charset="0"/>
              </a:rPr>
              <a:t>cortex</a:t>
            </a:r>
            <a:r>
              <a:rPr lang="tr-TR" altLang="tr-TR" sz="1600" b="1" dirty="0">
                <a:latin typeface="Garamond" pitchFamily="18" charset="0"/>
              </a:rPr>
              <a:t> (korteks: kabuk) </a:t>
            </a:r>
            <a:r>
              <a:rPr lang="tr-TR" altLang="tr-TR" sz="1600" dirty="0">
                <a:latin typeface="Garamond" pitchFamily="18" charset="0"/>
              </a:rPr>
              <a:t>katmanında üretilen,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>
                <a:latin typeface="Garamond" pitchFamily="18" charset="0"/>
              </a:rPr>
              <a:t>kanda </a:t>
            </a:r>
            <a:r>
              <a:rPr lang="tr-TR" altLang="tr-TR" sz="1600" b="1" dirty="0">
                <a:latin typeface="Garamond" pitchFamily="18" charset="0"/>
              </a:rPr>
              <a:t>sodyum</a:t>
            </a:r>
            <a:r>
              <a:rPr lang="tr-TR" altLang="tr-TR" sz="1600" dirty="0">
                <a:latin typeface="Garamond" pitchFamily="18" charset="0"/>
              </a:rPr>
              <a:t> ve </a:t>
            </a:r>
            <a:r>
              <a:rPr lang="tr-TR" altLang="tr-TR" sz="1600" b="1" dirty="0">
                <a:latin typeface="Garamond" pitchFamily="18" charset="0"/>
              </a:rPr>
              <a:t>potasyum</a:t>
            </a:r>
            <a:r>
              <a:rPr lang="tr-TR" altLang="tr-TR" sz="1600" dirty="0">
                <a:latin typeface="Garamond" pitchFamily="18" charset="0"/>
              </a:rPr>
              <a:t> dengesini düzenleyen bir </a:t>
            </a:r>
            <a:r>
              <a:rPr lang="tr-TR" altLang="tr-TR" sz="1600" b="1" dirty="0" err="1">
                <a:latin typeface="Garamond" pitchFamily="18" charset="0"/>
              </a:rPr>
              <a:t>steroid</a:t>
            </a:r>
            <a:r>
              <a:rPr lang="tr-TR" altLang="tr-TR" sz="1600" dirty="0">
                <a:latin typeface="Garamond" pitchFamily="18" charset="0"/>
              </a:rPr>
              <a:t> hormonudur.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endParaRPr lang="tr-TR" altLang="tr-TR" sz="1600" b="1" dirty="0">
              <a:solidFill>
                <a:srgbClr val="FF0000"/>
              </a:solidFill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Glucocorticoids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Glukokortikoidler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dirty="0">
                <a:latin typeface="Garamond" pitchFamily="18" charset="0"/>
              </a:rPr>
              <a:t>Böbreküstü bezi tarafından salgılanan daha çok </a:t>
            </a:r>
            <a:r>
              <a:rPr lang="tr-TR" altLang="tr-TR" sz="1600" b="1" dirty="0">
                <a:latin typeface="Garamond" pitchFamily="18" charset="0"/>
              </a:rPr>
              <a:t>protein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 err="1">
                <a:latin typeface="Garamond" pitchFamily="18" charset="0"/>
              </a:rPr>
              <a:t>lipid</a:t>
            </a:r>
            <a:r>
              <a:rPr lang="tr-TR" altLang="tr-TR" sz="1600" b="1" dirty="0">
                <a:latin typeface="Garamond" pitchFamily="18" charset="0"/>
              </a:rPr>
              <a:t> (yağ)  </a:t>
            </a:r>
            <a:r>
              <a:rPr lang="tr-TR" altLang="tr-TR" sz="1600" dirty="0">
                <a:latin typeface="Garamond" pitchFamily="18" charset="0"/>
              </a:rPr>
              <a:t>ve </a:t>
            </a:r>
            <a:r>
              <a:rPr lang="tr-TR" altLang="tr-TR" sz="1600" b="1" dirty="0" err="1">
                <a:latin typeface="Garamond" pitchFamily="18" charset="0"/>
              </a:rPr>
              <a:t>carbonhydrate</a:t>
            </a:r>
            <a:r>
              <a:rPr lang="tr-TR" altLang="tr-TR" sz="1600" b="1" dirty="0">
                <a:latin typeface="Garamond" pitchFamily="18" charset="0"/>
              </a:rPr>
              <a:t> (karbonhidrat) </a:t>
            </a:r>
            <a:r>
              <a:rPr lang="tr-TR" altLang="tr-TR" sz="1600" dirty="0">
                <a:latin typeface="Garamond" pitchFamily="18" charset="0"/>
              </a:rPr>
              <a:t>metabolizması üzerine etkili</a:t>
            </a:r>
            <a:r>
              <a:rPr lang="tr-TR" altLang="tr-TR" sz="1600" b="1" dirty="0">
                <a:latin typeface="Garamond" pitchFamily="18" charset="0"/>
              </a:rPr>
              <a:t> kortizon</a:t>
            </a:r>
            <a:r>
              <a:rPr lang="tr-TR" altLang="tr-TR" sz="1600" dirty="0">
                <a:latin typeface="Garamond" pitchFamily="18" charset="0"/>
              </a:rPr>
              <a:t>, </a:t>
            </a:r>
            <a:r>
              <a:rPr lang="tr-TR" altLang="tr-TR" sz="1600" b="1" dirty="0" err="1" smtClean="0">
                <a:latin typeface="Garamond" pitchFamily="18" charset="0"/>
              </a:rPr>
              <a:t>kortikosteron</a:t>
            </a:r>
            <a:r>
              <a:rPr lang="tr-TR" altLang="tr-TR" sz="1600" dirty="0" smtClean="0">
                <a:latin typeface="Garamond" pitchFamily="18" charset="0"/>
              </a:rPr>
              <a:t> </a:t>
            </a:r>
            <a:r>
              <a:rPr lang="tr-TR" altLang="tr-TR" sz="1600" dirty="0">
                <a:latin typeface="Garamond" pitchFamily="18" charset="0"/>
              </a:rPr>
              <a:t>ve </a:t>
            </a:r>
            <a:r>
              <a:rPr lang="tr-TR" altLang="tr-TR" sz="1600" b="1" dirty="0" err="1">
                <a:latin typeface="Garamond" pitchFamily="18" charset="0"/>
              </a:rPr>
              <a:t>hidrokortizonu</a:t>
            </a:r>
            <a:r>
              <a:rPr lang="tr-TR" altLang="tr-TR" sz="1600" dirty="0">
                <a:latin typeface="Garamond" pitchFamily="18" charset="0"/>
              </a:rPr>
              <a:t> içine alan </a:t>
            </a:r>
            <a:r>
              <a:rPr lang="tr-TR" altLang="tr-TR" sz="1600" dirty="0" err="1">
                <a:latin typeface="Garamond" pitchFamily="18" charset="0"/>
              </a:rPr>
              <a:t>steroid</a:t>
            </a:r>
            <a:r>
              <a:rPr lang="tr-TR" altLang="tr-TR" sz="1600" dirty="0">
                <a:latin typeface="Garamond" pitchFamily="18" charset="0"/>
              </a:rPr>
              <a:t> grubudur.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1048634 Metin Yer Tutucusu"/>
          <p:cNvSpPr>
            <a:spLocks noGrp="1"/>
          </p:cNvSpPr>
          <p:nvPr>
            <p:ph type="body" idx="1"/>
          </p:nvPr>
        </p:nvSpPr>
        <p:spPr>
          <a:xfrm>
            <a:off x="395287" y="404812"/>
            <a:ext cx="8353425" cy="61198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marL="0" lvl="0" indent="0" eaLnBrk="1" latinLnBrk="1" hangingPunct="1">
              <a:buFontTx/>
              <a:buNone/>
            </a:pP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PANCREAS SECERNERE  HORMONE (PANKREAS SECERNERE HORMON : PANKREASDAN SALGILANAN HORMON)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sz="1800" b="1" dirty="0">
              <a:solidFill>
                <a:srgbClr val="FF0000"/>
              </a:solidFill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İnsula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(İnsülin) : </a:t>
            </a:r>
            <a:r>
              <a:rPr lang="tr-TR" altLang="tr-TR" sz="1600" dirty="0" err="1">
                <a:latin typeface="Garamond" pitchFamily="18" charset="0"/>
              </a:rPr>
              <a:t>Pankreastsa</a:t>
            </a:r>
            <a:r>
              <a:rPr lang="tr-TR" altLang="tr-TR" sz="1600" dirty="0">
                <a:latin typeface="Garamond" pitchFamily="18" charset="0"/>
              </a:rPr>
              <a:t> </a:t>
            </a:r>
            <a:r>
              <a:rPr lang="tr-TR" altLang="tr-TR" sz="1600" b="1" dirty="0" err="1">
                <a:latin typeface="Garamond" pitchFamily="18" charset="0"/>
              </a:rPr>
              <a:t>langerhan’s</a:t>
            </a:r>
            <a:r>
              <a:rPr lang="tr-TR" altLang="tr-TR" sz="1600" b="1" dirty="0">
                <a:latin typeface="Garamond" pitchFamily="18" charset="0"/>
              </a:rPr>
              <a:t> </a:t>
            </a:r>
            <a:r>
              <a:rPr lang="tr-TR" altLang="tr-TR" sz="1600" b="1" dirty="0" err="1">
                <a:latin typeface="Garamond" pitchFamily="18" charset="0"/>
              </a:rPr>
              <a:t>islands</a:t>
            </a:r>
            <a:r>
              <a:rPr lang="tr-TR" altLang="tr-TR" sz="1600" b="1" dirty="0">
                <a:latin typeface="Garamond" pitchFamily="18" charset="0"/>
              </a:rPr>
              <a:t> (</a:t>
            </a:r>
            <a:r>
              <a:rPr lang="tr-TR" altLang="tr-TR" sz="1600" b="1" dirty="0" err="1">
                <a:latin typeface="Garamond" pitchFamily="18" charset="0"/>
              </a:rPr>
              <a:t>langerson</a:t>
            </a:r>
            <a:r>
              <a:rPr lang="tr-TR" altLang="tr-TR" sz="1600" b="1" dirty="0">
                <a:latin typeface="Garamond" pitchFamily="18" charset="0"/>
              </a:rPr>
              <a:t> adacıkları : pankreas adacıkları) </a:t>
            </a:r>
            <a:r>
              <a:rPr lang="tr-TR" altLang="tr-TR" sz="1600" dirty="0" err="1">
                <a:latin typeface="Garamond" pitchFamily="18" charset="0"/>
              </a:rPr>
              <a:t>nın</a:t>
            </a:r>
            <a:r>
              <a:rPr lang="tr-TR" altLang="tr-TR" sz="1600" b="1" dirty="0">
                <a:latin typeface="Garamond" pitchFamily="18" charset="0"/>
              </a:rPr>
              <a:t>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>
                <a:latin typeface="Garamond" pitchFamily="18" charset="0"/>
              </a:rPr>
              <a:t>beta </a:t>
            </a:r>
            <a:r>
              <a:rPr lang="tr-TR" altLang="tr-TR" sz="1600" dirty="0">
                <a:latin typeface="Garamond" pitchFamily="18" charset="0"/>
              </a:rPr>
              <a:t>hücreleri tarafından salgılanan, kanda </a:t>
            </a:r>
            <a:r>
              <a:rPr lang="tr-TR" altLang="tr-TR" sz="1600" b="1" dirty="0">
                <a:solidFill>
                  <a:srgbClr val="000000"/>
                </a:solidFill>
                <a:latin typeface="Garamond" pitchFamily="18" charset="0"/>
              </a:rPr>
              <a:t>glycosa (glukoz : şeker)</a:t>
            </a:r>
            <a:r>
              <a:rPr lang="tr-TR" altLang="tr-TR" sz="1600" b="1" dirty="0">
                <a:latin typeface="Garamond" pitchFamily="18" charset="0"/>
              </a:rPr>
              <a:t> </a:t>
            </a:r>
            <a:r>
              <a:rPr lang="tr-TR" altLang="tr-TR" sz="1600" dirty="0">
                <a:latin typeface="Garamond" pitchFamily="18" charset="0"/>
              </a:rPr>
              <a:t>seviyesini düzenleyici, eksikliğinde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 err="1">
                <a:latin typeface="Garamond" pitchFamily="18" charset="0"/>
              </a:rPr>
              <a:t>diabetes</a:t>
            </a:r>
            <a:r>
              <a:rPr lang="tr-TR" altLang="tr-TR" sz="1600" b="1" dirty="0">
                <a:latin typeface="Garamond" pitchFamily="18" charset="0"/>
              </a:rPr>
              <a:t> </a:t>
            </a:r>
            <a:r>
              <a:rPr lang="tr-TR" altLang="tr-TR" sz="1600" b="1" dirty="0" err="1">
                <a:latin typeface="Garamond" pitchFamily="18" charset="0"/>
              </a:rPr>
              <a:t>mellitus</a:t>
            </a:r>
            <a:r>
              <a:rPr lang="tr-TR" altLang="tr-TR" sz="1600" b="1" dirty="0">
                <a:latin typeface="Garamond" pitchFamily="18" charset="0"/>
              </a:rPr>
              <a:t> ( </a:t>
            </a:r>
            <a:r>
              <a:rPr lang="tr-TR" altLang="tr-TR" sz="1600" b="1" dirty="0" err="1">
                <a:latin typeface="Garamond" pitchFamily="18" charset="0"/>
              </a:rPr>
              <a:t>diyabetes</a:t>
            </a:r>
            <a:r>
              <a:rPr lang="tr-TR" altLang="tr-TR" sz="1600" b="1" dirty="0">
                <a:latin typeface="Garamond" pitchFamily="18" charset="0"/>
              </a:rPr>
              <a:t> </a:t>
            </a:r>
            <a:r>
              <a:rPr lang="tr-TR" altLang="tr-TR" sz="1600" b="1" dirty="0" err="1">
                <a:latin typeface="Garamond" pitchFamily="18" charset="0"/>
              </a:rPr>
              <a:t>melitus</a:t>
            </a:r>
            <a:r>
              <a:rPr lang="tr-TR" altLang="tr-TR" sz="1600" b="1" dirty="0">
                <a:latin typeface="Garamond" pitchFamily="18" charset="0"/>
              </a:rPr>
              <a:t>: şeker hastalığı) </a:t>
            </a:r>
            <a:r>
              <a:rPr lang="tr-TR" altLang="tr-TR" sz="1600" dirty="0" err="1">
                <a:latin typeface="Garamond" pitchFamily="18" charset="0"/>
              </a:rPr>
              <a:t>nın</a:t>
            </a:r>
            <a:r>
              <a:rPr lang="tr-TR" altLang="tr-TR" sz="1600" dirty="0">
                <a:latin typeface="Garamond" pitchFamily="18" charset="0"/>
              </a:rPr>
              <a:t> oluştuğu hormon.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Glucagon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glukagon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dirty="0">
                <a:latin typeface="Garamond" pitchFamily="18" charset="0"/>
              </a:rPr>
              <a:t>Pankreasta </a:t>
            </a:r>
            <a:r>
              <a:rPr lang="tr-TR" altLang="tr-TR" sz="1600" dirty="0" err="1">
                <a:latin typeface="Garamond" pitchFamily="18" charset="0"/>
              </a:rPr>
              <a:t>langerhans</a:t>
            </a:r>
            <a:r>
              <a:rPr lang="tr-TR" altLang="tr-TR" sz="1600" dirty="0">
                <a:latin typeface="Garamond" pitchFamily="18" charset="0"/>
              </a:rPr>
              <a:t> adacıklarının </a:t>
            </a:r>
            <a:r>
              <a:rPr lang="tr-TR" altLang="tr-TR" sz="1600" b="1" dirty="0">
                <a:latin typeface="Garamond" pitchFamily="18" charset="0"/>
              </a:rPr>
              <a:t>alfa</a:t>
            </a:r>
            <a:r>
              <a:rPr lang="tr-TR" altLang="tr-TR" sz="1600" dirty="0">
                <a:latin typeface="Garamond" pitchFamily="18" charset="0"/>
              </a:rPr>
              <a:t> hücreleri tarafından salgılanan,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>
                <a:latin typeface="Garamond" pitchFamily="18" charset="0"/>
              </a:rPr>
              <a:t>karaciğerde</a:t>
            </a:r>
            <a:r>
              <a:rPr lang="tr-TR" altLang="tr-TR" sz="1600" b="1" dirty="0">
                <a:latin typeface="Garamond" pitchFamily="18" charset="0"/>
              </a:rPr>
              <a:t> glikojenin </a:t>
            </a:r>
            <a:r>
              <a:rPr lang="tr-TR" altLang="tr-TR" sz="1600" dirty="0">
                <a:latin typeface="Garamond" pitchFamily="18" charset="0"/>
              </a:rPr>
              <a:t>parçalanarak </a:t>
            </a:r>
            <a:r>
              <a:rPr lang="tr-TR" altLang="tr-TR" sz="1600" b="1" dirty="0">
                <a:solidFill>
                  <a:srgbClr val="000000"/>
                </a:solidFill>
                <a:latin typeface="Garamond" pitchFamily="18" charset="0"/>
              </a:rPr>
              <a:t>glycosa (glukoz : şeker)’ a</a:t>
            </a:r>
            <a:r>
              <a:rPr lang="tr-TR" altLang="tr-TR" sz="1600" dirty="0">
                <a:latin typeface="Garamond" pitchFamily="18" charset="0"/>
              </a:rPr>
              <a:t> dönüşmesini uyarıcı, dolayısıyla kanda           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>
                <a:solidFill>
                  <a:srgbClr val="000000"/>
                </a:solidFill>
                <a:latin typeface="Garamond" pitchFamily="18" charset="0"/>
              </a:rPr>
              <a:t>glycosa (glukoz : şeker) </a:t>
            </a:r>
            <a:r>
              <a:rPr lang="tr-TR" altLang="tr-TR" sz="1600" dirty="0">
                <a:latin typeface="Garamond" pitchFamily="18" charset="0"/>
              </a:rPr>
              <a:t>düzeyini yükseltici bir hormon.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Somatostatin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: </a:t>
            </a:r>
            <a:r>
              <a:rPr lang="tr-TR" altLang="tr-TR" sz="1600" b="1" dirty="0" err="1">
                <a:latin typeface="Garamond" pitchFamily="18" charset="0"/>
              </a:rPr>
              <a:t>Hypothalamus</a:t>
            </a:r>
            <a:r>
              <a:rPr lang="tr-TR" altLang="tr-TR" sz="1600" b="1" dirty="0">
                <a:latin typeface="Garamond" pitchFamily="18" charset="0"/>
              </a:rPr>
              <a:t> (</a:t>
            </a:r>
            <a:r>
              <a:rPr lang="tr-TR" altLang="tr-TR" sz="1600" b="1" dirty="0" err="1">
                <a:latin typeface="Garamond" pitchFamily="18" charset="0"/>
              </a:rPr>
              <a:t>hipotalamus</a:t>
            </a:r>
            <a:r>
              <a:rPr lang="tr-TR" altLang="tr-TR" sz="1600" b="1" dirty="0">
                <a:latin typeface="Garamond" pitchFamily="18" charset="0"/>
              </a:rPr>
              <a:t> : büyüme hormonu)</a:t>
            </a:r>
            <a:r>
              <a:rPr lang="tr-TR" altLang="tr-TR" sz="1600" dirty="0">
                <a:latin typeface="Garamond" pitchFamily="18" charset="0"/>
              </a:rPr>
              <a:t> ta ve pankreasta </a:t>
            </a:r>
            <a:r>
              <a:rPr lang="tr-TR" altLang="tr-TR" sz="1600" b="1" dirty="0" err="1">
                <a:solidFill>
                  <a:srgbClr val="000000"/>
                </a:solidFill>
                <a:latin typeface="Garamond" pitchFamily="18" charset="0"/>
              </a:rPr>
              <a:t>langerhan’s</a:t>
            </a:r>
            <a:r>
              <a:rPr lang="tr-TR" altLang="tr-TR" sz="1600" b="1" dirty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tr-TR" altLang="tr-TR" sz="1600" b="1" dirty="0" smtClean="0">
                <a:solidFill>
                  <a:srgbClr val="000000"/>
                </a:solidFill>
                <a:latin typeface="Garamond" pitchFamily="18" charset="0"/>
              </a:rPr>
              <a:t>is-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 err="1" smtClean="0">
                <a:solidFill>
                  <a:srgbClr val="000000"/>
                </a:solidFill>
                <a:latin typeface="Garamond" pitchFamily="18" charset="0"/>
              </a:rPr>
              <a:t>lands</a:t>
            </a:r>
            <a:r>
              <a:rPr lang="tr-TR" altLang="tr-TR" sz="1600" b="1" dirty="0" smtClean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tr-TR" altLang="tr-TR" sz="1600" b="1" dirty="0">
                <a:solidFill>
                  <a:srgbClr val="000000"/>
                </a:solidFill>
                <a:latin typeface="Garamond" pitchFamily="18" charset="0"/>
              </a:rPr>
              <a:t>(</a:t>
            </a:r>
            <a:r>
              <a:rPr lang="tr-TR" altLang="tr-TR" sz="1600" b="1" dirty="0" err="1">
                <a:solidFill>
                  <a:srgbClr val="000000"/>
                </a:solidFill>
                <a:latin typeface="Garamond" pitchFamily="18" charset="0"/>
              </a:rPr>
              <a:t>langerson</a:t>
            </a:r>
            <a:r>
              <a:rPr lang="tr-TR" altLang="tr-TR" sz="1600" b="1" dirty="0">
                <a:solidFill>
                  <a:srgbClr val="000000"/>
                </a:solidFill>
                <a:latin typeface="Garamond" pitchFamily="18" charset="0"/>
              </a:rPr>
              <a:t> adacıkları : pankreas adacıkları) </a:t>
            </a:r>
            <a:r>
              <a:rPr lang="tr-TR" altLang="tr-TR" sz="1600" dirty="0" err="1">
                <a:solidFill>
                  <a:srgbClr val="000000"/>
                </a:solidFill>
                <a:latin typeface="Garamond" pitchFamily="18" charset="0"/>
              </a:rPr>
              <a:t>nın</a:t>
            </a:r>
            <a:r>
              <a:rPr lang="tr-TR" altLang="tr-TR" sz="1600" dirty="0">
                <a:latin typeface="Garamond" pitchFamily="18" charset="0"/>
              </a:rPr>
              <a:t> </a:t>
            </a:r>
            <a:r>
              <a:rPr lang="tr-TR" altLang="tr-TR" sz="1600" b="1" dirty="0">
                <a:latin typeface="Garamond" pitchFamily="18" charset="0"/>
              </a:rPr>
              <a:t>delta</a:t>
            </a:r>
            <a:r>
              <a:rPr lang="tr-TR" altLang="tr-TR" sz="1600" dirty="0">
                <a:latin typeface="Garamond" pitchFamily="18" charset="0"/>
              </a:rPr>
              <a:t> hücrelerinde salgılanan, hipofiz ön lobundan </a:t>
            </a:r>
            <a:r>
              <a:rPr lang="tr-TR" altLang="tr-TR" sz="1600" b="1" dirty="0" err="1">
                <a:latin typeface="Garamond" pitchFamily="18" charset="0"/>
              </a:rPr>
              <a:t>somatotrapin</a:t>
            </a:r>
            <a:r>
              <a:rPr lang="tr-TR" altLang="tr-TR" sz="1600" b="1" dirty="0">
                <a:latin typeface="Garamond" pitchFamily="18" charset="0"/>
              </a:rPr>
              <a:t> (büyüme hormonu) </a:t>
            </a:r>
            <a:r>
              <a:rPr lang="tr-TR" altLang="tr-TR" sz="1600" dirty="0">
                <a:latin typeface="Garamond" pitchFamily="18" charset="0"/>
              </a:rPr>
              <a:t>salgılanışını önleyici hormon.</a:t>
            </a: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1048635 Metin Yer Tutucusu"/>
          <p:cNvSpPr>
            <a:spLocks noGrp="1"/>
          </p:cNvSpPr>
          <p:nvPr>
            <p:ph type="body" idx="1"/>
          </p:nvPr>
        </p:nvSpPr>
        <p:spPr>
          <a:xfrm>
            <a:off x="395287" y="260350"/>
            <a:ext cx="8229600" cy="16557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marL="0" lvl="0" indent="0" eaLnBrk="1" latinLnBrk="1" hangingPunct="1">
              <a:buFontTx/>
              <a:buNone/>
            </a:pP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TESTİS SECERNERE HORMONE (TESTİSLERDEN SALGILANAN HORMON)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sz="1800" b="1" dirty="0">
              <a:solidFill>
                <a:srgbClr val="FF0000"/>
              </a:solidFill>
            </a:endParaRPr>
          </a:p>
          <a:p>
            <a:pPr marL="0" lvl="0" indent="0" eaLnBrk="1" latinLnBrk="1" hangingPunct="1">
              <a:buFontTx/>
              <a:buNone/>
            </a:pPr>
            <a:endParaRPr lang="tr-TR" altLang="tr-TR" sz="1600" b="1" dirty="0">
              <a:solidFill>
                <a:srgbClr val="FF0000"/>
              </a:solidFill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Testosterone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(testosteron) : </a:t>
            </a:r>
            <a:r>
              <a:rPr lang="tr-TR" altLang="tr-TR" sz="1600" dirty="0">
                <a:latin typeface="Garamond" pitchFamily="18" charset="0"/>
              </a:rPr>
              <a:t>erkek cinsiyet hormonu.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endParaRPr lang="tr-TR" altLang="tr-TR" sz="1800" dirty="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endParaRPr lang="tr-TR" altLang="tr-TR" sz="1800" b="1" dirty="0">
              <a:solidFill>
                <a:srgbClr val="FF0000"/>
              </a:solidFill>
            </a:endParaRPr>
          </a:p>
          <a:p>
            <a:pPr marL="0" lvl="0" indent="0" eaLnBrk="1" latinLnBrk="1" hangingPunct="1">
              <a:buFontTx/>
              <a:buNone/>
            </a:pPr>
            <a:endParaRPr lang="tr-TR" altLang="tr-TR" sz="1800" b="1" dirty="0">
              <a:solidFill>
                <a:srgbClr val="FF0000"/>
              </a:solidFill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OVARİUM SECERNERE HORMONE (OVARYUMDAN SALGILANAN HORMONLER 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sz="1800" b="1" dirty="0">
              <a:solidFill>
                <a:srgbClr val="FF0000"/>
              </a:solidFill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Estrogen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(östrojen) : </a:t>
            </a:r>
            <a:r>
              <a:rPr lang="tr-TR" altLang="tr-TR" sz="1600" dirty="0" err="1">
                <a:latin typeface="Garamond" pitchFamily="18" charset="0"/>
              </a:rPr>
              <a:t>ovaryumdan</a:t>
            </a:r>
            <a:r>
              <a:rPr lang="tr-TR" altLang="tr-TR" sz="1600" dirty="0">
                <a:latin typeface="Garamond" pitchFamily="18" charset="0"/>
              </a:rPr>
              <a:t> salgılanan </a:t>
            </a:r>
            <a:r>
              <a:rPr lang="tr-TR" altLang="tr-TR" sz="1600" b="1" dirty="0" err="1">
                <a:latin typeface="Garamond" pitchFamily="18" charset="0"/>
              </a:rPr>
              <a:t>östrojenik</a:t>
            </a:r>
            <a:r>
              <a:rPr lang="tr-TR" altLang="tr-TR" sz="1600" dirty="0">
                <a:latin typeface="Garamond" pitchFamily="18" charset="0"/>
              </a:rPr>
              <a:t> hormon.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Estrogenic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Hormone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Östrojenik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Hormon) : </a:t>
            </a:r>
            <a:r>
              <a:rPr lang="tr-TR" altLang="tr-TR" sz="1600" dirty="0">
                <a:latin typeface="Garamond" pitchFamily="18" charset="0"/>
              </a:rPr>
              <a:t>Kadına özgü cinsiyet özelliklerini geliştiren,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>
                <a:latin typeface="Garamond" pitchFamily="18" charset="0"/>
              </a:rPr>
              <a:t>mensturasyonu takiben uterus mukozasının yenilenmesini sağlayan hormonlar. (</a:t>
            </a:r>
            <a:r>
              <a:rPr lang="tr-TR" altLang="tr-TR" sz="1600" dirty="0" err="1">
                <a:latin typeface="Garamond" pitchFamily="18" charset="0"/>
              </a:rPr>
              <a:t>östradial</a:t>
            </a:r>
            <a:r>
              <a:rPr lang="tr-TR" altLang="tr-TR" sz="1600" dirty="0">
                <a:latin typeface="Garamond" pitchFamily="18" charset="0"/>
              </a:rPr>
              <a:t>, </a:t>
            </a:r>
            <a:r>
              <a:rPr lang="tr-TR" altLang="tr-TR" sz="1600" dirty="0" err="1">
                <a:latin typeface="Garamond" pitchFamily="18" charset="0"/>
              </a:rPr>
              <a:t>östran</a:t>
            </a:r>
            <a:r>
              <a:rPr lang="tr-TR" altLang="tr-TR" sz="1600" dirty="0">
                <a:latin typeface="Garamond" pitchFamily="18" charset="0"/>
              </a:rPr>
              <a:t>,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>
                <a:latin typeface="Garamond" pitchFamily="18" charset="0"/>
              </a:rPr>
              <a:t>östriol)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Progesterone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progesteron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dirty="0">
                <a:latin typeface="Garamond" pitchFamily="18" charset="0"/>
              </a:rPr>
              <a:t>Kadın cinsiyet hormonlarından biri. Kadın vücudunun gelişmesi ve </a:t>
            </a:r>
            <a:endParaRPr lang="tr-TR" altLang="tr-TR" sz="1600" dirty="0" smtClean="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 smtClean="0">
                <a:latin typeface="Garamond" pitchFamily="18" charset="0"/>
              </a:rPr>
              <a:t>kadına </a:t>
            </a:r>
            <a:r>
              <a:rPr lang="tr-TR" altLang="tr-TR" sz="1600" dirty="0">
                <a:latin typeface="Garamond" pitchFamily="18" charset="0"/>
              </a:rPr>
              <a:t>özgü </a:t>
            </a:r>
            <a:r>
              <a:rPr lang="tr-TR" altLang="tr-TR" sz="1600" dirty="0" err="1" smtClean="0">
                <a:latin typeface="Garamond" pitchFamily="18" charset="0"/>
              </a:rPr>
              <a:t>sekonder</a:t>
            </a:r>
            <a:r>
              <a:rPr lang="tr-TR" altLang="tr-TR" sz="1600" dirty="0" smtClean="0">
                <a:latin typeface="Garamond" pitchFamily="18" charset="0"/>
              </a:rPr>
              <a:t> </a:t>
            </a:r>
            <a:r>
              <a:rPr lang="tr-TR" altLang="tr-TR" sz="1600" dirty="0">
                <a:latin typeface="Garamond" pitchFamily="18" charset="0"/>
              </a:rPr>
              <a:t>cinsiyet karakterlerinin oluşmasında </a:t>
            </a:r>
            <a:r>
              <a:rPr lang="tr-TR" altLang="tr-TR" sz="1600" b="1" dirty="0">
                <a:latin typeface="Garamond" pitchFamily="18" charset="0"/>
              </a:rPr>
              <a:t>östrojen </a:t>
            </a:r>
            <a:r>
              <a:rPr lang="tr-TR" altLang="tr-TR" sz="1600" dirty="0">
                <a:latin typeface="Garamond" pitchFamily="18" charset="0"/>
              </a:rPr>
              <a:t>ile birlikte rol oynayan, uterus </a:t>
            </a:r>
            <a:endParaRPr lang="tr-TR" altLang="tr-TR" sz="1600" dirty="0" smtClean="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 err="1" smtClean="0">
                <a:solidFill>
                  <a:schemeClr val="tx1"/>
                </a:solidFill>
                <a:latin typeface="Garamond" pitchFamily="18" charset="0"/>
              </a:rPr>
              <a:t>mucus</a:t>
            </a:r>
            <a:r>
              <a:rPr lang="tr-TR" altLang="tr-TR" sz="1600" b="1" dirty="0" smtClean="0">
                <a:solidFill>
                  <a:schemeClr val="tx1"/>
                </a:solidFill>
                <a:latin typeface="Garamond" pitchFamily="18" charset="0"/>
              </a:rPr>
              <a:t> (mukus : sümüksü salgı) </a:t>
            </a:r>
            <a:r>
              <a:rPr lang="tr-TR" altLang="tr-TR" sz="1600" dirty="0" smtClean="0">
                <a:latin typeface="Garamond" pitchFamily="18" charset="0"/>
              </a:rPr>
              <a:t>gebeliğe </a:t>
            </a:r>
            <a:r>
              <a:rPr lang="tr-TR" altLang="tr-TR" sz="1600" dirty="0">
                <a:latin typeface="Garamond" pitchFamily="18" charset="0"/>
              </a:rPr>
              <a:t>hazırlayan ve gebelik oluştuğunda devamını sağlayan </a:t>
            </a:r>
            <a:r>
              <a:rPr lang="tr-TR" altLang="tr-TR" sz="1600" dirty="0" smtClean="0">
                <a:latin typeface="Garamond" pitchFamily="18" charset="0"/>
              </a:rPr>
              <a:t>hor-</a:t>
            </a:r>
            <a:r>
              <a:rPr lang="tr-TR" altLang="tr-TR" sz="1600" dirty="0" err="1" smtClean="0">
                <a:latin typeface="Garamond" pitchFamily="18" charset="0"/>
              </a:rPr>
              <a:t>mon</a:t>
            </a:r>
            <a:r>
              <a:rPr lang="tr-TR" altLang="tr-TR" sz="1600" dirty="0">
                <a:latin typeface="Garamond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1048636 Metin Yer Tutucusu"/>
          <p:cNvSpPr>
            <a:spLocks noGrp="1"/>
          </p:cNvSpPr>
          <p:nvPr>
            <p:ph type="body" idx="1"/>
          </p:nvPr>
        </p:nvSpPr>
        <p:spPr>
          <a:xfrm>
            <a:off x="323850" y="204787"/>
            <a:ext cx="8229600" cy="66690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marL="0" lvl="0" indent="0" eaLnBrk="1" latinLnBrk="1" hangingPunct="1">
              <a:buFontTx/>
              <a:buNone/>
            </a:pPr>
            <a:r>
              <a:rPr lang="tr-TR" altLang="tr-TR" sz="2800" u="sng" dirty="0">
                <a:solidFill>
                  <a:srgbClr val="FF0000"/>
                </a:solidFill>
                <a:latin typeface="Garamond" pitchFamily="18" charset="0"/>
              </a:rPr>
              <a:t>ENDOKRİN SİSTEME AİT SEMPTOMLAR</a:t>
            </a:r>
            <a:r>
              <a:rPr lang="en-US" altLang="tr-TR" sz="2400" u="sng" dirty="0">
                <a:solidFill>
                  <a:srgbClr val="000000"/>
                </a:solidFill>
                <a:latin typeface="Garamond" pitchFamily="18" charset="0"/>
              </a:rPr>
              <a:t>(3)</a:t>
            </a:r>
            <a:endParaRPr lang="zh-CN" altLang="en-US" dirty="0"/>
          </a:p>
          <a:p>
            <a:pPr marL="0" lvl="0" indent="0" eaLnBrk="1" latinLnBrk="1" hangingPunct="1">
              <a:buFontTx/>
              <a:buNone/>
            </a:pPr>
            <a:endParaRPr lang="tr-TR" altLang="tr-TR" b="1" u="sng" dirty="0">
              <a:solidFill>
                <a:srgbClr val="FF0000"/>
              </a:solidFill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>
                <a:latin typeface="Garamond" pitchFamily="18" charset="0"/>
              </a:rPr>
              <a:t>   Bir olayın veya durumun anlaşılmasına yardım eden, vücuttaki işlevsel bir bozukluğun veya hastalığın belirlenmesine yarayan işaretlere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semptom </a:t>
            </a:r>
            <a:r>
              <a:rPr lang="tr-TR" altLang="tr-TR" sz="1600" dirty="0">
                <a:latin typeface="Garamond" pitchFamily="18" charset="0"/>
              </a:rPr>
              <a:t>denir.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latinLnBrk="1" hangingPunct="1">
              <a:buFont typeface="Wingdings" pitchFamily="2" charset="2"/>
              <a:buChar char="q"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Galactorrhea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Galaktor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</a:t>
            </a:r>
            <a:r>
              <a:rPr lang="tr-TR" altLang="tr-TR" sz="1600" b="1" dirty="0">
                <a:latin typeface="Garamond" pitchFamily="18" charset="0"/>
              </a:rPr>
              <a:t> </a:t>
            </a:r>
            <a:r>
              <a:rPr lang="tr-TR" altLang="tr-TR" sz="1600" dirty="0">
                <a:latin typeface="Garamond" pitchFamily="18" charset="0"/>
              </a:rPr>
              <a:t>gebelik ve emzirme durumu olmaksızın süt salgısının olmasıdır.</a:t>
            </a:r>
          </a:p>
          <a:p>
            <a:pPr marL="0" lvl="0" indent="0" eaLnBrk="1" latinLnBrk="1" hangingPunct="1">
              <a:buFont typeface="Wingdings" pitchFamily="2" charset="2"/>
              <a:buChar char="q"/>
            </a:pPr>
            <a:endParaRPr lang="tr-TR" altLang="tr-TR" sz="1600" dirty="0">
              <a:solidFill>
                <a:srgbClr val="FF0000"/>
              </a:solidFill>
              <a:latin typeface="Garamond" pitchFamily="18" charset="0"/>
            </a:endParaRPr>
          </a:p>
          <a:p>
            <a:pPr marL="0" lvl="0" indent="0" eaLnBrk="1" latinLnBrk="1" hangingPunct="1">
              <a:buFont typeface="Wingdings" pitchFamily="2" charset="2"/>
              <a:buChar char="q"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Exophtalmia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, 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Exophtalmus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Eksoftalm,Eksoftalmus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dirty="0">
                <a:latin typeface="Garamond" pitchFamily="18" charset="0"/>
              </a:rPr>
              <a:t>Göz kürenin dışarı doğru çıkması.</a:t>
            </a:r>
          </a:p>
          <a:p>
            <a:pPr marL="0" lvl="0" indent="0" eaLnBrk="1" latinLnBrk="1" hangingPunct="1">
              <a:buFont typeface="Wingdings" pitchFamily="2" charset="2"/>
              <a:buChar char="q"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latinLnBrk="1" hangingPunct="1">
              <a:buFont typeface="Wingdings" pitchFamily="2" charset="2"/>
              <a:buChar char="q"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Hyperkinesia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Hiperkinezi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dirty="0">
                <a:latin typeface="Garamond" pitchFamily="18" charset="0"/>
              </a:rPr>
              <a:t>Aşırı hareketlilik.</a:t>
            </a:r>
          </a:p>
          <a:p>
            <a:pPr marL="0" lvl="0" indent="0" eaLnBrk="1" latinLnBrk="1" hangingPunct="1">
              <a:buFont typeface="Wingdings" pitchFamily="2" charset="2"/>
              <a:buChar char="q"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latinLnBrk="1" hangingPunct="1">
              <a:buFont typeface="Wingdings" pitchFamily="2" charset="2"/>
              <a:buChar char="q"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Hypernatremia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Hipernatremi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dirty="0">
                <a:latin typeface="Garamond" pitchFamily="18" charset="0"/>
              </a:rPr>
              <a:t>Kanda </a:t>
            </a:r>
            <a:r>
              <a:rPr lang="tr-TR" altLang="tr-TR" sz="1600" b="1" dirty="0">
                <a:latin typeface="Garamond" pitchFamily="18" charset="0"/>
              </a:rPr>
              <a:t>sodyum</a:t>
            </a:r>
            <a:r>
              <a:rPr lang="tr-TR" altLang="tr-TR" sz="1600" dirty="0">
                <a:latin typeface="Garamond" pitchFamily="18" charset="0"/>
              </a:rPr>
              <a:t> oranının artması.</a:t>
            </a:r>
          </a:p>
          <a:p>
            <a:pPr marL="0" lvl="0" indent="0" eaLnBrk="1" latinLnBrk="1" hangingPunct="1">
              <a:buFont typeface="Wingdings" pitchFamily="2" charset="2"/>
              <a:buChar char="q"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hangingPunct="1">
              <a:buFont typeface="Wingdings" pitchFamily="2" charset="2"/>
              <a:buChar char="q"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Hyperglycosuria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Hiperglikozüri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dirty="0">
                <a:latin typeface="Garamond" pitchFamily="18" charset="0"/>
              </a:rPr>
              <a:t>İdrarda</a:t>
            </a:r>
            <a:r>
              <a:rPr lang="tr-TR" altLang="tr-TR" sz="1600" b="1" dirty="0">
                <a:latin typeface="Garamond" pitchFamily="18" charset="0"/>
              </a:rPr>
              <a:t> </a:t>
            </a:r>
            <a:r>
              <a:rPr lang="tr-TR" altLang="tr-TR" sz="1600" b="1" dirty="0">
                <a:solidFill>
                  <a:srgbClr val="000000"/>
                </a:solidFill>
                <a:latin typeface="Garamond" pitchFamily="18" charset="0"/>
                <a:ea typeface="宋体"/>
              </a:rPr>
              <a:t>glycosa (glukoz : şeker) </a:t>
            </a:r>
            <a:r>
              <a:rPr lang="tr-TR" altLang="tr-TR" sz="1600" dirty="0" smtClean="0">
                <a:latin typeface="Garamond" pitchFamily="18" charset="0"/>
              </a:rPr>
              <a:t>oranının </a:t>
            </a:r>
            <a:r>
              <a:rPr lang="tr-TR" altLang="tr-TR" sz="1600" dirty="0">
                <a:latin typeface="Garamond" pitchFamily="18" charset="0"/>
              </a:rPr>
              <a:t>artması.</a:t>
            </a:r>
          </a:p>
          <a:p>
            <a:pPr marL="0" lvl="0" indent="0" eaLnBrk="1" latinLnBrk="1" hangingPunct="1">
              <a:buFont typeface="Wingdings" pitchFamily="2" charset="2"/>
              <a:buChar char="q"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hangingPunct="1">
              <a:buFont typeface="Wingdings" pitchFamily="2" charset="2"/>
              <a:buChar char="q"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Hyperglycemia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Hiperglisemi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dirty="0" smtClean="0">
                <a:solidFill>
                  <a:srgbClr val="000000"/>
                </a:solidFill>
                <a:latin typeface="Garamond" pitchFamily="18" charset="0"/>
              </a:rPr>
              <a:t>Kanda</a:t>
            </a:r>
            <a:r>
              <a:rPr lang="tr-TR" altLang="tr-TR" sz="1600" b="1" dirty="0">
                <a:solidFill>
                  <a:srgbClr val="000000"/>
                </a:solidFill>
                <a:latin typeface="Garamond" pitchFamily="18" charset="0"/>
                <a:ea typeface="宋体"/>
              </a:rPr>
              <a:t> glycosa (glukoz : şeker)</a:t>
            </a:r>
            <a:r>
              <a:rPr lang="tr-TR" altLang="tr-TR" sz="1600" dirty="0" smtClean="0">
                <a:solidFill>
                  <a:srgbClr val="000000"/>
                </a:solidFill>
                <a:latin typeface="Garamond" pitchFamily="18" charset="0"/>
              </a:rPr>
              <a:t> oranının 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artması.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solidFill>
                <a:srgbClr val="000000"/>
              </a:solidFill>
              <a:latin typeface="Garamond" pitchFamily="18" charset="0"/>
            </a:endParaRPr>
          </a:p>
          <a:p>
            <a:pPr marL="0" lvl="0" indent="0" eaLnBrk="1" latinLnBrk="1" hangingPunct="1">
              <a:buFont typeface="Wingdings" pitchFamily="2" charset="2"/>
              <a:buChar char="q"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Tetania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Tetani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dirty="0" err="1">
                <a:latin typeface="Garamond" pitchFamily="18" charset="0"/>
              </a:rPr>
              <a:t>Paratirod</a:t>
            </a:r>
            <a:r>
              <a:rPr lang="tr-TR" altLang="tr-TR" sz="1600" dirty="0">
                <a:latin typeface="Garamond" pitchFamily="18" charset="0"/>
              </a:rPr>
              <a:t> bezlerinin az çalışması ve </a:t>
            </a:r>
            <a:r>
              <a:rPr lang="tr-TR" altLang="tr-TR" sz="1600" b="1" dirty="0">
                <a:latin typeface="Garamond" pitchFamily="18" charset="0"/>
              </a:rPr>
              <a:t>kalsiyum </a:t>
            </a:r>
            <a:r>
              <a:rPr lang="tr-TR" altLang="tr-TR" sz="1600" dirty="0">
                <a:latin typeface="Garamond" pitchFamily="18" charset="0"/>
              </a:rPr>
              <a:t>yetersizliğine bağlı olarak kaslarda </a:t>
            </a:r>
            <a:endParaRPr lang="tr-TR" altLang="tr-TR" sz="1600" dirty="0" smtClean="0">
              <a:latin typeface="Garamond" pitchFamily="18" charset="0"/>
            </a:endParaRPr>
          </a:p>
          <a:p>
            <a:pPr marL="0" lvl="0" indent="0" eaLnBrk="1" latinLnBrk="1" hangingPunct="1">
              <a:buNone/>
            </a:pPr>
            <a:r>
              <a:rPr lang="tr-TR" altLang="tr-TR" sz="1600" dirty="0">
                <a:latin typeface="Garamond" pitchFamily="18" charset="0"/>
              </a:rPr>
              <a:t> </a:t>
            </a:r>
            <a:r>
              <a:rPr lang="tr-TR" altLang="tr-TR" sz="1600" dirty="0" smtClean="0">
                <a:latin typeface="Garamond" pitchFamily="18" charset="0"/>
              </a:rPr>
              <a:t>   gelişen </a:t>
            </a:r>
            <a:r>
              <a:rPr lang="tr-TR" altLang="tr-TR" sz="1600" b="1" dirty="0">
                <a:latin typeface="Garamond" pitchFamily="18" charset="0"/>
              </a:rPr>
              <a:t>spazm (kasılma).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1048637 Metin Yer Tutucusu"/>
          <p:cNvSpPr>
            <a:spLocks noGrp="1"/>
          </p:cNvSpPr>
          <p:nvPr>
            <p:ph type="body" idx="1"/>
          </p:nvPr>
        </p:nvSpPr>
        <p:spPr>
          <a:xfrm>
            <a:off x="395287" y="188912"/>
            <a:ext cx="8229600" cy="6858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>
              <a:buFont typeface="Wingdings" pitchFamily="2" charset="2"/>
              <a:buChar char="q"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Virilism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Virilizm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 </a:t>
            </a:r>
            <a:r>
              <a:rPr lang="tr-TR" altLang="tr-TR" sz="1600" dirty="0" err="1">
                <a:latin typeface="Garamond" pitchFamily="18" charset="0"/>
              </a:rPr>
              <a:t>Androjen</a:t>
            </a:r>
            <a:r>
              <a:rPr lang="tr-TR" altLang="tr-TR" sz="1600" dirty="0">
                <a:latin typeface="Garamond" pitchFamily="18" charset="0"/>
              </a:rPr>
              <a:t> 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yükselmesine bağlı, erkek tipi kıllanma, klitoris büyümesi, kas </a:t>
            </a:r>
            <a:endParaRPr lang="tr-TR" altLang="tr-TR" sz="1600" dirty="0" smtClean="0">
              <a:solidFill>
                <a:srgbClr val="000000"/>
              </a:solidFill>
              <a:latin typeface="Garamond" pitchFamily="18" charset="0"/>
            </a:endParaRPr>
          </a:p>
          <a:p>
            <a:pPr marL="0" lvl="0" indent="0" eaLnBrk="1" latinLnBrk="1" hangingPunct="1">
              <a:buNone/>
            </a:pPr>
            <a:r>
              <a:rPr lang="tr-TR" altLang="tr-TR" sz="1600" dirty="0" smtClean="0">
                <a:solidFill>
                  <a:srgbClr val="000000"/>
                </a:solidFill>
                <a:latin typeface="Garamond" pitchFamily="18" charset="0"/>
              </a:rPr>
              <a:t>       kütlenin 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artması ile belirlenen bozukluk , kadında erkek özellikleri görülmesi</a:t>
            </a:r>
          </a:p>
          <a:p>
            <a:pPr lvl="0" eaLnBrk="1" latinLnBrk="1" hangingPunct="1">
              <a:buFontTx/>
              <a:buNone/>
            </a:pPr>
            <a:endParaRPr lang="tr-TR" altLang="tr-TR" sz="1600" dirty="0">
              <a:solidFill>
                <a:srgbClr val="FF0000"/>
              </a:solidFill>
              <a:latin typeface="Garamond" pitchFamily="18" charset="0"/>
            </a:endParaRPr>
          </a:p>
          <a:p>
            <a:pPr lvl="0" eaLnBrk="1" latinLnBrk="1" hangingPunct="1">
              <a:buFont typeface="Wingdings" pitchFamily="2" charset="2"/>
              <a:buChar char="q"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Hirsutism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Hirsutizm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dirty="0">
                <a:latin typeface="Garamond" pitchFamily="18" charset="0"/>
              </a:rPr>
              <a:t>Özellikle kadınlarda derideki kılların normalin üstünde çoğalması,  </a:t>
            </a:r>
          </a:p>
          <a:p>
            <a:pPr marL="0" lvl="0" indent="0" eaLnBrk="1" latinLnBrk="1" hangingPunct="1">
              <a:buNone/>
            </a:pPr>
            <a:r>
              <a:rPr lang="tr-TR" altLang="tr-TR" sz="1600" dirty="0" smtClean="0">
                <a:latin typeface="Garamond" pitchFamily="18" charset="0"/>
              </a:rPr>
              <a:t>       aşırı </a:t>
            </a:r>
            <a:r>
              <a:rPr lang="tr-TR" altLang="tr-TR" sz="1600" dirty="0">
                <a:latin typeface="Garamond" pitchFamily="18" charset="0"/>
              </a:rPr>
              <a:t>kıllılık.</a:t>
            </a:r>
          </a:p>
          <a:p>
            <a:pPr lvl="0" eaLnBrk="1" latinLnBrk="1" hangingPunct="1">
              <a:buFont typeface="Wingdings" pitchFamily="2" charset="2"/>
              <a:buChar char="q"/>
            </a:pPr>
            <a:endParaRPr lang="tr-TR" altLang="tr-TR" sz="1600" dirty="0">
              <a:latin typeface="Garamond" pitchFamily="18" charset="0"/>
            </a:endParaRPr>
          </a:p>
          <a:p>
            <a:pPr lvl="0" eaLnBrk="1" latinLnBrk="1" hangingPunct="1">
              <a:buFont typeface="Wingdings" pitchFamily="2" charset="2"/>
              <a:buChar char="q"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Gynecomastia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 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Jinekomasti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dirty="0">
                <a:latin typeface="Garamond" pitchFamily="18" charset="0"/>
              </a:rPr>
              <a:t>Erkeklerde ğöğüslerin büyümesi </a:t>
            </a:r>
          </a:p>
          <a:p>
            <a:pPr lvl="0" eaLnBrk="1" latinLnBrk="1" hangingPunct="1">
              <a:buFont typeface="Wingdings" pitchFamily="2" charset="2"/>
              <a:buChar char="q"/>
            </a:pPr>
            <a:endParaRPr lang="tr-TR" altLang="tr-TR" sz="1600" dirty="0">
              <a:latin typeface="Garamond" pitchFamily="18" charset="0"/>
            </a:endParaRPr>
          </a:p>
          <a:p>
            <a:pPr lvl="0" eaLnBrk="1" latinLnBrk="1" hangingPunct="1">
              <a:buFont typeface="Wingdings" pitchFamily="2" charset="2"/>
              <a:buChar char="q"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Hypoglicemia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(Hipoglisemi) : </a:t>
            </a:r>
            <a:r>
              <a:rPr lang="tr-TR" altLang="tr-TR" sz="1600" dirty="0">
                <a:latin typeface="Garamond" pitchFamily="18" charset="0"/>
              </a:rPr>
              <a:t>Kanda </a:t>
            </a:r>
            <a:r>
              <a:rPr lang="tr-TR" altLang="tr-TR" sz="1600" b="1" dirty="0">
                <a:latin typeface="Garamond" pitchFamily="18" charset="0"/>
              </a:rPr>
              <a:t>glikoz </a:t>
            </a:r>
            <a:r>
              <a:rPr lang="tr-TR" altLang="tr-TR" sz="1600" dirty="0">
                <a:latin typeface="Garamond" pitchFamily="18" charset="0"/>
              </a:rPr>
              <a:t>seviyesinin az olması.</a:t>
            </a:r>
          </a:p>
          <a:p>
            <a:pPr lvl="0" eaLnBrk="1" latinLnBrk="1" hangingPunct="1">
              <a:buFont typeface="Wingdings" pitchFamily="2" charset="2"/>
              <a:buChar char="q"/>
            </a:pPr>
            <a:endParaRPr lang="tr-TR" altLang="tr-TR" sz="1600" dirty="0">
              <a:latin typeface="Garamond" pitchFamily="18" charset="0"/>
            </a:endParaRPr>
          </a:p>
          <a:p>
            <a:pPr lvl="0" eaLnBrk="1" latinLnBrk="1" hangingPunct="1">
              <a:buFont typeface="Wingdings" pitchFamily="2" charset="2"/>
              <a:buChar char="q"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Hypercholestremia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Hiperkolesterolemi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dirty="0">
                <a:latin typeface="Garamond" pitchFamily="18" charset="0"/>
              </a:rPr>
              <a:t>Kanda </a:t>
            </a:r>
            <a:r>
              <a:rPr lang="tr-TR" altLang="tr-TR" sz="1600" b="1" dirty="0">
                <a:latin typeface="Garamond" pitchFamily="18" charset="0"/>
              </a:rPr>
              <a:t>kolesterol</a:t>
            </a:r>
            <a:r>
              <a:rPr lang="tr-TR" altLang="tr-TR" sz="1600" dirty="0">
                <a:latin typeface="Garamond" pitchFamily="18" charset="0"/>
              </a:rPr>
              <a:t> düzeyinin yüksek olması. </a:t>
            </a:r>
          </a:p>
          <a:p>
            <a:pPr lvl="0" eaLnBrk="1" latinLnBrk="1" hangingPunct="1">
              <a:buFont typeface="Wingdings" pitchFamily="2" charset="2"/>
              <a:buChar char="q"/>
            </a:pPr>
            <a:endParaRPr lang="tr-TR" altLang="tr-TR" sz="1600" dirty="0">
              <a:latin typeface="Garamond" pitchFamily="18" charset="0"/>
            </a:endParaRPr>
          </a:p>
          <a:p>
            <a:pPr lvl="0" eaLnBrk="1" latinLnBrk="1" hangingPunct="1">
              <a:buFont typeface="Wingdings" pitchFamily="2" charset="2"/>
              <a:buChar char="q"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Hyperkalemia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Hiperkalemi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dirty="0">
                <a:latin typeface="Garamond" pitchFamily="18" charset="0"/>
              </a:rPr>
              <a:t>Kanda </a:t>
            </a:r>
            <a:r>
              <a:rPr lang="tr-TR" altLang="tr-TR" sz="1600" b="1" dirty="0">
                <a:latin typeface="Garamond" pitchFamily="18" charset="0"/>
              </a:rPr>
              <a:t>potasyum </a:t>
            </a:r>
            <a:r>
              <a:rPr lang="tr-TR" altLang="tr-TR" sz="1600" dirty="0">
                <a:latin typeface="Garamond" pitchFamily="18" charset="0"/>
              </a:rPr>
              <a:t>oranının aşırı artması.</a:t>
            </a:r>
          </a:p>
          <a:p>
            <a:pPr lvl="0" eaLnBrk="1" latinLnBrk="1" hangingPunct="1">
              <a:buFont typeface="Wingdings" pitchFamily="2" charset="2"/>
              <a:buChar char="q"/>
            </a:pPr>
            <a:endParaRPr lang="tr-TR" altLang="tr-TR" sz="1600" dirty="0">
              <a:latin typeface="Garamond" pitchFamily="18" charset="0"/>
            </a:endParaRPr>
          </a:p>
          <a:p>
            <a:pPr lvl="0" eaLnBrk="1" latinLnBrk="1" hangingPunct="1">
              <a:buFont typeface="Wingdings" pitchFamily="2" charset="2"/>
              <a:buChar char="q"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Polyphogia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Polifaji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dirty="0">
                <a:latin typeface="Garamond" pitchFamily="18" charset="0"/>
              </a:rPr>
              <a:t>Aşırı yemek yeme, tokluk duygusunun bulunmaması.</a:t>
            </a:r>
          </a:p>
          <a:p>
            <a:pPr lvl="0" eaLnBrk="1" latinLnBrk="1" hangingPunct="1">
              <a:buFont typeface="Wingdings" pitchFamily="2" charset="2"/>
              <a:buChar char="q"/>
            </a:pPr>
            <a:endParaRPr lang="tr-TR" altLang="tr-TR" sz="1600" dirty="0">
              <a:latin typeface="Garamond" pitchFamily="18" charset="0"/>
            </a:endParaRPr>
          </a:p>
          <a:p>
            <a:pPr lvl="0" eaLnBrk="1" latinLnBrk="1" hangingPunct="1">
              <a:buFont typeface="Wingdings" pitchFamily="2" charset="2"/>
              <a:buChar char="q"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Hypertriglyceridemia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Hipertrigliseridemi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dirty="0">
                <a:latin typeface="Garamond" pitchFamily="18" charset="0"/>
              </a:rPr>
              <a:t>Kanda</a:t>
            </a:r>
            <a:r>
              <a:rPr lang="tr-TR" altLang="tr-TR" sz="1600" b="1" dirty="0">
                <a:latin typeface="Garamond" pitchFamily="18" charset="0"/>
              </a:rPr>
              <a:t> </a:t>
            </a:r>
            <a:r>
              <a:rPr lang="tr-TR" altLang="tr-TR" sz="1600" b="1" dirty="0" err="1">
                <a:latin typeface="Garamond" pitchFamily="18" charset="0"/>
              </a:rPr>
              <a:t>trigliserid</a:t>
            </a:r>
            <a:r>
              <a:rPr lang="tr-TR" altLang="tr-TR" sz="1600" b="1" dirty="0">
                <a:latin typeface="Garamond" pitchFamily="18" charset="0"/>
              </a:rPr>
              <a:t> </a:t>
            </a:r>
            <a:r>
              <a:rPr lang="tr-TR" altLang="tr-TR" sz="1600" dirty="0">
                <a:latin typeface="Garamond" pitchFamily="18" charset="0"/>
              </a:rPr>
              <a:t>seviyesinin aşırı yükselmesi.</a:t>
            </a:r>
          </a:p>
          <a:p>
            <a:pPr lvl="0" eaLnBrk="1" latinLnBrk="1" hangingPunct="1">
              <a:buFont typeface="Wingdings" pitchFamily="2" charset="2"/>
              <a:buChar char="q"/>
            </a:pPr>
            <a:endParaRPr lang="tr-TR" altLang="tr-TR" sz="1600" dirty="0">
              <a:latin typeface="Garamond" pitchFamily="18" charset="0"/>
            </a:endParaRPr>
          </a:p>
          <a:p>
            <a:pPr lvl="0" eaLnBrk="1" latinLnBrk="1" hangingPunct="1">
              <a:buFont typeface="Wingdings" pitchFamily="2" charset="2"/>
              <a:buChar char="q"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Vitiligo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Vitiligo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b="1" dirty="0" err="1">
                <a:latin typeface="Garamond" pitchFamily="18" charset="0"/>
              </a:rPr>
              <a:t>Melanin</a:t>
            </a:r>
            <a:r>
              <a:rPr lang="tr-TR" altLang="tr-TR" sz="1600" dirty="0">
                <a:latin typeface="Garamond" pitchFamily="18" charset="0"/>
              </a:rPr>
              <a:t> eksikliğine bağlı dış derinin renk kaybına uğramasıyla  oluşan beyaz plaklarla seyreden deri  hastalığı.</a:t>
            </a:r>
          </a:p>
          <a:p>
            <a:pPr lvl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lvl="0" eaLnBrk="1" latinLnBrk="1" hangingPunct="1">
              <a:buFont typeface="Wingdings" pitchFamily="2" charset="2"/>
              <a:buChar char="q"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Polidipsi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: </a:t>
            </a:r>
            <a:r>
              <a:rPr lang="tr-TR" altLang="tr-TR" sz="1600" dirty="0">
                <a:latin typeface="Garamond" pitchFamily="18" charset="0"/>
              </a:rPr>
              <a:t>Aşırı su içme.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1048638 Metin Yer Tutucusu"/>
          <p:cNvSpPr>
            <a:spLocks noGrp="1"/>
          </p:cNvSpPr>
          <p:nvPr>
            <p:ph type="body" idx="1"/>
          </p:nvPr>
        </p:nvSpPr>
        <p:spPr>
          <a:xfrm>
            <a:off x="323850" y="333375"/>
            <a:ext cx="8424862" cy="2159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marL="0" lvl="0" indent="0" eaLnBrk="1" latinLnBrk="1" hangingPunct="1">
              <a:buFontTx/>
              <a:buNone/>
            </a:pPr>
            <a:r>
              <a:rPr lang="tr-TR" altLang="tr-TR" b="1">
                <a:solidFill>
                  <a:srgbClr val="FF0000"/>
                </a:solidFill>
              </a:rPr>
              <a:t>  </a:t>
            </a:r>
            <a:r>
              <a:rPr lang="tr-TR" altLang="tr-TR">
                <a:solidFill>
                  <a:srgbClr val="FF0000"/>
                </a:solidFill>
              </a:rPr>
              <a:t>   </a:t>
            </a:r>
            <a:r>
              <a:rPr lang="tr-TR" altLang="tr-TR" sz="2800" u="sng">
                <a:solidFill>
                  <a:srgbClr val="FF0000"/>
                </a:solidFill>
                <a:latin typeface="Garamond" pitchFamily="18" charset="0"/>
              </a:rPr>
              <a:t>ENDOKRİN SİSTEM TANI TERİMLERİ</a:t>
            </a:r>
            <a:r>
              <a:rPr lang="en-US" altLang="tr-TR" sz="2600" u="sng">
                <a:solidFill>
                  <a:srgbClr val="000000"/>
                </a:solidFill>
                <a:latin typeface="Garamond" pitchFamily="18" charset="0"/>
              </a:rPr>
              <a:t>(4)</a:t>
            </a:r>
            <a:endParaRPr lang="zh-CN" altLang="en-US"/>
          </a:p>
          <a:p>
            <a:pPr marL="0" lvl="0" indent="0" eaLnBrk="1" latinLnBrk="1" hangingPunct="1">
              <a:buFontTx/>
              <a:buNone/>
            </a:pPr>
            <a:endParaRPr lang="tr-TR" altLang="tr-TR" b="1">
              <a:solidFill>
                <a:srgbClr val="FF0000"/>
              </a:solidFill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>
                <a:solidFill>
                  <a:srgbClr val="FF0000"/>
                </a:solidFill>
                <a:latin typeface="Garamond" pitchFamily="18" charset="0"/>
              </a:rPr>
              <a:t>Acromegalia (Akromegali) : </a:t>
            </a:r>
            <a:r>
              <a:rPr lang="tr-TR" altLang="tr-TR" sz="1600">
                <a:latin typeface="Garamond" pitchFamily="18" charset="0"/>
              </a:rPr>
              <a:t>Vücut gelişimi tamamlanmış kişide, </a:t>
            </a:r>
            <a:r>
              <a:rPr lang="da-DK" altLang="tr-TR" sz="1600" b="1">
                <a:solidFill>
                  <a:srgbClr val="000000"/>
                </a:solidFill>
                <a:latin typeface="Garamond" pitchFamily="18" charset="0"/>
              </a:rPr>
              <a:t>hypophysis</a:t>
            </a:r>
            <a:r>
              <a:rPr lang="tr-TR" altLang="tr-TR" sz="1600">
                <a:latin typeface="Garamond" pitchFamily="18" charset="0"/>
              </a:rPr>
              <a:t> </a:t>
            </a:r>
            <a:r>
              <a:rPr lang="tr-TR" altLang="tr-TR" sz="1600" b="1">
                <a:latin typeface="Garamond" pitchFamily="18" charset="0"/>
              </a:rPr>
              <a:t>(hipofiz) </a:t>
            </a:r>
            <a:r>
              <a:rPr lang="tr-TR" altLang="tr-TR" sz="1600">
                <a:latin typeface="Garamond" pitchFamily="18" charset="0"/>
              </a:rPr>
              <a:t>ön lobundan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>
                <a:latin typeface="Garamond" pitchFamily="18" charset="0"/>
              </a:rPr>
              <a:t>gelişim hormonunun aşırı salgılanması sonucu yüzün irileşmesi, el ve ayakların büyümesidir.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>
                <a:latin typeface="Garamond" pitchFamily="18" charset="0"/>
              </a:rPr>
              <a:t>      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b="1">
              <a:solidFill>
                <a:srgbClr val="FF0000"/>
              </a:solidFill>
            </a:endParaRPr>
          </a:p>
        </p:txBody>
      </p:sp>
      <p:pic>
        <p:nvPicPr>
          <p:cNvPr id="2097161" name="2097160 Resim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92275" y="2747962"/>
            <a:ext cx="5276850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1048640 Metin Yer Tutucusu"/>
          <p:cNvSpPr>
            <a:spLocks noGrp="1"/>
          </p:cNvSpPr>
          <p:nvPr>
            <p:ph type="body" idx="1"/>
          </p:nvPr>
        </p:nvSpPr>
        <p:spPr>
          <a:xfrm>
            <a:off x="250825" y="2759075"/>
            <a:ext cx="4105275" cy="13398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marL="0" lvl="0" indent="0" eaLnBrk="1" latinLnBrk="1" hangingPunct="1">
              <a:buFontTx/>
              <a:buNone/>
            </a:pPr>
            <a:r>
              <a:rPr lang="tr-TR" altLang="tr-TR" sz="1600" b="1">
                <a:solidFill>
                  <a:srgbClr val="FF0000"/>
                </a:solidFill>
                <a:latin typeface="Garamond" pitchFamily="18" charset="0"/>
              </a:rPr>
              <a:t>Dwarfism (Dvarfizm) : </a:t>
            </a:r>
            <a:r>
              <a:rPr lang="da-DK" altLang="tr-TR" sz="1600" b="1">
                <a:latin typeface="Garamond" pitchFamily="18" charset="0"/>
              </a:rPr>
              <a:t>hypophysis hormone </a:t>
            </a:r>
          </a:p>
          <a:p>
            <a:pPr marL="0" lvl="0" indent="0" eaLnBrk="1" latinLnBrk="1" hangingPunct="1">
              <a:buFontTx/>
              <a:buNone/>
            </a:pPr>
            <a:r>
              <a:rPr lang="da-DK" altLang="tr-TR" sz="1600" b="1">
                <a:latin typeface="Garamond" pitchFamily="18" charset="0"/>
              </a:rPr>
              <a:t>(hipofiz hormonu : büyüme hormonu ) </a:t>
            </a:r>
            <a:r>
              <a:rPr lang="tr-TR" altLang="tr-TR" sz="1600" b="1">
                <a:latin typeface="Garamond" pitchFamily="18" charset="0"/>
              </a:rPr>
              <a:t> </a:t>
            </a:r>
            <a:r>
              <a:rPr lang="tr-TR" altLang="tr-TR" sz="1600">
                <a:latin typeface="Garamond" pitchFamily="18" charset="0"/>
              </a:rPr>
              <a:t>az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>
                <a:latin typeface="Garamond" pitchFamily="18" charset="0"/>
              </a:rPr>
              <a:t>salgılanması nedeni ile doğuştan gelişememe,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>
                <a:latin typeface="Garamond" pitchFamily="18" charset="0"/>
              </a:rPr>
              <a:t>cücelik, bodurluk.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sz="160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endParaRPr lang="tr-TR" altLang="tr-TR" sz="160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endParaRPr lang="tr-TR" altLang="tr-TR" sz="160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endParaRPr lang="tr-TR" altLang="tr-TR" sz="1600">
              <a:latin typeface="Garamond" pitchFamily="18" charset="0"/>
            </a:endParaRPr>
          </a:p>
        </p:txBody>
      </p:sp>
      <p:pic>
        <p:nvPicPr>
          <p:cNvPr id="2097162" name="2097161 Resim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16462" y="1438275"/>
            <a:ext cx="3038475" cy="39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1048642 Metin Yer Tutucusu"/>
          <p:cNvSpPr>
            <a:spLocks noGrp="1"/>
          </p:cNvSpPr>
          <p:nvPr>
            <p:ph type="body" idx="1"/>
          </p:nvPr>
        </p:nvSpPr>
        <p:spPr>
          <a:xfrm>
            <a:off x="323850" y="344487"/>
            <a:ext cx="4259262" cy="5792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marL="0" lvl="0" indent="0" eaLnBrk="1" latinLnBrk="1" hangingPunct="1">
              <a:buFontTx/>
              <a:buNone/>
            </a:pPr>
            <a:endParaRPr lang="tr-TR" altLang="tr-TR" sz="1600" dirty="0">
              <a:solidFill>
                <a:srgbClr val="FF0000"/>
              </a:solidFill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solidFill>
                <a:srgbClr val="FF0000"/>
              </a:solidFill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solidFill>
                <a:srgbClr val="FF0000"/>
              </a:solidFill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solidFill>
                <a:srgbClr val="FF0000"/>
              </a:solidFill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solidFill>
                <a:srgbClr val="FF0000"/>
              </a:solidFill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solidFill>
                <a:srgbClr val="FF0000"/>
              </a:solidFill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solidFill>
                <a:srgbClr val="FF0000"/>
              </a:solidFill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solidFill>
                <a:srgbClr val="FF0000"/>
              </a:solidFill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Gigantism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Jigantizm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b="1" dirty="0" err="1">
                <a:latin typeface="Garamond" pitchFamily="18" charset="0"/>
              </a:rPr>
              <a:t>Hypophysis</a:t>
            </a:r>
            <a:r>
              <a:rPr lang="tr-TR" altLang="tr-TR" sz="1600" b="1" dirty="0">
                <a:latin typeface="Garamond" pitchFamily="18" charset="0"/>
              </a:rPr>
              <a:t> </a:t>
            </a:r>
            <a:r>
              <a:rPr lang="tr-TR" altLang="tr-TR" sz="1600" b="1" dirty="0" err="1">
                <a:latin typeface="Garamond" pitchFamily="18" charset="0"/>
              </a:rPr>
              <a:t>hormone</a:t>
            </a:r>
            <a:r>
              <a:rPr lang="tr-TR" altLang="tr-TR" sz="1600" b="1" dirty="0">
                <a:latin typeface="Garamond" pitchFamily="18" charset="0"/>
              </a:rPr>
              <a:t> (hipofiz hormonu : büyüme hormonu ) </a:t>
            </a:r>
            <a:r>
              <a:rPr lang="tr-TR" altLang="tr-TR" sz="1600" dirty="0">
                <a:latin typeface="Garamond" pitchFamily="18" charset="0"/>
              </a:rPr>
              <a:t>aşırı </a:t>
            </a:r>
            <a:r>
              <a:rPr lang="tr-TR" altLang="tr-TR" sz="1600" dirty="0" smtClean="0">
                <a:latin typeface="Garamond" pitchFamily="18" charset="0"/>
              </a:rPr>
              <a:t>sal-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 smtClean="0">
                <a:latin typeface="Garamond" pitchFamily="18" charset="0"/>
              </a:rPr>
              <a:t>gılanmasıyla </a:t>
            </a:r>
            <a:r>
              <a:rPr lang="tr-TR" altLang="tr-TR" sz="1600" dirty="0">
                <a:latin typeface="Garamond" pitchFamily="18" charset="0"/>
              </a:rPr>
              <a:t>oluşan anormal büyüme, devlik.</a:t>
            </a:r>
          </a:p>
        </p:txBody>
      </p:sp>
      <p:pic>
        <p:nvPicPr>
          <p:cNvPr id="2097163" name="2097162 Resim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76825" y="373062"/>
            <a:ext cx="3952875" cy="57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2097163 Resim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56100" y="765175"/>
            <a:ext cx="4633912" cy="557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39" name="1048644 Metin kutusu"/>
          <p:cNvSpPr txBox="1"/>
          <p:nvPr/>
        </p:nvSpPr>
        <p:spPr>
          <a:xfrm>
            <a:off x="107950" y="2492375"/>
            <a:ext cx="4032250" cy="88024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marL="0" lvl="0" indent="0" eaLnBrk="1" latinLnBrk="1" hangingPunct="1"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Cushing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’ s 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Syndrome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Kuşing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Sendromu) 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: </a:t>
            </a:r>
            <a:r>
              <a:rPr lang="tr-TR" altLang="tr-TR" sz="1600" b="1" dirty="0" err="1">
                <a:solidFill>
                  <a:srgbClr val="000000"/>
                </a:solidFill>
                <a:latin typeface="Garamond" pitchFamily="18" charset="0"/>
              </a:rPr>
              <a:t>Kortizol</a:t>
            </a:r>
            <a:r>
              <a:rPr lang="tr-TR" altLang="tr-TR" sz="1600" b="1" dirty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hormonunun aşırı ve kontrolsüz </a:t>
            </a:r>
            <a:r>
              <a:rPr lang="tr-TR" altLang="tr-TR" sz="1600" dirty="0" smtClean="0">
                <a:solidFill>
                  <a:srgbClr val="000000"/>
                </a:solidFill>
                <a:latin typeface="Garamond" pitchFamily="18" charset="0"/>
              </a:rPr>
              <a:t>salgı-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 err="1" smtClean="0">
                <a:solidFill>
                  <a:srgbClr val="000000"/>
                </a:solidFill>
                <a:latin typeface="Garamond" pitchFamily="18" charset="0"/>
              </a:rPr>
              <a:t>lanmasıyla</a:t>
            </a:r>
            <a:r>
              <a:rPr lang="tr-TR" altLang="tr-TR" sz="1600" dirty="0" smtClean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ortaya çıkan bir sendromdur.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1048600 Başlık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77875"/>
          </a:xfrm>
          <a:prstGeom prst="rect">
            <a:avLst/>
          </a:prstGeom>
          <a:noFill/>
          <a:ln>
            <a:solidFill>
              <a:srgbClr val="36363D"/>
            </a:solidFill>
            <a:prstDash val="solid"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lt2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</a:lstStyle>
          <a:p>
            <a:pPr lvl="0" eaLnBrk="1" latinLnBrk="1" hangingPunct="1"/>
            <a:r>
              <a:rPr lang="tr-TR" altLang="tr-TR" sz="2000" b="1" dirty="0">
                <a:solidFill>
                  <a:srgbClr val="FF0000"/>
                </a:solidFill>
                <a:latin typeface="Garamond" pitchFamily="18" charset="0"/>
              </a:rPr>
              <a:t>ENDOCRİNEA CYSTEMA (ENDOKRİN SİSTEM</a:t>
            </a:r>
            <a:r>
              <a:rPr lang="tr-TR" altLang="tr-TR" sz="2000" b="1" dirty="0" smtClean="0">
                <a:solidFill>
                  <a:srgbClr val="FF0000"/>
                </a:solidFill>
                <a:latin typeface="Garamond" pitchFamily="18" charset="0"/>
              </a:rPr>
              <a:t>)</a:t>
            </a:r>
            <a:endParaRPr lang="zh-CN" altLang="en-US" dirty="0"/>
          </a:p>
        </p:txBody>
      </p:sp>
      <p:sp>
        <p:nvSpPr>
          <p:cNvPr id="1048596" name="1048601 Metin Yer Tutucusu"/>
          <p:cNvSpPr>
            <a:spLocks noGrp="1"/>
          </p:cNvSpPr>
          <p:nvPr>
            <p:ph type="body" idx="1"/>
          </p:nvPr>
        </p:nvSpPr>
        <p:spPr>
          <a:xfrm>
            <a:off x="457200" y="1943380"/>
            <a:ext cx="4176712" cy="43926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>
              <a:buFontTx/>
              <a:buNone/>
            </a:pPr>
            <a:r>
              <a:rPr lang="tr-TR" altLang="tr-TR" sz="1600" dirty="0">
                <a:latin typeface="Garamond" pitchFamily="18" charset="0"/>
              </a:rPr>
              <a:t>Salgılarını</a:t>
            </a:r>
            <a:r>
              <a:rPr lang="tr-TR" altLang="tr-TR" sz="1600" dirty="0"/>
              <a:t>, </a:t>
            </a:r>
            <a:r>
              <a:rPr lang="tr-TR" altLang="tr-TR" sz="1600" dirty="0">
                <a:latin typeface="Garamond" pitchFamily="18" charset="0"/>
              </a:rPr>
              <a:t>belli bir kanal sistemine ihtiyaç </a:t>
            </a:r>
          </a:p>
          <a:p>
            <a:pPr lvl="0" eaLnBrk="1" latinLnBrk="1" hangingPunct="1">
              <a:buFontTx/>
              <a:buNone/>
            </a:pPr>
            <a:r>
              <a:rPr lang="tr-TR" altLang="tr-TR" sz="1600" dirty="0">
                <a:latin typeface="Garamond" pitchFamily="18" charset="0"/>
              </a:rPr>
              <a:t>duymadan </a:t>
            </a:r>
            <a:r>
              <a:rPr lang="tr-TR" altLang="tr-TR" sz="1600" u="sng" dirty="0">
                <a:latin typeface="Garamond" pitchFamily="18" charset="0"/>
              </a:rPr>
              <a:t>doğrudan</a:t>
            </a:r>
            <a:r>
              <a:rPr lang="tr-TR" altLang="tr-TR" sz="1600" dirty="0">
                <a:latin typeface="Garamond" pitchFamily="18" charset="0"/>
              </a:rPr>
              <a:t> kana veya lenfe veren </a:t>
            </a:r>
          </a:p>
          <a:p>
            <a:pPr lvl="0" eaLnBrk="1" latinLnBrk="1" hangingPunct="1">
              <a:buFontTx/>
              <a:buNone/>
            </a:pPr>
            <a:r>
              <a:rPr lang="tr-TR" altLang="tr-TR" sz="1600" b="1" dirty="0">
                <a:latin typeface="Garamond" pitchFamily="18" charset="0"/>
              </a:rPr>
              <a:t>glandların (bezlerin) </a:t>
            </a:r>
            <a:r>
              <a:rPr lang="tr-TR" altLang="tr-TR" sz="1600" dirty="0">
                <a:latin typeface="Garamond" pitchFamily="18" charset="0"/>
              </a:rPr>
              <a:t>bir araya gelmesiyle </a:t>
            </a:r>
          </a:p>
          <a:p>
            <a:pPr lvl="0" eaLnBrk="1" latinLnBrk="1" hangingPunct="1">
              <a:buFontTx/>
              <a:buNone/>
            </a:pPr>
            <a:r>
              <a:rPr lang="tr-TR" altLang="tr-TR" sz="1600" dirty="0">
                <a:latin typeface="Garamond" pitchFamily="18" charset="0"/>
              </a:rPr>
              <a:t>oluşan </a:t>
            </a:r>
            <a:r>
              <a:rPr lang="tr-TR" altLang="tr-TR" sz="1600" dirty="0" smtClean="0">
                <a:latin typeface="Garamond" pitchFamily="18" charset="0"/>
              </a:rPr>
              <a:t>sisteme </a:t>
            </a:r>
            <a:r>
              <a:rPr lang="tr-TR" altLang="tr-TR" sz="1600" b="1" dirty="0">
                <a:latin typeface="Garamond" pitchFamily="18" charset="0"/>
              </a:rPr>
              <a:t>Endocrinea Cystema</a:t>
            </a:r>
          </a:p>
          <a:p>
            <a:pPr lvl="0" eaLnBrk="1" latinLnBrk="1" hangingPunct="1">
              <a:buFontTx/>
              <a:buNone/>
            </a:pPr>
            <a:r>
              <a:rPr lang="tr-TR" altLang="tr-TR" sz="1600" b="1" dirty="0">
                <a:latin typeface="Garamond" pitchFamily="18" charset="0"/>
              </a:rPr>
              <a:t>(Endokrin Sistem)</a:t>
            </a:r>
            <a:r>
              <a:rPr lang="tr-TR" altLang="tr-TR" sz="1600" dirty="0">
                <a:latin typeface="Garamond" pitchFamily="18" charset="0"/>
              </a:rPr>
              <a:t> denir. </a:t>
            </a:r>
          </a:p>
          <a:p>
            <a:pPr lvl="0" eaLnBrk="1" latinLnBrk="1" hangingPunct="1">
              <a:buFontTx/>
              <a:buNone/>
            </a:pPr>
            <a:r>
              <a:rPr lang="tr-TR" altLang="tr-TR" sz="1600" dirty="0">
                <a:latin typeface="Garamond" pitchFamily="18" charset="0"/>
              </a:rPr>
              <a:t> </a:t>
            </a:r>
          </a:p>
          <a:p>
            <a:pPr lvl="0" eaLnBrk="1" latinLnBrk="1" hangingPunct="1">
              <a:buFontTx/>
              <a:buNone/>
            </a:pPr>
            <a:endParaRPr lang="tr-TR" altLang="tr-TR" sz="1600" dirty="0" smtClean="0">
              <a:latin typeface="Garamond" pitchFamily="18" charset="0"/>
            </a:endParaRPr>
          </a:p>
          <a:p>
            <a:pPr lvl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lvl="0" eaLnBrk="1" latinLnBrk="1" hangingPunct="1">
              <a:buFontTx/>
              <a:buNone/>
            </a:pPr>
            <a:r>
              <a:rPr lang="tr-TR" altLang="tr-TR" sz="1600" dirty="0">
                <a:latin typeface="Garamond" pitchFamily="18" charset="0"/>
              </a:rPr>
              <a:t>Endokrin bezlerinin salgıladıkları doğrudan </a:t>
            </a:r>
          </a:p>
          <a:p>
            <a:pPr lvl="0" eaLnBrk="1" latinLnBrk="1" hangingPunct="1">
              <a:buFontTx/>
              <a:buNone/>
            </a:pPr>
            <a:r>
              <a:rPr lang="tr-TR" altLang="tr-TR" sz="1600" dirty="0">
                <a:latin typeface="Garamond" pitchFamily="18" charset="0"/>
              </a:rPr>
              <a:t>kana verilen kimyasal </a:t>
            </a:r>
            <a:r>
              <a:rPr lang="tr-TR" altLang="tr-TR" sz="1600" dirty="0" smtClean="0">
                <a:latin typeface="Garamond" pitchFamily="18" charset="0"/>
              </a:rPr>
              <a:t>salgılarına  da </a:t>
            </a:r>
            <a:r>
              <a:rPr lang="tr-TR" altLang="tr-TR" sz="1600" b="1" dirty="0">
                <a:latin typeface="Garamond" pitchFamily="18" charset="0"/>
              </a:rPr>
              <a:t>Hormone </a:t>
            </a:r>
            <a:endParaRPr lang="tr-TR" altLang="tr-TR" sz="1600" b="1" dirty="0" smtClean="0">
              <a:latin typeface="Garamond" pitchFamily="18" charset="0"/>
            </a:endParaRPr>
          </a:p>
          <a:p>
            <a:pPr lvl="0" eaLnBrk="1" latinLnBrk="1" hangingPunct="1">
              <a:buFontTx/>
              <a:buNone/>
            </a:pPr>
            <a:r>
              <a:rPr lang="tr-TR" altLang="tr-TR" sz="1600" b="1" dirty="0" smtClean="0">
                <a:latin typeface="Garamond" pitchFamily="18" charset="0"/>
              </a:rPr>
              <a:t>(hormon</a:t>
            </a:r>
            <a:r>
              <a:rPr lang="tr-TR" altLang="tr-TR" sz="1600" b="1" dirty="0">
                <a:latin typeface="Garamond" pitchFamily="18" charset="0"/>
              </a:rPr>
              <a:t>) </a:t>
            </a:r>
            <a:r>
              <a:rPr lang="tr-TR" altLang="tr-TR" sz="1600" dirty="0">
                <a:latin typeface="Garamond" pitchFamily="18" charset="0"/>
              </a:rPr>
              <a:t>denir.</a:t>
            </a:r>
          </a:p>
        </p:txBody>
      </p:sp>
      <p:pic>
        <p:nvPicPr>
          <p:cNvPr id="2097153" name="2097152 Resim" descr="c13-13-300x29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76825" y="1341437"/>
            <a:ext cx="3743325" cy="504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1048646 Metin Yer Tutucusu"/>
          <p:cNvSpPr>
            <a:spLocks noGrp="1"/>
          </p:cNvSpPr>
          <p:nvPr>
            <p:ph type="body" idx="1"/>
          </p:nvPr>
        </p:nvSpPr>
        <p:spPr>
          <a:xfrm>
            <a:off x="250825" y="496887"/>
            <a:ext cx="8631238" cy="24272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marL="0" lvl="0" indent="0" eaLnBrk="1" latinLnBrk="1" hangingPunct="1">
              <a:buFontTx/>
              <a:buNone/>
            </a:pP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DI- 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Diabetes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İnsipidus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Diyabetes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İnsipidus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dirty="0">
                <a:latin typeface="Garamond" pitchFamily="18" charset="0"/>
              </a:rPr>
              <a:t>Hipofiz arka hormonu olan </a:t>
            </a:r>
            <a:r>
              <a:rPr lang="tr-TR" altLang="tr-TR" sz="1600" dirty="0" err="1">
                <a:latin typeface="Garamond" pitchFamily="18" charset="0"/>
              </a:rPr>
              <a:t>antidiüretik</a:t>
            </a:r>
            <a:r>
              <a:rPr lang="tr-TR" altLang="tr-TR" sz="1600" dirty="0">
                <a:latin typeface="Garamond" pitchFamily="18" charset="0"/>
              </a:rPr>
              <a:t> hormon </a:t>
            </a:r>
            <a:r>
              <a:rPr lang="tr-TR" altLang="tr-TR" sz="1600" dirty="0" smtClean="0">
                <a:latin typeface="Garamond" pitchFamily="18" charset="0"/>
              </a:rPr>
              <a:t>yeter-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 smtClean="0">
                <a:latin typeface="Garamond" pitchFamily="18" charset="0"/>
              </a:rPr>
              <a:t>sizliğine </a:t>
            </a:r>
            <a:r>
              <a:rPr lang="tr-TR" altLang="tr-TR" sz="1600" dirty="0">
                <a:latin typeface="Garamond" pitchFamily="18" charset="0"/>
              </a:rPr>
              <a:t>bağlı gelişen bir hastalık</a:t>
            </a:r>
            <a:r>
              <a:rPr lang="tr-TR" altLang="tr-TR" sz="1600" b="1" dirty="0">
                <a:latin typeface="Garamond" pitchFamily="18" charset="0"/>
              </a:rPr>
              <a:t>. ‘Şekersiz Şeker Hastalığı’ </a:t>
            </a:r>
            <a:r>
              <a:rPr lang="tr-TR" altLang="tr-TR" sz="1600" dirty="0">
                <a:latin typeface="Garamond" pitchFamily="18" charset="0"/>
              </a:rPr>
              <a:t>da denir.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DM- 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Diyabetes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Mellitus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: </a:t>
            </a:r>
            <a:r>
              <a:rPr lang="tr-TR" altLang="tr-TR" sz="1600" dirty="0">
                <a:latin typeface="Garamond" pitchFamily="18" charset="0"/>
              </a:rPr>
              <a:t>şeker hastalığı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Hyperunsilunism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Hiperünsilünizm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dirty="0">
                <a:latin typeface="Garamond" pitchFamily="18" charset="0"/>
              </a:rPr>
              <a:t>Pankreastan aşırı </a:t>
            </a:r>
            <a:r>
              <a:rPr lang="tr-TR" altLang="tr-TR" sz="1600" b="1" dirty="0" err="1">
                <a:latin typeface="Garamond" pitchFamily="18" charset="0"/>
              </a:rPr>
              <a:t>insula</a:t>
            </a:r>
            <a:r>
              <a:rPr lang="tr-TR" altLang="tr-TR" sz="1600" b="1" dirty="0">
                <a:latin typeface="Garamond" pitchFamily="18" charset="0"/>
              </a:rPr>
              <a:t> (insülin) </a:t>
            </a:r>
            <a:r>
              <a:rPr lang="tr-TR" altLang="tr-TR" sz="1600" dirty="0">
                <a:latin typeface="Garamond" pitchFamily="18" charset="0"/>
              </a:rPr>
              <a:t>salgılanması.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</p:txBody>
      </p:sp>
      <p:pic>
        <p:nvPicPr>
          <p:cNvPr id="2097165" name="2097164 Resim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84700" y="3403600"/>
            <a:ext cx="4443412" cy="28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42" name="1048647 Metin kutusu"/>
          <p:cNvSpPr txBox="1"/>
          <p:nvPr/>
        </p:nvSpPr>
        <p:spPr>
          <a:xfrm>
            <a:off x="250825" y="3567112"/>
            <a:ext cx="4105151" cy="28945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marL="0" lvl="0" indent="0" eaLnBrk="1" latinLnBrk="1" hangingPunct="1">
              <a:buFontTx/>
              <a:buNone/>
            </a:pP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Guttur (Guatr) : 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Tiroit bezinin büyümesi.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Endemicae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Guttur (Endemik Guatr) : </a:t>
            </a:r>
            <a:endParaRPr lang="tr-TR" altLang="tr-TR" sz="16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 smtClean="0">
                <a:solidFill>
                  <a:srgbClr val="000000"/>
                </a:solidFill>
                <a:latin typeface="Garamond" pitchFamily="18" charset="0"/>
              </a:rPr>
              <a:t>Tiroit hormonu 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yapımının azalmasıyla oluşan</a:t>
            </a:r>
            <a:r>
              <a:rPr lang="tr-TR" altLang="tr-TR" sz="1600" b="1" dirty="0">
                <a:solidFill>
                  <a:srgbClr val="000000"/>
                </a:solidFill>
                <a:latin typeface="Garamond" pitchFamily="18" charset="0"/>
              </a:rPr>
              <a:t> </a:t>
            </a:r>
            <a:endParaRPr lang="tr-TR" altLang="tr-TR" sz="1600" b="1" dirty="0" smtClean="0">
              <a:solidFill>
                <a:srgbClr val="000000"/>
              </a:solidFill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 err="1" smtClean="0">
                <a:solidFill>
                  <a:srgbClr val="000000"/>
                </a:solidFill>
                <a:latin typeface="Garamond" pitchFamily="18" charset="0"/>
              </a:rPr>
              <a:t>Hyperthyroidism</a:t>
            </a:r>
            <a:r>
              <a:rPr lang="tr-TR" altLang="tr-TR" sz="1600" b="1" dirty="0" smtClean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tr-TR" altLang="tr-TR" sz="1600" b="1" dirty="0">
                <a:solidFill>
                  <a:srgbClr val="000000"/>
                </a:solidFill>
                <a:latin typeface="Garamond" pitchFamily="18" charset="0"/>
              </a:rPr>
              <a:t>(</a:t>
            </a:r>
            <a:r>
              <a:rPr lang="tr-TR" altLang="tr-TR" sz="1600" b="1" dirty="0" err="1">
                <a:solidFill>
                  <a:srgbClr val="000000"/>
                </a:solidFill>
                <a:latin typeface="Garamond" pitchFamily="18" charset="0"/>
              </a:rPr>
              <a:t>hipotriodizm</a:t>
            </a:r>
            <a:r>
              <a:rPr lang="tr-TR" altLang="tr-TR" sz="1600" b="1" dirty="0">
                <a:solidFill>
                  <a:srgbClr val="000000"/>
                </a:solidFill>
                <a:latin typeface="Garamond" pitchFamily="18" charset="0"/>
              </a:rPr>
              <a:t>) </a:t>
            </a:r>
            <a:r>
              <a:rPr lang="tr-TR" altLang="tr-TR" sz="1600" dirty="0" smtClean="0">
                <a:solidFill>
                  <a:srgbClr val="000000"/>
                </a:solidFill>
                <a:latin typeface="Garamond" pitchFamily="18" charset="0"/>
              </a:rPr>
              <a:t>görülmek-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 smtClean="0">
                <a:solidFill>
                  <a:srgbClr val="000000"/>
                </a:solidFill>
                <a:latin typeface="Garamond" pitchFamily="18" charset="0"/>
              </a:rPr>
              <a:t>sizin </a:t>
            </a:r>
            <a:r>
              <a:rPr lang="tr-TR" altLang="tr-TR" sz="1600" dirty="0" err="1" smtClean="0">
                <a:solidFill>
                  <a:srgbClr val="000000"/>
                </a:solidFill>
                <a:latin typeface="Garamond" pitchFamily="18" charset="0"/>
              </a:rPr>
              <a:t>tirot</a:t>
            </a:r>
            <a:r>
              <a:rPr lang="tr-TR" altLang="tr-TR" sz="1600" dirty="0" smtClean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bezinin büyümesi.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solidFill>
                <a:srgbClr val="000000"/>
              </a:solidFill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Egzoftalmik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Guttur 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Egzoftalmik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Guatr) : </a:t>
            </a:r>
            <a:endParaRPr lang="tr-TR" altLang="tr-TR" sz="16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 smtClean="0">
                <a:solidFill>
                  <a:srgbClr val="000000"/>
                </a:solidFill>
                <a:latin typeface="Garamond" pitchFamily="18" charset="0"/>
              </a:rPr>
              <a:t>Tiroit 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bezinin büyümesi ile oluşan hastalık.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1048649 Metin Yer Tutucusu"/>
          <p:cNvSpPr>
            <a:spLocks noGrp="1"/>
          </p:cNvSpPr>
          <p:nvPr>
            <p:ph type="body" idx="1"/>
          </p:nvPr>
        </p:nvSpPr>
        <p:spPr>
          <a:xfrm>
            <a:off x="468312" y="692150"/>
            <a:ext cx="8424862" cy="57927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marL="0" lvl="0" indent="0" eaLnBrk="1" latinLnBrk="1" hangingPunct="1"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Hashimoto’s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thyroiditis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haşimato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tiroiditi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dirty="0" err="1">
                <a:latin typeface="Garamond" pitchFamily="18" charset="0"/>
              </a:rPr>
              <a:t>Haşimoto</a:t>
            </a:r>
            <a:r>
              <a:rPr lang="tr-TR" altLang="tr-TR" sz="1600" dirty="0">
                <a:latin typeface="Garamond" pitchFamily="18" charset="0"/>
              </a:rPr>
              <a:t> hastalığı. Vücudun tiroit bezine saldırması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>
                <a:latin typeface="Garamond" pitchFamily="18" charset="0"/>
              </a:rPr>
              <a:t>sonucu ortaya çıkar , </a:t>
            </a:r>
            <a:r>
              <a:rPr lang="tr-TR" altLang="tr-TR" sz="1600" b="1" dirty="0" err="1">
                <a:latin typeface="Garamond" pitchFamily="18" charset="0"/>
              </a:rPr>
              <a:t>inflammare</a:t>
            </a:r>
            <a:r>
              <a:rPr lang="tr-TR" altLang="tr-TR" sz="1600" b="1" dirty="0">
                <a:latin typeface="Garamond" pitchFamily="18" charset="0"/>
              </a:rPr>
              <a:t> (</a:t>
            </a:r>
            <a:r>
              <a:rPr lang="tr-TR" altLang="tr-TR" sz="1600" b="1" dirty="0" err="1">
                <a:latin typeface="Garamond" pitchFamily="18" charset="0"/>
              </a:rPr>
              <a:t>inflamasyon</a:t>
            </a:r>
            <a:r>
              <a:rPr lang="tr-TR" altLang="tr-TR" sz="1600" b="1" dirty="0">
                <a:latin typeface="Garamond" pitchFamily="18" charset="0"/>
              </a:rPr>
              <a:t> : iltihap) </a:t>
            </a:r>
            <a:r>
              <a:rPr lang="tr-TR" altLang="tr-TR" sz="1600" dirty="0">
                <a:latin typeface="Garamond" pitchFamily="18" charset="0"/>
              </a:rPr>
              <a:t>ve </a:t>
            </a:r>
            <a:r>
              <a:rPr lang="tr-TR" altLang="tr-TR" sz="1600" b="1" dirty="0" err="1">
                <a:latin typeface="Garamond" pitchFamily="18" charset="0"/>
              </a:rPr>
              <a:t>hormone</a:t>
            </a:r>
            <a:r>
              <a:rPr lang="tr-TR" altLang="tr-TR" sz="1600" b="1" dirty="0">
                <a:latin typeface="Garamond" pitchFamily="18" charset="0"/>
              </a:rPr>
              <a:t> (hormon) </a:t>
            </a:r>
            <a:r>
              <a:rPr lang="tr-TR" altLang="tr-TR" sz="1600" dirty="0">
                <a:latin typeface="Garamond" pitchFamily="18" charset="0"/>
              </a:rPr>
              <a:t>azalması durumu.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Thyroiditis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Tiroidit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dirty="0">
                <a:latin typeface="Garamond" pitchFamily="18" charset="0"/>
              </a:rPr>
              <a:t>Tiroit bezinin </a:t>
            </a:r>
            <a:r>
              <a:rPr lang="tr-TR" altLang="tr-TR" sz="1600" b="1" dirty="0" err="1">
                <a:solidFill>
                  <a:srgbClr val="000000"/>
                </a:solidFill>
                <a:latin typeface="Garamond" pitchFamily="18" charset="0"/>
              </a:rPr>
              <a:t>inflammare</a:t>
            </a:r>
            <a:r>
              <a:rPr lang="tr-TR" altLang="tr-TR" sz="1600" b="1" dirty="0">
                <a:solidFill>
                  <a:srgbClr val="00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000000"/>
                </a:solidFill>
                <a:latin typeface="Garamond" pitchFamily="18" charset="0"/>
              </a:rPr>
              <a:t>inflamasyon</a:t>
            </a:r>
            <a:r>
              <a:rPr lang="tr-TR" altLang="tr-TR" sz="1600" b="1" dirty="0">
                <a:solidFill>
                  <a:srgbClr val="000000"/>
                </a:solidFill>
                <a:latin typeface="Garamond" pitchFamily="18" charset="0"/>
              </a:rPr>
              <a:t> : iltihap) 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Hyperadrenalism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Hiperadrenalizm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 </a:t>
            </a:r>
            <a:r>
              <a:rPr lang="tr-TR" altLang="tr-TR" sz="1600" dirty="0">
                <a:latin typeface="Garamond" pitchFamily="18" charset="0"/>
              </a:rPr>
              <a:t>böbreküstü bezinden aşırı </a:t>
            </a:r>
            <a:r>
              <a:rPr lang="tr-TR" altLang="tr-TR" sz="1600" b="1" dirty="0" err="1">
                <a:solidFill>
                  <a:srgbClr val="000000"/>
                </a:solidFill>
                <a:latin typeface="Garamond" pitchFamily="18" charset="0"/>
              </a:rPr>
              <a:t>hormone</a:t>
            </a:r>
            <a:r>
              <a:rPr lang="tr-TR" altLang="tr-TR" sz="1600" b="1" dirty="0">
                <a:solidFill>
                  <a:srgbClr val="000000"/>
                </a:solidFill>
                <a:latin typeface="Garamond" pitchFamily="18" charset="0"/>
              </a:rPr>
              <a:t> (hormon)</a:t>
            </a:r>
            <a:r>
              <a:rPr lang="tr-TR" altLang="tr-TR" sz="1600" dirty="0">
                <a:latin typeface="Garamond" pitchFamily="18" charset="0"/>
              </a:rPr>
              <a:t> salgılanması.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Hyperthyroidism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Hipertiroidzm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dirty="0">
                <a:latin typeface="Garamond" pitchFamily="18" charset="0"/>
              </a:rPr>
              <a:t>Tiroit hormonunun aşırı derecede salgılanması.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Hypoparathyroidism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Hipoparatiroidzm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b="1" dirty="0" err="1">
                <a:latin typeface="Garamond" pitchFamily="18" charset="0"/>
              </a:rPr>
              <a:t>Parathyroidea</a:t>
            </a:r>
            <a:r>
              <a:rPr lang="tr-TR" altLang="tr-TR" sz="1600" b="1" dirty="0">
                <a:latin typeface="Garamond" pitchFamily="18" charset="0"/>
              </a:rPr>
              <a:t> </a:t>
            </a:r>
            <a:r>
              <a:rPr lang="tr-TR" altLang="tr-TR" sz="1600" b="1" dirty="0" err="1">
                <a:latin typeface="Garamond" pitchFamily="18" charset="0"/>
              </a:rPr>
              <a:t>hormone</a:t>
            </a:r>
            <a:r>
              <a:rPr lang="tr-TR" altLang="tr-TR" sz="1600" b="1" dirty="0">
                <a:latin typeface="Garamond" pitchFamily="18" charset="0"/>
              </a:rPr>
              <a:t> (</a:t>
            </a:r>
            <a:r>
              <a:rPr lang="tr-TR" altLang="tr-TR" sz="1600" b="1" dirty="0" err="1">
                <a:latin typeface="Garamond" pitchFamily="18" charset="0"/>
              </a:rPr>
              <a:t>paratiroid</a:t>
            </a:r>
            <a:r>
              <a:rPr lang="tr-TR" altLang="tr-TR" sz="1600" b="1" dirty="0">
                <a:latin typeface="Garamond" pitchFamily="18" charset="0"/>
              </a:rPr>
              <a:t> hormon</a:t>
            </a:r>
            <a:r>
              <a:rPr lang="tr-TR" altLang="tr-TR" sz="1600" dirty="0">
                <a:latin typeface="Garamond" pitchFamily="18" charset="0"/>
              </a:rPr>
              <a:t>) ‘unun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>
                <a:latin typeface="Garamond" pitchFamily="18" charset="0"/>
              </a:rPr>
              <a:t>yetersiz salgılanmasının neden olduğu patolojik durum.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Hypothyroidism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Hipotiroidizm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dirty="0">
                <a:latin typeface="Garamond" pitchFamily="18" charset="0"/>
              </a:rPr>
              <a:t>Tiroit bezinin yetersiz salgı yapması.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Myxoedema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Miksödem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dirty="0">
                <a:latin typeface="Garamond" pitchFamily="18" charset="0"/>
              </a:rPr>
              <a:t>Şiddetli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b="1" dirty="0" err="1">
                <a:latin typeface="Garamond" pitchFamily="18" charset="0"/>
              </a:rPr>
              <a:t>hypothyroidism</a:t>
            </a:r>
            <a:r>
              <a:rPr lang="tr-TR" altLang="tr-TR" sz="1600" b="1" dirty="0">
                <a:latin typeface="Garamond" pitchFamily="18" charset="0"/>
              </a:rPr>
              <a:t> (</a:t>
            </a:r>
            <a:r>
              <a:rPr lang="tr-TR" altLang="tr-TR" sz="1600" b="1" dirty="0" err="1">
                <a:latin typeface="Garamond" pitchFamily="18" charset="0"/>
              </a:rPr>
              <a:t>hipotiroidizm</a:t>
            </a:r>
            <a:r>
              <a:rPr lang="tr-TR" altLang="tr-TR" sz="1600" b="1" dirty="0">
                <a:latin typeface="Garamond" pitchFamily="18" charset="0"/>
              </a:rPr>
              <a:t>)  </a:t>
            </a:r>
            <a:r>
              <a:rPr lang="tr-TR" altLang="tr-TR" sz="1600" dirty="0">
                <a:latin typeface="Garamond" pitchFamily="18" charset="0"/>
              </a:rPr>
              <a:t>belirtilerine derialtında sert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>
                <a:latin typeface="Garamond" pitchFamily="18" charset="0"/>
              </a:rPr>
              <a:t>ödemin eşlik ettiği  ağır klinik tablo.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1048650 Metin Yer Tutucusu"/>
          <p:cNvSpPr>
            <a:spLocks noGrp="1"/>
          </p:cNvSpPr>
          <p:nvPr>
            <p:ph type="body" idx="1"/>
          </p:nvPr>
        </p:nvSpPr>
        <p:spPr>
          <a:xfrm>
            <a:off x="323850" y="333375"/>
            <a:ext cx="8229600" cy="58642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marL="0" lvl="0" indent="0" eaLnBrk="1" latinLnBrk="1" hangingPunct="1">
              <a:buFontTx/>
              <a:buNone/>
            </a:pPr>
            <a:r>
              <a:rPr lang="tr-TR" altLang="tr-TR" sz="2800" u="sng" dirty="0">
                <a:solidFill>
                  <a:srgbClr val="FF0000"/>
                </a:solidFill>
                <a:latin typeface="Garamond" pitchFamily="18" charset="0"/>
              </a:rPr>
              <a:t>ENDOKRİN SİSTEM CERRAHİ </a:t>
            </a:r>
            <a:r>
              <a:rPr lang="tr-TR" altLang="tr-TR" sz="2800" u="sng" dirty="0" smtClean="0">
                <a:solidFill>
                  <a:srgbClr val="FF0000"/>
                </a:solidFill>
                <a:latin typeface="Garamond" pitchFamily="18" charset="0"/>
              </a:rPr>
              <a:t>TERİMLERİ</a:t>
            </a:r>
            <a:endParaRPr lang="zh-CN" altLang="en-US" dirty="0"/>
          </a:p>
          <a:p>
            <a:pPr marL="0" lvl="0" indent="0" eaLnBrk="1" latinLnBrk="1" hangingPunct="1">
              <a:buFontTx/>
              <a:buNone/>
            </a:pPr>
            <a:endParaRPr lang="tr-TR" altLang="tr-TR" dirty="0">
              <a:solidFill>
                <a:srgbClr val="FF0000"/>
              </a:solidFill>
            </a:endParaRPr>
          </a:p>
          <a:p>
            <a:pPr marL="0" lvl="0" indent="0" eaLnBrk="1" latinLnBrk="1" hangingPunct="1">
              <a:buFontTx/>
              <a:buNone/>
            </a:pPr>
            <a:endParaRPr lang="tr-TR" altLang="tr-TR" dirty="0">
              <a:solidFill>
                <a:srgbClr val="FF0000"/>
              </a:solidFill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Adrenalectomy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Adrenalektomi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dirty="0">
                <a:latin typeface="Garamond" pitchFamily="18" charset="0"/>
              </a:rPr>
              <a:t>Böbreküstü bezinin </a:t>
            </a:r>
            <a:r>
              <a:rPr lang="tr-TR" altLang="tr-TR" sz="1600" b="1" dirty="0" err="1">
                <a:latin typeface="Garamond" pitchFamily="18" charset="0"/>
              </a:rPr>
              <a:t>operatio</a:t>
            </a:r>
            <a:r>
              <a:rPr lang="tr-TR" altLang="tr-TR" sz="1600" b="1" dirty="0">
                <a:latin typeface="Garamond" pitchFamily="18" charset="0"/>
              </a:rPr>
              <a:t> (ameliyat</a:t>
            </a:r>
            <a:r>
              <a:rPr lang="tr-TR" altLang="tr-TR" sz="1600" dirty="0">
                <a:latin typeface="Garamond" pitchFamily="18" charset="0"/>
              </a:rPr>
              <a:t>) ile alınması.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Hypophysectomy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Hipofizektomi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dirty="0">
                <a:latin typeface="Garamond" pitchFamily="18" charset="0"/>
              </a:rPr>
              <a:t>Hipofiz bezinin </a:t>
            </a:r>
            <a:r>
              <a:rPr lang="tr-TR" altLang="tr-TR" sz="1600" b="1" dirty="0" err="1">
                <a:solidFill>
                  <a:srgbClr val="000000"/>
                </a:solidFill>
                <a:latin typeface="Garamond" pitchFamily="18" charset="0"/>
              </a:rPr>
              <a:t>operatio</a:t>
            </a:r>
            <a:r>
              <a:rPr lang="tr-TR" altLang="tr-TR" sz="1600" b="1" dirty="0">
                <a:solidFill>
                  <a:srgbClr val="000000"/>
                </a:solidFill>
                <a:latin typeface="Garamond" pitchFamily="18" charset="0"/>
              </a:rPr>
              <a:t> (ameliyat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) ile</a:t>
            </a:r>
            <a:r>
              <a:rPr lang="tr-TR" altLang="tr-TR" sz="1600" dirty="0">
                <a:latin typeface="Garamond" pitchFamily="18" charset="0"/>
              </a:rPr>
              <a:t> alınması.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>
                <a:latin typeface="Garamond" pitchFamily="18" charset="0"/>
              </a:rPr>
              <a:t>             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Parathyroidectomy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Paratiroidektomi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dirty="0">
                <a:latin typeface="Garamond" pitchFamily="18" charset="0"/>
              </a:rPr>
              <a:t>Paratiroit bezinin </a:t>
            </a:r>
            <a:r>
              <a:rPr lang="tr-TR" altLang="tr-TR" sz="1600" b="1" dirty="0" err="1">
                <a:solidFill>
                  <a:srgbClr val="000000"/>
                </a:solidFill>
                <a:latin typeface="Garamond" pitchFamily="18" charset="0"/>
              </a:rPr>
              <a:t>operatio</a:t>
            </a:r>
            <a:r>
              <a:rPr lang="tr-TR" altLang="tr-TR" sz="1600" b="1" dirty="0">
                <a:solidFill>
                  <a:srgbClr val="000000"/>
                </a:solidFill>
                <a:latin typeface="Garamond" pitchFamily="18" charset="0"/>
              </a:rPr>
              <a:t> (ameliyat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) ile</a:t>
            </a:r>
            <a:r>
              <a:rPr lang="tr-TR" altLang="tr-TR" sz="1600" dirty="0">
                <a:latin typeface="Garamond" pitchFamily="18" charset="0"/>
              </a:rPr>
              <a:t> alınması.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Thyroidectomy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Tiroidektomi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dirty="0">
                <a:latin typeface="Garamond" pitchFamily="18" charset="0"/>
              </a:rPr>
              <a:t>Tiroit bezinin </a:t>
            </a:r>
            <a:r>
              <a:rPr lang="tr-TR" altLang="tr-TR" sz="1600" b="1" dirty="0" err="1">
                <a:solidFill>
                  <a:srgbClr val="000000"/>
                </a:solidFill>
                <a:latin typeface="Garamond" pitchFamily="18" charset="0"/>
              </a:rPr>
              <a:t>operatio</a:t>
            </a:r>
            <a:r>
              <a:rPr lang="tr-TR" altLang="tr-TR" sz="1600" b="1" dirty="0">
                <a:solidFill>
                  <a:srgbClr val="000000"/>
                </a:solidFill>
                <a:latin typeface="Garamond" pitchFamily="18" charset="0"/>
              </a:rPr>
              <a:t> (ameliyat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) ile</a:t>
            </a:r>
            <a:r>
              <a:rPr lang="tr-TR" altLang="tr-TR" sz="1600" dirty="0">
                <a:latin typeface="Garamond" pitchFamily="18" charset="0"/>
              </a:rPr>
              <a:t> alınması.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>
                <a:latin typeface="Garamond" pitchFamily="18" charset="0"/>
              </a:rPr>
              <a:t>               </a:t>
            </a:r>
            <a:r>
              <a:rPr lang="tr-TR" altLang="tr-TR" sz="1600" b="1" dirty="0" err="1">
                <a:solidFill>
                  <a:srgbClr val="0033CC"/>
                </a:solidFill>
                <a:latin typeface="Garamond" pitchFamily="18" charset="0"/>
              </a:rPr>
              <a:t>Subtatale</a:t>
            </a:r>
            <a:r>
              <a:rPr lang="tr-TR" altLang="tr-TR" sz="1600" b="1" dirty="0">
                <a:solidFill>
                  <a:srgbClr val="0033CC"/>
                </a:solidFill>
                <a:latin typeface="Garamond" pitchFamily="18" charset="0"/>
              </a:rPr>
              <a:t> </a:t>
            </a:r>
            <a:r>
              <a:rPr lang="tr-TR" altLang="tr-TR" sz="1600" b="1" dirty="0" err="1">
                <a:solidFill>
                  <a:srgbClr val="0033CC"/>
                </a:solidFill>
                <a:latin typeface="Garamond" pitchFamily="18" charset="0"/>
              </a:rPr>
              <a:t>Thyroidectomy</a:t>
            </a:r>
            <a:r>
              <a:rPr lang="tr-TR" altLang="tr-TR" sz="1600" b="1" dirty="0">
                <a:solidFill>
                  <a:srgbClr val="0033CC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0033CC"/>
                </a:solidFill>
                <a:latin typeface="Garamond" pitchFamily="18" charset="0"/>
              </a:rPr>
              <a:t>subtatal</a:t>
            </a:r>
            <a:r>
              <a:rPr lang="tr-TR" altLang="tr-TR" sz="1600" b="1" dirty="0">
                <a:solidFill>
                  <a:srgbClr val="0033CC"/>
                </a:solidFill>
                <a:latin typeface="Garamond" pitchFamily="18" charset="0"/>
              </a:rPr>
              <a:t> </a:t>
            </a:r>
            <a:r>
              <a:rPr lang="tr-TR" altLang="tr-TR" sz="1600" b="1" dirty="0" err="1">
                <a:solidFill>
                  <a:srgbClr val="0033CC"/>
                </a:solidFill>
                <a:latin typeface="Garamond" pitchFamily="18" charset="0"/>
              </a:rPr>
              <a:t>Tiroidektomi</a:t>
            </a:r>
            <a:r>
              <a:rPr lang="tr-TR" altLang="tr-TR" sz="1600" b="1" dirty="0">
                <a:solidFill>
                  <a:srgbClr val="0033CC"/>
                </a:solidFill>
                <a:latin typeface="Garamond" pitchFamily="18" charset="0"/>
              </a:rPr>
              <a:t>) : </a:t>
            </a:r>
            <a:r>
              <a:rPr lang="tr-TR" altLang="tr-TR" sz="1600" dirty="0">
                <a:latin typeface="Garamond" pitchFamily="18" charset="0"/>
              </a:rPr>
              <a:t>Tiroit bezinin çok az bir kısmının bırakıldığı </a:t>
            </a:r>
            <a:r>
              <a:rPr lang="tr-TR" altLang="tr-TR" sz="1600" dirty="0" err="1">
                <a:latin typeface="Garamond" pitchFamily="18" charset="0"/>
              </a:rPr>
              <a:t>tiroidektomi</a:t>
            </a:r>
            <a:r>
              <a:rPr lang="tr-TR" altLang="tr-TR" sz="1600" dirty="0" smtClean="0">
                <a:latin typeface="Garamond" pitchFamily="18" charset="0"/>
              </a:rPr>
              <a:t>.</a:t>
            </a:r>
            <a:endParaRPr lang="zh-CN" altLang="en-US" dirty="0"/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</p:txBody>
      </p:sp>
      <p:pic>
        <p:nvPicPr>
          <p:cNvPr id="2097166" name="2097165 Resim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5576" y="4365104"/>
            <a:ext cx="304800" cy="182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1048651 Metin Yer Tutucusu"/>
          <p:cNvSpPr>
            <a:spLocks noGrp="1"/>
          </p:cNvSpPr>
          <p:nvPr>
            <p:ph type="body" idx="1"/>
          </p:nvPr>
        </p:nvSpPr>
        <p:spPr>
          <a:xfrm>
            <a:off x="457200" y="260350"/>
            <a:ext cx="8229600" cy="58658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marL="0" lvl="0" indent="0" eaLnBrk="1" latinLnBrk="1" hangingPunct="1">
              <a:buFontTx/>
              <a:buNone/>
            </a:pPr>
            <a:endParaRPr lang="tr-TR" altLang="tr-TR" dirty="0"/>
          </a:p>
          <a:p>
            <a:pPr marL="0" lvl="0" indent="0" eaLnBrk="1" latinLnBrk="1" hangingPunct="1">
              <a:buFontTx/>
              <a:buNone/>
            </a:pPr>
            <a:endParaRPr lang="tr-TR" altLang="tr-TR" dirty="0"/>
          </a:p>
          <a:p>
            <a:pPr marL="0" lvl="0" indent="0" eaLnBrk="1" latinLnBrk="1" hangingPunct="1">
              <a:buFontTx/>
              <a:buNone/>
            </a:pPr>
            <a:endParaRPr lang="tr-TR" altLang="tr-TR" dirty="0"/>
          </a:p>
          <a:p>
            <a:pPr marL="0" lvl="0" indent="0" eaLnBrk="1" latinLnBrk="1" hangingPunct="1">
              <a:buFontTx/>
              <a:buNone/>
            </a:pPr>
            <a:r>
              <a:rPr lang="tr-TR" altLang="tr-TR" sz="4800" dirty="0">
                <a:solidFill>
                  <a:srgbClr val="FF0000"/>
                </a:solidFill>
                <a:latin typeface="Garamond" pitchFamily="18" charset="0"/>
              </a:rPr>
              <a:t>      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>
                <a:solidFill>
                  <a:srgbClr val="FF0000"/>
                </a:solidFill>
              </a:rPr>
              <a:t>              </a:t>
            </a:r>
            <a:r>
              <a:rPr lang="tr-TR" altLang="tr-TR" smtClean="0">
                <a:solidFill>
                  <a:srgbClr val="FF0000"/>
                </a:solidFill>
              </a:rPr>
              <a:t> </a:t>
            </a:r>
            <a:r>
              <a:rPr lang="tr-TR" altLang="tr-TR" sz="4000" smtClean="0">
                <a:solidFill>
                  <a:srgbClr val="FF0000"/>
                </a:solidFill>
                <a:latin typeface="Garamond" pitchFamily="18" charset="0"/>
              </a:rPr>
              <a:t>EPİKRİZ </a:t>
            </a:r>
            <a:r>
              <a:rPr lang="tr-TR" altLang="tr-TR" sz="4000">
                <a:solidFill>
                  <a:srgbClr val="FF0000"/>
                </a:solidFill>
                <a:latin typeface="Garamond" pitchFamily="18" charset="0"/>
              </a:rPr>
              <a:t>RAPORU - 1 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1048593 Metin Yer Tutucusu"/>
          <p:cNvSpPr>
            <a:spLocks noGrp="1"/>
          </p:cNvSpPr>
          <p:nvPr>
            <p:ph type="body" idx="1"/>
          </p:nvPr>
        </p:nvSpPr>
        <p:spPr>
          <a:xfrm>
            <a:off x="395287" y="476250"/>
            <a:ext cx="8569325" cy="60483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marL="0" lvl="0" indent="0" eaLnBrk="1" latinLnBrk="1" hangingPunct="1">
              <a:buFontTx/>
              <a:buNone/>
            </a:pP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                                            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                                                   DİABETES </a:t>
            </a:r>
            <a:r>
              <a:rPr lang="tr-TR" altLang="tr-TR" sz="1600" dirty="0" smtClean="0">
                <a:solidFill>
                  <a:srgbClr val="FF0000"/>
                </a:solidFill>
                <a:latin typeface="Garamond" pitchFamily="18" charset="0"/>
              </a:rPr>
              <a:t>İNSİPİDUS</a:t>
            </a:r>
            <a:endParaRPr lang="zh-CN" altLang="en-US" dirty="0"/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>
                <a:latin typeface="Garamond" pitchFamily="18" charset="0"/>
              </a:rPr>
              <a:t>  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>
                <a:latin typeface="Garamond" pitchFamily="18" charset="0"/>
              </a:rPr>
              <a:t>36, E.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Polydipsia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polidipsi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: çok su içme.),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polyurea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poliüri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: çok idrara çıkma),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xerostomi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kserostomi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: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ağız kuruluğu) </a:t>
            </a:r>
            <a:r>
              <a:rPr lang="tr-TR" altLang="tr-TR" sz="1600" dirty="0">
                <a:latin typeface="Garamond" pitchFamily="18" charset="0"/>
              </a:rPr>
              <a:t>şikayetleriyle gelen hasta acil dahiliye polikliniğine başvurdu. Yapılan tetkiklerde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haema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glucase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(kan glukoz : şeker) </a:t>
            </a:r>
            <a:r>
              <a:rPr lang="tr-TR" altLang="tr-TR" sz="1600" dirty="0">
                <a:latin typeface="Garamond" pitchFamily="18" charset="0"/>
              </a:rPr>
              <a:t>düzeyi 742mg/</a:t>
            </a:r>
            <a:r>
              <a:rPr lang="tr-TR" altLang="tr-TR" sz="1600" dirty="0" err="1">
                <a:latin typeface="Garamond" pitchFamily="18" charset="0"/>
              </a:rPr>
              <a:t>dL</a:t>
            </a:r>
            <a:r>
              <a:rPr lang="tr-TR" altLang="tr-TR" sz="1600" dirty="0">
                <a:latin typeface="Garamond" pitchFamily="18" charset="0"/>
              </a:rPr>
              <a:t> saptanan hastanın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arteria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haema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gas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arteriyel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kan gazı)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>
                <a:latin typeface="Garamond" pitchFamily="18" charset="0"/>
              </a:rPr>
              <a:t>incelemesinde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acidosis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asidoz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: kanda aşırı miktarda asit bulunması.)</a:t>
            </a:r>
            <a:r>
              <a:rPr lang="tr-TR" altLang="tr-TR" sz="1600" dirty="0">
                <a:latin typeface="Garamond" pitchFamily="18" charset="0"/>
              </a:rPr>
              <a:t>saptanmadı. İdrarda keton negatifti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>
                <a:solidFill>
                  <a:srgbClr val="0033CC"/>
                </a:solidFill>
                <a:latin typeface="Garamond" pitchFamily="18" charset="0"/>
              </a:rPr>
              <a:t>(keton olmaması durumu) </a:t>
            </a:r>
            <a:r>
              <a:rPr lang="tr-TR" altLang="tr-TR" sz="1600" dirty="0">
                <a:latin typeface="Garamond" pitchFamily="18" charset="0"/>
              </a:rPr>
              <a:t>serum </a:t>
            </a:r>
            <a:r>
              <a:rPr lang="tr-TR" altLang="tr-TR" sz="1600" dirty="0" err="1">
                <a:latin typeface="Garamond" pitchFamily="18" charset="0"/>
              </a:rPr>
              <a:t>ozmolalitesi</a:t>
            </a:r>
            <a:r>
              <a:rPr lang="tr-TR" altLang="tr-TR" sz="1600" dirty="0">
                <a:latin typeface="Garamond" pitchFamily="18" charset="0"/>
              </a:rPr>
              <a:t> </a:t>
            </a:r>
            <a:r>
              <a:rPr lang="tr-TR" altLang="tr-TR" sz="1600" dirty="0">
                <a:solidFill>
                  <a:srgbClr val="0033CC"/>
                </a:solidFill>
                <a:latin typeface="Garamond" pitchFamily="18" charset="0"/>
              </a:rPr>
              <a:t>(normal değerleri 285-295arası olan kandaki çözünmüş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>
                <a:solidFill>
                  <a:srgbClr val="0033CC"/>
                </a:solidFill>
                <a:latin typeface="Garamond" pitchFamily="18" charset="0"/>
              </a:rPr>
              <a:t>mineral miktarı) </a:t>
            </a:r>
            <a:r>
              <a:rPr lang="tr-TR" altLang="tr-TR" sz="1600" dirty="0">
                <a:latin typeface="Garamond" pitchFamily="18" charset="0"/>
              </a:rPr>
              <a:t>yüksek olarak hesaplandı. Bu bulgularla diyabetin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nonketotic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hyperplycaemia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hyperosmolar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nonketotik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hiperglisemik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hiperozmolar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)</a:t>
            </a:r>
            <a:r>
              <a:rPr lang="tr-TR" altLang="tr-TR" sz="1600" dirty="0">
                <a:latin typeface="Garamond" pitchFamily="18" charset="0"/>
              </a:rPr>
              <a:t> başlangıçlı olduğu kabul edildi.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İçerik Yer Tutucusu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5793506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lvl="0" indent="0" eaLnBrk="1" latinLnBrk="1" hangingPunct="1">
              <a:buNone/>
            </a:pP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Hasta sıvı – </a:t>
            </a:r>
            <a:r>
              <a:rPr lang="tr-TR" altLang="tr-TR" sz="1600" dirty="0" smtClean="0">
                <a:solidFill>
                  <a:srgbClr val="000000"/>
                </a:solidFill>
                <a:latin typeface="Garamond" pitchFamily="18" charset="0"/>
              </a:rPr>
              <a:t>elektrolit </a:t>
            </a:r>
            <a:r>
              <a:rPr lang="tr-TR" altLang="tr-TR" sz="1600" dirty="0" err="1">
                <a:solidFill>
                  <a:srgbClr val="000000"/>
                </a:solidFill>
                <a:latin typeface="Garamond" pitchFamily="18" charset="0"/>
              </a:rPr>
              <a:t>replasmanı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tr-TR" altLang="tr-TR" sz="1600" dirty="0">
                <a:solidFill>
                  <a:srgbClr val="0033CC"/>
                </a:solidFill>
                <a:latin typeface="Garamond" pitchFamily="18" charset="0"/>
              </a:rPr>
              <a:t>(</a:t>
            </a:r>
            <a:r>
              <a:rPr lang="tr-TR" altLang="tr-TR" sz="1600" dirty="0" err="1">
                <a:solidFill>
                  <a:srgbClr val="0033CC"/>
                </a:solidFill>
                <a:latin typeface="Garamond" pitchFamily="18" charset="0"/>
              </a:rPr>
              <a:t>replasman</a:t>
            </a:r>
            <a:r>
              <a:rPr lang="tr-TR" altLang="tr-TR" sz="1600" dirty="0">
                <a:solidFill>
                  <a:srgbClr val="0033CC"/>
                </a:solidFill>
                <a:latin typeface="Garamond" pitchFamily="18" charset="0"/>
              </a:rPr>
              <a:t> : yerine koyma, yenileme)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 ve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intravenous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(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intravenöz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: damar </a:t>
            </a:r>
            <a:endParaRPr lang="tr-TR" altLang="tr-TR" sz="1600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0" lvl="0" indent="0" eaLnBrk="1" latinLnBrk="1" hangingPunct="1">
              <a:buNone/>
            </a:pPr>
            <a:r>
              <a:rPr lang="tr-TR" altLang="tr-TR" sz="1600" dirty="0" smtClean="0">
                <a:solidFill>
                  <a:srgbClr val="FF0000"/>
                </a:solidFill>
                <a:latin typeface="Garamond" pitchFamily="18" charset="0"/>
              </a:rPr>
              <a:t>içi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)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insula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dirty="0" smtClean="0">
                <a:solidFill>
                  <a:srgbClr val="FF0000"/>
                </a:solidFill>
                <a:latin typeface="Garamond" pitchFamily="18" charset="0"/>
              </a:rPr>
              <a:t>(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insülin : kanda şeker seviyesini düzenleyici hormon) 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tedavisi sırasında ileri tetkik ve tedavisinin </a:t>
            </a:r>
          </a:p>
          <a:p>
            <a:pPr marL="0" lvl="0" indent="0" eaLnBrk="1" latinLnBrk="1" hangingPunct="1">
              <a:buNone/>
            </a:pP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düzenlenmesi amacı ile </a:t>
            </a:r>
            <a:r>
              <a:rPr lang="tr-TR" altLang="tr-TR" sz="1600" dirty="0" err="1">
                <a:solidFill>
                  <a:srgbClr val="000000"/>
                </a:solidFill>
                <a:latin typeface="Garamond" pitchFamily="18" charset="0"/>
              </a:rPr>
              <a:t>endokronoloji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 ve metabolizma hastalıkları bilim dalı servisine yatırıldı.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Hba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– </a:t>
            </a:r>
          </a:p>
          <a:p>
            <a:pPr marL="0" lvl="0" indent="0" eaLnBrk="1" latinLnBrk="1" hangingPunct="1">
              <a:buNone/>
            </a:pP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Globus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A (Hemoglobin A :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erythrocytus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dirty="0">
                <a:solidFill>
                  <a:srgbClr val="0033CC"/>
                </a:solidFill>
                <a:latin typeface="Garamond" pitchFamily="18" charset="0"/>
              </a:rPr>
              <a:t>(eritrosit </a:t>
            </a:r>
            <a:r>
              <a:rPr lang="tr-TR" altLang="tr-TR" sz="1600" dirty="0" smtClean="0">
                <a:solidFill>
                  <a:srgbClr val="0033CC"/>
                </a:solidFill>
                <a:latin typeface="Garamond" pitchFamily="18" charset="0"/>
              </a:rPr>
              <a:t>: alyuvar</a:t>
            </a:r>
            <a:r>
              <a:rPr lang="tr-TR" altLang="tr-TR" sz="1600" dirty="0">
                <a:solidFill>
                  <a:srgbClr val="0033CC"/>
                </a:solidFill>
                <a:latin typeface="Garamond" pitchFamily="18" charset="0"/>
              </a:rPr>
              <a:t>) 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)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 bulunan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oxygen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(oksijen) 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taşınmasında rol </a:t>
            </a:r>
          </a:p>
          <a:p>
            <a:pPr marL="0" lvl="0" indent="0" eaLnBrk="1" latinLnBrk="1" hangingPunct="1">
              <a:buNone/>
            </a:pP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alan madde düzeyi %15 olan hastaya 0.75 ünite /kg/gün dozu ile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intensive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intensif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: yoğun )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insula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glargin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</a:t>
            </a:r>
          </a:p>
          <a:p>
            <a:pPr marL="0" lvl="0" indent="0" eaLnBrk="1" latinLnBrk="1" hangingPunct="1">
              <a:buNone/>
            </a:pP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(insülin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glarjin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) 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sabah 24 ünite akşam 12 ünite ve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reguler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insula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regüler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insülin : kristalize insülin de denen, </a:t>
            </a:r>
          </a:p>
          <a:p>
            <a:pPr marL="0" lvl="0" indent="0" eaLnBrk="1" latinLnBrk="1" hangingPunct="1">
              <a:buNone/>
            </a:pP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kısa etkili olup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tr-TR" altLang="tr-TR" sz="1600" dirty="0">
                <a:solidFill>
                  <a:srgbClr val="0033CC"/>
                </a:solidFill>
                <a:latin typeface="Garamond" pitchFamily="18" charset="0"/>
              </a:rPr>
              <a:t>(5-7 saat) 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intravenous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dirty="0">
                <a:solidFill>
                  <a:srgbClr val="0033CC"/>
                </a:solidFill>
                <a:latin typeface="Garamond" pitchFamily="18" charset="0"/>
              </a:rPr>
              <a:t>(</a:t>
            </a:r>
            <a:r>
              <a:rPr lang="tr-TR" altLang="tr-TR" sz="1600" dirty="0" err="1">
                <a:solidFill>
                  <a:srgbClr val="0033CC"/>
                </a:solidFill>
                <a:latin typeface="Garamond" pitchFamily="18" charset="0"/>
              </a:rPr>
              <a:t>intravenöz</a:t>
            </a:r>
            <a:r>
              <a:rPr lang="tr-TR" altLang="tr-TR" sz="1600" dirty="0">
                <a:solidFill>
                  <a:srgbClr val="0033CC"/>
                </a:solidFill>
                <a:latin typeface="Garamond" pitchFamily="18" charset="0"/>
              </a:rPr>
              <a:t> : damar içi) 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uygulanabilen tek insülin ilacıdır.)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3   10 ünite </a:t>
            </a:r>
          </a:p>
          <a:p>
            <a:pPr marL="0" lvl="0" indent="0" eaLnBrk="1" latinLnBrk="1" hangingPunct="1">
              <a:buNone/>
            </a:pP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ile diyabet regülasyonu sağlandı.</a:t>
            </a:r>
          </a:p>
          <a:p>
            <a:pPr marL="0" indent="0">
              <a:buNone/>
            </a:pPr>
            <a:endParaRPr lang="tr-TR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1048592 Metin Yer Tutucusu"/>
          <p:cNvSpPr>
            <a:spLocks noGrp="1"/>
          </p:cNvSpPr>
          <p:nvPr>
            <p:ph type="body" idx="1"/>
          </p:nvPr>
        </p:nvSpPr>
        <p:spPr>
          <a:xfrm>
            <a:off x="468312" y="404812"/>
            <a:ext cx="8229600" cy="61928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marL="0" lvl="0" indent="0" eaLnBrk="1" latinLnBrk="1" hangingPunct="1">
              <a:buFontTx/>
              <a:buNone/>
            </a:pPr>
            <a:r>
              <a:rPr lang="tr-TR" altLang="tr-TR" dirty="0"/>
              <a:t>   </a:t>
            </a:r>
          </a:p>
          <a:p>
            <a:pPr marL="0" lvl="0" indent="0" eaLnBrk="1" latinLnBrk="1" hangingPunct="1">
              <a:buFontTx/>
              <a:buNone/>
            </a:pPr>
            <a:endParaRPr lang="tr-TR" altLang="tr-TR" dirty="0"/>
          </a:p>
          <a:p>
            <a:pPr marL="0" lvl="0" indent="0" eaLnBrk="1" latinLnBrk="1" hangingPunct="1">
              <a:buFontTx/>
              <a:buNone/>
            </a:pPr>
            <a:endParaRPr lang="tr-TR" altLang="tr-TR" dirty="0"/>
          </a:p>
          <a:p>
            <a:pPr marL="0" lvl="0" indent="0" eaLnBrk="1" latinLnBrk="1" hangingPunct="1">
              <a:buFontTx/>
              <a:buNone/>
            </a:pPr>
            <a:endParaRPr lang="tr-TR" altLang="tr-TR" dirty="0"/>
          </a:p>
          <a:p>
            <a:pPr marL="0" lvl="0" indent="0" eaLnBrk="1" latinLnBrk="1" hangingPunct="1">
              <a:buFontTx/>
              <a:buNone/>
            </a:pPr>
            <a:r>
              <a:rPr lang="tr-TR" altLang="tr-TR" sz="4000" dirty="0">
                <a:solidFill>
                  <a:srgbClr val="FF0000"/>
                </a:solidFill>
                <a:latin typeface="Garamond" pitchFamily="18" charset="0"/>
              </a:rPr>
              <a:t>        </a:t>
            </a:r>
            <a:r>
              <a:rPr lang="tr-TR" altLang="tr-TR" sz="4000" dirty="0" smtClean="0">
                <a:solidFill>
                  <a:srgbClr val="FF0000"/>
                </a:solidFill>
                <a:latin typeface="Garamond" pitchFamily="18" charset="0"/>
              </a:rPr>
              <a:t>   EPİKRİZ </a:t>
            </a:r>
            <a:r>
              <a:rPr lang="tr-TR" altLang="tr-TR" sz="4000" dirty="0">
                <a:solidFill>
                  <a:srgbClr val="FF0000"/>
                </a:solidFill>
                <a:latin typeface="Garamond" pitchFamily="18" charset="0"/>
              </a:rPr>
              <a:t>RAPORU - 2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1048589 Metin Yer Tutucusu"/>
          <p:cNvSpPr>
            <a:spLocks noGrp="1"/>
          </p:cNvSpPr>
          <p:nvPr>
            <p:ph type="body" idx="1"/>
          </p:nvPr>
        </p:nvSpPr>
        <p:spPr>
          <a:xfrm>
            <a:off x="323850" y="260350"/>
            <a:ext cx="8362950" cy="65976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solidFill>
                <a:srgbClr val="FF0000"/>
              </a:solidFill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                                          IGF-1’ E BAĞLI </a:t>
            </a:r>
            <a:r>
              <a:rPr lang="tr-TR" altLang="tr-TR" sz="1600" dirty="0" smtClean="0">
                <a:solidFill>
                  <a:srgbClr val="FF0000"/>
                </a:solidFill>
                <a:latin typeface="Garamond" pitchFamily="18" charset="0"/>
              </a:rPr>
              <a:t>ACROMEGALİ</a:t>
            </a:r>
            <a:endParaRPr lang="zh-CN" altLang="en-US" dirty="0"/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>
                <a:latin typeface="Garamond" pitchFamily="18" charset="0"/>
              </a:rPr>
              <a:t>25,K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capitis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poena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kapitis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poena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: baş ağrısı),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arthralgia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artralji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: eklem ağrısı),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hidrosis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hidrozis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: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 smtClean="0">
                <a:solidFill>
                  <a:srgbClr val="FF0000"/>
                </a:solidFill>
                <a:latin typeface="Garamond" pitchFamily="18" charset="0"/>
              </a:rPr>
              <a:t>terleme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)</a:t>
            </a:r>
            <a:r>
              <a:rPr lang="tr-TR" altLang="tr-TR" sz="1600" dirty="0">
                <a:latin typeface="Garamond" pitchFamily="18" charset="0"/>
              </a:rPr>
              <a:t> şikayetleri ile polikliniğimize başvurdu. Yapılan tetkiklerde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ferrum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defectus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anemia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ferrum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defektus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anemi : demir eksikliği anemisi), </a:t>
            </a:r>
            <a:r>
              <a:rPr lang="tr-TR" altLang="tr-TR" sz="1600" dirty="0" err="1">
                <a:latin typeface="Garamond" pitchFamily="18" charset="0"/>
              </a:rPr>
              <a:t>sekonder</a:t>
            </a:r>
            <a:r>
              <a:rPr lang="tr-TR" altLang="tr-TR" sz="1600" dirty="0">
                <a:latin typeface="Garamond" pitchFamily="18" charset="0"/>
              </a:rPr>
              <a:t>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hyperparathyroidism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hiperparatiroidizm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: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 err="1">
                <a:solidFill>
                  <a:srgbClr val="0033CC"/>
                </a:solidFill>
                <a:latin typeface="Garamond" pitchFamily="18" charset="0"/>
              </a:rPr>
              <a:t>parathyroid</a:t>
            </a:r>
            <a:r>
              <a:rPr lang="tr-TR" altLang="tr-TR" sz="1600" dirty="0">
                <a:solidFill>
                  <a:srgbClr val="0033CC"/>
                </a:solidFill>
                <a:latin typeface="Garamond" pitchFamily="18" charset="0"/>
              </a:rPr>
              <a:t> </a:t>
            </a:r>
            <a:r>
              <a:rPr lang="tr-TR" altLang="tr-TR" sz="1600" dirty="0" err="1">
                <a:solidFill>
                  <a:srgbClr val="0033CC"/>
                </a:solidFill>
                <a:latin typeface="Garamond" pitchFamily="18" charset="0"/>
              </a:rPr>
              <a:t>hormone</a:t>
            </a:r>
            <a:r>
              <a:rPr lang="tr-TR" altLang="tr-TR" sz="1600" dirty="0">
                <a:solidFill>
                  <a:srgbClr val="0033CC"/>
                </a:solidFill>
                <a:latin typeface="Garamond" pitchFamily="18" charset="0"/>
              </a:rPr>
              <a:t> (</a:t>
            </a:r>
            <a:r>
              <a:rPr lang="tr-TR" altLang="tr-TR" sz="1600" dirty="0" err="1">
                <a:solidFill>
                  <a:srgbClr val="0033CC"/>
                </a:solidFill>
                <a:latin typeface="Garamond" pitchFamily="18" charset="0"/>
              </a:rPr>
              <a:t>paratiroid</a:t>
            </a:r>
            <a:r>
              <a:rPr lang="tr-TR" altLang="tr-TR" sz="1600" dirty="0">
                <a:solidFill>
                  <a:srgbClr val="0033CC"/>
                </a:solidFill>
                <a:latin typeface="Garamond" pitchFamily="18" charset="0"/>
              </a:rPr>
              <a:t> hormon) 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un aşırı salgılanması) ,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basis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GH (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basis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growht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hormone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: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 smtClean="0">
                <a:solidFill>
                  <a:srgbClr val="FF0000"/>
                </a:solidFill>
                <a:latin typeface="Garamond" pitchFamily="18" charset="0"/>
              </a:rPr>
              <a:t>vücudun 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büyümesi ve gelişmesinden sorumlu hormon), PRL –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Prolactin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prolaktin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: hipofiz ön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 smtClean="0">
                <a:solidFill>
                  <a:srgbClr val="FF0000"/>
                </a:solidFill>
                <a:latin typeface="Garamond" pitchFamily="18" charset="0"/>
              </a:rPr>
              <a:t>lobundan 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salgılanan hormon), IGH-1 (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İnsulia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augmentum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factor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dirty="0">
                <a:solidFill>
                  <a:srgbClr val="0033CC"/>
                </a:solidFill>
                <a:latin typeface="Garamond" pitchFamily="18" charset="0"/>
              </a:rPr>
              <a:t>(insülin </a:t>
            </a:r>
            <a:r>
              <a:rPr lang="tr-TR" altLang="tr-TR" sz="1600" dirty="0" err="1">
                <a:solidFill>
                  <a:srgbClr val="0033CC"/>
                </a:solidFill>
                <a:latin typeface="Garamond" pitchFamily="18" charset="0"/>
              </a:rPr>
              <a:t>augmentum</a:t>
            </a:r>
            <a:r>
              <a:rPr lang="tr-TR" altLang="tr-TR" sz="1600" dirty="0">
                <a:solidFill>
                  <a:srgbClr val="0033CC"/>
                </a:solidFill>
                <a:latin typeface="Garamond" pitchFamily="18" charset="0"/>
              </a:rPr>
              <a:t> faktör : insüline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>
                <a:solidFill>
                  <a:srgbClr val="0033CC"/>
                </a:solidFill>
                <a:latin typeface="Garamond" pitchFamily="18" charset="0"/>
              </a:rPr>
              <a:t>benzer büyüme faktörü)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) </a:t>
            </a:r>
            <a:r>
              <a:rPr lang="tr-TR" altLang="tr-TR" sz="1600" dirty="0">
                <a:latin typeface="Garamond" pitchFamily="18" charset="0"/>
              </a:rPr>
              <a:t>konsantrasyonları yüksek izlendi. Yapılan batın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Plagam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USG  -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ultrasonagraphy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(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plagam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ultrasonografi : yüksek frekanslı dalgalar gönderilerek iç organların izlenmesi.)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intrahepatic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</a:t>
            </a:r>
          </a:p>
          <a:p>
            <a:pPr marL="0" lvl="0" indent="0" eaLnBrk="1" latinLnBrk="1" hangingPunct="1">
              <a:buFontTx/>
              <a:buNone/>
            </a:pP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(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intrahepatik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: karaciğerde olan) </a:t>
            </a:r>
            <a:r>
              <a:rPr lang="tr-TR" altLang="tr-TR" sz="1600" dirty="0">
                <a:latin typeface="Garamond" pitchFamily="18" charset="0"/>
              </a:rPr>
              <a:t>bölgede 6x6 cm’ </a:t>
            </a:r>
            <a:r>
              <a:rPr lang="tr-TR" altLang="tr-TR" sz="1600" dirty="0" err="1">
                <a:latin typeface="Garamond" pitchFamily="18" charset="0"/>
              </a:rPr>
              <a:t>lik</a:t>
            </a:r>
            <a:r>
              <a:rPr lang="tr-TR" altLang="tr-TR" sz="1600" dirty="0">
                <a:latin typeface="Garamond" pitchFamily="18" charset="0"/>
              </a:rPr>
              <a:t> kitle gözlendi.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İçerik Yer Tutucusu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5793506"/>
          </a:xfrm>
        </p:spPr>
        <p:txBody>
          <a:bodyPr/>
          <a:lstStyle/>
          <a:p>
            <a:pPr marL="0" lvl="0" indent="0" eaLnBrk="1" latinLnBrk="1" hangingPunct="1">
              <a:buNone/>
            </a:pPr>
            <a:endParaRPr lang="tr-TR" altLang="tr-TR" sz="1600" dirty="0" smtClean="0">
              <a:solidFill>
                <a:srgbClr val="000000"/>
              </a:solidFill>
              <a:latin typeface="Garamond" pitchFamily="18" charset="0"/>
            </a:endParaRPr>
          </a:p>
          <a:p>
            <a:pPr marL="0" lvl="0" indent="0" eaLnBrk="1" latinLnBrk="1" hangingPunct="1">
              <a:buNone/>
            </a:pPr>
            <a:endParaRPr lang="tr-TR" altLang="tr-TR" sz="1600" dirty="0">
              <a:solidFill>
                <a:srgbClr val="000000"/>
              </a:solidFill>
              <a:latin typeface="Garamond" pitchFamily="18" charset="0"/>
            </a:endParaRPr>
          </a:p>
          <a:p>
            <a:pPr marL="0" lvl="0" indent="0" eaLnBrk="1" latinLnBrk="1" hangingPunct="1">
              <a:buNone/>
            </a:pPr>
            <a:endParaRPr lang="tr-TR" altLang="tr-TR" sz="1600" dirty="0" smtClean="0">
              <a:solidFill>
                <a:srgbClr val="000000"/>
              </a:solidFill>
              <a:latin typeface="Garamond" pitchFamily="18" charset="0"/>
            </a:endParaRPr>
          </a:p>
          <a:p>
            <a:pPr marL="0" lvl="0" indent="0" eaLnBrk="1" latinLnBrk="1" hangingPunct="1">
              <a:buNone/>
            </a:pPr>
            <a:endParaRPr lang="tr-TR" altLang="tr-TR" sz="1600" dirty="0">
              <a:solidFill>
                <a:srgbClr val="000000"/>
              </a:solidFill>
              <a:latin typeface="Garamond" pitchFamily="18" charset="0"/>
            </a:endParaRPr>
          </a:p>
          <a:p>
            <a:pPr marL="0" lvl="0" indent="0" eaLnBrk="1" latinLnBrk="1" hangingPunct="1">
              <a:buNone/>
            </a:pPr>
            <a:endParaRPr lang="tr-TR" altLang="tr-TR" sz="1600" dirty="0" smtClean="0">
              <a:solidFill>
                <a:srgbClr val="000000"/>
              </a:solidFill>
              <a:latin typeface="Garamond" pitchFamily="18" charset="0"/>
            </a:endParaRPr>
          </a:p>
          <a:p>
            <a:pPr marL="0" lvl="0" indent="0" eaLnBrk="1" latinLnBrk="1" hangingPunct="1">
              <a:buNone/>
            </a:pPr>
            <a:endParaRPr lang="tr-TR" altLang="tr-TR" sz="1600" dirty="0">
              <a:solidFill>
                <a:srgbClr val="000000"/>
              </a:solidFill>
              <a:latin typeface="Garamond" pitchFamily="18" charset="0"/>
            </a:endParaRPr>
          </a:p>
          <a:p>
            <a:pPr marL="0" lvl="0" indent="0" eaLnBrk="1" latinLnBrk="1" hangingPunct="1">
              <a:buNone/>
            </a:pPr>
            <a:r>
              <a:rPr lang="tr-TR" altLang="tr-TR" sz="1600" smtClean="0">
                <a:solidFill>
                  <a:srgbClr val="000000"/>
                </a:solidFill>
                <a:latin typeface="Garamond" pitchFamily="18" charset="0"/>
              </a:rPr>
              <a:t>Hasta </a:t>
            </a:r>
            <a:r>
              <a:rPr lang="tr-TR" altLang="tr-TR" sz="1600" dirty="0" err="1">
                <a:solidFill>
                  <a:srgbClr val="000000"/>
                </a:solidFill>
                <a:latin typeface="Garamond" pitchFamily="18" charset="0"/>
              </a:rPr>
              <a:t>endokronoloji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tr-TR" altLang="tr-TR" sz="1600" dirty="0" smtClean="0">
                <a:solidFill>
                  <a:srgbClr val="000000"/>
                </a:solidFill>
                <a:latin typeface="Garamond" pitchFamily="18" charset="0"/>
              </a:rPr>
              <a:t>servisine yatırıldı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. Hastaya kısa etkili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ocreotide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(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okreotid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: hormon üretimini </a:t>
            </a:r>
            <a:r>
              <a:rPr lang="tr-TR" altLang="tr-TR" sz="1600" dirty="0" smtClean="0">
                <a:solidFill>
                  <a:srgbClr val="FF0000"/>
                </a:solidFill>
                <a:latin typeface="Garamond" pitchFamily="18" charset="0"/>
              </a:rPr>
              <a:t>baskı-</a:t>
            </a:r>
          </a:p>
          <a:p>
            <a:pPr marL="0" lvl="0" indent="0" eaLnBrk="1" latinLnBrk="1" hangingPunct="1">
              <a:buNone/>
            </a:pPr>
            <a:r>
              <a:rPr lang="tr-TR" altLang="tr-TR" sz="1600" dirty="0" err="1" smtClean="0">
                <a:solidFill>
                  <a:srgbClr val="FF0000"/>
                </a:solidFill>
                <a:latin typeface="Garamond" pitchFamily="18" charset="0"/>
              </a:rPr>
              <a:t>layan</a:t>
            </a:r>
            <a:r>
              <a:rPr lang="tr-TR" altLang="tr-TR" sz="1600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ilaç) 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3x100 mg /gün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dirty="0" err="1" smtClean="0">
                <a:solidFill>
                  <a:srgbClr val="FF0000"/>
                </a:solidFill>
                <a:latin typeface="Garamond" pitchFamily="18" charset="0"/>
              </a:rPr>
              <a:t>abdore</a:t>
            </a:r>
            <a:r>
              <a:rPr lang="tr-TR" altLang="tr-TR" sz="1600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exploration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abdomin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eksplarasyon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: hastaların karın içerisine açılan </a:t>
            </a:r>
            <a:r>
              <a:rPr lang="tr-TR" altLang="tr-TR" sz="1600" dirty="0" smtClean="0">
                <a:solidFill>
                  <a:srgbClr val="FF0000"/>
                </a:solidFill>
                <a:latin typeface="Garamond" pitchFamily="18" charset="0"/>
              </a:rPr>
              <a:t>bir </a:t>
            </a:r>
          </a:p>
          <a:p>
            <a:pPr marL="0" lvl="0" indent="0" eaLnBrk="1" latinLnBrk="1" hangingPunct="1">
              <a:buNone/>
            </a:pPr>
            <a:r>
              <a:rPr lang="tr-TR" altLang="tr-TR" sz="1600" dirty="0" smtClean="0">
                <a:solidFill>
                  <a:srgbClr val="FF0000"/>
                </a:solidFill>
                <a:latin typeface="Garamond" pitchFamily="18" charset="0"/>
              </a:rPr>
              <a:t>delikten 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iç organlarının </a:t>
            </a:r>
            <a:r>
              <a:rPr lang="tr-TR" altLang="tr-TR" sz="1600" dirty="0" smtClean="0">
                <a:solidFill>
                  <a:srgbClr val="FF0000"/>
                </a:solidFill>
                <a:latin typeface="Garamond" pitchFamily="18" charset="0"/>
              </a:rPr>
              <a:t>izlenmesi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) 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yapılarak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gastrectomy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gastrektomi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: midenin kısmen veya tamamen </a:t>
            </a:r>
            <a:endParaRPr lang="tr-TR" altLang="tr-TR" sz="1600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0" lvl="0" indent="0" eaLnBrk="1" latinLnBrk="1" hangingPunct="1">
              <a:buNone/>
            </a:pPr>
            <a:r>
              <a:rPr lang="tr-TR" altLang="tr-TR" sz="1600" dirty="0" smtClean="0">
                <a:solidFill>
                  <a:srgbClr val="FF0000"/>
                </a:solidFill>
                <a:latin typeface="Garamond" pitchFamily="18" charset="0"/>
              </a:rPr>
              <a:t>alınmasıdır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.) </a:t>
            </a:r>
            <a:r>
              <a:rPr lang="tr-TR" altLang="tr-TR" sz="1600" dirty="0">
                <a:latin typeface="Garamond" pitchFamily="18" charset="0"/>
              </a:rPr>
              <a:t>ve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dirty="0" err="1" smtClean="0">
                <a:solidFill>
                  <a:srgbClr val="0033CC"/>
                </a:solidFill>
                <a:latin typeface="Garamond" pitchFamily="18" charset="0"/>
              </a:rPr>
              <a:t>duedonum</a:t>
            </a:r>
            <a:r>
              <a:rPr lang="tr-TR" altLang="tr-TR" sz="1600" dirty="0" smtClean="0">
                <a:solidFill>
                  <a:srgbClr val="0033CC"/>
                </a:solidFill>
                <a:latin typeface="Garamond" pitchFamily="18" charset="0"/>
              </a:rPr>
              <a:t> </a:t>
            </a:r>
            <a:r>
              <a:rPr lang="tr-TR" altLang="tr-TR" sz="1600" dirty="0">
                <a:solidFill>
                  <a:srgbClr val="0033CC"/>
                </a:solidFill>
                <a:latin typeface="Garamond" pitchFamily="18" charset="0"/>
              </a:rPr>
              <a:t>rezeksiyonu (</a:t>
            </a:r>
            <a:r>
              <a:rPr lang="tr-TR" altLang="tr-TR" sz="1600" dirty="0" err="1">
                <a:solidFill>
                  <a:srgbClr val="0033CC"/>
                </a:solidFill>
                <a:latin typeface="Garamond" pitchFamily="18" charset="0"/>
              </a:rPr>
              <a:t>duedonumun</a:t>
            </a:r>
            <a:r>
              <a:rPr lang="tr-TR" altLang="tr-TR" sz="1600" dirty="0">
                <a:solidFill>
                  <a:srgbClr val="0033CC"/>
                </a:solidFill>
                <a:latin typeface="Garamond" pitchFamily="18" charset="0"/>
              </a:rPr>
              <a:t> yani 12 parmak bağırsağının bir kısmının </a:t>
            </a:r>
            <a:r>
              <a:rPr lang="tr-TR" altLang="tr-TR" sz="1600" dirty="0" smtClean="0">
                <a:solidFill>
                  <a:srgbClr val="0033CC"/>
                </a:solidFill>
                <a:latin typeface="Garamond" pitchFamily="18" charset="0"/>
              </a:rPr>
              <a:t>alınması</a:t>
            </a:r>
          </a:p>
          <a:p>
            <a:pPr marL="0" lvl="0" indent="0" eaLnBrk="1" latinLnBrk="1" hangingPunct="1">
              <a:buNone/>
            </a:pPr>
            <a:r>
              <a:rPr lang="tr-TR" altLang="tr-TR" sz="1600" dirty="0" err="1" smtClean="0">
                <a:solidFill>
                  <a:srgbClr val="0033CC"/>
                </a:solidFill>
                <a:latin typeface="Garamond" pitchFamily="18" charset="0"/>
              </a:rPr>
              <a:t>dır</a:t>
            </a:r>
            <a:r>
              <a:rPr lang="tr-TR" altLang="tr-TR" sz="1600" dirty="0">
                <a:solidFill>
                  <a:srgbClr val="0033CC"/>
                </a:solidFill>
                <a:latin typeface="Garamond" pitchFamily="18" charset="0"/>
              </a:rPr>
              <a:t>). 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Hasta </a:t>
            </a:r>
            <a:r>
              <a:rPr lang="tr-TR" altLang="tr-TR" sz="1600" dirty="0" smtClean="0">
                <a:solidFill>
                  <a:srgbClr val="000000"/>
                </a:solidFill>
                <a:latin typeface="Garamond" pitchFamily="18" charset="0"/>
              </a:rPr>
              <a:t>taburcu 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edildi. 2 ay  sonra yapılan kontrolde</a:t>
            </a:r>
            <a:r>
              <a:rPr lang="tr-TR" altLang="tr-TR" sz="1600" dirty="0">
                <a:solidFill>
                  <a:srgbClr val="0033CC"/>
                </a:solidFill>
                <a:latin typeface="Garamond" pitchFamily="18" charset="0"/>
              </a:rPr>
              <a:t> 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IGH-1 (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İnsulia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augmentum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dirty="0" err="1">
                <a:solidFill>
                  <a:srgbClr val="FF0000"/>
                </a:solidFill>
                <a:latin typeface="Garamond" pitchFamily="18" charset="0"/>
              </a:rPr>
              <a:t>factor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dirty="0">
                <a:solidFill>
                  <a:srgbClr val="0033CC"/>
                </a:solidFill>
                <a:latin typeface="Garamond" pitchFamily="18" charset="0"/>
              </a:rPr>
              <a:t>(insülin </a:t>
            </a:r>
            <a:r>
              <a:rPr lang="tr-TR" altLang="tr-TR" sz="1600" dirty="0" err="1" smtClean="0">
                <a:solidFill>
                  <a:srgbClr val="0033CC"/>
                </a:solidFill>
                <a:latin typeface="Garamond" pitchFamily="18" charset="0"/>
              </a:rPr>
              <a:t>aug</a:t>
            </a:r>
            <a:r>
              <a:rPr lang="tr-TR" altLang="tr-TR" sz="1600" dirty="0" smtClean="0">
                <a:solidFill>
                  <a:srgbClr val="0033CC"/>
                </a:solidFill>
                <a:latin typeface="Garamond" pitchFamily="18" charset="0"/>
              </a:rPr>
              <a:t>-</a:t>
            </a:r>
          </a:p>
          <a:p>
            <a:pPr marL="0" lvl="0" indent="0" eaLnBrk="1" latinLnBrk="1" hangingPunct="1">
              <a:buNone/>
            </a:pPr>
            <a:r>
              <a:rPr lang="tr-TR" altLang="tr-TR" sz="1600" dirty="0" err="1" smtClean="0">
                <a:solidFill>
                  <a:srgbClr val="0033CC"/>
                </a:solidFill>
                <a:latin typeface="Garamond" pitchFamily="18" charset="0"/>
              </a:rPr>
              <a:t>mentum</a:t>
            </a:r>
            <a:r>
              <a:rPr lang="tr-TR" altLang="tr-TR" sz="1600" dirty="0" smtClean="0">
                <a:solidFill>
                  <a:srgbClr val="0033CC"/>
                </a:solidFill>
                <a:latin typeface="Garamond" pitchFamily="18" charset="0"/>
              </a:rPr>
              <a:t> faktör </a:t>
            </a:r>
            <a:r>
              <a:rPr lang="tr-TR" altLang="tr-TR" sz="1600" dirty="0">
                <a:solidFill>
                  <a:srgbClr val="0033CC"/>
                </a:solidFill>
                <a:latin typeface="Garamond" pitchFamily="18" charset="0"/>
              </a:rPr>
              <a:t>: insüline benzer büyüme faktörü) </a:t>
            </a:r>
            <a:r>
              <a:rPr lang="tr-TR" altLang="tr-TR" sz="1600" dirty="0">
                <a:solidFill>
                  <a:srgbClr val="FF0000"/>
                </a:solidFill>
                <a:latin typeface="Garamond" pitchFamily="18" charset="0"/>
              </a:rPr>
              <a:t>) 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307 (N : 116-358) olarak bulundu ve belirlenen </a:t>
            </a:r>
            <a:r>
              <a:rPr lang="tr-TR" altLang="tr-TR" sz="1600" dirty="0" smtClean="0">
                <a:solidFill>
                  <a:srgbClr val="000000"/>
                </a:solidFill>
                <a:latin typeface="Garamond" pitchFamily="18" charset="0"/>
              </a:rPr>
              <a:t>periyot-</a:t>
            </a:r>
          </a:p>
          <a:p>
            <a:pPr marL="0" lvl="0" indent="0" eaLnBrk="1" latinLnBrk="1" hangingPunct="1">
              <a:buNone/>
            </a:pPr>
            <a:r>
              <a:rPr lang="tr-TR" altLang="tr-TR" sz="1600" dirty="0" err="1" smtClean="0">
                <a:solidFill>
                  <a:srgbClr val="000000"/>
                </a:solidFill>
                <a:latin typeface="Garamond" pitchFamily="18" charset="0"/>
              </a:rPr>
              <a:t>larda</a:t>
            </a:r>
            <a:r>
              <a:rPr lang="tr-TR" altLang="tr-TR" sz="1600" dirty="0" smtClean="0">
                <a:solidFill>
                  <a:srgbClr val="000000"/>
                </a:solidFill>
                <a:latin typeface="Garamond" pitchFamily="18" charset="0"/>
              </a:rPr>
              <a:t> hastanın 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kontrolüne devam edildi.</a:t>
            </a:r>
          </a:p>
          <a:p>
            <a:pPr marL="0" indent="0" algn="just">
              <a:buNone/>
            </a:pP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1048603 Başlık"/>
          <p:cNvSpPr>
            <a:spLocks noGrp="1"/>
          </p:cNvSpPr>
          <p:nvPr>
            <p:ph type="title"/>
          </p:nvPr>
        </p:nvSpPr>
        <p:spPr>
          <a:xfrm>
            <a:off x="107950" y="130175"/>
            <a:ext cx="9010650" cy="995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lt2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</a:lstStyle>
          <a:p>
            <a:pPr lvl="0" eaLnBrk="1" latinLnBrk="1" hangingPunct="1"/>
            <a:r>
              <a:rPr lang="tr-TR" altLang="tr-TR" sz="2800" u="sng" dirty="0">
                <a:solidFill>
                  <a:srgbClr val="FF0000"/>
                </a:solidFill>
                <a:latin typeface="Garamond" pitchFamily="18" charset="0"/>
              </a:rPr>
              <a:t>ENDOKRİN SİSTEME AİT ANATOMİK </a:t>
            </a:r>
            <a:r>
              <a:rPr lang="tr-TR" altLang="tr-TR" sz="2800" u="sng" dirty="0" smtClean="0">
                <a:solidFill>
                  <a:srgbClr val="FF0000"/>
                </a:solidFill>
                <a:latin typeface="Garamond" pitchFamily="18" charset="0"/>
              </a:rPr>
              <a:t>TERİMLER </a:t>
            </a:r>
            <a:endParaRPr lang="zh-CN" altLang="en-US" dirty="0"/>
          </a:p>
        </p:txBody>
      </p:sp>
      <p:sp>
        <p:nvSpPr>
          <p:cNvPr id="1048599" name="1048604 Metin Yer Tutucusu"/>
          <p:cNvSpPr>
            <a:spLocks noGrp="1"/>
          </p:cNvSpPr>
          <p:nvPr>
            <p:ph type="body" idx="1"/>
          </p:nvPr>
        </p:nvSpPr>
        <p:spPr>
          <a:xfrm>
            <a:off x="179387" y="2968625"/>
            <a:ext cx="4464050" cy="29575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>
              <a:buFontTx/>
              <a:buNone/>
            </a:pPr>
            <a:r>
              <a:rPr lang="tr-TR" altLang="tr-TR" sz="1600" b="1">
                <a:solidFill>
                  <a:srgbClr val="FF0000"/>
                </a:solidFill>
                <a:latin typeface="Garamond" pitchFamily="18" charset="0"/>
              </a:rPr>
              <a:t>Pituitary Gland/Hypophysis (Pitüiter/Hipofiz) :</a:t>
            </a:r>
            <a:r>
              <a:rPr lang="tr-TR" altLang="tr-TR" sz="1600">
                <a:solidFill>
                  <a:srgbClr val="FF0000"/>
                </a:solidFill>
                <a:latin typeface="Garamond" pitchFamily="18" charset="0"/>
              </a:rPr>
              <a:t>       </a:t>
            </a:r>
          </a:p>
          <a:p>
            <a:pPr lvl="0" eaLnBrk="1" latinLnBrk="1" hangingPunct="1">
              <a:buFontTx/>
              <a:buNone/>
            </a:pPr>
            <a:r>
              <a:rPr lang="tr-TR" altLang="tr-TR" sz="1600">
                <a:latin typeface="Garamond" pitchFamily="18" charset="0"/>
              </a:rPr>
              <a:t>Hipofiz bezi; </a:t>
            </a:r>
            <a:r>
              <a:rPr lang="tr-TR" altLang="tr-TR" sz="1600" b="1">
                <a:latin typeface="Garamond" pitchFamily="18" charset="0"/>
              </a:rPr>
              <a:t>os cranium (os kraniyum : kafatası) </a:t>
            </a:r>
          </a:p>
          <a:p>
            <a:pPr lvl="0" eaLnBrk="1" latinLnBrk="1" hangingPunct="1">
              <a:buFontTx/>
              <a:buNone/>
            </a:pPr>
            <a:r>
              <a:rPr lang="tr-TR" altLang="tr-TR" sz="1600">
                <a:latin typeface="Garamond" pitchFamily="18" charset="0"/>
              </a:rPr>
              <a:t>İçinde, </a:t>
            </a:r>
            <a:r>
              <a:rPr lang="tr-TR" altLang="tr-TR" sz="1600" b="1">
                <a:latin typeface="Garamond" pitchFamily="18" charset="0"/>
              </a:rPr>
              <a:t>cerebrum (serebrum : beyin)</a:t>
            </a:r>
            <a:r>
              <a:rPr lang="tr-TR" altLang="tr-TR" sz="1600">
                <a:latin typeface="Garamond" pitchFamily="18" charset="0"/>
              </a:rPr>
              <a:t> alt yüzeyinde, </a:t>
            </a:r>
          </a:p>
          <a:p>
            <a:pPr lvl="0" eaLnBrk="1" latinLnBrk="1" hangingPunct="1">
              <a:buFontTx/>
              <a:buNone/>
            </a:pPr>
            <a:r>
              <a:rPr lang="tr-TR" altLang="tr-TR" sz="1600" b="1">
                <a:latin typeface="Garamond" pitchFamily="18" charset="0"/>
              </a:rPr>
              <a:t>hypothalamus’a (hipotalamus) </a:t>
            </a:r>
            <a:r>
              <a:rPr lang="tr-TR" altLang="tr-TR" sz="1600">
                <a:latin typeface="Garamond" pitchFamily="18" charset="0"/>
              </a:rPr>
              <a:t>bağlı iç salgı bezidir.</a:t>
            </a:r>
          </a:p>
          <a:p>
            <a:pPr lvl="0" eaLnBrk="1" latinLnBrk="1" hangingPunct="1">
              <a:buFontTx/>
              <a:buNone/>
            </a:pPr>
            <a:endParaRPr lang="tr-TR" altLang="tr-TR" sz="1600">
              <a:latin typeface="Garamond" pitchFamily="18" charset="0"/>
            </a:endParaRPr>
          </a:p>
          <a:p>
            <a:pPr lvl="0" eaLnBrk="1" latinLnBrk="1" hangingPunct="1">
              <a:buFontTx/>
              <a:buNone/>
            </a:pPr>
            <a:r>
              <a:rPr lang="tr-TR" altLang="tr-TR" sz="1600" b="1">
                <a:solidFill>
                  <a:srgbClr val="FF0000"/>
                </a:solidFill>
                <a:latin typeface="Garamond" pitchFamily="18" charset="0"/>
              </a:rPr>
              <a:t>Adenohypophysis (Adenohipofiz) :</a:t>
            </a:r>
            <a:r>
              <a:rPr lang="tr-TR" altLang="tr-TR" sz="160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>
                <a:latin typeface="Garamond" pitchFamily="18" charset="0"/>
              </a:rPr>
              <a:t>Hipofiz</a:t>
            </a:r>
          </a:p>
          <a:p>
            <a:pPr lvl="0" eaLnBrk="1" latinLnBrk="1" hangingPunct="1">
              <a:buFontTx/>
              <a:buNone/>
            </a:pPr>
            <a:r>
              <a:rPr lang="tr-TR" altLang="tr-TR" sz="1600">
                <a:latin typeface="Garamond" pitchFamily="18" charset="0"/>
              </a:rPr>
              <a:t>bezinin </a:t>
            </a:r>
            <a:r>
              <a:rPr lang="tr-TR" altLang="tr-TR" sz="1600" b="1">
                <a:latin typeface="Garamond" pitchFamily="18" charset="0"/>
              </a:rPr>
              <a:t>ön</a:t>
            </a:r>
            <a:r>
              <a:rPr lang="tr-TR" altLang="tr-TR" sz="1600">
                <a:latin typeface="Garamond" pitchFamily="18" charset="0"/>
              </a:rPr>
              <a:t> tarafı.</a:t>
            </a:r>
          </a:p>
          <a:p>
            <a:pPr lvl="0" eaLnBrk="1" latinLnBrk="1" hangingPunct="1">
              <a:buFontTx/>
              <a:buNone/>
            </a:pPr>
            <a:endParaRPr lang="tr-TR" altLang="tr-TR" sz="1600">
              <a:latin typeface="Garamond" pitchFamily="18" charset="0"/>
            </a:endParaRPr>
          </a:p>
          <a:p>
            <a:pPr lvl="0" eaLnBrk="1" latinLnBrk="1" hangingPunct="1">
              <a:buFontTx/>
              <a:buNone/>
            </a:pPr>
            <a:r>
              <a:rPr lang="tr-TR" altLang="tr-TR" sz="1600" b="1">
                <a:solidFill>
                  <a:srgbClr val="FF0000"/>
                </a:solidFill>
                <a:latin typeface="Garamond" pitchFamily="18" charset="0"/>
              </a:rPr>
              <a:t>Neurohypophysis (Nörohipofiz) :</a:t>
            </a:r>
            <a:r>
              <a:rPr lang="tr-TR" altLang="tr-TR" sz="160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>
                <a:latin typeface="Garamond" pitchFamily="18" charset="0"/>
              </a:rPr>
              <a:t>Hipofiz bezinin</a:t>
            </a:r>
          </a:p>
          <a:p>
            <a:pPr lvl="0" eaLnBrk="1" latinLnBrk="1" hangingPunct="1">
              <a:buFontTx/>
              <a:buNone/>
            </a:pPr>
            <a:r>
              <a:rPr lang="tr-TR" altLang="tr-TR" sz="1600" b="1">
                <a:latin typeface="Garamond" pitchFamily="18" charset="0"/>
              </a:rPr>
              <a:t>arka</a:t>
            </a:r>
            <a:r>
              <a:rPr lang="tr-TR" altLang="tr-TR" sz="1600">
                <a:latin typeface="Garamond" pitchFamily="18" charset="0"/>
              </a:rPr>
              <a:t> tarafı.</a:t>
            </a:r>
          </a:p>
        </p:txBody>
      </p:sp>
      <p:pic>
        <p:nvPicPr>
          <p:cNvPr id="2097154" name="2097153 Resim" descr="Hipofiz-Bezi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13325" y="2876550"/>
            <a:ext cx="4105275" cy="302418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01" name="1048606 Metin kutusu"/>
          <p:cNvSpPr txBox="1"/>
          <p:nvPr/>
        </p:nvSpPr>
        <p:spPr>
          <a:xfrm>
            <a:off x="179387" y="1125537"/>
            <a:ext cx="8075612" cy="226314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Glandula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glandula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dirty="0">
                <a:latin typeface="Garamond" pitchFamily="18" charset="0"/>
              </a:rPr>
              <a:t>Salgı bezi.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Parenchyma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parenkima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</a:t>
            </a:r>
            <a:r>
              <a:rPr lang="tr-TR" altLang="tr-TR" sz="1600" b="1" dirty="0">
                <a:latin typeface="Garamond" pitchFamily="18" charset="0"/>
              </a:rPr>
              <a:t>: </a:t>
            </a:r>
            <a:r>
              <a:rPr lang="tr-TR" altLang="tr-TR" sz="1600" dirty="0">
                <a:latin typeface="Garamond" pitchFamily="18" charset="0"/>
              </a:rPr>
              <a:t>Salgı bezlerinde salgı yapan hücrelerin oluşturduğu kısım.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tr-TR" altLang="tr-TR" sz="1600" b="1" dirty="0"/>
          </a:p>
          <a:p>
            <a:pPr marL="0" lvl="0" indent="0">
              <a:spcBef>
                <a:spcPct val="0"/>
              </a:spcBef>
              <a:buFontTx/>
              <a:buNone/>
            </a:pPr>
            <a:endParaRPr lang="tr-TR" altLang="tr-TR" sz="1600" b="1" dirty="0"/>
          </a:p>
          <a:p>
            <a:pPr marL="0" lvl="0" indent="0">
              <a:spcBef>
                <a:spcPct val="0"/>
              </a:spcBef>
              <a:buFontTx/>
              <a:buNone/>
            </a:pPr>
            <a:endParaRPr lang="tr-TR" altLang="tr-TR" sz="1600" b="1" dirty="0"/>
          </a:p>
          <a:p>
            <a:pPr marL="0" lvl="0" indent="0">
              <a:spcBef>
                <a:spcPct val="0"/>
              </a:spcBef>
              <a:buFontTx/>
              <a:buNone/>
            </a:pPr>
            <a:endParaRPr lang="tr-TR" altLang="tr-TR" sz="1600" b="1" dirty="0"/>
          </a:p>
          <a:p>
            <a:pPr marL="0" lvl="0" indent="0">
              <a:spcBef>
                <a:spcPct val="0"/>
              </a:spcBef>
              <a:buFontTx/>
              <a:buNone/>
            </a:pPr>
            <a:endParaRPr lang="tr-TR" altLang="tr-TR" sz="1600" b="1" dirty="0"/>
          </a:p>
          <a:p>
            <a:pPr marL="0" lvl="0" indent="0">
              <a:spcBef>
                <a:spcPct val="0"/>
              </a:spcBef>
              <a:buFontTx/>
              <a:buNone/>
            </a:pPr>
            <a:endParaRPr lang="tr-TR" altLang="tr-TR" sz="1600" b="1" dirty="0"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2097154 Resim" descr="screenshot_2017-02-23-08-32-05-1"/>
          <p:cNvPicPr>
            <a:picLocks/>
          </p:cNvPicPr>
          <p:nvPr/>
        </p:nvPicPr>
        <p:blipFill>
          <a:blip r:embed="rId2"/>
          <a:srcRect b="1923"/>
          <a:stretch>
            <a:fillRect/>
          </a:stretch>
        </p:blipFill>
        <p:spPr>
          <a:xfrm>
            <a:off x="1835150" y="2708275"/>
            <a:ext cx="5329237" cy="377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02" name="1048607 Metin kutusu"/>
          <p:cNvSpPr txBox="1"/>
          <p:nvPr/>
        </p:nvSpPr>
        <p:spPr>
          <a:xfrm>
            <a:off x="539750" y="620712"/>
            <a:ext cx="8280400" cy="197357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marL="0" lvl="0" indent="0" eaLnBrk="1" latinLnBrk="1" hangingPunct="1">
              <a:spcBef>
                <a:spcPct val="50000"/>
              </a:spcBef>
              <a:buFontTx/>
              <a:buNone/>
            </a:pPr>
            <a:r>
              <a:rPr lang="tr-TR" altLang="tr-TR" sz="1600" b="1">
                <a:solidFill>
                  <a:srgbClr val="FF0000"/>
                </a:solidFill>
                <a:latin typeface="Garamond" pitchFamily="18" charset="0"/>
              </a:rPr>
              <a:t>Corpus Pineale/Epiphysis Cerebri (Korpus  Pinale/Epifiz Serebri) : </a:t>
            </a:r>
            <a:r>
              <a:rPr lang="tr-TR" altLang="tr-TR" sz="1600">
                <a:latin typeface="Garamond" pitchFamily="18" charset="0"/>
              </a:rPr>
              <a:t>Epifiz Bezi; </a:t>
            </a:r>
            <a:r>
              <a:rPr lang="tr-TR" altLang="tr-TR" sz="1600" b="1">
                <a:latin typeface="Garamond" pitchFamily="18" charset="0"/>
              </a:rPr>
              <a:t>cerebrum’ da </a:t>
            </a:r>
          </a:p>
          <a:p>
            <a:pPr marL="0" lvl="0" indent="0" eaLnBrk="1" latinLnBrk="1" hangingPunct="1">
              <a:spcBef>
                <a:spcPct val="50000"/>
              </a:spcBef>
              <a:buFontTx/>
              <a:buNone/>
            </a:pPr>
            <a:r>
              <a:rPr lang="tr-TR" altLang="tr-TR" sz="1600" b="1">
                <a:latin typeface="Garamond" pitchFamily="18" charset="0"/>
              </a:rPr>
              <a:t>(serebrum’da : beyinde)</a:t>
            </a:r>
            <a:r>
              <a:rPr lang="tr-TR" altLang="tr-TR" sz="1600">
                <a:latin typeface="Garamond" pitchFamily="18" charset="0"/>
              </a:rPr>
              <a:t> arka tarafta, küçük kabartı halinde bulunan bez.</a:t>
            </a:r>
          </a:p>
          <a:p>
            <a:pPr marL="0" lvl="0" indent="0" eaLnBrk="1" latinLnBrk="1" hangingPunct="1">
              <a:spcBef>
                <a:spcPct val="50000"/>
              </a:spcBef>
              <a:buFontTx/>
              <a:buNone/>
            </a:pPr>
            <a:endParaRPr lang="tr-TR" altLang="tr-TR" sz="1600">
              <a:latin typeface="Garamond" pitchFamily="18" charset="0"/>
            </a:endParaRPr>
          </a:p>
          <a:p>
            <a:pPr marL="0" lvl="0" indent="0" eaLnBrk="1" latinLnBrk="1" hangingPunct="1">
              <a:spcBef>
                <a:spcPct val="50000"/>
              </a:spcBef>
              <a:buFontTx/>
              <a:buNone/>
            </a:pPr>
            <a:r>
              <a:rPr lang="tr-TR" altLang="tr-TR" sz="1600" b="1">
                <a:solidFill>
                  <a:srgbClr val="FF0000"/>
                </a:solidFill>
                <a:latin typeface="Garamond" pitchFamily="18" charset="0"/>
              </a:rPr>
              <a:t>Pinealocytus (Pinealosit) : </a:t>
            </a:r>
            <a:r>
              <a:rPr lang="tr-TR" altLang="tr-TR" sz="1600">
                <a:latin typeface="Garamond" pitchFamily="18" charset="0"/>
              </a:rPr>
              <a:t>Epifiz Bezi Hücreleri. </a:t>
            </a:r>
          </a:p>
          <a:p>
            <a:pPr marL="0" lvl="0" indent="0" eaLnBrk="1" latinLnBrk="1" hangingPunct="1">
              <a:spcBef>
                <a:spcPct val="50000"/>
              </a:spcBef>
              <a:buFontTx/>
              <a:buNone/>
            </a:pPr>
            <a:endParaRPr lang="tr-TR" altLang="tr-TR" sz="1400">
              <a:latin typeface="Garamond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1048609 Metin Yer Tutucusu"/>
          <p:cNvSpPr>
            <a:spLocks noGrp="1"/>
          </p:cNvSpPr>
          <p:nvPr>
            <p:ph type="body" idx="1"/>
          </p:nvPr>
        </p:nvSpPr>
        <p:spPr>
          <a:xfrm>
            <a:off x="107950" y="239712"/>
            <a:ext cx="4679950" cy="24479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>
              <a:buFontTx/>
              <a:buNone/>
            </a:pPr>
            <a:r>
              <a:rPr lang="tr-TR" altLang="tr-TR" sz="1600" b="1">
                <a:solidFill>
                  <a:srgbClr val="FF0000"/>
                </a:solidFill>
                <a:latin typeface="Garamond" pitchFamily="18" charset="0"/>
              </a:rPr>
              <a:t>Glandulae Parathyroidea/ Parathyroid Glands</a:t>
            </a:r>
          </a:p>
          <a:p>
            <a:pPr lvl="0" eaLnBrk="1" latinLnBrk="1" hangingPunct="1">
              <a:buFontTx/>
              <a:buNone/>
            </a:pPr>
            <a:r>
              <a:rPr lang="tr-TR" altLang="tr-TR" sz="1600" b="1">
                <a:solidFill>
                  <a:srgbClr val="FF0000"/>
                </a:solidFill>
                <a:latin typeface="Garamond" pitchFamily="18" charset="0"/>
              </a:rPr>
              <a:t>(Glandula Paratiroid/ Paratiroid Glands) : </a:t>
            </a:r>
            <a:r>
              <a:rPr lang="tr-TR" altLang="tr-TR" sz="1600">
                <a:latin typeface="Garamond" pitchFamily="18" charset="0"/>
              </a:rPr>
              <a:t>Paratiroit</a:t>
            </a:r>
          </a:p>
          <a:p>
            <a:pPr lvl="0" eaLnBrk="1" latinLnBrk="1" hangingPunct="1">
              <a:buFontTx/>
              <a:buNone/>
            </a:pPr>
            <a:r>
              <a:rPr lang="tr-TR" altLang="tr-TR" sz="1600">
                <a:latin typeface="Garamond" pitchFamily="18" charset="0"/>
              </a:rPr>
              <a:t>bezleri; Tiroit bezinin arkasında bulunan paratiroit</a:t>
            </a:r>
          </a:p>
          <a:p>
            <a:pPr lvl="0" eaLnBrk="1" latinLnBrk="1" hangingPunct="1">
              <a:buFontTx/>
              <a:buNone/>
            </a:pPr>
            <a:r>
              <a:rPr lang="tr-TR" altLang="tr-TR" sz="1600">
                <a:latin typeface="Garamond" pitchFamily="18" charset="0"/>
              </a:rPr>
              <a:t>hormonu salgılayan dört küçük bezin tümü. </a:t>
            </a:r>
          </a:p>
          <a:p>
            <a:pPr lvl="0" eaLnBrk="1" latinLnBrk="1" hangingPunct="1">
              <a:buFontTx/>
              <a:buNone/>
            </a:pPr>
            <a:endParaRPr lang="tr-TR" altLang="tr-TR" sz="1600">
              <a:latin typeface="Garamond" pitchFamily="18" charset="0"/>
            </a:endParaRPr>
          </a:p>
          <a:p>
            <a:pPr lvl="0" eaLnBrk="1" latinLnBrk="1" hangingPunct="1">
              <a:buFontTx/>
              <a:buNone/>
            </a:pPr>
            <a:r>
              <a:rPr lang="tr-TR" altLang="tr-TR" sz="1600" b="1">
                <a:solidFill>
                  <a:srgbClr val="FF0000"/>
                </a:solidFill>
                <a:latin typeface="Garamond" pitchFamily="18" charset="0"/>
              </a:rPr>
              <a:t>Thyroid/ Thyroid Gland (Tiroid/ Tiroid Gland): </a:t>
            </a:r>
          </a:p>
          <a:p>
            <a:pPr lvl="0" eaLnBrk="1" latinLnBrk="1" hangingPunct="1">
              <a:buFontTx/>
              <a:buNone/>
            </a:pPr>
            <a:r>
              <a:rPr lang="tr-TR" altLang="tr-TR" sz="1600">
                <a:latin typeface="Garamond" pitchFamily="18" charset="0"/>
              </a:rPr>
              <a:t>Tiroid bezi; boyun ön bölümünde Adem Elması’ nın </a:t>
            </a:r>
          </a:p>
          <a:p>
            <a:pPr lvl="0" eaLnBrk="1" latinLnBrk="1" hangingPunct="1">
              <a:buFontTx/>
              <a:buNone/>
            </a:pPr>
            <a:r>
              <a:rPr lang="tr-TR" altLang="tr-TR" sz="1600">
                <a:latin typeface="Garamond" pitchFamily="18" charset="0"/>
              </a:rPr>
              <a:t>altında bulunan bezdir. </a:t>
            </a:r>
          </a:p>
        </p:txBody>
      </p:sp>
      <p:pic>
        <p:nvPicPr>
          <p:cNvPr id="2097156" name="2097155 Resim" descr="tiroid-hastaliklari-hakkinda-bilinmesi-gerekenler-6f635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67250" y="239712"/>
            <a:ext cx="4357687" cy="326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05" name="1048610 Metin kutusu"/>
          <p:cNvSpPr txBox="1"/>
          <p:nvPr/>
        </p:nvSpPr>
        <p:spPr>
          <a:xfrm>
            <a:off x="3348037" y="4408487"/>
            <a:ext cx="5653087" cy="8302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marL="0" lvl="0" indent="0" eaLnBrk="1" latinLnBrk="1" hangingPunct="1">
              <a:spcBef>
                <a:spcPct val="50000"/>
              </a:spcBef>
              <a:buFontTx/>
              <a:buNone/>
            </a:pPr>
            <a:r>
              <a:rPr lang="tr-TR" altLang="tr-TR" sz="1600" b="1">
                <a:solidFill>
                  <a:srgbClr val="FF0000"/>
                </a:solidFill>
                <a:latin typeface="Garamond" pitchFamily="18" charset="0"/>
              </a:rPr>
              <a:t>Glandulae Suprarenalis/ Suprarenal Gland (Gland Suprarenalis /Suprarenal Gland): </a:t>
            </a:r>
            <a:r>
              <a:rPr lang="tr-TR" altLang="tr-TR" sz="1600">
                <a:latin typeface="Garamond" pitchFamily="18" charset="0"/>
              </a:rPr>
              <a:t>Böbrek üstü bezi; böbreklerin üstüne yapışmış halde bulunan iki adet bezdir</a:t>
            </a:r>
          </a:p>
        </p:txBody>
      </p:sp>
      <p:pic>
        <p:nvPicPr>
          <p:cNvPr id="2097157" name="2097156 Resim" descr="bobrek-ustu-bezleri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3212" y="2754312"/>
            <a:ext cx="3098800" cy="410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1048622 Metin Yer Tutucusu"/>
          <p:cNvSpPr>
            <a:spLocks noGrp="1"/>
          </p:cNvSpPr>
          <p:nvPr>
            <p:ph type="body" sz="half" idx="1"/>
          </p:nvPr>
        </p:nvSpPr>
        <p:spPr>
          <a:xfrm>
            <a:off x="236537" y="1057275"/>
            <a:ext cx="4038600" cy="12668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dk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dk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dk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dk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dk1"/>
                </a:solidFill>
              </a:defRPr>
            </a:lvl5pPr>
          </a:lstStyle>
          <a:p>
            <a:pPr lvl="0" eaLnBrk="1" latinLnBrk="1" hangingPunct="1"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Thymus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Bezi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Timus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Bezi) : </a:t>
            </a:r>
            <a:r>
              <a:rPr lang="tr-TR" altLang="tr-TR" sz="1600" dirty="0" err="1">
                <a:latin typeface="Garamond" pitchFamily="18" charset="0"/>
              </a:rPr>
              <a:t>Timus</a:t>
            </a:r>
            <a:r>
              <a:rPr lang="tr-TR" altLang="tr-TR" sz="1600" dirty="0">
                <a:latin typeface="Garamond" pitchFamily="18" charset="0"/>
              </a:rPr>
              <a:t> Bezi;</a:t>
            </a:r>
          </a:p>
          <a:p>
            <a:pPr lvl="0" eaLnBrk="1" latinLnBrk="1" hangingPunct="1">
              <a:buFontTx/>
              <a:buNone/>
            </a:pPr>
            <a:r>
              <a:rPr lang="tr-TR" altLang="tr-TR" sz="1600" b="1" dirty="0" err="1">
                <a:latin typeface="Garamond" pitchFamily="18" charset="0"/>
              </a:rPr>
              <a:t>immunis</a:t>
            </a:r>
            <a:r>
              <a:rPr lang="tr-TR" altLang="tr-TR" sz="1600" b="1" dirty="0">
                <a:latin typeface="Garamond" pitchFamily="18" charset="0"/>
              </a:rPr>
              <a:t> </a:t>
            </a:r>
            <a:r>
              <a:rPr lang="tr-TR" altLang="tr-TR" sz="1600" b="1" dirty="0" err="1">
                <a:latin typeface="Garamond" pitchFamily="18" charset="0"/>
              </a:rPr>
              <a:t>cystema</a:t>
            </a:r>
            <a:r>
              <a:rPr lang="tr-TR" altLang="tr-TR" sz="1600" b="1" dirty="0">
                <a:latin typeface="Garamond" pitchFamily="18" charset="0"/>
              </a:rPr>
              <a:t> (</a:t>
            </a:r>
            <a:r>
              <a:rPr lang="tr-TR" altLang="tr-TR" sz="1600" b="1" dirty="0" err="1">
                <a:latin typeface="Garamond" pitchFamily="18" charset="0"/>
              </a:rPr>
              <a:t>immün</a:t>
            </a:r>
            <a:r>
              <a:rPr lang="tr-TR" altLang="tr-TR" sz="1600" b="1" dirty="0">
                <a:latin typeface="Garamond" pitchFamily="18" charset="0"/>
              </a:rPr>
              <a:t> sistem) </a:t>
            </a:r>
            <a:r>
              <a:rPr lang="tr-TR" altLang="tr-TR" sz="1600" dirty="0">
                <a:latin typeface="Garamond" pitchFamily="18" charset="0"/>
              </a:rPr>
              <a:t>de görev</a:t>
            </a:r>
          </a:p>
          <a:p>
            <a:pPr lvl="0" eaLnBrk="1" latinLnBrk="1" hangingPunct="1">
              <a:buFontTx/>
              <a:buNone/>
            </a:pPr>
            <a:r>
              <a:rPr lang="tr-TR" altLang="tr-TR" sz="1600" dirty="0">
                <a:latin typeface="Garamond" pitchFamily="18" charset="0"/>
              </a:rPr>
              <a:t>alan, </a:t>
            </a:r>
            <a:r>
              <a:rPr lang="tr-TR" altLang="tr-TR" sz="1600" b="1" dirty="0" err="1">
                <a:latin typeface="Garamond" pitchFamily="18" charset="0"/>
              </a:rPr>
              <a:t>lympha</a:t>
            </a:r>
            <a:r>
              <a:rPr lang="tr-TR" altLang="tr-TR" sz="1600" b="1" dirty="0">
                <a:latin typeface="Garamond" pitchFamily="18" charset="0"/>
              </a:rPr>
              <a:t> (</a:t>
            </a:r>
            <a:r>
              <a:rPr lang="tr-TR" altLang="tr-TR" sz="1600" b="1" dirty="0" err="1">
                <a:latin typeface="Garamond" pitchFamily="18" charset="0"/>
              </a:rPr>
              <a:t>lemfa</a:t>
            </a:r>
            <a:r>
              <a:rPr lang="tr-TR" altLang="tr-TR" sz="1600" b="1" dirty="0">
                <a:latin typeface="Garamond" pitchFamily="18" charset="0"/>
              </a:rPr>
              <a:t> : lenf) </a:t>
            </a:r>
            <a:r>
              <a:rPr lang="tr-TR" altLang="tr-TR" sz="1600" dirty="0">
                <a:latin typeface="Garamond" pitchFamily="18" charset="0"/>
              </a:rPr>
              <a:t>dokusundan yapılı</a:t>
            </a:r>
          </a:p>
          <a:p>
            <a:pPr lvl="0" eaLnBrk="1" latinLnBrk="1" hangingPunct="1">
              <a:buFontTx/>
              <a:buNone/>
            </a:pPr>
            <a:r>
              <a:rPr lang="tr-TR" altLang="tr-TR" sz="1600" dirty="0">
                <a:latin typeface="Garamond" pitchFamily="18" charset="0"/>
              </a:rPr>
              <a:t>iki lobdan oluşan </a:t>
            </a:r>
            <a:r>
              <a:rPr lang="tr-TR" altLang="tr-TR" sz="1600" dirty="0" err="1">
                <a:latin typeface="Garamond" pitchFamily="18" charset="0"/>
              </a:rPr>
              <a:t>kanalsız</a:t>
            </a:r>
            <a:r>
              <a:rPr lang="tr-TR" altLang="tr-TR" sz="1600" dirty="0">
                <a:latin typeface="Garamond" pitchFamily="18" charset="0"/>
              </a:rPr>
              <a:t> bir bezdir</a:t>
            </a:r>
          </a:p>
        </p:txBody>
      </p:sp>
      <p:pic>
        <p:nvPicPr>
          <p:cNvPr id="2097158" name="2097157 Resim" descr="e56b4ff660c06422e8fcb240ff6f24be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75212" y="758825"/>
            <a:ext cx="3816350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18" name="1048623 Metin kutusu"/>
          <p:cNvSpPr txBox="1"/>
          <p:nvPr/>
        </p:nvSpPr>
        <p:spPr>
          <a:xfrm>
            <a:off x="4711700" y="4227512"/>
            <a:ext cx="4252788" cy="1446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marL="0" lvl="0" indent="0" eaLnBrk="1" latinLnBrk="1" hangingPunct="1">
              <a:spcBef>
                <a:spcPct val="50000"/>
              </a:spcBef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Pancreas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(Pankreas) : </a:t>
            </a:r>
            <a:r>
              <a:rPr lang="tr-TR" altLang="tr-TR" sz="1600" dirty="0" err="1">
                <a:latin typeface="Garamond" pitchFamily="18" charset="0"/>
              </a:rPr>
              <a:t>Pankeras</a:t>
            </a:r>
            <a:r>
              <a:rPr lang="tr-TR" altLang="tr-TR" sz="1600" dirty="0">
                <a:latin typeface="Garamond" pitchFamily="18" charset="0"/>
              </a:rPr>
              <a:t> bezi; </a:t>
            </a:r>
            <a:r>
              <a:rPr lang="tr-TR" altLang="tr-TR" sz="1600" b="1" dirty="0" err="1">
                <a:latin typeface="Garamond" pitchFamily="18" charset="0"/>
              </a:rPr>
              <a:t>gaster</a:t>
            </a:r>
            <a:r>
              <a:rPr lang="tr-TR" altLang="tr-TR" sz="1600" b="1" dirty="0">
                <a:latin typeface="Garamond" pitchFamily="18" charset="0"/>
              </a:rPr>
              <a:t> (</a:t>
            </a:r>
            <a:r>
              <a:rPr lang="tr-TR" altLang="tr-TR" sz="1600" b="1" dirty="0" smtClean="0">
                <a:latin typeface="Garamond" pitchFamily="18" charset="0"/>
              </a:rPr>
              <a:t>mi-denin</a:t>
            </a:r>
            <a:r>
              <a:rPr lang="tr-TR" altLang="tr-TR" sz="1600" b="1" dirty="0">
                <a:latin typeface="Garamond" pitchFamily="18" charset="0"/>
              </a:rPr>
              <a:t>) </a:t>
            </a:r>
            <a:r>
              <a:rPr lang="tr-TR" altLang="tr-TR" sz="1600" dirty="0">
                <a:latin typeface="Garamond" pitchFamily="18" charset="0"/>
              </a:rPr>
              <a:t>arkasında, </a:t>
            </a:r>
            <a:r>
              <a:rPr lang="tr-TR" altLang="tr-TR" sz="1600" b="1" dirty="0" err="1">
                <a:latin typeface="Garamond" pitchFamily="18" charset="0"/>
              </a:rPr>
              <a:t>duedonum</a:t>
            </a:r>
            <a:r>
              <a:rPr lang="tr-TR" altLang="tr-TR" sz="1600" dirty="0">
                <a:latin typeface="Garamond" pitchFamily="18" charset="0"/>
              </a:rPr>
              <a:t> ile </a:t>
            </a:r>
            <a:r>
              <a:rPr lang="tr-TR" altLang="tr-TR" sz="1600" b="1" dirty="0" err="1">
                <a:latin typeface="Garamond" pitchFamily="18" charset="0"/>
              </a:rPr>
              <a:t>lien</a:t>
            </a:r>
            <a:r>
              <a:rPr lang="tr-TR" altLang="tr-TR" sz="1600" b="1" dirty="0">
                <a:latin typeface="Garamond" pitchFamily="18" charset="0"/>
              </a:rPr>
              <a:t> (dalak) </a:t>
            </a:r>
            <a:r>
              <a:rPr lang="tr-TR" altLang="tr-TR" sz="1600" dirty="0" smtClean="0">
                <a:latin typeface="Garamond" pitchFamily="18" charset="0"/>
              </a:rPr>
              <a:t>arasında </a:t>
            </a:r>
            <a:r>
              <a:rPr lang="tr-TR" altLang="tr-TR" sz="1600" dirty="0">
                <a:latin typeface="Garamond" pitchFamily="18" charset="0"/>
              </a:rPr>
              <a:t>yer alan organ.</a:t>
            </a:r>
          </a:p>
          <a:p>
            <a:pPr marL="0" lvl="0" indent="0" eaLnBrk="1" latinLnBrk="1" hangingPunct="1">
              <a:spcBef>
                <a:spcPct val="50000"/>
              </a:spcBef>
              <a:buFontTx/>
              <a:buNone/>
            </a:pPr>
            <a:r>
              <a:rPr lang="tr-TR" altLang="tr-TR" sz="1600" dirty="0">
                <a:latin typeface="Garamond" pitchFamily="18" charset="0"/>
              </a:rPr>
              <a:t>Pankreasın içinde </a:t>
            </a:r>
            <a:r>
              <a:rPr lang="tr-TR" altLang="tr-TR" sz="1600" b="1" dirty="0" err="1">
                <a:latin typeface="Garamond" pitchFamily="18" charset="0"/>
              </a:rPr>
              <a:t>Langerhans</a:t>
            </a:r>
            <a:r>
              <a:rPr lang="tr-TR" altLang="tr-TR" sz="1600" b="1" dirty="0">
                <a:latin typeface="Garamond" pitchFamily="18" charset="0"/>
              </a:rPr>
              <a:t> </a:t>
            </a:r>
            <a:r>
              <a:rPr lang="tr-TR" altLang="tr-TR" sz="1600" b="1" dirty="0" err="1">
                <a:latin typeface="Garamond" pitchFamily="18" charset="0"/>
              </a:rPr>
              <a:t>islands</a:t>
            </a:r>
            <a:r>
              <a:rPr lang="tr-TR" altLang="tr-TR" sz="1600" b="1" dirty="0">
                <a:latin typeface="Garamond" pitchFamily="18" charset="0"/>
              </a:rPr>
              <a:t> </a:t>
            </a:r>
            <a:r>
              <a:rPr lang="tr-TR" altLang="tr-TR" sz="1600" dirty="0">
                <a:latin typeface="Garamond" pitchFamily="18" charset="0"/>
              </a:rPr>
              <a:t>denilen iç </a:t>
            </a:r>
            <a:r>
              <a:rPr lang="tr-TR" altLang="tr-TR" sz="1600" dirty="0" smtClean="0">
                <a:latin typeface="Garamond" pitchFamily="18" charset="0"/>
              </a:rPr>
              <a:t>    salgı </a:t>
            </a:r>
            <a:r>
              <a:rPr lang="tr-TR" altLang="tr-TR" sz="1600" dirty="0">
                <a:latin typeface="Garamond" pitchFamily="18" charset="0"/>
              </a:rPr>
              <a:t>işlevi ile görevli küçük odacıklar bulunur. </a:t>
            </a:r>
          </a:p>
        </p:txBody>
      </p:sp>
      <p:pic>
        <p:nvPicPr>
          <p:cNvPr id="2097159" name="2097158 Resim" descr="Pancreas_Nearby_Organs-0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387" y="3322637"/>
            <a:ext cx="4427537" cy="251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2097159 İçerik Yer Tutucusu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2" y="3068637"/>
            <a:ext cx="5688012" cy="333851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21" name="1048626 Metin kutusu"/>
          <p:cNvSpPr txBox="1"/>
          <p:nvPr/>
        </p:nvSpPr>
        <p:spPr>
          <a:xfrm>
            <a:off x="539750" y="404812"/>
            <a:ext cx="7842250" cy="20269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marL="0" lvl="0" indent="0" eaLnBrk="1" latinLnBrk="1" hangingPunct="1">
              <a:spcBef>
                <a:spcPct val="50000"/>
              </a:spcBef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Gonad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Gonad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dirty="0">
                <a:latin typeface="Garamond" pitchFamily="18" charset="0"/>
              </a:rPr>
              <a:t>Cinsiyet Bezleri</a:t>
            </a:r>
          </a:p>
          <a:p>
            <a:pPr marL="0" lvl="0" indent="0" eaLnBrk="1" latinLnBrk="1" hangingPunct="1">
              <a:spcBef>
                <a:spcPct val="50000"/>
              </a:spcBef>
              <a:buFontTx/>
              <a:buNone/>
            </a:pPr>
            <a:endParaRPr lang="tr-TR" altLang="tr-TR" sz="1600" b="1" dirty="0">
              <a:solidFill>
                <a:srgbClr val="FF0000"/>
              </a:solidFill>
              <a:latin typeface="Garamond" pitchFamily="18" charset="0"/>
            </a:endParaRPr>
          </a:p>
          <a:p>
            <a:pPr marL="0" lvl="0" indent="0" eaLnBrk="1" latinLnBrk="1" hangingPunct="1">
              <a:spcBef>
                <a:spcPct val="50000"/>
              </a:spcBef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Ovarium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ovaryum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dirty="0">
                <a:latin typeface="Garamond" pitchFamily="18" charset="0"/>
              </a:rPr>
              <a:t>Yumurtalıklar. Bu bezden </a:t>
            </a:r>
            <a:r>
              <a:rPr lang="tr-TR" altLang="tr-TR" sz="1600" b="1" dirty="0">
                <a:latin typeface="Garamond" pitchFamily="18" charset="0"/>
              </a:rPr>
              <a:t>östrojen </a:t>
            </a:r>
            <a:r>
              <a:rPr lang="tr-TR" altLang="tr-TR" sz="1600" dirty="0">
                <a:latin typeface="Garamond" pitchFamily="18" charset="0"/>
              </a:rPr>
              <a:t>ve </a:t>
            </a:r>
            <a:r>
              <a:rPr lang="tr-TR" altLang="tr-TR" sz="1600" b="1" dirty="0" err="1">
                <a:solidFill>
                  <a:schemeClr val="tx1"/>
                </a:solidFill>
                <a:latin typeface="Garamond" pitchFamily="18" charset="0"/>
              </a:rPr>
              <a:t>progesteron</a:t>
            </a:r>
            <a:r>
              <a:rPr lang="tr-TR" altLang="tr-TR" sz="1600" dirty="0">
                <a:latin typeface="Garamond" pitchFamily="18" charset="0"/>
              </a:rPr>
              <a:t> hormonları salgılanır.</a:t>
            </a:r>
          </a:p>
          <a:p>
            <a:pPr marL="0" lvl="0" indent="0" eaLnBrk="1" latinLnBrk="1" hangingPunct="1">
              <a:spcBef>
                <a:spcPct val="50000"/>
              </a:spcBef>
              <a:buFontTx/>
              <a:buNone/>
            </a:pPr>
            <a:endParaRPr lang="tr-TR" altLang="tr-TR" sz="1600" b="1" dirty="0">
              <a:solidFill>
                <a:srgbClr val="FF0000"/>
              </a:solidFill>
              <a:latin typeface="Garamond" pitchFamily="18" charset="0"/>
            </a:endParaRPr>
          </a:p>
          <a:p>
            <a:pPr marL="0" lvl="0" indent="0" eaLnBrk="1" latinLnBrk="1" hangingPunct="1">
              <a:spcBef>
                <a:spcPct val="50000"/>
              </a:spcBef>
              <a:buFontTx/>
              <a:buNone/>
            </a:pP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Testis : </a:t>
            </a:r>
            <a:r>
              <a:rPr lang="tr-TR" altLang="tr-TR" sz="1600" dirty="0">
                <a:latin typeface="Garamond" pitchFamily="18" charset="0"/>
              </a:rPr>
              <a:t>erkek üreme bezi.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1048628 Metin Yer Tutucusu"/>
          <p:cNvSpPr>
            <a:spLocks noGrp="1"/>
          </p:cNvSpPr>
          <p:nvPr>
            <p:ph type="body" idx="1"/>
          </p:nvPr>
        </p:nvSpPr>
        <p:spPr>
          <a:xfrm>
            <a:off x="323850" y="188912"/>
            <a:ext cx="8640762" cy="64087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>
              <a:buFontTx/>
              <a:buNone/>
            </a:pPr>
            <a:r>
              <a:rPr lang="tr-TR" altLang="tr-TR" sz="1800" b="1" dirty="0">
                <a:solidFill>
                  <a:srgbClr val="FF0000"/>
                </a:solidFill>
              </a:rPr>
              <a:t>                                </a:t>
            </a:r>
          </a:p>
          <a:p>
            <a:pPr lvl="0" eaLnBrk="1" latinLnBrk="1" hangingPunct="1">
              <a:buFontTx/>
              <a:buNone/>
            </a:pP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ADENOHYPOPHYSİS SECERNERE HORMONE (ADENOHİPOFİZ SECERNERE</a:t>
            </a:r>
          </a:p>
          <a:p>
            <a:pPr lvl="0" eaLnBrk="1" latinLnBrk="1" hangingPunct="1">
              <a:buFontTx/>
              <a:buNone/>
            </a:pP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HORMON : HİPOFİZ ÖN LOBUNDAN SALGILANAN HORMONLAR)</a:t>
            </a:r>
          </a:p>
          <a:p>
            <a:pPr lvl="0" eaLnBrk="1" latinLnBrk="1" hangingPunct="1">
              <a:buFontTx/>
              <a:buNone/>
            </a:pPr>
            <a:endParaRPr lang="tr-TR" altLang="tr-TR" sz="1800" b="1" dirty="0">
              <a:solidFill>
                <a:srgbClr val="FF0000"/>
              </a:solidFill>
            </a:endParaRPr>
          </a:p>
          <a:p>
            <a:pPr lvl="0" eaLnBrk="1" latinLnBrk="1" hangingPunct="1">
              <a:buFontTx/>
              <a:buNone/>
            </a:pP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ACTH - 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Adrenocorticotropic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Hormone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Adrenokortikotropik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hormon) : </a:t>
            </a:r>
            <a:r>
              <a:rPr lang="tr-TR" altLang="tr-TR" sz="1600" b="1" dirty="0" err="1">
                <a:latin typeface="Garamond" pitchFamily="18" charset="0"/>
              </a:rPr>
              <a:t>glandula</a:t>
            </a:r>
            <a:r>
              <a:rPr lang="tr-TR" altLang="tr-TR" sz="1600" b="1" dirty="0">
                <a:latin typeface="Garamond" pitchFamily="18" charset="0"/>
              </a:rPr>
              <a:t> </a:t>
            </a:r>
            <a:r>
              <a:rPr lang="tr-TR" altLang="tr-TR" sz="1600" b="1" dirty="0" err="1">
                <a:latin typeface="Garamond" pitchFamily="18" charset="0"/>
              </a:rPr>
              <a:t>suprarenalis</a:t>
            </a:r>
            <a:endParaRPr lang="tr-TR" altLang="tr-TR" sz="1600" b="1" dirty="0">
              <a:latin typeface="Garamond" pitchFamily="18" charset="0"/>
            </a:endParaRPr>
          </a:p>
          <a:p>
            <a:pPr lvl="0" eaLnBrk="1" latinLnBrk="1" hangingPunct="1">
              <a:buFontTx/>
              <a:buNone/>
            </a:pPr>
            <a:r>
              <a:rPr lang="tr-TR" altLang="tr-TR" sz="1600" b="1" dirty="0" err="1">
                <a:latin typeface="Garamond" pitchFamily="18" charset="0"/>
              </a:rPr>
              <a:t>cortex</a:t>
            </a:r>
            <a:r>
              <a:rPr lang="tr-TR" altLang="tr-TR" sz="1600" b="1" dirty="0">
                <a:latin typeface="Garamond" pitchFamily="18" charset="0"/>
              </a:rPr>
              <a:t> (</a:t>
            </a:r>
            <a:r>
              <a:rPr lang="tr-TR" altLang="tr-TR" sz="1600" b="1" dirty="0" err="1">
                <a:latin typeface="Garamond" pitchFamily="18" charset="0"/>
              </a:rPr>
              <a:t>glandula</a:t>
            </a:r>
            <a:r>
              <a:rPr lang="tr-TR" altLang="tr-TR" sz="1600" b="1" dirty="0">
                <a:latin typeface="Garamond" pitchFamily="18" charset="0"/>
              </a:rPr>
              <a:t> </a:t>
            </a:r>
            <a:r>
              <a:rPr lang="tr-TR" altLang="tr-TR" sz="1600" b="1" dirty="0" err="1">
                <a:latin typeface="Garamond" pitchFamily="18" charset="0"/>
              </a:rPr>
              <a:t>suprarenalis</a:t>
            </a:r>
            <a:r>
              <a:rPr lang="tr-TR" altLang="tr-TR" sz="1600" b="1" dirty="0">
                <a:latin typeface="Garamond" pitchFamily="18" charset="0"/>
              </a:rPr>
              <a:t> korteks </a:t>
            </a:r>
            <a:r>
              <a:rPr lang="tr-TR" altLang="tr-TR" sz="1600" b="1" dirty="0" smtClean="0">
                <a:latin typeface="Garamond" pitchFamily="18" charset="0"/>
              </a:rPr>
              <a:t>: böbrek </a:t>
            </a:r>
            <a:r>
              <a:rPr lang="tr-TR" altLang="tr-TR" sz="1600" b="1" dirty="0">
                <a:latin typeface="Garamond" pitchFamily="18" charset="0"/>
              </a:rPr>
              <a:t>üstü bezi korteksi)</a:t>
            </a:r>
            <a:r>
              <a:rPr lang="tr-TR" altLang="tr-TR" sz="1600" dirty="0">
                <a:latin typeface="Garamond" pitchFamily="18" charset="0"/>
              </a:rPr>
              <a:t> hormonlarının salgılanmasını </a:t>
            </a:r>
          </a:p>
          <a:p>
            <a:pPr lvl="0" eaLnBrk="1" latinLnBrk="1" hangingPunct="1">
              <a:buFontTx/>
              <a:buNone/>
            </a:pPr>
            <a:r>
              <a:rPr lang="tr-TR" altLang="tr-TR" sz="1600" dirty="0">
                <a:latin typeface="Garamond" pitchFamily="18" charset="0"/>
              </a:rPr>
              <a:t>uyarıcı hormon .</a:t>
            </a:r>
          </a:p>
          <a:p>
            <a:pPr lvl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lvl="0" eaLnBrk="1" latinLnBrk="1" hangingPunct="1">
              <a:buFontTx/>
              <a:buNone/>
            </a:pP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FSH - 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Follicle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Stimulating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Hormone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Follikül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Sitümüle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(uyarıcı )Edici Hormon) : </a:t>
            </a:r>
            <a:r>
              <a:rPr lang="tr-TR" altLang="tr-TR" sz="1600" dirty="0" err="1">
                <a:latin typeface="Garamond" pitchFamily="18" charset="0"/>
              </a:rPr>
              <a:t>Follikülleri</a:t>
            </a:r>
            <a:endParaRPr lang="tr-TR" altLang="tr-TR" sz="1600" dirty="0">
              <a:latin typeface="Garamond" pitchFamily="18" charset="0"/>
            </a:endParaRPr>
          </a:p>
          <a:p>
            <a:pPr lvl="0" eaLnBrk="1" latinLnBrk="1" hangingPunct="1">
              <a:buFontTx/>
              <a:buNone/>
            </a:pPr>
            <a:r>
              <a:rPr lang="tr-TR" altLang="tr-TR" sz="1600" dirty="0">
                <a:latin typeface="Garamond" pitchFamily="18" charset="0"/>
              </a:rPr>
              <a:t>uyarıcı  hormon.</a:t>
            </a:r>
          </a:p>
          <a:p>
            <a:pPr lvl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lvl="0" eaLnBrk="1" latinLnBrk="1" hangingPunct="1">
              <a:buFontTx/>
              <a:buNone/>
            </a:pP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HGH - Human 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Growth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Hormone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b="1" dirty="0" smtClean="0">
                <a:solidFill>
                  <a:srgbClr val="FF0000"/>
                </a:solidFill>
                <a:latin typeface="Garamond" pitchFamily="18" charset="0"/>
              </a:rPr>
              <a:t>(İnsan Büyüme Hormonu) 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: </a:t>
            </a:r>
            <a:r>
              <a:rPr lang="tr-TR" altLang="tr-TR" sz="1600" dirty="0">
                <a:latin typeface="Garamond" pitchFamily="18" charset="0"/>
              </a:rPr>
              <a:t>Büyüme ve gelişme hormonu. </a:t>
            </a:r>
          </a:p>
          <a:p>
            <a:pPr lvl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lvl="0" eaLnBrk="1" latinLnBrk="1" hangingPunct="1">
              <a:buFontTx/>
              <a:buNone/>
            </a:pP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LH - 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Luteinizing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Hormone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Lüteojenik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Hormon) : </a:t>
            </a:r>
            <a:r>
              <a:rPr lang="tr-TR" altLang="tr-TR" sz="1600" b="1" dirty="0" err="1">
                <a:latin typeface="Garamond" pitchFamily="18" charset="0"/>
              </a:rPr>
              <a:t>Sexus</a:t>
            </a:r>
            <a:r>
              <a:rPr lang="tr-TR" altLang="tr-TR" sz="1600" b="1" dirty="0">
                <a:latin typeface="Garamond" pitchFamily="18" charset="0"/>
              </a:rPr>
              <a:t> </a:t>
            </a:r>
            <a:r>
              <a:rPr lang="tr-TR" altLang="tr-TR" sz="1600" b="1" dirty="0" err="1">
                <a:latin typeface="Garamond" pitchFamily="18" charset="0"/>
              </a:rPr>
              <a:t>hormone’s</a:t>
            </a:r>
            <a:r>
              <a:rPr lang="tr-TR" altLang="tr-TR" sz="1600" b="1" dirty="0">
                <a:latin typeface="Garamond" pitchFamily="18" charset="0"/>
              </a:rPr>
              <a:t> (</a:t>
            </a:r>
            <a:r>
              <a:rPr lang="tr-TR" altLang="tr-TR" sz="1600" b="1" dirty="0" err="1">
                <a:latin typeface="Garamond" pitchFamily="18" charset="0"/>
              </a:rPr>
              <a:t>seksus</a:t>
            </a:r>
            <a:r>
              <a:rPr lang="tr-TR" altLang="tr-TR" sz="1600" b="1" dirty="0">
                <a:latin typeface="Garamond" pitchFamily="18" charset="0"/>
              </a:rPr>
              <a:t> </a:t>
            </a:r>
            <a:r>
              <a:rPr lang="tr-TR" altLang="tr-TR" sz="1600" b="1" dirty="0" err="1">
                <a:latin typeface="Garamond" pitchFamily="18" charset="0"/>
              </a:rPr>
              <a:t>hormons</a:t>
            </a:r>
            <a:r>
              <a:rPr lang="tr-TR" altLang="tr-TR" sz="1600" b="1" dirty="0">
                <a:latin typeface="Garamond" pitchFamily="18" charset="0"/>
              </a:rPr>
              <a:t> : Cinsiyet</a:t>
            </a:r>
          </a:p>
          <a:p>
            <a:pPr lvl="0" eaLnBrk="1" latinLnBrk="1" hangingPunct="1">
              <a:buFontTx/>
              <a:buNone/>
            </a:pPr>
            <a:r>
              <a:rPr lang="tr-TR" altLang="tr-TR" sz="1600" b="1" dirty="0">
                <a:latin typeface="Garamond" pitchFamily="18" charset="0"/>
              </a:rPr>
              <a:t>hormonları)’</a:t>
            </a:r>
            <a:r>
              <a:rPr lang="tr-TR" altLang="tr-TR" sz="1600" dirty="0" err="1">
                <a:latin typeface="Garamond" pitchFamily="18" charset="0"/>
              </a:rPr>
              <a:t>nın</a:t>
            </a:r>
            <a:r>
              <a:rPr lang="tr-TR" altLang="tr-TR" sz="1600" dirty="0">
                <a:latin typeface="Garamond" pitchFamily="18" charset="0"/>
              </a:rPr>
              <a:t> salgılanmasını sağlayan hormon.</a:t>
            </a:r>
          </a:p>
          <a:p>
            <a:pPr lvl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  <a:p>
            <a:pPr lvl="0" eaLnBrk="1" latinLnBrk="1" hangingPunct="1"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Prolactin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/LTH – 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Luteotropic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Hormone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Prolaktin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/ 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Luteotropik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Hormon) : </a:t>
            </a:r>
            <a:r>
              <a:rPr lang="tr-TR" altLang="tr-TR" sz="1600" dirty="0">
                <a:latin typeface="Garamond" pitchFamily="18" charset="0"/>
              </a:rPr>
              <a:t>Süt oluşumunu </a:t>
            </a:r>
          </a:p>
          <a:p>
            <a:pPr lvl="0" eaLnBrk="1" latinLnBrk="1" hangingPunct="1">
              <a:buFontTx/>
              <a:buNone/>
            </a:pPr>
            <a:r>
              <a:rPr lang="tr-TR" altLang="tr-TR" sz="1600" dirty="0">
                <a:latin typeface="Garamond" pitchFamily="18" charset="0"/>
              </a:rPr>
              <a:t>uyarıcı hormon.</a:t>
            </a:r>
          </a:p>
          <a:p>
            <a:pPr lvl="0" eaLnBrk="1" latinLnBrk="1" hangingPunct="1">
              <a:buFontTx/>
              <a:buNone/>
            </a:pPr>
            <a:endParaRPr lang="tr-TR" altLang="tr-TR" sz="1600" b="1" dirty="0">
              <a:solidFill>
                <a:srgbClr val="FF0000"/>
              </a:solidFill>
              <a:latin typeface="Garamond" pitchFamily="18" charset="0"/>
            </a:endParaRPr>
          </a:p>
          <a:p>
            <a:pPr lvl="0" eaLnBrk="1" latinLnBrk="1" hangingPunct="1">
              <a:buFontTx/>
              <a:buNone/>
            </a:pP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MSH- 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Melanocyte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stimulating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Hormone ( 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Melanosit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Sitümüle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(uyarıcı) Hormon) : </a:t>
            </a:r>
            <a:r>
              <a:rPr lang="tr-TR" altLang="tr-TR" sz="1600" b="1" dirty="0" err="1">
                <a:latin typeface="Garamond" pitchFamily="18" charset="0"/>
              </a:rPr>
              <a:t>Pellis</a:t>
            </a:r>
            <a:r>
              <a:rPr lang="tr-TR" altLang="tr-TR" sz="1600" b="1" dirty="0">
                <a:latin typeface="Garamond" pitchFamily="18" charset="0"/>
              </a:rPr>
              <a:t>’ de</a:t>
            </a:r>
          </a:p>
          <a:p>
            <a:pPr lvl="0" eaLnBrk="1" latinLnBrk="1" hangingPunct="1">
              <a:buFontTx/>
              <a:buNone/>
            </a:pPr>
            <a:r>
              <a:rPr lang="tr-TR" altLang="tr-TR" sz="1600" b="1" dirty="0">
                <a:latin typeface="Garamond" pitchFamily="18" charset="0"/>
              </a:rPr>
              <a:t>(Deride) </a:t>
            </a:r>
            <a:r>
              <a:rPr lang="tr-TR" altLang="tr-TR" sz="1600" dirty="0" err="1">
                <a:latin typeface="Garamond" pitchFamily="18" charset="0"/>
              </a:rPr>
              <a:t>melanin</a:t>
            </a:r>
            <a:r>
              <a:rPr lang="tr-TR" altLang="tr-TR" sz="1600" dirty="0">
                <a:latin typeface="Garamond" pitchFamily="18" charset="0"/>
              </a:rPr>
              <a:t> sentezini uyarıcı hormon.</a:t>
            </a:r>
          </a:p>
          <a:p>
            <a:pPr lvl="0" eaLnBrk="1" latinLnBrk="1" hangingPunct="1">
              <a:buFontTx/>
              <a:buNone/>
            </a:pPr>
            <a:endParaRPr lang="tr-TR" altLang="tr-TR" sz="1600" dirty="0">
              <a:latin typeface="Garamond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1048629 Metin Yer Tutucusu"/>
          <p:cNvSpPr>
            <a:spLocks noGrp="1"/>
          </p:cNvSpPr>
          <p:nvPr>
            <p:ph type="body" idx="1"/>
          </p:nvPr>
        </p:nvSpPr>
        <p:spPr>
          <a:xfrm>
            <a:off x="323850" y="333375"/>
            <a:ext cx="8569325" cy="26638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eaLnBrk="1" latinLnBrk="1" hangingPunct="1">
              <a:buFontTx/>
              <a:buNone/>
            </a:pP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NEUROHYPOPHYSİS SECERNERE HORMONE (NÖROHİPOFİZ SECERNERE</a:t>
            </a:r>
          </a:p>
          <a:p>
            <a:pPr lvl="0" eaLnBrk="1" latinLnBrk="1" hangingPunct="1">
              <a:buFontTx/>
              <a:buNone/>
            </a:pP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HORMON : HİPOFİZ ARKA LOBUNDAN SALGILANAN HORMONLAR)</a:t>
            </a:r>
          </a:p>
          <a:p>
            <a:pPr lvl="0" eaLnBrk="1" latinLnBrk="1" hangingPunct="1">
              <a:buFontTx/>
              <a:buNone/>
            </a:pPr>
            <a:endParaRPr lang="tr-TR" altLang="tr-TR" sz="1600" b="1" dirty="0">
              <a:solidFill>
                <a:srgbClr val="FF0000"/>
              </a:solidFill>
              <a:latin typeface="Garamond" pitchFamily="18" charset="0"/>
            </a:endParaRPr>
          </a:p>
          <a:p>
            <a:pPr lvl="0" eaLnBrk="1" latinLnBrk="1" hangingPunct="1">
              <a:buFontTx/>
              <a:buNone/>
            </a:pPr>
            <a:endParaRPr lang="tr-TR" altLang="tr-TR" sz="1600" b="1" dirty="0">
              <a:solidFill>
                <a:srgbClr val="FF0000"/>
              </a:solidFill>
              <a:latin typeface="Garamond" pitchFamily="18" charset="0"/>
            </a:endParaRPr>
          </a:p>
          <a:p>
            <a:pPr lvl="0" eaLnBrk="1" latinLnBrk="1" hangingPunct="1">
              <a:buFontTx/>
              <a:buNone/>
            </a:pP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ADH- </a:t>
            </a:r>
            <a:r>
              <a:rPr lang="tr-TR" altLang="tr-TR" sz="1600" b="1" dirty="0" err="1" smtClean="0">
                <a:solidFill>
                  <a:srgbClr val="FF0000"/>
                </a:solidFill>
                <a:latin typeface="Garamond" pitchFamily="18" charset="0"/>
              </a:rPr>
              <a:t>Antidiuretic</a:t>
            </a:r>
            <a:r>
              <a:rPr lang="tr-TR" altLang="tr-TR" sz="16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Hormone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Antidiüretik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Hormon) : </a:t>
            </a:r>
            <a:r>
              <a:rPr lang="tr-TR" altLang="tr-TR" sz="1600" b="1" dirty="0" err="1">
                <a:latin typeface="Garamond" pitchFamily="18" charset="0"/>
              </a:rPr>
              <a:t>Miction</a:t>
            </a:r>
            <a:r>
              <a:rPr lang="tr-TR" altLang="tr-TR" sz="1600" b="1" dirty="0">
                <a:latin typeface="Garamond" pitchFamily="18" charset="0"/>
              </a:rPr>
              <a:t> (</a:t>
            </a:r>
            <a:r>
              <a:rPr lang="tr-TR" altLang="tr-TR" sz="1600" b="1" dirty="0" err="1">
                <a:latin typeface="Garamond" pitchFamily="18" charset="0"/>
              </a:rPr>
              <a:t>miksiyon</a:t>
            </a:r>
            <a:r>
              <a:rPr lang="tr-TR" altLang="tr-TR" sz="1600" b="1" dirty="0">
                <a:latin typeface="Garamond" pitchFamily="18" charset="0"/>
              </a:rPr>
              <a:t> : idrar) 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oluşmasını </a:t>
            </a:r>
          </a:p>
          <a:p>
            <a:pPr lvl="0" eaLnBrk="1" latinLnBrk="1" hangingPunct="1">
              <a:buFontTx/>
              <a:buNone/>
            </a:pP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azaltıcı, kan basıncını yükseltici ve </a:t>
            </a:r>
            <a:r>
              <a:rPr lang="tr-TR" altLang="tr-TR" sz="1600" dirty="0" err="1">
                <a:solidFill>
                  <a:srgbClr val="000000"/>
                </a:solidFill>
                <a:latin typeface="Garamond" pitchFamily="18" charset="0"/>
              </a:rPr>
              <a:t>peristaltizm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 uyarıcı hormon.</a:t>
            </a:r>
          </a:p>
          <a:p>
            <a:pPr lvl="0" eaLnBrk="1" latinLnBrk="1" hangingPunct="1">
              <a:buFontTx/>
              <a:buNone/>
            </a:pPr>
            <a:endParaRPr lang="tr-TR" altLang="tr-TR" sz="1600" b="1" dirty="0">
              <a:solidFill>
                <a:srgbClr val="FF0000"/>
              </a:solidFill>
              <a:latin typeface="Garamond" pitchFamily="18" charset="0"/>
            </a:endParaRPr>
          </a:p>
          <a:p>
            <a:pPr lvl="0" eaLnBrk="1" latinLnBrk="1" hangingPunct="1"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Oxytocin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Oksitosin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Sütün salgılanmasını uyaran ve </a:t>
            </a:r>
            <a:r>
              <a:rPr lang="tr-TR" altLang="tr-TR" sz="1600" b="1" dirty="0" err="1" smtClean="0">
                <a:solidFill>
                  <a:srgbClr val="000000"/>
                </a:solidFill>
                <a:latin typeface="Garamond" pitchFamily="18" charset="0"/>
              </a:rPr>
              <a:t>accubare</a:t>
            </a:r>
            <a:r>
              <a:rPr lang="tr-TR" altLang="tr-TR" sz="1600" b="1" dirty="0" smtClean="0">
                <a:solidFill>
                  <a:srgbClr val="00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 smtClean="0">
                <a:solidFill>
                  <a:srgbClr val="000000"/>
                </a:solidFill>
                <a:latin typeface="Garamond" pitchFamily="18" charset="0"/>
              </a:rPr>
              <a:t>akkubare</a:t>
            </a:r>
            <a:r>
              <a:rPr lang="tr-TR" altLang="tr-TR" sz="1600" b="1" dirty="0" smtClean="0">
                <a:solidFill>
                  <a:srgbClr val="000000"/>
                </a:solidFill>
                <a:latin typeface="Garamond" pitchFamily="18" charset="0"/>
              </a:rPr>
              <a:t> : doğum) </a:t>
            </a:r>
            <a:r>
              <a:rPr lang="tr-TR" altLang="tr-TR" sz="1600" dirty="0" smtClean="0">
                <a:solidFill>
                  <a:srgbClr val="000000"/>
                </a:solidFill>
                <a:latin typeface="Garamond" pitchFamily="18" charset="0"/>
              </a:rPr>
              <a:t>da 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uterus </a:t>
            </a:r>
            <a:r>
              <a:rPr lang="tr-TR" altLang="tr-TR" sz="1600" dirty="0" smtClean="0">
                <a:solidFill>
                  <a:srgbClr val="000000"/>
                </a:solidFill>
                <a:latin typeface="Garamond" pitchFamily="18" charset="0"/>
              </a:rPr>
              <a:t>kasılma</a:t>
            </a:r>
          </a:p>
          <a:p>
            <a:pPr lvl="0" eaLnBrk="1" hangingPunct="1">
              <a:buNone/>
            </a:pPr>
            <a:r>
              <a:rPr lang="tr-TR" altLang="tr-TR" sz="1600" dirty="0" err="1" smtClean="0">
                <a:solidFill>
                  <a:srgbClr val="000000"/>
                </a:solidFill>
                <a:latin typeface="Garamond" pitchFamily="18" charset="0"/>
              </a:rPr>
              <a:t>sını</a:t>
            </a:r>
            <a:r>
              <a:rPr lang="tr-TR" altLang="tr-TR" sz="1600" dirty="0" smtClean="0">
                <a:solidFill>
                  <a:srgbClr val="000000"/>
                </a:solidFill>
                <a:latin typeface="Garamond" pitchFamily="18" charset="0"/>
              </a:rPr>
              <a:t> kuvvetlendiren hormon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. </a:t>
            </a:r>
            <a:endParaRPr lang="tr-TR" altLang="tr-TR" sz="1600" b="1" dirty="0">
              <a:solidFill>
                <a:srgbClr val="FF0000"/>
              </a:solidFill>
            </a:endParaRPr>
          </a:p>
          <a:p>
            <a:pPr lvl="0" eaLnBrk="1" latinLnBrk="1" hangingPunct="1">
              <a:buFontTx/>
              <a:buNone/>
            </a:pPr>
            <a:endParaRPr lang="tr-TR" altLang="tr-TR" sz="1800" b="1" dirty="0">
              <a:solidFill>
                <a:srgbClr val="FF0000"/>
              </a:solidFill>
            </a:endParaRPr>
          </a:p>
          <a:p>
            <a:pPr lvl="0" eaLnBrk="1" latinLnBrk="1" hangingPunct="1">
              <a:buFontTx/>
              <a:buNone/>
            </a:pPr>
            <a:endParaRPr lang="tr-TR" altLang="tr-TR" sz="1800" b="1" dirty="0">
              <a:solidFill>
                <a:srgbClr val="FF0000"/>
              </a:solidFill>
            </a:endParaRPr>
          </a:p>
          <a:p>
            <a:pPr lvl="0" eaLnBrk="1" latinLnBrk="1" hangingPunct="1">
              <a:buFontTx/>
              <a:buNone/>
            </a:pP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  </a:t>
            </a:r>
          </a:p>
        </p:txBody>
      </p:sp>
      <p:sp>
        <p:nvSpPr>
          <p:cNvPr id="1048625" name="1048630 Metin kutusu"/>
          <p:cNvSpPr txBox="1"/>
          <p:nvPr/>
        </p:nvSpPr>
        <p:spPr>
          <a:xfrm>
            <a:off x="323850" y="3861048"/>
            <a:ext cx="8569325" cy="231444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32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marL="342900" lvl="0" indent="-342900" eaLnBrk="1" latinLnBrk="1" hangingPunct="1">
              <a:buFontTx/>
              <a:buNone/>
            </a:pP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EPİPHYSİS GLANDULA HORMONE’S (EPİFİZ GLANDULA HORMON : EPİFİZ BEZİ</a:t>
            </a:r>
          </a:p>
          <a:p>
            <a:pPr marL="342900" lvl="0" indent="-342900" eaLnBrk="1" latinLnBrk="1" hangingPunct="1">
              <a:buFontTx/>
              <a:buNone/>
            </a:pP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HORMONLARI)</a:t>
            </a:r>
          </a:p>
          <a:p>
            <a:pPr marL="342900" lvl="0" indent="-342900" eaLnBrk="1" latinLnBrk="1" hangingPunct="1">
              <a:buFontTx/>
              <a:buNone/>
            </a:pPr>
            <a:endParaRPr lang="tr-TR" altLang="tr-TR" sz="1600" b="1" dirty="0">
              <a:solidFill>
                <a:srgbClr val="FF0000"/>
              </a:solidFill>
              <a:latin typeface="Garamond" pitchFamily="18" charset="0"/>
            </a:endParaRPr>
          </a:p>
          <a:p>
            <a:pPr marL="342900" lvl="0" indent="-342900" eaLnBrk="1" latinLnBrk="1" hangingPunct="1">
              <a:buFontTx/>
              <a:buNone/>
            </a:pP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Serotonin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tr-TR" altLang="tr-TR" sz="1600" b="1" dirty="0" err="1">
                <a:solidFill>
                  <a:srgbClr val="FF0000"/>
                </a:solidFill>
                <a:latin typeface="Garamond" pitchFamily="18" charset="0"/>
              </a:rPr>
              <a:t>Serotonin</a:t>
            </a: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) : 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Uyku düzenlenmesinde, vücut sıcaklığının ayarlanmasında ve </a:t>
            </a:r>
            <a:r>
              <a:rPr lang="tr-TR" altLang="tr-TR" sz="1600" b="1" dirty="0" err="1">
                <a:solidFill>
                  <a:srgbClr val="000000"/>
                </a:solidFill>
                <a:latin typeface="Garamond" pitchFamily="18" charset="0"/>
              </a:rPr>
              <a:t>vas</a:t>
            </a:r>
            <a:r>
              <a:rPr lang="tr-TR" altLang="tr-TR" sz="1600" b="1" dirty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tr-TR" altLang="tr-TR" sz="1600" b="1" dirty="0" err="1">
                <a:solidFill>
                  <a:srgbClr val="000000"/>
                </a:solidFill>
                <a:latin typeface="Garamond" pitchFamily="18" charset="0"/>
              </a:rPr>
              <a:t>muscular’s</a:t>
            </a:r>
            <a:endParaRPr lang="tr-TR" altLang="tr-TR" sz="1600" b="1" dirty="0">
              <a:solidFill>
                <a:srgbClr val="000000"/>
              </a:solidFill>
              <a:latin typeface="Garamond" pitchFamily="18" charset="0"/>
            </a:endParaRPr>
          </a:p>
          <a:p>
            <a:pPr marL="342900" lvl="0" indent="-342900" eaLnBrk="1" latinLnBrk="1" hangingPunct="1">
              <a:buFontTx/>
              <a:buNone/>
            </a:pPr>
            <a:r>
              <a:rPr lang="tr-TR" altLang="tr-TR" sz="1600" b="1" dirty="0">
                <a:solidFill>
                  <a:srgbClr val="000000"/>
                </a:solidFill>
                <a:latin typeface="Garamond" pitchFamily="18" charset="0"/>
              </a:rPr>
              <a:t>(vaz </a:t>
            </a:r>
            <a:r>
              <a:rPr lang="tr-TR" altLang="tr-TR" sz="1600" b="1" dirty="0" err="1">
                <a:solidFill>
                  <a:srgbClr val="000000"/>
                </a:solidFill>
                <a:latin typeface="Garamond" pitchFamily="18" charset="0"/>
              </a:rPr>
              <a:t>müsküler</a:t>
            </a:r>
            <a:r>
              <a:rPr lang="tr-TR" altLang="tr-TR" sz="1600" b="1" dirty="0">
                <a:solidFill>
                  <a:srgbClr val="000000"/>
                </a:solidFill>
                <a:latin typeface="Garamond" pitchFamily="18" charset="0"/>
              </a:rPr>
              <a:t>: damar kasları)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’</a:t>
            </a:r>
            <a:r>
              <a:rPr lang="tr-TR" altLang="tr-TR" sz="1600" dirty="0" err="1">
                <a:solidFill>
                  <a:srgbClr val="000000"/>
                </a:solidFill>
                <a:latin typeface="Garamond" pitchFamily="18" charset="0"/>
              </a:rPr>
              <a:t>nın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 kasılmasında uyarıcı etki yaratan hormon.</a:t>
            </a:r>
          </a:p>
          <a:p>
            <a:pPr marL="342900" lvl="0" indent="-342900" eaLnBrk="1" latinLnBrk="1" hangingPunct="1">
              <a:buFontTx/>
              <a:buNone/>
            </a:pPr>
            <a:endParaRPr lang="tr-TR" altLang="tr-TR" sz="1600" dirty="0">
              <a:solidFill>
                <a:srgbClr val="000000"/>
              </a:solidFill>
              <a:latin typeface="Garamond" pitchFamily="18" charset="0"/>
            </a:endParaRPr>
          </a:p>
          <a:p>
            <a:pPr marL="342900" lvl="0" indent="-342900" eaLnBrk="1" latinLnBrk="1" hangingPunct="1">
              <a:buFontTx/>
              <a:buNone/>
            </a:pPr>
            <a:r>
              <a:rPr lang="tr-TR" altLang="tr-TR" sz="1600" b="1" dirty="0">
                <a:solidFill>
                  <a:srgbClr val="FF0000"/>
                </a:solidFill>
                <a:latin typeface="Garamond" pitchFamily="18" charset="0"/>
              </a:rPr>
              <a:t>Melatonin (Melatonin) : 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Üreme </a:t>
            </a:r>
            <a:r>
              <a:rPr lang="tr-TR" altLang="tr-TR" sz="1600" dirty="0" err="1">
                <a:solidFill>
                  <a:srgbClr val="000000"/>
                </a:solidFill>
                <a:latin typeface="Garamond" pitchFamily="18" charset="0"/>
              </a:rPr>
              <a:t>siklusunun</a:t>
            </a:r>
            <a:r>
              <a:rPr lang="tr-TR" altLang="tr-TR" sz="1600" dirty="0">
                <a:solidFill>
                  <a:srgbClr val="000000"/>
                </a:solidFill>
                <a:latin typeface="Garamond" pitchFamily="18" charset="0"/>
              </a:rPr>
              <a:t>  düzenlenmesinde rol alan hormon. 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</a:extraClrScheme>
    <a:extraClrScheme>
      <a:clrScheme name="Default Color Scheme 2">
        <a:dk1>
          <a:srgbClr val="000000"/>
        </a:dk1>
        <a:lt1>
          <a:srgbClr val="FFFFFF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</a:extraClrScheme>
    <a:extraClrScheme>
      <a:clrScheme name="Default Color Scheme 3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</a:extraClrScheme>
    <a:extraClrScheme>
      <a:clrScheme name="Default Color Scheme 4">
        <a:dk1>
          <a:srgbClr val="000000"/>
        </a:dk1>
        <a:lt1>
          <a:srgbClr val="DEF6F1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</a:extraClrScheme>
    <a:extraClrScheme>
      <a:clrScheme name="Default Color Scheme 5">
        <a:dk1>
          <a:srgbClr val="000000"/>
        </a:dk1>
        <a:lt1>
          <a:srgbClr val="FFFFD9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</a:extraClrScheme>
    <a:extraClrScheme>
      <a:clrScheme name="Default Color Scheme 6">
        <a:dk1>
          <a:srgbClr val="FFFFFF"/>
        </a:dk1>
        <a:lt1>
          <a:srgbClr val="008080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</a:extraClrScheme>
    <a:extraClrScheme>
      <a:clrScheme name="Default Color Scheme 7">
        <a:dk1>
          <a:srgbClr val="FFFFFF"/>
        </a:dk1>
        <a:lt1>
          <a:srgbClr val="800000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</a:extraClrScheme>
    <a:extraClrScheme>
      <a:clrScheme name="Default Color Scheme 8">
        <a:dk1>
          <a:srgbClr val="FFFFFF"/>
        </a:dk1>
        <a:lt1>
          <a:srgbClr val="000099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</a:extraClrScheme>
    <a:extraClrScheme>
      <a:clrScheme name="Default Color Scheme 9">
        <a:dk1>
          <a:srgbClr val="FFFFFF"/>
        </a:dk1>
        <a:lt1>
          <a:srgbClr val="000000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</a:extraClrScheme>
    <a:extraClrScheme>
      <a:clrScheme name="Default Color Scheme 10">
        <a:dk1>
          <a:srgbClr val="FFFFFF"/>
        </a:dk1>
        <a:lt1>
          <a:srgbClr val="686B5D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</a:extraClrScheme>
    <a:extraClrScheme>
      <a:clrScheme name="Default Color Scheme 11">
        <a:dk1>
          <a:srgbClr val="FFFFFF"/>
        </a:dk1>
        <a:lt1>
          <a:srgbClr val="666699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</a:extraClrScheme>
    <a:extraClrScheme>
      <a:clrScheme name="Default Color Scheme 12">
        <a:dk1>
          <a:srgbClr val="FFFFFF"/>
        </a:dk1>
        <a:lt1>
          <a:srgbClr val="523E26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2258</Words>
  <Application>Microsoft Office PowerPoint</Application>
  <PresentationFormat>Ekran Gösterisi (4:3)</PresentationFormat>
  <Paragraphs>332</Paragraphs>
  <Slides>28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5" baseType="lpstr">
      <vt:lpstr>宋体</vt:lpstr>
      <vt:lpstr>Arial</vt:lpstr>
      <vt:lpstr>Calibri</vt:lpstr>
      <vt:lpstr>Calibri Light</vt:lpstr>
      <vt:lpstr>Garamond</vt:lpstr>
      <vt:lpstr>Wingdings</vt:lpstr>
      <vt:lpstr>Office 主题</vt:lpstr>
      <vt:lpstr>PowerPoint Sunusu</vt:lpstr>
      <vt:lpstr>ENDOCRİNEA CYSTEMA (ENDOKRİN SİSTEM)</vt:lpstr>
      <vt:lpstr>ENDOKRİN SİSTEME AİT ANATOMİK TERİMLER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Cevdet_</dc:creator>
  <cp:lastModifiedBy>KILIÇ</cp:lastModifiedBy>
  <cp:revision>2</cp:revision>
  <dcterms:created xsi:type="dcterms:W3CDTF">2018-10-06T20:45:18Z</dcterms:created>
  <dcterms:modified xsi:type="dcterms:W3CDTF">2019-05-09T11:53:46Z</dcterms:modified>
</cp:coreProperties>
</file>