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  <p:sldMasterId id="2147483780" r:id="rId8"/>
    <p:sldMasterId id="2147483825" r:id="rId9"/>
  </p:sld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73" r:id="rId17"/>
    <p:sldId id="265" r:id="rId18"/>
    <p:sldId id="268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F747A-060E-4919-BE10-C910C4C9B88C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A931D10-3D31-4C63-9DC7-0D9E793E8611}">
      <dgm:prSet phldrT="[Metin]" custT="1"/>
      <dgm:spPr>
        <a:noFill/>
      </dgm:spPr>
      <dgm:t>
        <a:bodyPr/>
        <a:lstStyle/>
        <a:p>
          <a:pPr algn="just"/>
          <a:r>
            <a:rPr lang="tr-TR" sz="3200" b="1" dirty="0" smtClean="0">
              <a:solidFill>
                <a:schemeClr val="tx1"/>
              </a:solidFill>
              <a:latin typeface="Andalus" pitchFamily="2" charset="-78"/>
              <a:cs typeface="Andalus" pitchFamily="2" charset="-78"/>
            </a:rPr>
            <a:t>Anaerobik </a:t>
          </a:r>
          <a:r>
            <a:rPr lang="tr-TR" sz="3200" b="1" dirty="0" err="1" smtClean="0">
              <a:solidFill>
                <a:schemeClr val="tx1"/>
              </a:solidFill>
              <a:latin typeface="Andalus" pitchFamily="2" charset="-78"/>
              <a:cs typeface="Andalus" pitchFamily="2" charset="-78"/>
            </a:rPr>
            <a:t>fosfojen</a:t>
          </a:r>
          <a:r>
            <a:rPr lang="tr-TR" sz="3200" b="1" dirty="0" smtClean="0">
              <a:solidFill>
                <a:schemeClr val="tx1"/>
              </a:solidFill>
              <a:latin typeface="Andalus" pitchFamily="2" charset="-78"/>
              <a:cs typeface="Andalus" pitchFamily="2" charset="-78"/>
            </a:rPr>
            <a:t> (</a:t>
          </a:r>
          <a:r>
            <a:rPr lang="tr-TR" sz="3200" b="1" dirty="0" err="1" smtClean="0">
              <a:solidFill>
                <a:schemeClr val="tx1"/>
              </a:solidFill>
              <a:latin typeface="Andalus" pitchFamily="2" charset="-78"/>
              <a:cs typeface="Andalus" pitchFamily="2" charset="-78"/>
            </a:rPr>
            <a:t>kreatin</a:t>
          </a:r>
          <a:r>
            <a:rPr lang="tr-TR" sz="3200" b="1" dirty="0" smtClean="0">
              <a:solidFill>
                <a:schemeClr val="tx1"/>
              </a:solidFill>
              <a:latin typeface="Andalus" pitchFamily="2" charset="-78"/>
              <a:cs typeface="Andalus" pitchFamily="2" charset="-78"/>
            </a:rPr>
            <a:t> fosfat) sistem </a:t>
          </a:r>
        </a:p>
        <a:p>
          <a:pPr algn="just"/>
          <a:r>
            <a:rPr lang="tr-TR" sz="3200" b="0" dirty="0" smtClean="0">
              <a:solidFill>
                <a:schemeClr val="tx1"/>
              </a:solidFill>
              <a:latin typeface="Andalus" pitchFamily="2" charset="-78"/>
              <a:cs typeface="Andalus" pitchFamily="2" charset="-78"/>
            </a:rPr>
            <a:t>(ATP – CP sistemi): En çabuk harekete geçen enerji sistemi olup, bu sistemde öncelikle kasta az miktarda depo edilmiş olan ATP-CP molekülleri kullanılmaktadır </a:t>
          </a:r>
          <a:endParaRPr lang="tr-TR" sz="3200" b="0" dirty="0">
            <a:solidFill>
              <a:schemeClr val="tx1"/>
            </a:solidFill>
            <a:latin typeface="Andalus" pitchFamily="2" charset="-78"/>
            <a:cs typeface="Andalus" pitchFamily="2" charset="-78"/>
          </a:endParaRPr>
        </a:p>
      </dgm:t>
    </dgm:pt>
    <dgm:pt modelId="{2CEFF0EF-5369-4FC6-AE13-981C8AE0243D}" type="parTrans" cxnId="{A1208685-86D5-4B20-82F5-2E768BB603CF}">
      <dgm:prSet/>
      <dgm:spPr/>
      <dgm:t>
        <a:bodyPr/>
        <a:lstStyle/>
        <a:p>
          <a:endParaRPr lang="tr-TR"/>
        </a:p>
      </dgm:t>
    </dgm:pt>
    <dgm:pt modelId="{4D4EE84C-0DE7-4017-ACC1-774E2C929543}" type="sibTrans" cxnId="{A1208685-86D5-4B20-82F5-2E768BB603CF}">
      <dgm:prSet/>
      <dgm:spPr/>
      <dgm:t>
        <a:bodyPr/>
        <a:lstStyle/>
        <a:p>
          <a:endParaRPr lang="tr-TR"/>
        </a:p>
      </dgm:t>
    </dgm:pt>
    <dgm:pt modelId="{452EFE3A-BB4A-4A45-BF26-71385A3B9F42}">
      <dgm:prSet phldrT="[Metin]" custT="1"/>
      <dgm:spPr>
        <a:noFill/>
      </dgm:spPr>
      <dgm:t>
        <a:bodyPr/>
        <a:lstStyle/>
        <a:p>
          <a:pPr algn="just"/>
          <a:r>
            <a:rPr lang="tr-TR" sz="2800" b="1" dirty="0" smtClean="0">
              <a:solidFill>
                <a:schemeClr val="tx1"/>
              </a:solidFill>
              <a:latin typeface="Andalus" pitchFamily="2" charset="-78"/>
              <a:cs typeface="Andalus"/>
            </a:rPr>
            <a:t>Anaerobik glikolotik (laktik asit) sistem: </a:t>
          </a:r>
          <a:endParaRPr lang="tr-TR" sz="2800" b="1" dirty="0" smtClean="0">
            <a:solidFill>
              <a:schemeClr val="tx1"/>
            </a:solidFill>
            <a:latin typeface="Andalus" pitchFamily="2" charset="-78"/>
            <a:cs typeface="Andalus"/>
          </a:endParaRPr>
        </a:p>
        <a:p>
          <a:pPr algn="just"/>
          <a:r>
            <a:rPr lang="tr-TR" sz="3200" b="0" dirty="0" smtClean="0">
              <a:solidFill>
                <a:schemeClr val="tx1"/>
              </a:solidFill>
              <a:latin typeface="Andalus" pitchFamily="2" charset="-78"/>
              <a:cs typeface="Andalus"/>
            </a:rPr>
            <a:t>Glikojenin </a:t>
          </a:r>
          <a:r>
            <a:rPr lang="tr-TR" sz="3200" b="0" dirty="0" smtClean="0">
              <a:solidFill>
                <a:schemeClr val="tx1"/>
              </a:solidFill>
              <a:latin typeface="Andalus" pitchFamily="2" charset="-78"/>
              <a:cs typeface="Andalus"/>
            </a:rPr>
            <a:t>(glikoz), oksijensiz ortamda yıkılmasıdır, sadece karbonhidratlar enerji kaynağı olarak kullanılmaktadır. En büyük dezavantajlarından biri yıkım sonucu laktik asidin kas ve kanda birikerek yorgunluğa neden olmasıdır.   </a:t>
          </a:r>
          <a:endParaRPr lang="tr-TR" sz="3200" b="0" dirty="0">
            <a:solidFill>
              <a:schemeClr val="tx1"/>
            </a:solidFill>
            <a:latin typeface="Andalus" pitchFamily="2" charset="-78"/>
            <a:cs typeface="Andalus"/>
          </a:endParaRPr>
        </a:p>
      </dgm:t>
    </dgm:pt>
    <dgm:pt modelId="{BDC8518B-B894-4D9E-B09C-6DBEF314346E}" type="parTrans" cxnId="{6EC2359B-DB8F-4BE5-9619-4F113957A216}">
      <dgm:prSet/>
      <dgm:spPr/>
      <dgm:t>
        <a:bodyPr/>
        <a:lstStyle/>
        <a:p>
          <a:endParaRPr lang="tr-TR"/>
        </a:p>
      </dgm:t>
    </dgm:pt>
    <dgm:pt modelId="{8FBD303D-CA64-4839-847E-A74F22745470}" type="sibTrans" cxnId="{6EC2359B-DB8F-4BE5-9619-4F113957A216}">
      <dgm:prSet/>
      <dgm:spPr/>
      <dgm:t>
        <a:bodyPr/>
        <a:lstStyle/>
        <a:p>
          <a:endParaRPr lang="tr-TR"/>
        </a:p>
      </dgm:t>
    </dgm:pt>
    <dgm:pt modelId="{53D175F0-56F9-4FA8-A54B-ECD9FDD2CBB6}" type="pres">
      <dgm:prSet presAssocID="{7FBF747A-060E-4919-BE10-C910C4C9B8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D6807BB-C53A-4000-B0B2-332EFFBD9732}" type="pres">
      <dgm:prSet presAssocID="{EA931D10-3D31-4C63-9DC7-0D9E793E8611}" presName="vertOne" presStyleCnt="0"/>
      <dgm:spPr/>
    </dgm:pt>
    <dgm:pt modelId="{EE6C4962-1A2A-45D4-9898-9AB0F75A7871}" type="pres">
      <dgm:prSet presAssocID="{EA931D10-3D31-4C63-9DC7-0D9E793E8611}" presName="txOne" presStyleLbl="node0" presStyleIdx="0" presStyleCnt="2" custLinFactNeighborX="-6912" custLinFactNeighborY="24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BD1584F-6618-4DE4-9F8E-53E8C33073B1}" type="pres">
      <dgm:prSet presAssocID="{EA931D10-3D31-4C63-9DC7-0D9E793E8611}" presName="horzOne" presStyleCnt="0"/>
      <dgm:spPr/>
    </dgm:pt>
    <dgm:pt modelId="{45FF2AA2-9DAA-44A1-A6EE-4A6593C3A2A6}" type="pres">
      <dgm:prSet presAssocID="{4D4EE84C-0DE7-4017-ACC1-774E2C929543}" presName="sibSpaceOne" presStyleCnt="0"/>
      <dgm:spPr/>
    </dgm:pt>
    <dgm:pt modelId="{47C861A0-207B-44D0-85CF-7E0FE82FAAFC}" type="pres">
      <dgm:prSet presAssocID="{452EFE3A-BB4A-4A45-BF26-71385A3B9F42}" presName="vertOne" presStyleCnt="0"/>
      <dgm:spPr/>
    </dgm:pt>
    <dgm:pt modelId="{BB9BAE10-88D0-42AF-AE13-85EB4E39A63E}" type="pres">
      <dgm:prSet presAssocID="{452EFE3A-BB4A-4A45-BF26-71385A3B9F42}" presName="txOne" presStyleLbl="node0" presStyleIdx="1" presStyleCnt="2" custLinFactNeighborX="-807" custLinFactNeighborY="-41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2CC28D6-9665-42AB-8376-569862643053}" type="pres">
      <dgm:prSet presAssocID="{452EFE3A-BB4A-4A45-BF26-71385A3B9F42}" presName="horzOne" presStyleCnt="0"/>
      <dgm:spPr/>
    </dgm:pt>
  </dgm:ptLst>
  <dgm:cxnLst>
    <dgm:cxn modelId="{A1208685-86D5-4B20-82F5-2E768BB603CF}" srcId="{7FBF747A-060E-4919-BE10-C910C4C9B88C}" destId="{EA931D10-3D31-4C63-9DC7-0D9E793E8611}" srcOrd="0" destOrd="0" parTransId="{2CEFF0EF-5369-4FC6-AE13-981C8AE0243D}" sibTransId="{4D4EE84C-0DE7-4017-ACC1-774E2C929543}"/>
    <dgm:cxn modelId="{A5B866F4-B87C-416F-8375-C248D3B5478A}" type="presOf" srcId="{EA931D10-3D31-4C63-9DC7-0D9E793E8611}" destId="{EE6C4962-1A2A-45D4-9898-9AB0F75A7871}" srcOrd="0" destOrd="0" presId="urn:microsoft.com/office/officeart/2005/8/layout/hierarchy4"/>
    <dgm:cxn modelId="{6EC2359B-DB8F-4BE5-9619-4F113957A216}" srcId="{7FBF747A-060E-4919-BE10-C910C4C9B88C}" destId="{452EFE3A-BB4A-4A45-BF26-71385A3B9F42}" srcOrd="1" destOrd="0" parTransId="{BDC8518B-B894-4D9E-B09C-6DBEF314346E}" sibTransId="{8FBD303D-CA64-4839-847E-A74F22745470}"/>
    <dgm:cxn modelId="{5708ED29-E291-4D54-8B5E-1B943AD6F07B}" type="presOf" srcId="{7FBF747A-060E-4919-BE10-C910C4C9B88C}" destId="{53D175F0-56F9-4FA8-A54B-ECD9FDD2CBB6}" srcOrd="0" destOrd="0" presId="urn:microsoft.com/office/officeart/2005/8/layout/hierarchy4"/>
    <dgm:cxn modelId="{42FBD012-730E-402B-A27C-DDA6E3F8BA0E}" type="presOf" srcId="{452EFE3A-BB4A-4A45-BF26-71385A3B9F42}" destId="{BB9BAE10-88D0-42AF-AE13-85EB4E39A63E}" srcOrd="0" destOrd="0" presId="urn:microsoft.com/office/officeart/2005/8/layout/hierarchy4"/>
    <dgm:cxn modelId="{EFB58387-A2A5-4384-94AF-CEAC1FC64185}" type="presParOf" srcId="{53D175F0-56F9-4FA8-A54B-ECD9FDD2CBB6}" destId="{BD6807BB-C53A-4000-B0B2-332EFFBD9732}" srcOrd="0" destOrd="0" presId="urn:microsoft.com/office/officeart/2005/8/layout/hierarchy4"/>
    <dgm:cxn modelId="{16336A84-C026-46F0-A4EF-386111B64FC9}" type="presParOf" srcId="{BD6807BB-C53A-4000-B0B2-332EFFBD9732}" destId="{EE6C4962-1A2A-45D4-9898-9AB0F75A7871}" srcOrd="0" destOrd="0" presId="urn:microsoft.com/office/officeart/2005/8/layout/hierarchy4"/>
    <dgm:cxn modelId="{5D641EBB-355D-4492-8803-9C04C8CEB193}" type="presParOf" srcId="{BD6807BB-C53A-4000-B0B2-332EFFBD9732}" destId="{0BD1584F-6618-4DE4-9F8E-53E8C33073B1}" srcOrd="1" destOrd="0" presId="urn:microsoft.com/office/officeart/2005/8/layout/hierarchy4"/>
    <dgm:cxn modelId="{7C10C5BC-0AEC-466C-B5E9-042CF94F735B}" type="presParOf" srcId="{53D175F0-56F9-4FA8-A54B-ECD9FDD2CBB6}" destId="{45FF2AA2-9DAA-44A1-A6EE-4A6593C3A2A6}" srcOrd="1" destOrd="0" presId="urn:microsoft.com/office/officeart/2005/8/layout/hierarchy4"/>
    <dgm:cxn modelId="{5C0C1B20-4C2C-4308-A95A-9B724E3F215F}" type="presParOf" srcId="{53D175F0-56F9-4FA8-A54B-ECD9FDD2CBB6}" destId="{47C861A0-207B-44D0-85CF-7E0FE82FAAFC}" srcOrd="2" destOrd="0" presId="urn:microsoft.com/office/officeart/2005/8/layout/hierarchy4"/>
    <dgm:cxn modelId="{FBC893BE-51C3-47EE-83C5-C60842173839}" type="presParOf" srcId="{47C861A0-207B-44D0-85CF-7E0FE82FAAFC}" destId="{BB9BAE10-88D0-42AF-AE13-85EB4E39A63E}" srcOrd="0" destOrd="0" presId="urn:microsoft.com/office/officeart/2005/8/layout/hierarchy4"/>
    <dgm:cxn modelId="{2ED4FF2B-AB71-48EC-B56E-9E2AD949C125}" type="presParOf" srcId="{47C861A0-207B-44D0-85CF-7E0FE82FAAFC}" destId="{C2CC28D6-9665-42AB-8376-56986264305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C4962-1A2A-45D4-9898-9AB0F75A7871}">
      <dsp:nvSpPr>
        <dsp:cNvPr id="0" name=""/>
        <dsp:cNvSpPr/>
      </dsp:nvSpPr>
      <dsp:spPr>
        <a:xfrm>
          <a:off x="0" y="0"/>
          <a:ext cx="4543239" cy="509451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solidFill>
                <a:schemeClr val="tx1"/>
              </a:solidFill>
              <a:latin typeface="Andalus" pitchFamily="2" charset="-78"/>
              <a:cs typeface="Andalus" pitchFamily="2" charset="-78"/>
            </a:rPr>
            <a:t>Anaerobik </a:t>
          </a:r>
          <a:r>
            <a:rPr lang="tr-TR" sz="3200" b="1" kern="1200" dirty="0" err="1" smtClean="0">
              <a:solidFill>
                <a:schemeClr val="tx1"/>
              </a:solidFill>
              <a:latin typeface="Andalus" pitchFamily="2" charset="-78"/>
              <a:cs typeface="Andalus" pitchFamily="2" charset="-78"/>
            </a:rPr>
            <a:t>fosfojen</a:t>
          </a:r>
          <a:r>
            <a:rPr lang="tr-TR" sz="3200" b="1" kern="1200" dirty="0" smtClean="0">
              <a:solidFill>
                <a:schemeClr val="tx1"/>
              </a:solidFill>
              <a:latin typeface="Andalus" pitchFamily="2" charset="-78"/>
              <a:cs typeface="Andalus" pitchFamily="2" charset="-78"/>
            </a:rPr>
            <a:t> (</a:t>
          </a:r>
          <a:r>
            <a:rPr lang="tr-TR" sz="3200" b="1" kern="1200" dirty="0" err="1" smtClean="0">
              <a:solidFill>
                <a:schemeClr val="tx1"/>
              </a:solidFill>
              <a:latin typeface="Andalus" pitchFamily="2" charset="-78"/>
              <a:cs typeface="Andalus" pitchFamily="2" charset="-78"/>
            </a:rPr>
            <a:t>kreatin</a:t>
          </a:r>
          <a:r>
            <a:rPr lang="tr-TR" sz="3200" b="1" kern="1200" dirty="0" smtClean="0">
              <a:solidFill>
                <a:schemeClr val="tx1"/>
              </a:solidFill>
              <a:latin typeface="Andalus" pitchFamily="2" charset="-78"/>
              <a:cs typeface="Andalus" pitchFamily="2" charset="-78"/>
            </a:rPr>
            <a:t> fosfat) sistem 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0" kern="1200" dirty="0" smtClean="0">
              <a:solidFill>
                <a:schemeClr val="tx1"/>
              </a:solidFill>
              <a:latin typeface="Andalus" pitchFamily="2" charset="-78"/>
              <a:cs typeface="Andalus" pitchFamily="2" charset="-78"/>
            </a:rPr>
            <a:t>(ATP – CP sistemi): En çabuk harekete geçen enerji sistemi olup, bu sistemde öncelikle kasta az miktarda depo edilmiş olan ATP-CP molekülleri kullanılmaktadır </a:t>
          </a:r>
          <a:endParaRPr lang="tr-TR" sz="3200" b="0" kern="1200" dirty="0">
            <a:solidFill>
              <a:schemeClr val="tx1"/>
            </a:solidFill>
            <a:latin typeface="Andalus" pitchFamily="2" charset="-78"/>
            <a:cs typeface="Andalus" pitchFamily="2" charset="-78"/>
          </a:endParaRPr>
        </a:p>
      </dsp:txBody>
      <dsp:txXfrm>
        <a:off x="133067" y="133067"/>
        <a:ext cx="4277105" cy="4828380"/>
      </dsp:txXfrm>
    </dsp:sp>
    <dsp:sp modelId="{BB9BAE10-88D0-42AF-AE13-85EB4E39A63E}">
      <dsp:nvSpPr>
        <dsp:cNvPr id="0" name=""/>
        <dsp:cNvSpPr/>
      </dsp:nvSpPr>
      <dsp:spPr>
        <a:xfrm>
          <a:off x="5273228" y="0"/>
          <a:ext cx="4543239" cy="509451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1"/>
              </a:solidFill>
              <a:latin typeface="Andalus" pitchFamily="2" charset="-78"/>
              <a:cs typeface="Andalus"/>
            </a:rPr>
            <a:t>Anaerobik glikolotik (laktik asit) sistem: </a:t>
          </a:r>
          <a:endParaRPr lang="tr-TR" sz="2800" b="1" kern="1200" dirty="0" smtClean="0">
            <a:solidFill>
              <a:schemeClr val="tx1"/>
            </a:solidFill>
            <a:latin typeface="Andalus" pitchFamily="2" charset="-78"/>
            <a:cs typeface="Andalus"/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0" kern="1200" dirty="0" smtClean="0">
              <a:solidFill>
                <a:schemeClr val="tx1"/>
              </a:solidFill>
              <a:latin typeface="Andalus" pitchFamily="2" charset="-78"/>
              <a:cs typeface="Andalus"/>
            </a:rPr>
            <a:t>Glikojenin </a:t>
          </a:r>
          <a:r>
            <a:rPr lang="tr-TR" sz="3200" b="0" kern="1200" dirty="0" smtClean="0">
              <a:solidFill>
                <a:schemeClr val="tx1"/>
              </a:solidFill>
              <a:latin typeface="Andalus" pitchFamily="2" charset="-78"/>
              <a:cs typeface="Andalus"/>
            </a:rPr>
            <a:t>(glikoz), oksijensiz ortamda yıkılmasıdır, sadece karbonhidratlar enerji kaynağı olarak kullanılmaktadır. En büyük dezavantajlarından biri yıkım sonucu laktik asidin kas ve kanda birikerek yorgunluğa neden olmasıdır.   </a:t>
          </a:r>
          <a:endParaRPr lang="tr-TR" sz="3200" b="0" kern="1200" dirty="0">
            <a:solidFill>
              <a:schemeClr val="tx1"/>
            </a:solidFill>
            <a:latin typeface="Andalus" pitchFamily="2" charset="-78"/>
            <a:cs typeface="Andalus"/>
          </a:endParaRPr>
        </a:p>
      </dsp:txBody>
      <dsp:txXfrm>
        <a:off x="5406295" y="133067"/>
        <a:ext cx="4277105" cy="4828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1C137D1-56BD-4735-A36B-FAA1C355F5B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201378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B783-B71E-4997-8EC9-BD8143C764A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039391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09C2-4B08-4351-B603-9C997A19FB6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346096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35B56BE-3F42-4218-9481-FFB4A0FDE40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97463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C423-6606-4435-B239-6C32621016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63754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2EE6-D21E-4C6F-B0CA-A94D1C1841E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09743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BB78-094C-45B8-8B6A-4FEF04124A9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61634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EB1B-5275-4BAC-B77C-A360658DAE1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788626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6A53-8443-400E-B42F-D20A82400FE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255628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EE5C-2886-46E5-A9B2-8AA58AD70A7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9202666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B783-B71E-4997-8EC9-BD8143C764A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146476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1085-74AE-4791-A540-FED1DE85089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2910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1085-74AE-4791-A540-FED1DE85089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09418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E3E7-D525-4059-84EE-B41EFE51CDF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57519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0288-06AF-4DE5-A3DE-92B310859A9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917843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2D87-3BA8-4E0F-8B6A-0146474C671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299150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1C137D1-56BD-4735-A36B-FAA1C355F5B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377540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09C2-4B08-4351-B603-9C997A19FB6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057265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35B56BE-3F42-4218-9481-FFB4A0FDE40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911143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C423-6606-4435-B239-6C32621016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49262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2EE6-D21E-4C6F-B0CA-A94D1C1841E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296601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BB78-094C-45B8-8B6A-4FEF04124A9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756476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EB1B-5275-4BAC-B77C-A360658DAE1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57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E3E7-D525-4059-84EE-B41EFE51CDF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7340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6A53-8443-400E-B42F-D20A82400FE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869241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EE5C-2886-46E5-A9B2-8AA58AD70A7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9448510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B783-B71E-4997-8EC9-BD8143C764A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026822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1085-74AE-4791-A540-FED1DE85089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768291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E3E7-D525-4059-84EE-B41EFE51CDF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174979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0288-06AF-4DE5-A3DE-92B310859A9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3544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2D87-3BA8-4E0F-8B6A-0146474C671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1761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0288-06AF-4DE5-A3DE-92B310859A9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8091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2D87-3BA8-4E0F-8B6A-0146474C671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0101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1C137D1-56BD-4735-A36B-FAA1C355F5B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573095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09C2-4B08-4351-B603-9C997A19FB6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61454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35B56BE-3F42-4218-9481-FFB4A0FDE40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401271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C423-6606-4435-B239-6C32621016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70217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2EE6-D21E-4C6F-B0CA-A94D1C1841E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3891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09C2-4B08-4351-B603-9C997A19FB6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86004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BB78-094C-45B8-8B6A-4FEF04124A9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71983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EB1B-5275-4BAC-B77C-A360658DAE1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48927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6A53-8443-400E-B42F-D20A82400FE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75657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EE5C-2886-46E5-A9B2-8AA58AD70A7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574198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B783-B71E-4997-8EC9-BD8143C764A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35446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1085-74AE-4791-A540-FED1DE85089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80991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E3E7-D525-4059-84EE-B41EFE51CDF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91064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0288-06AF-4DE5-A3DE-92B310859A9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78778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2D87-3BA8-4E0F-8B6A-0146474C671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11208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1C137D1-56BD-4735-A36B-FAA1C355F5B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688734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35B56BE-3F42-4218-9481-FFB4A0FDE40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582726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09C2-4B08-4351-B603-9C997A19FB6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84453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35B56BE-3F42-4218-9481-FFB4A0FDE40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398757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C423-6606-4435-B239-6C32621016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4146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2EE6-D21E-4C6F-B0CA-A94D1C1841E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27229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BB78-094C-45B8-8B6A-4FEF04124A9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64219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EB1B-5275-4BAC-B77C-A360658DAE1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82338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6A53-8443-400E-B42F-D20A82400FE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87811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EE5C-2886-46E5-A9B2-8AA58AD70A7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172776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B783-B71E-4997-8EC9-BD8143C764A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55771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1085-74AE-4791-A540-FED1DE85089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3227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C423-6606-4435-B239-6C32621016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748083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E3E7-D525-4059-84EE-B41EFE51CDF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79151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0288-06AF-4DE5-A3DE-92B310859A9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94768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2D87-3BA8-4E0F-8B6A-0146474C671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3312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1C137D1-56BD-4735-A36B-FAA1C355F5B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513429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09C2-4B08-4351-B603-9C997A19FB6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00499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35B56BE-3F42-4218-9481-FFB4A0FDE40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088459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C423-6606-4435-B239-6C32621016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92622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2EE6-D21E-4C6F-B0CA-A94D1C1841E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046657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BB78-094C-45B8-8B6A-4FEF04124A9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91559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EB1B-5275-4BAC-B77C-A360658DAE1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4475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2EE6-D21E-4C6F-B0CA-A94D1C1841E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40714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6A53-8443-400E-B42F-D20A82400FE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63927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EE5C-2886-46E5-A9B2-8AA58AD70A7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18912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B783-B71E-4997-8EC9-BD8143C764A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24389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1085-74AE-4791-A540-FED1DE85089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5444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E3E7-D525-4059-84EE-B41EFE51CDF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002610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0288-06AF-4DE5-A3DE-92B310859A9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97162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2D87-3BA8-4E0F-8B6A-0146474C671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003241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1C137D1-56BD-4735-A36B-FAA1C355F5B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560797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09C2-4B08-4351-B603-9C997A19FB6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33436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35B56BE-3F42-4218-9481-FFB4A0FDE40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632979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BB78-094C-45B8-8B6A-4FEF04124A9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051386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C423-6606-4435-B239-6C32621016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271738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2EE6-D21E-4C6F-B0CA-A94D1C1841E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36504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BB78-094C-45B8-8B6A-4FEF04124A9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5165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EB1B-5275-4BAC-B77C-A360658DAE1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45765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6A53-8443-400E-B42F-D20A82400FE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773684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EE5C-2886-46E5-A9B2-8AA58AD70A7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2490540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B783-B71E-4997-8EC9-BD8143C764A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043187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1085-74AE-4791-A540-FED1DE85089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593359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E3E7-D525-4059-84EE-B41EFE51CDF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201730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0288-06AF-4DE5-A3DE-92B310859A9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7855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EB1B-5275-4BAC-B77C-A360658DAE1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568955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2D87-3BA8-4E0F-8B6A-0146474C671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83842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1C137D1-56BD-4735-A36B-FAA1C355F5B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315679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09C2-4B08-4351-B603-9C997A19FB6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251119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35B56BE-3F42-4218-9481-FFB4A0FDE40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25962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C423-6606-4435-B239-6C32621016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976155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2EE6-D21E-4C6F-B0CA-A94D1C1841E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939732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BB78-094C-45B8-8B6A-4FEF04124A9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869713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EB1B-5275-4BAC-B77C-A360658DAE1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451572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6A53-8443-400E-B42F-D20A82400FE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366864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EE5C-2886-46E5-A9B2-8AA58AD70A7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887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6A53-8443-400E-B42F-D20A82400FE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504924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B783-B71E-4997-8EC9-BD8143C764A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3600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1085-74AE-4791-A540-FED1DE85089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722949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E3E7-D525-4059-84EE-B41EFE51CDF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616018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0288-06AF-4DE5-A3DE-92B310859A9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730279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2D87-3BA8-4E0F-8B6A-0146474C671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850422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1C137D1-56BD-4735-A36B-FAA1C355F5B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259279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09C2-4B08-4351-B603-9C997A19FB6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58267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35B56BE-3F42-4218-9481-FFB4A0FDE40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452903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C423-6606-4435-B239-6C32621016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781389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2EE6-D21E-4C6F-B0CA-A94D1C1841E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969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EE5C-2886-46E5-A9B2-8AA58AD70A7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569474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BB78-094C-45B8-8B6A-4FEF04124A9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585359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EB1B-5275-4BAC-B77C-A360658DAE1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997393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6A53-8443-400E-B42F-D20A82400FE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863849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6" name="14 Dik Üçgen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white"/>
              </a:solidFill>
            </a:endParaRPr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EE5C-2886-46E5-A9B2-8AA58AD70A7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7160043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B783-B71E-4997-8EC9-BD8143C764A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039809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1085-74AE-4791-A540-FED1DE85089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803620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E3E7-D525-4059-84EE-B41EFE51CDF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257076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0288-06AF-4DE5-A3DE-92B310859A9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07924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2D87-3BA8-4E0F-8B6A-0146474C671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694733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1C137D1-56BD-4735-A36B-FAA1C355F5B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861822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2674331-2EEC-469B-8FA8-BD8134DDC476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17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2674331-2EEC-469B-8FA8-BD8134DDC476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53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2674331-2EEC-469B-8FA8-BD8134DDC476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99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2674331-2EEC-469B-8FA8-BD8134DDC476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69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2674331-2EEC-469B-8FA8-BD8134DDC476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43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2674331-2EEC-469B-8FA8-BD8134DDC476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2674331-2EEC-469B-8FA8-BD8134DDC476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62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2674331-2EEC-469B-8FA8-BD8134DDC476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29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MS Mincho" pitchFamily="49" charset="-128"/>
              <a:buNone/>
              <a:defRPr/>
            </a:pPr>
            <a:endParaRPr lang="en-US" sz="2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MS Mincho" pitchFamily="49" charset="-128"/>
              <a:buNone/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2674331-2EEC-469B-8FA8-BD8134DDC476}" type="slidenum"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 typeface="MS Mincho" pitchFamily="49" charset="-128"/>
                <a:buNone/>
                <a:defRPr/>
              </a:pPr>
              <a:endParaRPr 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86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49275"/>
            <a:ext cx="8229600" cy="863600"/>
          </a:xfrm>
        </p:spPr>
        <p:txBody>
          <a:bodyPr/>
          <a:lstStyle/>
          <a:p>
            <a:pPr algn="ctr" eaLnBrk="1" hangingPunct="1"/>
            <a:r>
              <a:rPr lang="tr-TR" altLang="tr-TR" sz="4400">
                <a:solidFill>
                  <a:schemeClr val="accent1"/>
                </a:solidFill>
                <a:latin typeface="Andalus" pitchFamily="2" charset="-78"/>
                <a:cs typeface="Andalus" pitchFamily="2" charset="-78"/>
              </a:rPr>
              <a:t>  ENERJİ OLUŞUMU</a:t>
            </a:r>
            <a:r>
              <a:rPr lang="tr-TR" altLang="tr-TR" sz="4400">
                <a:latin typeface="Andalus" pitchFamily="2" charset="-78"/>
                <a:cs typeface="Andalus" pitchFamily="2" charset="-78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508167" y="1557339"/>
            <a:ext cx="9203376" cy="457358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Enerji, genel anlamda iş yapabilme yeteneği olarak tanımlanmakta, diğer bir deyişle, organizma iş  yaparken enerjiye  gereksinim duymaktadır.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Organizmanın iş yapabilmesi için gerekli  enerji yiyeceklerle alınan ve depolanan potansiyel enerjinin kimyasal reaksiyonlarla mekanik enerjiye dönüştürülmesi ile sağlanmaktadır. </a:t>
            </a:r>
          </a:p>
          <a:p>
            <a:pPr algn="just" eaLnBrk="1" hangingPunct="1">
              <a:lnSpc>
                <a:spcPct val="150000"/>
              </a:lnSpc>
              <a:defRPr/>
            </a:pPr>
            <a:endParaRPr lang="tr-TR" altLang="tr-TR" sz="3200" dirty="0"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1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Unvan 1"/>
          <p:cNvSpPr>
            <a:spLocks noGrp="1"/>
          </p:cNvSpPr>
          <p:nvPr>
            <p:ph type="title"/>
          </p:nvPr>
        </p:nvSpPr>
        <p:spPr>
          <a:xfrm>
            <a:off x="736270" y="704851"/>
            <a:ext cx="9474530" cy="563563"/>
          </a:xfrm>
        </p:spPr>
        <p:txBody>
          <a:bodyPr/>
          <a:lstStyle/>
          <a:p>
            <a:pPr algn="ctr"/>
            <a:r>
              <a:rPr lang="sv-SE" altLang="tr-TR" sz="3200" dirty="0">
                <a:latin typeface="Andalus" pitchFamily="2" charset="-78"/>
              </a:rPr>
              <a:t>Aktivite türüne göre kullanılan enerji sistemleri</a:t>
            </a:r>
            <a:endParaRPr lang="tr-TR" altLang="tr-TR" sz="3200" dirty="0">
              <a:latin typeface="Andalus" pitchFamily="2" charset="-78"/>
            </a:endParaRPr>
          </a:p>
        </p:txBody>
      </p:sp>
      <p:pic>
        <p:nvPicPr>
          <p:cNvPr id="58371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025" y="1557338"/>
            <a:ext cx="10284031" cy="5040312"/>
          </a:xfrm>
        </p:spPr>
      </p:pic>
    </p:spTree>
    <p:extLst>
      <p:ext uri="{BB962C8B-B14F-4D97-AF65-F5344CB8AC3E}">
        <p14:creationId xmlns:p14="http://schemas.microsoft.com/office/powerpoint/2010/main" val="45284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57339"/>
            <a:ext cx="8229600" cy="4573587"/>
          </a:xfrm>
        </p:spPr>
        <p:txBody>
          <a:bodyPr/>
          <a:lstStyle/>
          <a:p>
            <a:pPr algn="just" eaLnBrk="1" hangingPunct="1"/>
            <a:r>
              <a:rPr lang="tr-TR" altLang="tr-TR" sz="3600">
                <a:latin typeface="Andalus" pitchFamily="2" charset="-78"/>
                <a:cs typeface="Andalus" pitchFamily="2" charset="-78"/>
              </a:rPr>
              <a:t>Yiyeceklerimizdeki potansiyel enerjiden (karbonhidrat, yağ ve proteinler) bir dizi kimyasal reaksiyonla ATP (Adenozintrifosfat) sentezlenmektedir. </a:t>
            </a:r>
          </a:p>
          <a:p>
            <a:pPr algn="just" eaLnBrk="1" hangingPunct="1"/>
            <a:r>
              <a:rPr lang="tr-TR" altLang="tr-TR" sz="3600">
                <a:latin typeface="Andalus" pitchFamily="2" charset="-78"/>
                <a:cs typeface="Andalus" pitchFamily="2" charset="-78"/>
              </a:rPr>
              <a:t>ATP'nin parçalanması sonucu açığa çıkan enerji, sadece kas aktivitesi için değil, enerji gerektiren bütün metabolik süreçlerde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25936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1009403" y="1246909"/>
            <a:ext cx="10058399" cy="4286992"/>
          </a:xfrm>
        </p:spPr>
        <p:txBody>
          <a:bodyPr/>
          <a:lstStyle/>
          <a:p>
            <a:pPr algn="just" eaLnBrk="1" hangingPunct="1"/>
            <a:r>
              <a:rPr lang="tr-TR" altLang="tr-TR" sz="4000" dirty="0" err="1">
                <a:latin typeface="Andalus" pitchFamily="2" charset="-78"/>
                <a:cs typeface="Andalus" pitchFamily="2" charset="-78"/>
              </a:rPr>
              <a:t>ATP'nin</a:t>
            </a:r>
            <a:r>
              <a:rPr lang="tr-TR" altLang="tr-TR" sz="4000" dirty="0">
                <a:latin typeface="Andalus" pitchFamily="2" charset="-78"/>
                <a:cs typeface="Andalus" pitchFamily="2" charset="-78"/>
              </a:rPr>
              <a:t> organizmada depolanma yeteneği çok sınırlıdır ve sporcunun günlük aktivitelerinin şiddetine bağlı olarak devamlı yenilenmektedir. </a:t>
            </a:r>
            <a:endParaRPr lang="tr-TR" altLang="tr-TR" sz="4000" dirty="0" smtClean="0">
              <a:latin typeface="Andalus" pitchFamily="2" charset="-78"/>
              <a:cs typeface="Andalus" pitchFamily="2" charset="-78"/>
            </a:endParaRPr>
          </a:p>
          <a:p>
            <a:pPr algn="just" eaLnBrk="1" hangingPunct="1"/>
            <a:r>
              <a:rPr lang="tr-TR" altLang="tr-TR" sz="4000" dirty="0" smtClean="0">
                <a:latin typeface="Andalus" pitchFamily="2" charset="-78"/>
                <a:cs typeface="Andalus" pitchFamily="2" charset="-78"/>
              </a:rPr>
              <a:t>Depo edilen miktar yaklaşık 85 gramdır (4-5 </a:t>
            </a:r>
            <a:r>
              <a:rPr lang="tr-TR" altLang="tr-TR" sz="4000" dirty="0" err="1" smtClean="0">
                <a:latin typeface="Andalus" pitchFamily="2" charset="-78"/>
                <a:cs typeface="Andalus" pitchFamily="2" charset="-78"/>
              </a:rPr>
              <a:t>mmol</a:t>
            </a:r>
            <a:r>
              <a:rPr lang="tr-TR" altLang="tr-TR" sz="4000" dirty="0" smtClean="0">
                <a:latin typeface="Andalus" pitchFamily="2" charset="-78"/>
                <a:cs typeface="Andalus" pitchFamily="2" charset="-78"/>
              </a:rPr>
              <a:t>/kg/kas) ve ancak birkaç saniye süren (3–5 </a:t>
            </a:r>
            <a:r>
              <a:rPr lang="tr-TR" altLang="tr-TR" sz="4000" dirty="0" err="1" smtClean="0">
                <a:latin typeface="Andalus" pitchFamily="2" charset="-78"/>
                <a:cs typeface="Andalus" pitchFamily="2" charset="-78"/>
              </a:rPr>
              <a:t>sn</a:t>
            </a:r>
            <a:r>
              <a:rPr lang="tr-TR" altLang="tr-TR" sz="4000" dirty="0" smtClean="0">
                <a:latin typeface="Andalus" pitchFamily="2" charset="-78"/>
                <a:cs typeface="Andalus" pitchFamily="2" charset="-78"/>
              </a:rPr>
              <a:t>) egzersizler için acil olarak enerji sağlayabilmektedir. </a:t>
            </a:r>
          </a:p>
          <a:p>
            <a:pPr algn="just" eaLnBrk="1" hangingPunct="1"/>
            <a:endParaRPr lang="tr-TR" altLang="tr-TR" sz="4000" dirty="0"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10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2 İçerik Yer Tutucusu"/>
          <p:cNvSpPr>
            <a:spLocks noGrp="1"/>
          </p:cNvSpPr>
          <p:nvPr>
            <p:ph idx="1"/>
          </p:nvPr>
        </p:nvSpPr>
        <p:spPr>
          <a:xfrm>
            <a:off x="1092530" y="1125538"/>
            <a:ext cx="10022774" cy="44640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tr-TR" altLang="tr-TR" sz="2800" dirty="0" smtClean="0">
                <a:latin typeface="Book Antiqua" panose="02040602050305030304" pitchFamily="18" charset="0"/>
                <a:cs typeface="Andalus" pitchFamily="2" charset="-78"/>
              </a:rPr>
              <a:t>Kaslarda</a:t>
            </a:r>
            <a:r>
              <a:rPr lang="tr-TR" altLang="tr-TR" sz="2800" dirty="0">
                <a:latin typeface="Book Antiqua" panose="02040602050305030304" pitchFamily="18" charset="0"/>
                <a:cs typeface="Andalus" pitchFamily="2" charset="-78"/>
              </a:rPr>
              <a:t>, hatta iyi antrene sporcularda bile maksimal kas gücünü ancak birkaç saniye sürdürebilecek belki de 50 metre hız koşusuna ancak yetecek düzeyde ATP bulunmaktadır. </a:t>
            </a:r>
            <a:endParaRPr lang="tr-TR" altLang="tr-TR" sz="2800" dirty="0" smtClean="0">
              <a:latin typeface="Book Antiqua" panose="02040602050305030304" pitchFamily="18" charset="0"/>
              <a:cs typeface="Andalus" pitchFamily="2" charset="-78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tr-TR" altLang="tr-TR" sz="2800" dirty="0" smtClean="0">
                <a:latin typeface="Book Antiqua" panose="02040602050305030304" pitchFamily="18" charset="0"/>
                <a:cs typeface="Andalus" pitchFamily="2" charset="-78"/>
              </a:rPr>
              <a:t>Bu nedenle egzersiz sırasında bile, ATP sürekli olarak yeniden yapılmaktadır (</a:t>
            </a:r>
            <a:r>
              <a:rPr lang="tr-TR" altLang="tr-TR" sz="2800" dirty="0" err="1" smtClean="0">
                <a:latin typeface="Book Antiqua" panose="02040602050305030304" pitchFamily="18" charset="0"/>
                <a:cs typeface="Andalus" pitchFamily="2" charset="-78"/>
              </a:rPr>
              <a:t>resentez</a:t>
            </a:r>
            <a:r>
              <a:rPr lang="tr-TR" altLang="tr-TR" sz="2800" dirty="0" smtClean="0">
                <a:latin typeface="Book Antiqua" panose="02040602050305030304" pitchFamily="18" charset="0"/>
                <a:cs typeface="Andalus" pitchFamily="2" charset="-78"/>
              </a:rPr>
              <a:t>). </a:t>
            </a:r>
          </a:p>
          <a:p>
            <a:pPr algn="just" eaLnBrk="1" hangingPunct="1">
              <a:lnSpc>
                <a:spcPct val="150000"/>
              </a:lnSpc>
            </a:pPr>
            <a:endParaRPr lang="tr-TR" altLang="tr-TR" sz="2800" dirty="0">
              <a:latin typeface="Book Antiqua" panose="02040602050305030304" pitchFamily="18" charset="0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4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950025" y="1052513"/>
            <a:ext cx="9856519" cy="4248150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tr-TR" altLang="tr-TR" sz="3200" dirty="0">
              <a:latin typeface="Book Antiqua" panose="02040602050305030304" pitchFamily="18" charset="0"/>
              <a:cs typeface="Andalus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tr-TR" altLang="tr-TR" sz="3200" dirty="0" err="1">
                <a:latin typeface="Book Antiqua" panose="02040602050305030304" pitchFamily="18" charset="0"/>
                <a:cs typeface="Andalus"/>
              </a:rPr>
              <a:t>ATP’nin</a:t>
            </a:r>
            <a:r>
              <a:rPr lang="tr-TR" altLang="tr-TR" sz="3200" dirty="0">
                <a:latin typeface="Book Antiqua" panose="02040602050305030304" pitchFamily="18" charset="0"/>
                <a:cs typeface="Andalus"/>
              </a:rPr>
              <a:t> yeniden sentezlenmesi için gerekli enerji, </a:t>
            </a:r>
            <a:r>
              <a:rPr lang="tr-TR" altLang="tr-TR" sz="3200" i="1" dirty="0">
                <a:latin typeface="Book Antiqua" panose="02040602050305030304" pitchFamily="18" charset="0"/>
                <a:cs typeface="Andalus"/>
              </a:rPr>
              <a:t>anaerobik veya aerobik metabolizma </a:t>
            </a:r>
            <a:r>
              <a:rPr lang="tr-TR" altLang="tr-TR" sz="3200" dirty="0">
                <a:latin typeface="Book Antiqua" panose="02040602050305030304" pitchFamily="18" charset="0"/>
                <a:cs typeface="Andalus"/>
              </a:rPr>
              <a:t>sayesinde gerçekleşmektedir</a:t>
            </a:r>
            <a:endParaRPr lang="tr-TR" altLang="tr-TR" sz="3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1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555109"/>
              </p:ext>
            </p:extLst>
          </p:nvPr>
        </p:nvGraphicFramePr>
        <p:xfrm>
          <a:off x="1175657" y="1460665"/>
          <a:ext cx="9856520" cy="509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2063750" y="629392"/>
            <a:ext cx="8147050" cy="71204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>     </a:t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> </a:t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 smtClean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 smtClean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 smtClean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 smtClean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 smtClean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 smtClean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 smtClean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 smtClean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 smtClean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 smtClean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000" b="1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400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tr-TR" altLang="tr-TR" sz="4400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</a:br>
            <a:r>
              <a:rPr lang="tr-TR" altLang="tr-TR" sz="4400" dirty="0">
                <a:solidFill>
                  <a:schemeClr val="tx1"/>
                </a:solidFill>
                <a:latin typeface="Andalus" pitchFamily="2" charset="-78"/>
                <a:cs typeface="Andalus" pitchFamily="2" charset="-78"/>
              </a:rPr>
              <a:t>Anaerobik Yolla Enerji Oluşumu</a:t>
            </a:r>
          </a:p>
        </p:txBody>
      </p:sp>
    </p:spTree>
    <p:extLst>
      <p:ext uri="{BB962C8B-B14F-4D97-AF65-F5344CB8AC3E}">
        <p14:creationId xmlns:p14="http://schemas.microsoft.com/office/powerpoint/2010/main" val="111379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476251"/>
            <a:ext cx="9999023" cy="56499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3400" b="1" dirty="0">
              <a:latin typeface="Andalus" pitchFamily="2" charset="-78"/>
              <a:cs typeface="Andalus" pitchFamily="2" charset="-78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3400" b="1" dirty="0">
                <a:latin typeface="Andalus" pitchFamily="2" charset="-78"/>
                <a:cs typeface="Andalus" pitchFamily="2" charset="-78"/>
              </a:rPr>
              <a:t>Aerobik Yolla Enerji </a:t>
            </a:r>
            <a:r>
              <a:rPr lang="tr-TR" altLang="tr-TR" sz="3400" b="1" dirty="0" smtClean="0">
                <a:latin typeface="Andalus" pitchFamily="2" charset="-78"/>
                <a:cs typeface="Andalus" pitchFamily="2" charset="-78"/>
              </a:rPr>
              <a:t>Oluşumu</a:t>
            </a:r>
            <a:endParaRPr lang="tr-TR" altLang="tr-TR" sz="3400" b="1" dirty="0"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Aerobik sistemde, </a:t>
            </a:r>
            <a:r>
              <a:rPr lang="tr-TR" altLang="tr-TR" sz="3200" i="1" dirty="0">
                <a:latin typeface="Andalus" pitchFamily="2" charset="-78"/>
                <a:cs typeface="Andalus" pitchFamily="2" charset="-78"/>
              </a:rPr>
              <a:t>O</a:t>
            </a:r>
            <a:r>
              <a:rPr lang="tr-TR" altLang="tr-TR" sz="3200" i="1" baseline="-25000" dirty="0">
                <a:latin typeface="Andalus" pitchFamily="2" charset="-78"/>
                <a:cs typeface="Andalus" pitchFamily="2" charset="-78"/>
              </a:rPr>
              <a:t>2</a:t>
            </a:r>
            <a:r>
              <a:rPr lang="tr-TR" altLang="tr-TR" sz="3200" i="1" dirty="0">
                <a:latin typeface="Andalus" pitchFamily="2" charset="-78"/>
                <a:cs typeface="Andalus" pitchFamily="2" charset="-78"/>
              </a:rPr>
              <a:t>  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varlığında </a:t>
            </a:r>
            <a:r>
              <a:rPr lang="tr-TR" altLang="tr-TR" sz="3200" u="sng" dirty="0" smtClean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karbonhidrat, yağ</a:t>
            </a:r>
            <a:r>
              <a:rPr lang="tr-TR" altLang="tr-TR" sz="3200" dirty="0" smtClean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ve az miktarlarda da </a:t>
            </a:r>
            <a:r>
              <a:rPr lang="tr-TR" altLang="tr-TR" sz="3200" u="sng" dirty="0" smtClean="0">
                <a:solidFill>
                  <a:srgbClr val="FFC000"/>
                </a:solidFill>
                <a:latin typeface="Andalus" pitchFamily="2" charset="-78"/>
                <a:cs typeface="Andalus" pitchFamily="2" charset="-78"/>
              </a:rPr>
              <a:t>protein</a:t>
            </a:r>
            <a:endParaRPr lang="tr-TR" altLang="tr-TR" sz="3200" dirty="0" smtClean="0"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yıkımı sonucu ATP 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üretilmektedir</a:t>
            </a: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 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En yüksek enerji </a:t>
            </a: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üretim kapasitesine 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sahip bu sistem, uzun süreli, düşük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yoğunluktaki çalışmalar (maraton, </a:t>
            </a: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kayak, futbol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...,) sırasında temel enerji </a:t>
            </a: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kaynağı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tr-TR" altLang="tr-TR" sz="3200" dirty="0" smtClean="0">
                <a:latin typeface="Andalus" pitchFamily="2" charset="-78"/>
                <a:cs typeface="Andalus" pitchFamily="2" charset="-78"/>
              </a:rPr>
              <a:t>olarak   kullanılmaktadır</a:t>
            </a:r>
            <a:r>
              <a:rPr lang="tr-TR" altLang="tr-TR" sz="3200" dirty="0">
                <a:latin typeface="Andalus" pitchFamily="2" charset="-78"/>
                <a:cs typeface="Andalus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4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651" y="534926"/>
            <a:ext cx="7078069" cy="407857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418973" y="2976196"/>
            <a:ext cx="4431322" cy="327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KISACA!!!</a:t>
            </a:r>
            <a:endParaRPr lang="tr-TR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tr-TR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saniye: ATP-CP sistemi, </a:t>
            </a:r>
            <a:endParaRPr lang="tr-TR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spc="-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30-90 saniye: ATP-CP ve </a:t>
            </a:r>
            <a:r>
              <a:rPr lang="tr-TR" sz="2000" b="1" spc="-5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laktat</a:t>
            </a:r>
            <a:r>
              <a:rPr lang="tr-TR" sz="2000" b="1" spc="-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sistemi, </a:t>
            </a:r>
            <a:endParaRPr lang="tr-TR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spc="-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90-180 saniye: </a:t>
            </a:r>
            <a:r>
              <a:rPr lang="tr-TR" sz="2000" b="1" spc="-5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Laktat</a:t>
            </a:r>
            <a:r>
              <a:rPr lang="tr-TR" sz="2000" b="1" spc="-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oksijen sistemi, </a:t>
            </a:r>
            <a:endParaRPr lang="tr-TR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spc="-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&gt;180 saniye: Oksijen sistemi.</a:t>
            </a:r>
            <a:endParaRPr lang="tr-TR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2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>
          <a:xfrm>
            <a:off x="831273" y="1557339"/>
            <a:ext cx="9081077" cy="2663825"/>
          </a:xfrm>
        </p:spPr>
        <p:txBody>
          <a:bodyPr/>
          <a:lstStyle/>
          <a:p>
            <a:pPr algn="just" eaLnBrk="1" hangingPunct="1">
              <a:buClr>
                <a:srgbClr val="0000FF"/>
              </a:buClr>
              <a:buFont typeface="Wingdings 2" panose="05020102010507070707" pitchFamily="18" charset="2"/>
              <a:buChar char="E"/>
            </a:pPr>
            <a:r>
              <a:rPr lang="tr-TR" altLang="tr-TR" sz="3600" dirty="0">
                <a:latin typeface="Andalus" pitchFamily="2" charset="-78"/>
                <a:cs typeface="Andalus" pitchFamily="2" charset="-78"/>
              </a:rPr>
              <a:t>Egzersiz sırasında bu üç sistemde ATP üretimine katkıda bulunmaktadır.</a:t>
            </a:r>
          </a:p>
          <a:p>
            <a:pPr algn="just" eaLnBrk="1" hangingPunct="1">
              <a:buClr>
                <a:srgbClr val="0000FF"/>
              </a:buClr>
              <a:buFont typeface="Wingdings 2" panose="05020102010507070707" pitchFamily="18" charset="2"/>
              <a:buNone/>
            </a:pPr>
            <a:r>
              <a:rPr lang="tr-TR" altLang="tr-TR" sz="3600" dirty="0">
                <a:latin typeface="Andalus" pitchFamily="2" charset="-78"/>
                <a:cs typeface="Andalus" pitchFamily="2" charset="-78"/>
              </a:rPr>
              <a:t>Fakat hangi sistemin daha önemli rol oynadığı   </a:t>
            </a:r>
            <a:r>
              <a:rPr lang="tr-TR" altLang="tr-TR" sz="3600" dirty="0">
                <a:solidFill>
                  <a:schemeClr val="accent1"/>
                </a:solidFill>
                <a:latin typeface="Andalus" pitchFamily="2" charset="-78"/>
                <a:cs typeface="Andalus" pitchFamily="2" charset="-78"/>
              </a:rPr>
              <a:t>egzersiz tipine</a:t>
            </a:r>
            <a:r>
              <a:rPr lang="tr-TR" altLang="tr-TR" sz="3600" dirty="0">
                <a:latin typeface="Andalus" pitchFamily="2" charset="-78"/>
                <a:cs typeface="Andalus" pitchFamily="2" charset="-78"/>
              </a:rPr>
              <a:t> bağlıdır. </a:t>
            </a:r>
          </a:p>
        </p:txBody>
      </p:sp>
      <p:pic>
        <p:nvPicPr>
          <p:cNvPr id="55299" name="Picture 11" descr="kirkpinar-tarihi-guresleri-300x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292601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LionelMessi-main_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1"/>
            <a:ext cx="2484437" cy="162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4" descr="KembaExhaus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4" y="4292600"/>
            <a:ext cx="4465637" cy="2565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363</Words>
  <Application>Microsoft Office PowerPoint</Application>
  <PresentationFormat>Geniş ekran</PresentationFormat>
  <Paragraphs>31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9</vt:i4>
      </vt:variant>
      <vt:variant>
        <vt:lpstr>Slayt Başlıkları</vt:lpstr>
      </vt:variant>
      <vt:variant>
        <vt:i4>10</vt:i4>
      </vt:variant>
    </vt:vector>
  </HeadingPairs>
  <TitlesOfParts>
    <vt:vector size="28" baseType="lpstr">
      <vt:lpstr>MS Mincho</vt:lpstr>
      <vt:lpstr>Andalus</vt:lpstr>
      <vt:lpstr>Arial</vt:lpstr>
      <vt:lpstr>Book Antiqua</vt:lpstr>
      <vt:lpstr>Calibri</vt:lpstr>
      <vt:lpstr>Constantia</vt:lpstr>
      <vt:lpstr>Times New Roman</vt:lpstr>
      <vt:lpstr>Wingdings</vt:lpstr>
      <vt:lpstr>Wingdings 2</vt:lpstr>
      <vt:lpstr>Akış</vt:lpstr>
      <vt:lpstr>1_Akış</vt:lpstr>
      <vt:lpstr>2_Akış</vt:lpstr>
      <vt:lpstr>3_Akış</vt:lpstr>
      <vt:lpstr>4_Akış</vt:lpstr>
      <vt:lpstr>5_Akış</vt:lpstr>
      <vt:lpstr>6_Akış</vt:lpstr>
      <vt:lpstr>8_Akış</vt:lpstr>
      <vt:lpstr>11_Akış</vt:lpstr>
      <vt:lpstr>  ENERJİ OLUŞUMU </vt:lpstr>
      <vt:lpstr>PowerPoint Sunusu</vt:lpstr>
      <vt:lpstr>PowerPoint Sunusu</vt:lpstr>
      <vt:lpstr>PowerPoint Sunusu</vt:lpstr>
      <vt:lpstr>PowerPoint Sunusu</vt:lpstr>
      <vt:lpstr>                                           Anaerobik Yolla Enerji Oluşumu</vt:lpstr>
      <vt:lpstr>PowerPoint Sunusu</vt:lpstr>
      <vt:lpstr>PowerPoint Sunusu</vt:lpstr>
      <vt:lpstr>PowerPoint Sunusu</vt:lpstr>
      <vt:lpstr>Aktivite türüne göre kullanılan enerji sistemleri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ENERJİ OLUŞUMU </dc:title>
  <dc:creator>exper</dc:creator>
  <cp:lastModifiedBy>exper</cp:lastModifiedBy>
  <cp:revision>6</cp:revision>
  <dcterms:created xsi:type="dcterms:W3CDTF">2017-11-07T13:15:04Z</dcterms:created>
  <dcterms:modified xsi:type="dcterms:W3CDTF">2017-11-07T13:29:06Z</dcterms:modified>
</cp:coreProperties>
</file>