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FD00FF-BCCE-468F-B5F2-22ED16658E0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FD43E2B-5A8B-45D7-A88A-DC318FBA8B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26401DF-0623-4432-BB81-19E33EF46E5C}"/>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5" name="Alt Bilgi Yer Tutucusu 4">
            <a:extLst>
              <a:ext uri="{FF2B5EF4-FFF2-40B4-BE49-F238E27FC236}">
                <a16:creationId xmlns:a16="http://schemas.microsoft.com/office/drawing/2014/main" id="{CF79B442-4E00-40B7-8A91-F2D065B54E2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A65A58-2A05-4FDB-83BA-85E6056ECFDB}"/>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2118017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248116-0511-4863-B20E-C7BF1476413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9C45795-7427-410B-A192-305A080E515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43C8535-86CE-4725-B1D9-DDD9777AD7C6}"/>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5" name="Alt Bilgi Yer Tutucusu 4">
            <a:extLst>
              <a:ext uri="{FF2B5EF4-FFF2-40B4-BE49-F238E27FC236}">
                <a16:creationId xmlns:a16="http://schemas.microsoft.com/office/drawing/2014/main" id="{37426A3C-6EA4-4B2B-94A0-5102090881B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DDF6FD4-5074-4667-B4BD-6CB34E5DB9C6}"/>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145503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6416658-01B6-4B65-882C-7B1BB89A6C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1B9834A-4A2C-4AD6-A559-520C4783B80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AE9CF6A-5522-44F3-9301-E5D9750ADA3B}"/>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5" name="Alt Bilgi Yer Tutucusu 4">
            <a:extLst>
              <a:ext uri="{FF2B5EF4-FFF2-40B4-BE49-F238E27FC236}">
                <a16:creationId xmlns:a16="http://schemas.microsoft.com/office/drawing/2014/main" id="{EA882FB1-8B7B-41A7-808C-1CFBDCFAD1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2F26C5A-468E-4FB8-8831-0CDBEBB9D1FE}"/>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3205169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95760A-52C3-4280-9241-B6B956D50A3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04E860D-79CA-445F-A7A9-F3912926048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9E8B532-2A1D-46D8-828B-7BBF55D27955}"/>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5" name="Alt Bilgi Yer Tutucusu 4">
            <a:extLst>
              <a:ext uri="{FF2B5EF4-FFF2-40B4-BE49-F238E27FC236}">
                <a16:creationId xmlns:a16="http://schemas.microsoft.com/office/drawing/2014/main" id="{1A999970-EB1C-4E83-AF00-F18C5DCE56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93AD863-C362-465A-8157-56708FC51778}"/>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766987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509D2F-5A7D-48DD-9595-1B683AF4D88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19F035D-74FF-470B-A36E-520F233E06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7B7D754-C5F4-4382-9103-C7AE17D6E94F}"/>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5" name="Alt Bilgi Yer Tutucusu 4">
            <a:extLst>
              <a:ext uri="{FF2B5EF4-FFF2-40B4-BE49-F238E27FC236}">
                <a16:creationId xmlns:a16="http://schemas.microsoft.com/office/drawing/2014/main" id="{C36FF4FA-F468-46AD-83D6-FF857F0B73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9BD0816-4B0C-49B5-80B1-14A61B29BA0E}"/>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4053064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3815BE-0303-42A3-8A89-CD9F1A30FC9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5113957-7332-47BF-B338-4E9DA464642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1353437-7115-4A8B-AC69-52CDBC146A7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FC14E26-8E68-419F-A0E9-D02E2CA9B014}"/>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6" name="Alt Bilgi Yer Tutucusu 5">
            <a:extLst>
              <a:ext uri="{FF2B5EF4-FFF2-40B4-BE49-F238E27FC236}">
                <a16:creationId xmlns:a16="http://schemas.microsoft.com/office/drawing/2014/main" id="{C8CF7B32-8403-429A-9E28-C6FB805FBBC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D83242A-6117-4719-81D0-5B7C4BA8C427}"/>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16106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A0F52C-01F9-4652-9ADE-2D14BFB0B1F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0C46670-B3B2-4957-B034-5C22A44FB1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4620625-FF74-40EA-9673-A16DED1B342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762C777-6513-4FC4-AE0F-4AAF238B7D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49B794E-2950-4D47-9A67-AE24797C0F0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86C004B-04CD-4834-BF8E-D8833B2D00FB}"/>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8" name="Alt Bilgi Yer Tutucusu 7">
            <a:extLst>
              <a:ext uri="{FF2B5EF4-FFF2-40B4-BE49-F238E27FC236}">
                <a16:creationId xmlns:a16="http://schemas.microsoft.com/office/drawing/2014/main" id="{85C3F5C1-7E9A-416C-8E99-42B4780B518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8220FE1-7D1C-4CD5-8B31-035875BC4B98}"/>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2325809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A3B6D4-1447-45B3-9385-65C479B7B6B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545660E-967B-40FA-938F-2E92C64E383B}"/>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4" name="Alt Bilgi Yer Tutucusu 3">
            <a:extLst>
              <a:ext uri="{FF2B5EF4-FFF2-40B4-BE49-F238E27FC236}">
                <a16:creationId xmlns:a16="http://schemas.microsoft.com/office/drawing/2014/main" id="{E7C46A8D-6A9B-44E4-8C1C-B66A12FA19E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44B6F16-0C6D-40FB-A289-8001484FF117}"/>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349731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78E8168-1841-4774-89B2-7993C2ACC4B2}"/>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3" name="Alt Bilgi Yer Tutucusu 2">
            <a:extLst>
              <a:ext uri="{FF2B5EF4-FFF2-40B4-BE49-F238E27FC236}">
                <a16:creationId xmlns:a16="http://schemas.microsoft.com/office/drawing/2014/main" id="{7FC24AF4-1D56-4DBE-BDB9-90C08DDEDFE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8F33645-C091-4958-AC10-FF76D7679023}"/>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1857463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A91394-2DF3-48A0-A5FB-05FB02DA0A2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ADC91BD-F756-496D-94E0-6CC452ECC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F168EE6-40E4-45C2-83BF-FB4E2E4702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5509F68-5BC8-4CF2-869C-30F4E4DCBB9A}"/>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6" name="Alt Bilgi Yer Tutucusu 5">
            <a:extLst>
              <a:ext uri="{FF2B5EF4-FFF2-40B4-BE49-F238E27FC236}">
                <a16:creationId xmlns:a16="http://schemas.microsoft.com/office/drawing/2014/main" id="{32A41271-0BC2-4AEC-8975-C2A1CCD021A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B811C98-2FA1-433E-AC38-23EF7E37F650}"/>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175409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C9ECFF-5CA1-4D46-A6CF-A281ECA747A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A6A2552-A383-4C40-8A2A-D42323A128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FB43259-1C4C-423A-A972-887E94503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95F5DAA-59FF-4ED5-B2FB-799AA4F39D09}"/>
              </a:ext>
            </a:extLst>
          </p:cNvPr>
          <p:cNvSpPr>
            <a:spLocks noGrp="1"/>
          </p:cNvSpPr>
          <p:nvPr>
            <p:ph type="dt" sz="half" idx="10"/>
          </p:nvPr>
        </p:nvSpPr>
        <p:spPr/>
        <p:txBody>
          <a:bodyPr/>
          <a:lstStyle/>
          <a:p>
            <a:fld id="{01368B7D-AACD-4D79-8932-B77137585D93}" type="datetimeFigureOut">
              <a:rPr lang="tr-TR" smtClean="0"/>
              <a:t>20.03.2020</a:t>
            </a:fld>
            <a:endParaRPr lang="tr-TR"/>
          </a:p>
        </p:txBody>
      </p:sp>
      <p:sp>
        <p:nvSpPr>
          <p:cNvPr id="6" name="Alt Bilgi Yer Tutucusu 5">
            <a:extLst>
              <a:ext uri="{FF2B5EF4-FFF2-40B4-BE49-F238E27FC236}">
                <a16:creationId xmlns:a16="http://schemas.microsoft.com/office/drawing/2014/main" id="{9A5A4F01-73D8-467D-A1A2-5A12A9B6B45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35B75FA-24B6-4B8E-AA19-3040433091DA}"/>
              </a:ext>
            </a:extLst>
          </p:cNvPr>
          <p:cNvSpPr>
            <a:spLocks noGrp="1"/>
          </p:cNvSpPr>
          <p:nvPr>
            <p:ph type="sldNum" sz="quarter" idx="12"/>
          </p:nvPr>
        </p:nvSpPr>
        <p:spPr/>
        <p:txBody>
          <a:bodyPr/>
          <a:lstStyle/>
          <a:p>
            <a:fld id="{13C2223E-5678-44D6-909A-AFDBAF0CB953}" type="slidenum">
              <a:rPr lang="tr-TR" smtClean="0"/>
              <a:t>‹#›</a:t>
            </a:fld>
            <a:endParaRPr lang="tr-TR"/>
          </a:p>
        </p:txBody>
      </p:sp>
    </p:spTree>
    <p:extLst>
      <p:ext uri="{BB962C8B-B14F-4D97-AF65-F5344CB8AC3E}">
        <p14:creationId xmlns:p14="http://schemas.microsoft.com/office/powerpoint/2010/main" val="1480879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3283376-75BA-4185-A61B-FD1CF90194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A96C593-15A3-40D8-AAA0-4F3D3CE994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837A484-1625-4CE8-9D12-B6AECDA29D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68B7D-AACD-4D79-8932-B77137585D93}" type="datetimeFigureOut">
              <a:rPr lang="tr-TR" smtClean="0"/>
              <a:t>20.03.2020</a:t>
            </a:fld>
            <a:endParaRPr lang="tr-TR"/>
          </a:p>
        </p:txBody>
      </p:sp>
      <p:sp>
        <p:nvSpPr>
          <p:cNvPr id="5" name="Alt Bilgi Yer Tutucusu 4">
            <a:extLst>
              <a:ext uri="{FF2B5EF4-FFF2-40B4-BE49-F238E27FC236}">
                <a16:creationId xmlns:a16="http://schemas.microsoft.com/office/drawing/2014/main" id="{F1A2A03C-5997-49C8-92C8-90307C2D5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50790A3-913F-489B-BBF6-CFB4546EFC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C2223E-5678-44D6-909A-AFDBAF0CB953}" type="slidenum">
              <a:rPr lang="tr-TR" smtClean="0"/>
              <a:t>‹#›</a:t>
            </a:fld>
            <a:endParaRPr lang="tr-TR"/>
          </a:p>
        </p:txBody>
      </p:sp>
    </p:spTree>
    <p:extLst>
      <p:ext uri="{BB962C8B-B14F-4D97-AF65-F5344CB8AC3E}">
        <p14:creationId xmlns:p14="http://schemas.microsoft.com/office/powerpoint/2010/main" val="1376354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9CB9B5-FE93-4354-A8D3-9CB68AB418DA}"/>
              </a:ext>
            </a:extLst>
          </p:cNvPr>
          <p:cNvSpPr>
            <a:spLocks noGrp="1"/>
          </p:cNvSpPr>
          <p:nvPr>
            <p:ph type="title"/>
          </p:nvPr>
        </p:nvSpPr>
        <p:spPr>
          <a:xfrm>
            <a:off x="838200" y="1"/>
            <a:ext cx="10515600" cy="874642"/>
          </a:xfrm>
        </p:spPr>
        <p:txBody>
          <a:bodyPr/>
          <a:lstStyle/>
          <a:p>
            <a:r>
              <a:rPr lang="tr-TR" b="1" dirty="0">
                <a:solidFill>
                  <a:srgbClr val="FF0000"/>
                </a:solidFill>
              </a:rPr>
              <a:t>     Girişimcilik Türleri</a:t>
            </a:r>
          </a:p>
        </p:txBody>
      </p:sp>
      <p:sp>
        <p:nvSpPr>
          <p:cNvPr id="3" name="İçerik Yer Tutucusu 2">
            <a:extLst>
              <a:ext uri="{FF2B5EF4-FFF2-40B4-BE49-F238E27FC236}">
                <a16:creationId xmlns:a16="http://schemas.microsoft.com/office/drawing/2014/main" id="{04B34C63-089A-480B-96AF-171ABC1F9CE9}"/>
              </a:ext>
            </a:extLst>
          </p:cNvPr>
          <p:cNvSpPr>
            <a:spLocks noGrp="1"/>
          </p:cNvSpPr>
          <p:nvPr>
            <p:ph idx="1"/>
          </p:nvPr>
        </p:nvSpPr>
        <p:spPr>
          <a:xfrm>
            <a:off x="437322" y="874643"/>
            <a:ext cx="10651434" cy="6082748"/>
          </a:xfrm>
        </p:spPr>
        <p:txBody>
          <a:bodyPr/>
          <a:lstStyle/>
          <a:p>
            <a:pPr marL="0" indent="0">
              <a:buNone/>
            </a:pPr>
            <a:endParaRPr lang="tr-TR" dirty="0"/>
          </a:p>
          <a:p>
            <a:pPr marL="0" indent="0">
              <a:buNone/>
            </a:pPr>
            <a:r>
              <a:rPr lang="tr-TR" sz="3200" b="1" dirty="0">
                <a:solidFill>
                  <a:srgbClr val="FF0000"/>
                </a:solidFill>
              </a:rPr>
              <a:t>Kapsam ve içerik açısından girişimcilik türleri şunlardır:</a:t>
            </a:r>
          </a:p>
          <a:p>
            <a:endParaRPr lang="tr-TR" sz="3200" b="1" dirty="0">
              <a:solidFill>
                <a:srgbClr val="FF0000"/>
              </a:solidFill>
            </a:endParaRPr>
          </a:p>
          <a:p>
            <a:r>
              <a:rPr lang="tr-TR" sz="3200" b="1" dirty="0"/>
              <a:t>Yaratıcı girişimcilik / fırsat girişimciliği</a:t>
            </a:r>
          </a:p>
          <a:p>
            <a:r>
              <a:rPr lang="tr-TR" sz="3200" b="1" dirty="0"/>
              <a:t>İç girişimcilik / dış girişimcilik</a:t>
            </a:r>
          </a:p>
          <a:p>
            <a:r>
              <a:rPr lang="tr-TR" sz="3200" b="1" dirty="0"/>
              <a:t>Kadın girişimciliği</a:t>
            </a:r>
          </a:p>
          <a:p>
            <a:r>
              <a:rPr lang="tr-TR" sz="3200" b="1" dirty="0"/>
              <a:t>Sosyal girişimcilik</a:t>
            </a:r>
          </a:p>
          <a:p>
            <a:r>
              <a:rPr lang="tr-TR" sz="3200" b="1" dirty="0"/>
              <a:t>İnternet girişimciliği</a:t>
            </a:r>
          </a:p>
          <a:p>
            <a:endParaRPr lang="tr-TR" dirty="0"/>
          </a:p>
        </p:txBody>
      </p:sp>
    </p:spTree>
    <p:extLst>
      <p:ext uri="{BB962C8B-B14F-4D97-AF65-F5344CB8AC3E}">
        <p14:creationId xmlns:p14="http://schemas.microsoft.com/office/powerpoint/2010/main" val="2530549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8B2A53-D6D5-4980-AB9C-D8BFFA02BD2C}"/>
              </a:ext>
            </a:extLst>
          </p:cNvPr>
          <p:cNvSpPr>
            <a:spLocks noGrp="1"/>
          </p:cNvSpPr>
          <p:nvPr>
            <p:ph type="title"/>
          </p:nvPr>
        </p:nvSpPr>
        <p:spPr>
          <a:xfrm>
            <a:off x="838200" y="1"/>
            <a:ext cx="10515600" cy="914400"/>
          </a:xfrm>
        </p:spPr>
        <p:txBody>
          <a:bodyPr/>
          <a:lstStyle/>
          <a:p>
            <a:r>
              <a:rPr lang="tr-TR" dirty="0"/>
              <a:t>           </a:t>
            </a:r>
            <a:r>
              <a:rPr lang="tr-TR" b="1" dirty="0">
                <a:solidFill>
                  <a:srgbClr val="FF0000"/>
                </a:solidFill>
              </a:rPr>
              <a:t>Eksik kayıt: </a:t>
            </a:r>
          </a:p>
        </p:txBody>
      </p:sp>
      <p:sp>
        <p:nvSpPr>
          <p:cNvPr id="3" name="İçerik Yer Tutucusu 2">
            <a:extLst>
              <a:ext uri="{FF2B5EF4-FFF2-40B4-BE49-F238E27FC236}">
                <a16:creationId xmlns:a16="http://schemas.microsoft.com/office/drawing/2014/main" id="{F387917E-8791-4E9E-8D69-471F5B49253D}"/>
              </a:ext>
            </a:extLst>
          </p:cNvPr>
          <p:cNvSpPr>
            <a:spLocks noGrp="1"/>
          </p:cNvSpPr>
          <p:nvPr>
            <p:ph idx="1"/>
          </p:nvPr>
        </p:nvSpPr>
        <p:spPr>
          <a:xfrm>
            <a:off x="838200" y="914401"/>
            <a:ext cx="10515600" cy="5751442"/>
          </a:xfrm>
        </p:spPr>
        <p:txBody>
          <a:bodyPr>
            <a:normAutofit/>
          </a:bodyPr>
          <a:lstStyle/>
          <a:p>
            <a:r>
              <a:rPr lang="tr-TR" b="1" dirty="0"/>
              <a:t>Yazmayı sevmediğimiz için pek kayıt tutmayız. Sonra da bu kimdi, kime, neyi, kaça satmıştık, diye arar dururuz. </a:t>
            </a:r>
          </a:p>
          <a:p>
            <a:r>
              <a:rPr lang="tr-TR" b="1" dirty="0"/>
              <a:t>İşin parçası olan her şey, her zaman bulunabilecek şekilde kaydedilmeli ve saklanmalıdır.</a:t>
            </a:r>
          </a:p>
          <a:p>
            <a:r>
              <a:rPr lang="tr-TR" b="1" dirty="0">
                <a:solidFill>
                  <a:srgbClr val="FF0000"/>
                </a:solidFill>
              </a:rPr>
              <a:t>İyimserlik:</a:t>
            </a:r>
          </a:p>
          <a:p>
            <a:r>
              <a:rPr lang="tr-TR" b="1" dirty="0"/>
              <a:t> İş kararlarını alırken pembe gözlüklerimizi takarız. Kötüyü düşünmez, beklentilerimizi yükseltiriz. </a:t>
            </a:r>
          </a:p>
          <a:p>
            <a:r>
              <a:rPr lang="tr-TR" b="1" dirty="0"/>
              <a:t>Satış cirosunu ve zamanlamasını abartır, masraf ve giderleri düşük öngörürüz. </a:t>
            </a:r>
          </a:p>
          <a:p>
            <a:r>
              <a:rPr lang="tr-TR" b="1" dirty="0"/>
              <a:t>Karamsarlığa bürünmek doğru değil fakat gerçekçi de olmalıyız. Araştırmalarımızı iyi yapmalıyız ve her zaman bir B planı bulundurmalıyız. İyimser planımız tutmazsa en azından ne yapacağımızı bilmeliyiz.</a:t>
            </a:r>
          </a:p>
          <a:p>
            <a:endParaRPr lang="tr-TR" dirty="0"/>
          </a:p>
        </p:txBody>
      </p:sp>
    </p:spTree>
    <p:extLst>
      <p:ext uri="{BB962C8B-B14F-4D97-AF65-F5344CB8AC3E}">
        <p14:creationId xmlns:p14="http://schemas.microsoft.com/office/powerpoint/2010/main" val="794832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50280D-2BD2-4224-9D3C-EF45EE72D912}"/>
              </a:ext>
            </a:extLst>
          </p:cNvPr>
          <p:cNvSpPr>
            <a:spLocks noGrp="1"/>
          </p:cNvSpPr>
          <p:nvPr>
            <p:ph type="title"/>
          </p:nvPr>
        </p:nvSpPr>
        <p:spPr>
          <a:xfrm>
            <a:off x="838200" y="1"/>
            <a:ext cx="10515600" cy="887895"/>
          </a:xfrm>
        </p:spPr>
        <p:txBody>
          <a:bodyPr/>
          <a:lstStyle/>
          <a:p>
            <a:r>
              <a:rPr lang="tr-TR" b="1" dirty="0">
                <a:solidFill>
                  <a:srgbClr val="FF0000"/>
                </a:solidFill>
              </a:rPr>
              <a:t>           Kanıksama:</a:t>
            </a:r>
          </a:p>
        </p:txBody>
      </p:sp>
      <p:sp>
        <p:nvSpPr>
          <p:cNvPr id="3" name="İçerik Yer Tutucusu 2">
            <a:extLst>
              <a:ext uri="{FF2B5EF4-FFF2-40B4-BE49-F238E27FC236}">
                <a16:creationId xmlns:a16="http://schemas.microsoft.com/office/drawing/2014/main" id="{B1FD5433-B7F1-464B-BB87-9D657A8D1821}"/>
              </a:ext>
            </a:extLst>
          </p:cNvPr>
          <p:cNvSpPr>
            <a:spLocks noGrp="1"/>
          </p:cNvSpPr>
          <p:nvPr>
            <p:ph idx="1"/>
          </p:nvPr>
        </p:nvSpPr>
        <p:spPr>
          <a:xfrm>
            <a:off x="477078" y="795130"/>
            <a:ext cx="10876722" cy="5857461"/>
          </a:xfrm>
        </p:spPr>
        <p:txBody>
          <a:bodyPr>
            <a:normAutofit lnSpcReduction="10000"/>
          </a:bodyPr>
          <a:lstStyle/>
          <a:p>
            <a:r>
              <a:rPr lang="tr-TR" sz="3200" b="1" dirty="0"/>
              <a:t>Elinden geleni yapmak, çalışan için belki yeterli olabilir fakat girişimci için yeterli değildir. Başarı ancak planlı çalışmayla gelir. </a:t>
            </a:r>
          </a:p>
          <a:p>
            <a:r>
              <a:rPr lang="tr-TR" sz="3200" b="1" dirty="0"/>
              <a:t>Elden gelen yetmeyecekse çekilmek zarardan kurtarır. </a:t>
            </a:r>
          </a:p>
          <a:p>
            <a:r>
              <a:rPr lang="tr-TR" sz="3200" b="1" dirty="0"/>
              <a:t>“Herkes kadar kötü” olmak, iş yapacağım diye ortaya çıkmayı gerektirmez</a:t>
            </a:r>
          </a:p>
          <a:p>
            <a:r>
              <a:rPr lang="tr-TR" sz="3200" b="1" dirty="0"/>
              <a:t>Başarılı Girişimci Örnekleri</a:t>
            </a:r>
          </a:p>
          <a:p>
            <a:r>
              <a:rPr lang="tr-TR" sz="3200" b="1" dirty="0"/>
              <a:t>Aslında başarıya ulaşmış her iş fikri, başarılı bir girişimcilik örneğidir. Bir çok girişimcimiz, sanayi ve ticareti geliştirerek ülke kalkınmasına katkıda bulunmak için çok sayıda başarılı girişime imza atmalarıyla tanınmıştır. Ufku geniş bu insanlar, girişimleri sonucu inanılmaz başarılara ve sonuçlara ulaşmışlardır.</a:t>
            </a:r>
          </a:p>
          <a:p>
            <a:endParaRPr lang="tr-TR" dirty="0"/>
          </a:p>
        </p:txBody>
      </p:sp>
    </p:spTree>
    <p:extLst>
      <p:ext uri="{BB962C8B-B14F-4D97-AF65-F5344CB8AC3E}">
        <p14:creationId xmlns:p14="http://schemas.microsoft.com/office/powerpoint/2010/main" val="3324674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D8FE97-1B59-4606-9EDE-754FA582160A}"/>
              </a:ext>
            </a:extLst>
          </p:cNvPr>
          <p:cNvSpPr>
            <a:spLocks noGrp="1"/>
          </p:cNvSpPr>
          <p:nvPr>
            <p:ph type="title"/>
          </p:nvPr>
        </p:nvSpPr>
        <p:spPr>
          <a:xfrm>
            <a:off x="742122" y="1"/>
            <a:ext cx="10611678" cy="927652"/>
          </a:xfrm>
        </p:spPr>
        <p:txBody>
          <a:bodyPr>
            <a:normAutofit fontScale="90000"/>
          </a:bodyPr>
          <a:lstStyle/>
          <a:p>
            <a:br>
              <a:rPr lang="tr-TR" dirty="0"/>
            </a:br>
            <a:r>
              <a:rPr lang="tr-TR" dirty="0"/>
              <a:t>  </a:t>
            </a:r>
            <a:r>
              <a:rPr lang="tr-TR" b="1" dirty="0">
                <a:solidFill>
                  <a:srgbClr val="FF0000"/>
                </a:solidFill>
              </a:rPr>
              <a:t>Yaratıcı Girişimcilik / Fırsat Girişimciliği</a:t>
            </a:r>
            <a:br>
              <a:rPr lang="tr-TR" dirty="0"/>
            </a:br>
            <a:endParaRPr lang="tr-TR" dirty="0"/>
          </a:p>
        </p:txBody>
      </p:sp>
      <p:sp>
        <p:nvSpPr>
          <p:cNvPr id="3" name="İçerik Yer Tutucusu 2">
            <a:extLst>
              <a:ext uri="{FF2B5EF4-FFF2-40B4-BE49-F238E27FC236}">
                <a16:creationId xmlns:a16="http://schemas.microsoft.com/office/drawing/2014/main" id="{21189E16-AE1D-407D-A414-93577B0FE0D2}"/>
              </a:ext>
            </a:extLst>
          </p:cNvPr>
          <p:cNvSpPr>
            <a:spLocks noGrp="1"/>
          </p:cNvSpPr>
          <p:nvPr>
            <p:ph idx="1"/>
          </p:nvPr>
        </p:nvSpPr>
        <p:spPr>
          <a:xfrm>
            <a:off x="318053" y="927653"/>
            <a:ext cx="11035748" cy="5930346"/>
          </a:xfrm>
        </p:spPr>
        <p:txBody>
          <a:bodyPr>
            <a:normAutofit fontScale="92500"/>
          </a:bodyPr>
          <a:lstStyle/>
          <a:p>
            <a:pPr marL="0" indent="0">
              <a:buNone/>
            </a:pPr>
            <a:r>
              <a:rPr lang="tr-TR" b="1" dirty="0">
                <a:solidFill>
                  <a:srgbClr val="FF0000"/>
                </a:solidFill>
              </a:rPr>
              <a:t>Yaratıcı girişimcilik; </a:t>
            </a:r>
            <a:r>
              <a:rPr lang="tr-TR" b="1" dirty="0"/>
              <a:t>Yeni bir fikir ve buluşun ya da mevcut olan bir mal ve</a:t>
            </a:r>
          </a:p>
          <a:p>
            <a:pPr marL="0" indent="0">
              <a:buNone/>
            </a:pPr>
            <a:r>
              <a:rPr lang="tr-TR" b="1" dirty="0"/>
              <a:t> hizmetin dizayn, fiyat, kalite gibi yönlerden iyileştirerek kâr elde edilecek</a:t>
            </a:r>
          </a:p>
          <a:p>
            <a:pPr marL="0" indent="0">
              <a:buNone/>
            </a:pPr>
            <a:r>
              <a:rPr lang="tr-TR" b="1" dirty="0"/>
              <a:t> biçimde pazara sunulmasıdır.</a:t>
            </a:r>
          </a:p>
          <a:p>
            <a:pPr marL="0" indent="0">
              <a:buNone/>
            </a:pPr>
            <a:r>
              <a:rPr lang="tr-TR" b="1" dirty="0"/>
              <a:t>Günümüzde yaratıcı girişimciliğin asıl girişimcilik olduğu fikrinin ağır basması, bu   girişimciliğin önemi artmıştır.  </a:t>
            </a:r>
          </a:p>
          <a:p>
            <a:pPr marL="0" indent="0">
              <a:buNone/>
            </a:pPr>
            <a:r>
              <a:rPr lang="tr-TR" b="1" dirty="0"/>
              <a:t>Akıllı telefonlar, Facebook vb. yaratıcı girişimciliğin günümüzdeki başarılı   örneklerindendir.  </a:t>
            </a:r>
          </a:p>
          <a:p>
            <a:pPr marL="0" indent="0">
              <a:buNone/>
            </a:pPr>
            <a:r>
              <a:rPr lang="tr-TR" b="1" dirty="0"/>
              <a:t>Fırsat girişimciliği, pazardaki fırsatları görerek ya da potansiyel fırsatları sezinleyerek mevcut olan bir mal veya hizmetin pazara sunulmasıdır. Bu fırsat,</a:t>
            </a:r>
          </a:p>
          <a:p>
            <a:pPr marL="0" indent="0">
              <a:buNone/>
            </a:pPr>
            <a:r>
              <a:rPr lang="tr-TR" b="1" dirty="0"/>
              <a:t>mal veya hizmetin pazara yeterince sunulmaması, pazarda hiç olmaması ya da</a:t>
            </a:r>
          </a:p>
          <a:p>
            <a:pPr marL="0" indent="0">
              <a:buNone/>
            </a:pPr>
            <a:r>
              <a:rPr lang="tr-TR" b="1" dirty="0"/>
              <a:t>işletmelerin istenilen kalitede hizmeti sunamaması nedeniyle çıkar. Yeni kurulan bir yerleşim yerine market açılması fırsat girişimciliğine örnek verilebilir</a:t>
            </a:r>
          </a:p>
          <a:p>
            <a:endParaRPr lang="tr-TR" dirty="0"/>
          </a:p>
        </p:txBody>
      </p:sp>
    </p:spTree>
    <p:extLst>
      <p:ext uri="{BB962C8B-B14F-4D97-AF65-F5344CB8AC3E}">
        <p14:creationId xmlns:p14="http://schemas.microsoft.com/office/powerpoint/2010/main" val="1765594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713AD2-CB5A-43A9-A3CF-93EB5ED2084B}"/>
              </a:ext>
            </a:extLst>
          </p:cNvPr>
          <p:cNvSpPr>
            <a:spLocks noGrp="1"/>
          </p:cNvSpPr>
          <p:nvPr>
            <p:ph type="title"/>
          </p:nvPr>
        </p:nvSpPr>
        <p:spPr>
          <a:xfrm>
            <a:off x="838200" y="33822"/>
            <a:ext cx="10515600" cy="647216"/>
          </a:xfrm>
        </p:spPr>
        <p:txBody>
          <a:bodyPr>
            <a:normAutofit fontScale="90000"/>
          </a:bodyPr>
          <a:lstStyle/>
          <a:p>
            <a:br>
              <a:rPr lang="tr-TR" dirty="0"/>
            </a:br>
            <a:r>
              <a:rPr lang="tr-TR" dirty="0"/>
              <a:t>    </a:t>
            </a:r>
            <a:r>
              <a:rPr lang="tr-TR" b="1" dirty="0">
                <a:solidFill>
                  <a:srgbClr val="FF0000"/>
                </a:solidFill>
              </a:rPr>
              <a:t>İç Girişimcilik / Dış Girişimcilik</a:t>
            </a:r>
            <a:br>
              <a:rPr lang="tr-TR" dirty="0"/>
            </a:br>
            <a:endParaRPr lang="tr-TR" dirty="0"/>
          </a:p>
        </p:txBody>
      </p:sp>
      <p:sp>
        <p:nvSpPr>
          <p:cNvPr id="3" name="İçerik Yer Tutucusu 2">
            <a:extLst>
              <a:ext uri="{FF2B5EF4-FFF2-40B4-BE49-F238E27FC236}">
                <a16:creationId xmlns:a16="http://schemas.microsoft.com/office/drawing/2014/main" id="{E96BD814-A95A-40FE-824F-15C2A6B51E96}"/>
              </a:ext>
            </a:extLst>
          </p:cNvPr>
          <p:cNvSpPr>
            <a:spLocks noGrp="1"/>
          </p:cNvSpPr>
          <p:nvPr>
            <p:ph idx="1"/>
          </p:nvPr>
        </p:nvSpPr>
        <p:spPr>
          <a:xfrm>
            <a:off x="503582" y="901148"/>
            <a:ext cx="10783957" cy="5923030"/>
          </a:xfrm>
        </p:spPr>
        <p:txBody>
          <a:bodyPr>
            <a:normAutofit fontScale="92500" lnSpcReduction="10000"/>
          </a:bodyPr>
          <a:lstStyle/>
          <a:p>
            <a:r>
              <a:rPr lang="tr-TR" b="1" dirty="0"/>
              <a:t>İç girişimcilik, işletme ve örgüt içinde yapılan her türlü girişimcilik faaliyetleridir.</a:t>
            </a:r>
          </a:p>
          <a:p>
            <a:r>
              <a:rPr lang="tr-TR" b="1" dirty="0"/>
              <a:t>Bunun dışında kalan girişimcilik ise dış girişimcilik olarak adlandırılmaktadır. İç girişimcilik, faaliyet gösteren bir işletmedeki tüm alanlarda (yeni üründe / hizmette, yönetimde, pazarlamada, satın almada, üretimde, satışta ve bunların fonksiyonlarında) yapılan yeniliklerin ticari hâle gelme çabaları ve sonuçlarıdır. Firmanın kendi içinde yeni pazarlar bulması, yeni teknolojiler kullanması, otomasyona geçmesi vb. iç girişimcilik sayılır. Örneğin benzinli araba üretim yapan bir fabrikada elektrikli araba üretimine de geçilmesi iç girişimcilik, aynı girişimcinin tekstil sektöründe de faaliyet göstermesi ise dış</a:t>
            </a:r>
          </a:p>
          <a:p>
            <a:pPr marL="0" indent="0">
              <a:buNone/>
            </a:pPr>
            <a:r>
              <a:rPr lang="tr-TR" b="1" dirty="0"/>
              <a:t>   girişimciliktir.</a:t>
            </a:r>
          </a:p>
          <a:p>
            <a:r>
              <a:rPr lang="tr-TR" b="1" dirty="0"/>
              <a:t>Günümüzde iç girişimcilik türü artmaya başlamıştır çünkü iç girişimcilik, işletme ve diğer örgütlerin yaşamını sürdüren itici güçtür. İç girişimciliğin zayıf olduğu işletmeler yaşam, direnç ve gelişme güçlerini yitirdikleri için yaşamını zor sürdürür ve bir süre sonra da yok olur. </a:t>
            </a:r>
          </a:p>
        </p:txBody>
      </p:sp>
    </p:spTree>
    <p:extLst>
      <p:ext uri="{BB962C8B-B14F-4D97-AF65-F5344CB8AC3E}">
        <p14:creationId xmlns:p14="http://schemas.microsoft.com/office/powerpoint/2010/main" val="153323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352D97EA-89E7-4D2E-8C38-4C9F325F486F}"/>
              </a:ext>
            </a:extLst>
          </p:cNvPr>
          <p:cNvPicPr>
            <a:picLocks noChangeAspect="1"/>
          </p:cNvPicPr>
          <p:nvPr/>
        </p:nvPicPr>
        <p:blipFill>
          <a:blip r:embed="rId2"/>
          <a:stretch>
            <a:fillRect/>
          </a:stretch>
        </p:blipFill>
        <p:spPr>
          <a:xfrm>
            <a:off x="-2863947" y="5721805"/>
            <a:ext cx="2737338" cy="1136193"/>
          </a:xfrm>
          <a:prstGeom prst="rect">
            <a:avLst/>
          </a:prstGeom>
        </p:spPr>
      </p:pic>
      <p:sp>
        <p:nvSpPr>
          <p:cNvPr id="2" name="Başlık 1">
            <a:extLst>
              <a:ext uri="{FF2B5EF4-FFF2-40B4-BE49-F238E27FC236}">
                <a16:creationId xmlns:a16="http://schemas.microsoft.com/office/drawing/2014/main" id="{FD10D483-E53B-4B03-97D0-55F23313D995}"/>
              </a:ext>
            </a:extLst>
          </p:cNvPr>
          <p:cNvSpPr>
            <a:spLocks noGrp="1"/>
          </p:cNvSpPr>
          <p:nvPr>
            <p:ph type="title"/>
          </p:nvPr>
        </p:nvSpPr>
        <p:spPr>
          <a:xfrm>
            <a:off x="984738" y="0"/>
            <a:ext cx="10369062" cy="956604"/>
          </a:xfrm>
        </p:spPr>
        <p:txBody>
          <a:bodyPr>
            <a:normAutofit fontScale="90000"/>
          </a:bodyPr>
          <a:lstStyle/>
          <a:p>
            <a:br>
              <a:rPr lang="tr-TR" dirty="0"/>
            </a:br>
            <a:r>
              <a:rPr lang="tr-TR" b="1" dirty="0">
                <a:solidFill>
                  <a:srgbClr val="FF0000"/>
                </a:solidFill>
              </a:rPr>
              <a:t>  Kadın Girişimciliği</a:t>
            </a:r>
            <a:br>
              <a:rPr lang="tr-TR" dirty="0"/>
            </a:br>
            <a:endParaRPr lang="tr-TR" dirty="0"/>
          </a:p>
        </p:txBody>
      </p:sp>
      <p:sp>
        <p:nvSpPr>
          <p:cNvPr id="3" name="İçerik Yer Tutucusu 2">
            <a:extLst>
              <a:ext uri="{FF2B5EF4-FFF2-40B4-BE49-F238E27FC236}">
                <a16:creationId xmlns:a16="http://schemas.microsoft.com/office/drawing/2014/main" id="{DD80D5DE-F5FB-4818-B2A6-DE179AE1F8D0}"/>
              </a:ext>
            </a:extLst>
          </p:cNvPr>
          <p:cNvSpPr>
            <a:spLocks noGrp="1"/>
          </p:cNvSpPr>
          <p:nvPr>
            <p:ph idx="1"/>
          </p:nvPr>
        </p:nvSpPr>
        <p:spPr>
          <a:xfrm>
            <a:off x="773723" y="1069144"/>
            <a:ext cx="10580077" cy="5788853"/>
          </a:xfrm>
        </p:spPr>
        <p:txBody>
          <a:bodyPr>
            <a:normAutofit fontScale="92500" lnSpcReduction="20000"/>
          </a:bodyPr>
          <a:lstStyle/>
          <a:p>
            <a:r>
              <a:rPr lang="tr-TR" b="1" dirty="0"/>
              <a:t>Kâr amacı güderek ekonomik mal veya hizmet üretmek ya da sadece pazarlamak için üretim faktörlerini sistemli bir şekilde bir araya getiren ve girişimlerinin sonucunda doğabilecek risklere katlanan kadınlara kadın girişimci adı verilir.</a:t>
            </a:r>
          </a:p>
          <a:p>
            <a:r>
              <a:rPr lang="tr-TR" b="1" dirty="0"/>
              <a:t>Kadınların girişimcilik mesleğine ilgi duymasının nedenleri aslında erkek girişimcilerin tercih nedenlerinden hiç de farklı değildir. Günümüzde çok sayıda kadın; kendi işinin patronu olma, bağımsız çalışma, risk almaya yatkınlık, yenilik ve değişiklik arzusunu tatmin etme vb. şekilde ifade edilebilecek nedenlerden dolayı girişimcilik mesleğini bir anlamda diğer mesleklere tercih eder duruma gelmişlerdir. Kadınlara ait girişimlerin giderek çoğalmasını çeşitli nedenlere bağlamak mümkündür. Bu nedenler; </a:t>
            </a:r>
            <a:r>
              <a:rPr lang="tr-TR" b="1" dirty="0" err="1"/>
              <a:t>Sosyo</a:t>
            </a:r>
            <a:r>
              <a:rPr lang="tr-TR" b="1" dirty="0"/>
              <a:t>-kültürel altyapıdaki değişim sonucu günümüzde çok sayıda kadının çalışma hayatına girmesi ve öğretim düzeylerinin yükselmesi, yönetimin orta kadrolarında bulunan kadınların çalıştıkları şirketlerde personel azaltma politikası izlenmesi endişesi ile bir gün işlerini kaybedebilecekleri</a:t>
            </a:r>
          </a:p>
          <a:p>
            <a:pPr marL="0" indent="0">
              <a:buNone/>
            </a:pPr>
            <a:r>
              <a:rPr lang="tr-TR" b="1" dirty="0"/>
              <a:t>   düşüncesi ve dolayısıyla kendi kendilerinin patronu olmayı arzulamaları, başarılı kadın girişimcilerin sayısının artması ile örnek alabilecekleri kişilerin çoğalması olarak sıralanabilir.</a:t>
            </a:r>
          </a:p>
          <a:p>
            <a:endParaRPr lang="tr-TR" dirty="0"/>
          </a:p>
        </p:txBody>
      </p:sp>
    </p:spTree>
    <p:extLst>
      <p:ext uri="{BB962C8B-B14F-4D97-AF65-F5344CB8AC3E}">
        <p14:creationId xmlns:p14="http://schemas.microsoft.com/office/powerpoint/2010/main" val="2888063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157D17-8BB3-4BB0-AA9A-2B2242AB4197}"/>
              </a:ext>
            </a:extLst>
          </p:cNvPr>
          <p:cNvSpPr>
            <a:spLocks noGrp="1"/>
          </p:cNvSpPr>
          <p:nvPr>
            <p:ph type="title"/>
          </p:nvPr>
        </p:nvSpPr>
        <p:spPr>
          <a:xfrm>
            <a:off x="838200" y="1"/>
            <a:ext cx="10515600" cy="681036"/>
          </a:xfrm>
        </p:spPr>
        <p:txBody>
          <a:bodyPr>
            <a:normAutofit fontScale="90000"/>
          </a:bodyPr>
          <a:lstStyle/>
          <a:p>
            <a:br>
              <a:rPr lang="tr-TR" dirty="0"/>
            </a:br>
            <a:r>
              <a:rPr lang="tr-TR" b="1" dirty="0">
                <a:solidFill>
                  <a:srgbClr val="FF0000"/>
                </a:solidFill>
              </a:rPr>
              <a:t>Türkiye’de Kadın Girişimciliği</a:t>
            </a:r>
            <a:br>
              <a:rPr lang="tr-TR" dirty="0"/>
            </a:br>
            <a:endParaRPr lang="tr-TR" dirty="0"/>
          </a:p>
        </p:txBody>
      </p:sp>
      <p:sp>
        <p:nvSpPr>
          <p:cNvPr id="3" name="İçerik Yer Tutucusu 2">
            <a:extLst>
              <a:ext uri="{FF2B5EF4-FFF2-40B4-BE49-F238E27FC236}">
                <a16:creationId xmlns:a16="http://schemas.microsoft.com/office/drawing/2014/main" id="{4FA07E50-C5DD-462F-802F-7C1F4E891D9D}"/>
              </a:ext>
            </a:extLst>
          </p:cNvPr>
          <p:cNvSpPr>
            <a:spLocks noGrp="1"/>
          </p:cNvSpPr>
          <p:nvPr>
            <p:ph idx="1"/>
          </p:nvPr>
        </p:nvSpPr>
        <p:spPr>
          <a:xfrm>
            <a:off x="490330" y="681037"/>
            <a:ext cx="10863470" cy="6176962"/>
          </a:xfrm>
        </p:spPr>
        <p:txBody>
          <a:bodyPr>
            <a:normAutofit fontScale="85000" lnSpcReduction="10000"/>
          </a:bodyPr>
          <a:lstStyle/>
          <a:p>
            <a:r>
              <a:rPr lang="tr-TR" b="1" dirty="0"/>
              <a:t>Türkiye’de 1990’lı yıllardan itibaren kadın çalışanlar ile ilgili yapılan çalışmalar özetlenecek olursa iş kadınlarının yarısından fazlasının ticaret sektöründe girişimci olduğu, genellikle 30-39 yaş diliminde yer aldığı, yarısına yakınının eğitim düzeyinin sadece lise eğitimi düzeyinde kaldığı ve genellikle kentli oldukları belirlemiştir.</a:t>
            </a:r>
          </a:p>
          <a:p>
            <a:r>
              <a:rPr lang="tr-TR" b="1" dirty="0"/>
              <a:t>Ülkemizde 1995-2009 arasındaki dönemde kadın çalışanların oranı kırsal alanda</a:t>
            </a:r>
          </a:p>
          <a:p>
            <a:r>
              <a:rPr lang="tr-TR" b="1" dirty="0"/>
              <a:t>%49’dan %36’ya düşmüş, kentlerde %17’den %21’e çıkmıştır. Bu durum kadınların tarımsal faaliyetlerden çok ticari ve ekonomik alanda daha bilinçli girişimcilik faaliyetlerine yöneldiğini göstermektedir.</a:t>
            </a:r>
          </a:p>
          <a:p>
            <a:r>
              <a:rPr lang="tr-TR" b="1" dirty="0"/>
              <a:t>Uluslararası araştırmalara göre dünyada işverenler içerisinde kendi işini kuran ve</a:t>
            </a:r>
          </a:p>
          <a:p>
            <a:r>
              <a:rPr lang="tr-TR" b="1" dirty="0"/>
              <a:t>girişimcilik faaliyetleri içerisinde olan kadınların oranı %25-33 iken bu oran ülkemizde %7 civarındadır.</a:t>
            </a:r>
          </a:p>
          <a:p>
            <a:r>
              <a:rPr lang="tr-TR" b="1" dirty="0"/>
              <a:t>Her ne kadar kadınların erkeklere göre iş gücüne katılımı ve girişimcilik faaliyetleri</a:t>
            </a:r>
          </a:p>
          <a:p>
            <a:r>
              <a:rPr lang="tr-TR" b="1" dirty="0"/>
              <a:t>konusunda istenen seviyede olamadığı bir gerçek olsa da kadınların her geçen gün ekonomik hayatta daha etkin hâle gelmeye başladığı bilinmektedir</a:t>
            </a:r>
          </a:p>
          <a:p>
            <a:r>
              <a:rPr lang="tr-TR" b="1" dirty="0"/>
              <a:t>48 ülke içinde 15. sırada, Türkiye’ de /25 civarındadır.</a:t>
            </a:r>
          </a:p>
          <a:p>
            <a:endParaRPr lang="tr-TR" dirty="0"/>
          </a:p>
        </p:txBody>
      </p:sp>
    </p:spTree>
    <p:extLst>
      <p:ext uri="{BB962C8B-B14F-4D97-AF65-F5344CB8AC3E}">
        <p14:creationId xmlns:p14="http://schemas.microsoft.com/office/powerpoint/2010/main" val="612736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97EE03-37EE-4ADF-8F03-3A2F4315E5AE}"/>
              </a:ext>
            </a:extLst>
          </p:cNvPr>
          <p:cNvSpPr>
            <a:spLocks noGrp="1"/>
          </p:cNvSpPr>
          <p:nvPr>
            <p:ph type="title"/>
          </p:nvPr>
        </p:nvSpPr>
        <p:spPr>
          <a:xfrm>
            <a:off x="838200" y="1"/>
            <a:ext cx="10515600" cy="914400"/>
          </a:xfrm>
        </p:spPr>
        <p:txBody>
          <a:bodyPr>
            <a:normAutofit fontScale="90000"/>
          </a:bodyPr>
          <a:lstStyle/>
          <a:p>
            <a:br>
              <a:rPr lang="tr-TR" dirty="0"/>
            </a:br>
            <a:r>
              <a:rPr lang="tr-TR" dirty="0"/>
              <a:t>         </a:t>
            </a:r>
            <a:r>
              <a:rPr lang="tr-TR" b="1" dirty="0">
                <a:solidFill>
                  <a:srgbClr val="FF0000"/>
                </a:solidFill>
              </a:rPr>
              <a:t>Sosyal Girişimcilik</a:t>
            </a:r>
            <a:br>
              <a:rPr lang="tr-TR" dirty="0"/>
            </a:br>
            <a:endParaRPr lang="tr-TR" dirty="0"/>
          </a:p>
        </p:txBody>
      </p:sp>
      <p:sp>
        <p:nvSpPr>
          <p:cNvPr id="3" name="İçerik Yer Tutucusu 2">
            <a:extLst>
              <a:ext uri="{FF2B5EF4-FFF2-40B4-BE49-F238E27FC236}">
                <a16:creationId xmlns:a16="http://schemas.microsoft.com/office/drawing/2014/main" id="{15B70D79-5468-40BA-8A96-479CFB41D8FA}"/>
              </a:ext>
            </a:extLst>
          </p:cNvPr>
          <p:cNvSpPr>
            <a:spLocks noGrp="1"/>
          </p:cNvSpPr>
          <p:nvPr>
            <p:ph idx="1"/>
          </p:nvPr>
        </p:nvSpPr>
        <p:spPr>
          <a:xfrm>
            <a:off x="543339" y="914401"/>
            <a:ext cx="10810461" cy="5724938"/>
          </a:xfrm>
        </p:spPr>
        <p:txBody>
          <a:bodyPr>
            <a:normAutofit lnSpcReduction="10000"/>
          </a:bodyPr>
          <a:lstStyle/>
          <a:p>
            <a:pPr marL="0" indent="0">
              <a:buNone/>
            </a:pPr>
            <a:r>
              <a:rPr lang="tr-TR" b="1" dirty="0"/>
              <a:t>Sosyal girişimcilik, girişimcilik yaklaşımlarının öncelikli toplumsal sorunlara uyarlanması ve böylece çevre, insan hakları, kalkınma gibi çeşitli toplumsal sorunların çözümüne yönelik yaratıcı ve sistematik çözümler geliştirilmesini kapsar.</a:t>
            </a:r>
          </a:p>
          <a:p>
            <a:pPr marL="0" indent="0">
              <a:buNone/>
            </a:pPr>
            <a:r>
              <a:rPr lang="tr-TR" b="1" dirty="0"/>
              <a:t>Sosyal girişimci, toplumun karmaşık sorunlarına çözümler üreten kişidir. çözüm</a:t>
            </a:r>
          </a:p>
          <a:p>
            <a:pPr marL="0" indent="0">
              <a:buNone/>
            </a:pPr>
            <a:r>
              <a:rPr lang="tr-TR" b="1" dirty="0"/>
              <a:t> üretirken de daima olaylara olumlu yaklaşır. Sosyal girişimci, yaşadığı toplumda  ortaya çıkan toplumsal aksaklıkları fark ederek o güne kadar akla gelmeyen, fark edilmeyen ya da cesaret edilmeyen bir yaklaşımla sorunların üzerine giden; üretken, ısrarcı, duyarlı, gerçekçi tavırları ile fark oluşturan ve toplumun güvenini kazanan kişidir.</a:t>
            </a:r>
          </a:p>
          <a:p>
            <a:pPr marL="0" indent="0">
              <a:buNone/>
            </a:pPr>
            <a:r>
              <a:rPr lang="tr-TR" b="1" dirty="0"/>
              <a:t>Sosyal girişimcinin görevi, toplumda yaşanan bir sorun olduğunda bunu fark ederek gerekli çözümleri üretmektir. Sosyal girişimci neyin yolunda gitmediğini bulur, toplumu yeni sıçramalara ikna eder ve sistemi değiştirerek sorunun ortadan kalkmasını sağlar.</a:t>
            </a:r>
          </a:p>
          <a:p>
            <a:endParaRPr lang="tr-TR" dirty="0"/>
          </a:p>
        </p:txBody>
      </p:sp>
    </p:spTree>
    <p:extLst>
      <p:ext uri="{BB962C8B-B14F-4D97-AF65-F5344CB8AC3E}">
        <p14:creationId xmlns:p14="http://schemas.microsoft.com/office/powerpoint/2010/main" val="4126329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82674F-EEF6-40E1-BF00-ADD24DBF2AF4}"/>
              </a:ext>
            </a:extLst>
          </p:cNvPr>
          <p:cNvSpPr>
            <a:spLocks noGrp="1"/>
          </p:cNvSpPr>
          <p:nvPr>
            <p:ph type="title"/>
          </p:nvPr>
        </p:nvSpPr>
        <p:spPr>
          <a:xfrm>
            <a:off x="838200" y="86830"/>
            <a:ext cx="10515600" cy="721554"/>
          </a:xfrm>
        </p:spPr>
        <p:txBody>
          <a:bodyPr>
            <a:normAutofit fontScale="90000"/>
          </a:bodyPr>
          <a:lstStyle/>
          <a:p>
            <a:br>
              <a:rPr lang="tr-TR" dirty="0"/>
            </a:br>
            <a:r>
              <a:rPr lang="tr-TR" b="1" dirty="0">
                <a:solidFill>
                  <a:srgbClr val="FF0000"/>
                </a:solidFill>
              </a:rPr>
              <a:t>İnternet Girişimciliği/ E Ticaret</a:t>
            </a:r>
            <a:br>
              <a:rPr lang="tr-TR" dirty="0"/>
            </a:br>
            <a:endParaRPr lang="tr-TR" dirty="0"/>
          </a:p>
        </p:txBody>
      </p:sp>
      <p:sp>
        <p:nvSpPr>
          <p:cNvPr id="3" name="İçerik Yer Tutucusu 2">
            <a:extLst>
              <a:ext uri="{FF2B5EF4-FFF2-40B4-BE49-F238E27FC236}">
                <a16:creationId xmlns:a16="http://schemas.microsoft.com/office/drawing/2014/main" id="{661FCB45-33D2-4C1D-A0B9-50D84D0C5042}"/>
              </a:ext>
            </a:extLst>
          </p:cNvPr>
          <p:cNvSpPr>
            <a:spLocks noGrp="1"/>
          </p:cNvSpPr>
          <p:nvPr>
            <p:ph idx="1"/>
          </p:nvPr>
        </p:nvSpPr>
        <p:spPr>
          <a:xfrm>
            <a:off x="569843" y="808384"/>
            <a:ext cx="10783957" cy="5685181"/>
          </a:xfrm>
        </p:spPr>
        <p:txBody>
          <a:bodyPr>
            <a:normAutofit fontScale="70000" lnSpcReduction="20000"/>
          </a:bodyPr>
          <a:lstStyle/>
          <a:p>
            <a:pPr marL="0" indent="0">
              <a:buNone/>
            </a:pPr>
            <a:r>
              <a:rPr lang="tr-TR" sz="3400" b="1" dirty="0"/>
              <a:t>İnternet girişimciliği; risk alarak yaratıcı veya yenilikçi çözümler geliştiren ve bunları</a:t>
            </a:r>
          </a:p>
          <a:p>
            <a:pPr marL="0" indent="0">
              <a:buNone/>
            </a:pPr>
            <a:r>
              <a:rPr lang="tr-TR" sz="3400" b="1" dirty="0"/>
              <a:t>iyi yönetimle birleştiren, yeni ya da mevcut kuruluşların asıl iş alanları dışında, internetsiz</a:t>
            </a:r>
          </a:p>
          <a:p>
            <a:pPr marL="0" indent="0">
              <a:buNone/>
            </a:pPr>
            <a:r>
              <a:rPr lang="tr-TR" sz="3400" b="1" dirty="0"/>
              <a:t>var olamayacak şekillerde ekonomik aktivite veya sosyal fayda yaratma olarak   tanımlanmaktadır.</a:t>
            </a:r>
          </a:p>
          <a:p>
            <a:pPr marL="0" indent="0">
              <a:buNone/>
            </a:pPr>
            <a:r>
              <a:rPr lang="tr-TR" sz="3400" b="1" dirty="0"/>
              <a:t>İnternette yapılan herhangi bir işin internet girişimciliği olarak nitelenip nitelenemeyeceğini belirlemek için işi yapan gerçek ya da tüzel kişinin yeni bir organizasyon kurup kurmadığına bakılacaktır. Bu durumda internetten ürün satmak için kurulan yeni bir şirket, internet girişimi olarak nitelenirken zaten perakende ürün satışı yapan bir şirketin internet üzerinden satışa başlaması bir internet girişimi olarak nitelenmemektedir.</a:t>
            </a:r>
          </a:p>
          <a:p>
            <a:pPr marL="0" indent="0">
              <a:buNone/>
            </a:pPr>
            <a:r>
              <a:rPr lang="tr-TR" sz="3400" b="1" dirty="0"/>
              <a:t>İnternet girişimciliğinin diğer girişimciliklerden farklı düşük başlangıç sermaye</a:t>
            </a:r>
          </a:p>
          <a:p>
            <a:pPr marL="0" indent="0">
              <a:buNone/>
            </a:pPr>
            <a:r>
              <a:rPr lang="tr-TR" sz="3400" b="1" dirty="0"/>
              <a:t>gereksinimi, düşük işletme giderleri ve geniş pazarlara erişim olanağı sağlaması gibi üç</a:t>
            </a:r>
          </a:p>
          <a:p>
            <a:pPr marL="0" indent="0">
              <a:buNone/>
            </a:pPr>
            <a:r>
              <a:rPr lang="tr-TR" sz="3400" b="1" dirty="0"/>
              <a:t>önemli özelliği vardır. Bu faktörler sonucunda internet girişimcileri diğer alanlardaki</a:t>
            </a:r>
          </a:p>
          <a:p>
            <a:pPr marL="0" indent="0">
              <a:buNone/>
            </a:pPr>
            <a:r>
              <a:rPr lang="tr-TR" sz="3400" b="1" dirty="0"/>
              <a:t>girişimcilere kıyasla çok daha hızlı ve daha az sermaye ile büyüme fırsatı elde edebilirler.  </a:t>
            </a:r>
          </a:p>
          <a:p>
            <a:pPr marL="0" indent="0">
              <a:buNone/>
            </a:pPr>
            <a:endParaRPr lang="tr-TR" dirty="0"/>
          </a:p>
        </p:txBody>
      </p:sp>
    </p:spTree>
    <p:extLst>
      <p:ext uri="{BB962C8B-B14F-4D97-AF65-F5344CB8AC3E}">
        <p14:creationId xmlns:p14="http://schemas.microsoft.com/office/powerpoint/2010/main" val="1029575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6FF0F3-4225-4E3F-8E36-57CD5C218384}"/>
              </a:ext>
            </a:extLst>
          </p:cNvPr>
          <p:cNvSpPr>
            <a:spLocks noGrp="1"/>
          </p:cNvSpPr>
          <p:nvPr>
            <p:ph type="title"/>
          </p:nvPr>
        </p:nvSpPr>
        <p:spPr>
          <a:xfrm>
            <a:off x="838199" y="0"/>
            <a:ext cx="10515600" cy="681037"/>
          </a:xfrm>
        </p:spPr>
        <p:txBody>
          <a:bodyPr>
            <a:normAutofit fontScale="90000"/>
          </a:bodyPr>
          <a:lstStyle/>
          <a:p>
            <a:br>
              <a:rPr lang="tr-TR" dirty="0"/>
            </a:br>
            <a:r>
              <a:rPr lang="tr-TR" b="1" dirty="0">
                <a:solidFill>
                  <a:srgbClr val="FF0000"/>
                </a:solidFill>
              </a:rPr>
              <a:t>Girişimciyi Başarısızlığa Götüren Hatalar</a:t>
            </a:r>
            <a:br>
              <a:rPr lang="tr-TR" dirty="0"/>
            </a:br>
            <a:endParaRPr lang="tr-TR" dirty="0"/>
          </a:p>
        </p:txBody>
      </p:sp>
      <p:sp>
        <p:nvSpPr>
          <p:cNvPr id="3" name="İçerik Yer Tutucusu 2">
            <a:extLst>
              <a:ext uri="{FF2B5EF4-FFF2-40B4-BE49-F238E27FC236}">
                <a16:creationId xmlns:a16="http://schemas.microsoft.com/office/drawing/2014/main" id="{A051E37A-E63C-4899-9576-A565DD50EE95}"/>
              </a:ext>
            </a:extLst>
          </p:cNvPr>
          <p:cNvSpPr>
            <a:spLocks noGrp="1"/>
          </p:cNvSpPr>
          <p:nvPr>
            <p:ph idx="1"/>
          </p:nvPr>
        </p:nvSpPr>
        <p:spPr>
          <a:xfrm>
            <a:off x="838199" y="927652"/>
            <a:ext cx="10515601" cy="5764696"/>
          </a:xfrm>
        </p:spPr>
        <p:txBody>
          <a:bodyPr>
            <a:normAutofit/>
          </a:bodyPr>
          <a:lstStyle/>
          <a:p>
            <a:endParaRPr lang="tr-TR" dirty="0"/>
          </a:p>
          <a:p>
            <a:r>
              <a:rPr lang="tr-TR" sz="3200" b="1" dirty="0"/>
              <a:t>Girişimcilik Araştırmalarındaki Sorunlar</a:t>
            </a:r>
          </a:p>
          <a:p>
            <a:r>
              <a:rPr lang="tr-TR" sz="3200" b="1" dirty="0"/>
              <a:t>Girişimcilerin başarısızlığının altında yatan nedenler çoğunlukla aşağıdaki </a:t>
            </a:r>
            <a:r>
              <a:rPr lang="tr-TR" sz="3200" b="1" dirty="0" err="1"/>
              <a:t>şekillerdekarşımıza</a:t>
            </a:r>
            <a:r>
              <a:rPr lang="tr-TR" sz="3200" b="1" dirty="0"/>
              <a:t> çıkmaktadır.</a:t>
            </a:r>
          </a:p>
          <a:p>
            <a:r>
              <a:rPr lang="tr-TR" sz="3200" b="1" dirty="0"/>
              <a:t>Kişisel güven: </a:t>
            </a:r>
          </a:p>
          <a:p>
            <a:r>
              <a:rPr lang="tr-TR" sz="3200" b="1" dirty="0"/>
              <a:t>Kişisel güven gerek özel yaşamda gerekse iş yaşamında</a:t>
            </a:r>
          </a:p>
          <a:p>
            <a:r>
              <a:rPr lang="tr-TR" sz="3200" b="1" dirty="0"/>
              <a:t>mutlaka olmalı, aranmalıdır fakat sadece kişisel güvene dayanan işler</a:t>
            </a:r>
          </a:p>
          <a:p>
            <a:r>
              <a:rPr lang="tr-TR" sz="3200" b="1" dirty="0"/>
              <a:t>tökezlemeye mahkûmdur. İşle ilgili gerekli araştırmalar yapılmalı ve</a:t>
            </a:r>
          </a:p>
          <a:p>
            <a:r>
              <a:rPr lang="tr-TR" sz="3200" b="1" dirty="0"/>
              <a:t>deneyim eksikliği dikkate alınmalıdır.</a:t>
            </a:r>
          </a:p>
          <a:p>
            <a:endParaRPr lang="tr-TR" dirty="0"/>
          </a:p>
        </p:txBody>
      </p:sp>
    </p:spTree>
    <p:extLst>
      <p:ext uri="{BB962C8B-B14F-4D97-AF65-F5344CB8AC3E}">
        <p14:creationId xmlns:p14="http://schemas.microsoft.com/office/powerpoint/2010/main" val="3426447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54CB11-70A0-4312-88DD-70AAEC43D869}"/>
              </a:ext>
            </a:extLst>
          </p:cNvPr>
          <p:cNvSpPr>
            <a:spLocks noGrp="1"/>
          </p:cNvSpPr>
          <p:nvPr>
            <p:ph type="title"/>
          </p:nvPr>
        </p:nvSpPr>
        <p:spPr>
          <a:xfrm>
            <a:off x="838200" y="0"/>
            <a:ext cx="10515600" cy="681037"/>
          </a:xfrm>
        </p:spPr>
        <p:txBody>
          <a:bodyPr>
            <a:normAutofit fontScale="90000"/>
          </a:bodyPr>
          <a:lstStyle/>
          <a:p>
            <a:r>
              <a:rPr lang="tr-TR" dirty="0"/>
              <a:t>          </a:t>
            </a:r>
            <a:r>
              <a:rPr lang="tr-TR" b="1" dirty="0">
                <a:solidFill>
                  <a:srgbClr val="FF0000"/>
                </a:solidFill>
              </a:rPr>
              <a:t>Yanlış ortak: </a:t>
            </a:r>
          </a:p>
        </p:txBody>
      </p:sp>
      <p:sp>
        <p:nvSpPr>
          <p:cNvPr id="3" name="İçerik Yer Tutucusu 2">
            <a:extLst>
              <a:ext uri="{FF2B5EF4-FFF2-40B4-BE49-F238E27FC236}">
                <a16:creationId xmlns:a16="http://schemas.microsoft.com/office/drawing/2014/main" id="{8FABF7E4-F39A-4F2E-9FEB-ED8FE9DEE1EB}"/>
              </a:ext>
            </a:extLst>
          </p:cNvPr>
          <p:cNvSpPr>
            <a:spLocks noGrp="1"/>
          </p:cNvSpPr>
          <p:nvPr>
            <p:ph idx="1"/>
          </p:nvPr>
        </p:nvSpPr>
        <p:spPr>
          <a:xfrm>
            <a:off x="609601" y="940904"/>
            <a:ext cx="10744200" cy="5917096"/>
          </a:xfrm>
        </p:spPr>
        <p:txBody>
          <a:bodyPr>
            <a:normAutofit/>
          </a:bodyPr>
          <a:lstStyle/>
          <a:p>
            <a:endParaRPr lang="tr-TR" b="1" dirty="0"/>
          </a:p>
          <a:p>
            <a:r>
              <a:rPr lang="tr-TR" sz="3200" b="1" dirty="0"/>
              <a:t>Ortak seçimi genelde hâlihazırdaki duruma göre yapılır. </a:t>
            </a:r>
          </a:p>
          <a:p>
            <a:r>
              <a:rPr lang="tr-TR" sz="3200" b="1" dirty="0"/>
              <a:t>Kişi kendi eksiğini tamamlayacak kişiyi ortak seçer. Fikri var, parası yoksa paralı ortak; ürünü var, pazarı yoksa satıcı ortak bulur. Aradan bir iki sene geçince şirket para kazanır veya satışı oturur, ortağa ihtiyaç kalmaz. Bu durumun çözümü, ortak seçerken gelecekteki ihtiyaçları ve dengeleri de gözeterek bugüne değil, yarına bakmaktır.</a:t>
            </a:r>
          </a:p>
          <a:p>
            <a:endParaRPr lang="tr-TR" dirty="0"/>
          </a:p>
        </p:txBody>
      </p:sp>
    </p:spTree>
    <p:extLst>
      <p:ext uri="{BB962C8B-B14F-4D97-AF65-F5344CB8AC3E}">
        <p14:creationId xmlns:p14="http://schemas.microsoft.com/office/powerpoint/2010/main" val="10172939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1233</Words>
  <Application>Microsoft Office PowerPoint</Application>
  <PresentationFormat>Geniş ekran</PresentationFormat>
  <Paragraphs>76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     Girişimcilik Türleri</vt:lpstr>
      <vt:lpstr>   Yaratıcı Girişimcilik / Fırsat Girişimciliği </vt:lpstr>
      <vt:lpstr>     İç Girişimcilik / Dış Girişimcilik </vt:lpstr>
      <vt:lpstr>   Kadın Girişimciliği </vt:lpstr>
      <vt:lpstr> Türkiye’de Kadın Girişimciliği </vt:lpstr>
      <vt:lpstr>          Sosyal Girişimcilik </vt:lpstr>
      <vt:lpstr> İnternet Girişimciliği/ E Ticaret </vt:lpstr>
      <vt:lpstr> Girişimciyi Başarısızlığa Götüren Hatalar </vt:lpstr>
      <vt:lpstr>          Yanlış ortak: </vt:lpstr>
      <vt:lpstr>           Eksik kayıt: </vt:lpstr>
      <vt:lpstr>           Kanıksama: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Girişimcilik Türleri</dc:title>
  <dc:creator>selami özal</dc:creator>
  <cp:lastModifiedBy>selami özal</cp:lastModifiedBy>
  <cp:revision>7</cp:revision>
  <dcterms:created xsi:type="dcterms:W3CDTF">2020-03-20T06:22:21Z</dcterms:created>
  <dcterms:modified xsi:type="dcterms:W3CDTF">2020-03-20T07:17:30Z</dcterms:modified>
</cp:coreProperties>
</file>