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34" r:id="rId3"/>
    <p:sldId id="309" r:id="rId4"/>
    <p:sldId id="310" r:id="rId5"/>
    <p:sldId id="312" r:id="rId6"/>
    <p:sldId id="311" r:id="rId7"/>
    <p:sldId id="314" r:id="rId8"/>
    <p:sldId id="313" r:id="rId9"/>
    <p:sldId id="259" r:id="rId10"/>
    <p:sldId id="260" r:id="rId11"/>
    <p:sldId id="315" r:id="rId12"/>
    <p:sldId id="316" r:id="rId13"/>
    <p:sldId id="261" r:id="rId14"/>
    <p:sldId id="262" r:id="rId15"/>
    <p:sldId id="317" r:id="rId16"/>
    <p:sldId id="263" r:id="rId17"/>
    <p:sldId id="320" r:id="rId18"/>
    <p:sldId id="266" r:id="rId19"/>
    <p:sldId id="267" r:id="rId20"/>
    <p:sldId id="323" r:id="rId21"/>
    <p:sldId id="324" r:id="rId22"/>
    <p:sldId id="325" r:id="rId23"/>
    <p:sldId id="319" r:id="rId24"/>
    <p:sldId id="322" r:id="rId25"/>
    <p:sldId id="326" r:id="rId26"/>
    <p:sldId id="327" r:id="rId27"/>
    <p:sldId id="328" r:id="rId28"/>
    <p:sldId id="329" r:id="rId29"/>
    <p:sldId id="330" r:id="rId30"/>
    <p:sldId id="271" r:id="rId31"/>
    <p:sldId id="331" r:id="rId32"/>
    <p:sldId id="332" r:id="rId33"/>
    <p:sldId id="333" r:id="rId3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26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B9D1EAC-73F3-4714-95CD-480C57452BA6}"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0B4EC4-CF2B-440D-9EFB-CEF079CCE3CC}" type="slidenum">
              <a:rPr lang="tr-TR" smtClean="0"/>
              <a:t>‹#›</a:t>
            </a:fld>
            <a:endParaRPr lang="tr-TR"/>
          </a:p>
        </p:txBody>
      </p:sp>
    </p:spTree>
    <p:extLst>
      <p:ext uri="{BB962C8B-B14F-4D97-AF65-F5344CB8AC3E}">
        <p14:creationId xmlns:p14="http://schemas.microsoft.com/office/powerpoint/2010/main" val="4115637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5B9D1EAC-73F3-4714-95CD-480C57452BA6}" type="datetimeFigureOut">
              <a:rPr lang="tr-TR" smtClean="0"/>
              <a:t>28.02.2019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40B4EC4-CF2B-440D-9EFB-CEF079CCE3CC}" type="slidenum">
              <a:rPr lang="tr-TR" smtClean="0"/>
              <a:t>‹#›</a:t>
            </a:fld>
            <a:endParaRPr lang="tr-TR"/>
          </a:p>
        </p:txBody>
      </p:sp>
    </p:spTree>
    <p:extLst>
      <p:ext uri="{BB962C8B-B14F-4D97-AF65-F5344CB8AC3E}">
        <p14:creationId xmlns:p14="http://schemas.microsoft.com/office/powerpoint/2010/main" val="3434785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B9D1EAC-73F3-4714-95CD-480C57452BA6}"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0B4EC4-CF2B-440D-9EFB-CEF079CCE3CC}" type="slidenum">
              <a:rPr lang="tr-TR" smtClean="0"/>
              <a:t>‹#›</a:t>
            </a:fld>
            <a:endParaRPr lang="tr-TR"/>
          </a:p>
        </p:txBody>
      </p:sp>
    </p:spTree>
    <p:extLst>
      <p:ext uri="{BB962C8B-B14F-4D97-AF65-F5344CB8AC3E}">
        <p14:creationId xmlns:p14="http://schemas.microsoft.com/office/powerpoint/2010/main" val="26894978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B9D1EAC-73F3-4714-95CD-480C57452BA6}"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0B4EC4-CF2B-440D-9EFB-CEF079CCE3CC}" type="slidenum">
              <a:rPr lang="tr-TR" smtClean="0"/>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8305620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B9D1EAC-73F3-4714-95CD-480C57452BA6}"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0B4EC4-CF2B-440D-9EFB-CEF079CCE3CC}" type="slidenum">
              <a:rPr lang="tr-TR" smtClean="0"/>
              <a:t>‹#›</a:t>
            </a:fld>
            <a:endParaRPr lang="tr-TR"/>
          </a:p>
        </p:txBody>
      </p:sp>
    </p:spTree>
    <p:extLst>
      <p:ext uri="{BB962C8B-B14F-4D97-AF65-F5344CB8AC3E}">
        <p14:creationId xmlns:p14="http://schemas.microsoft.com/office/powerpoint/2010/main" val="37771179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B9D1EAC-73F3-4714-95CD-480C57452BA6}"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0B4EC4-CF2B-440D-9EFB-CEF079CCE3CC}" type="slidenum">
              <a:rPr lang="tr-TR" smtClean="0"/>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6496080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B9D1EAC-73F3-4714-95CD-480C57452BA6}"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0B4EC4-CF2B-440D-9EFB-CEF079CCE3CC}" type="slidenum">
              <a:rPr lang="tr-TR" smtClean="0"/>
              <a:t>‹#›</a:t>
            </a:fld>
            <a:endParaRPr lang="tr-TR"/>
          </a:p>
        </p:txBody>
      </p:sp>
    </p:spTree>
    <p:extLst>
      <p:ext uri="{BB962C8B-B14F-4D97-AF65-F5344CB8AC3E}">
        <p14:creationId xmlns:p14="http://schemas.microsoft.com/office/powerpoint/2010/main" val="41568640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B9D1EAC-73F3-4714-95CD-480C57452BA6}"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0B4EC4-CF2B-440D-9EFB-CEF079CCE3CC}" type="slidenum">
              <a:rPr lang="tr-TR" smtClean="0"/>
              <a:t>‹#›</a:t>
            </a:fld>
            <a:endParaRPr lang="tr-TR"/>
          </a:p>
        </p:txBody>
      </p:sp>
    </p:spTree>
    <p:extLst>
      <p:ext uri="{BB962C8B-B14F-4D97-AF65-F5344CB8AC3E}">
        <p14:creationId xmlns:p14="http://schemas.microsoft.com/office/powerpoint/2010/main" val="17170454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B9D1EAC-73F3-4714-95CD-480C57452BA6}"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0B4EC4-CF2B-440D-9EFB-CEF079CCE3CC}" type="slidenum">
              <a:rPr lang="tr-TR" smtClean="0"/>
              <a:t>‹#›</a:t>
            </a:fld>
            <a:endParaRPr lang="tr-TR"/>
          </a:p>
        </p:txBody>
      </p:sp>
    </p:spTree>
    <p:extLst>
      <p:ext uri="{BB962C8B-B14F-4D97-AF65-F5344CB8AC3E}">
        <p14:creationId xmlns:p14="http://schemas.microsoft.com/office/powerpoint/2010/main" val="3979546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B9D1EAC-73F3-4714-95CD-480C57452BA6}"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0B4EC4-CF2B-440D-9EFB-CEF079CCE3CC}" type="slidenum">
              <a:rPr lang="tr-TR" smtClean="0"/>
              <a:t>‹#›</a:t>
            </a:fld>
            <a:endParaRPr lang="tr-TR"/>
          </a:p>
        </p:txBody>
      </p:sp>
    </p:spTree>
    <p:extLst>
      <p:ext uri="{BB962C8B-B14F-4D97-AF65-F5344CB8AC3E}">
        <p14:creationId xmlns:p14="http://schemas.microsoft.com/office/powerpoint/2010/main" val="4136706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B9D1EAC-73F3-4714-95CD-480C57452BA6}"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0B4EC4-CF2B-440D-9EFB-CEF079CCE3CC}" type="slidenum">
              <a:rPr lang="tr-TR" smtClean="0"/>
              <a:t>‹#›</a:t>
            </a:fld>
            <a:endParaRPr lang="tr-TR"/>
          </a:p>
        </p:txBody>
      </p:sp>
    </p:spTree>
    <p:extLst>
      <p:ext uri="{BB962C8B-B14F-4D97-AF65-F5344CB8AC3E}">
        <p14:creationId xmlns:p14="http://schemas.microsoft.com/office/powerpoint/2010/main" val="1444430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B9D1EAC-73F3-4714-95CD-480C57452BA6}" type="datetimeFigureOut">
              <a:rPr lang="tr-TR" smtClean="0"/>
              <a:t>28.02.2019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40B4EC4-CF2B-440D-9EFB-CEF079CCE3CC}" type="slidenum">
              <a:rPr lang="tr-TR" smtClean="0"/>
              <a:t>‹#›</a:t>
            </a:fld>
            <a:endParaRPr lang="tr-TR"/>
          </a:p>
        </p:txBody>
      </p:sp>
    </p:spTree>
    <p:extLst>
      <p:ext uri="{BB962C8B-B14F-4D97-AF65-F5344CB8AC3E}">
        <p14:creationId xmlns:p14="http://schemas.microsoft.com/office/powerpoint/2010/main" val="2285584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B9D1EAC-73F3-4714-95CD-480C57452BA6}" type="datetimeFigureOut">
              <a:rPr lang="tr-TR" smtClean="0"/>
              <a:t>28.02.2019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40B4EC4-CF2B-440D-9EFB-CEF079CCE3CC}" type="slidenum">
              <a:rPr lang="tr-TR" smtClean="0"/>
              <a:t>‹#›</a:t>
            </a:fld>
            <a:endParaRPr lang="tr-TR"/>
          </a:p>
        </p:txBody>
      </p:sp>
    </p:spTree>
    <p:extLst>
      <p:ext uri="{BB962C8B-B14F-4D97-AF65-F5344CB8AC3E}">
        <p14:creationId xmlns:p14="http://schemas.microsoft.com/office/powerpoint/2010/main" val="3034931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B9D1EAC-73F3-4714-95CD-480C57452BA6}" type="datetimeFigureOut">
              <a:rPr lang="tr-TR" smtClean="0"/>
              <a:t>28.02.2019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40B4EC4-CF2B-440D-9EFB-CEF079CCE3CC}" type="slidenum">
              <a:rPr lang="tr-TR" smtClean="0"/>
              <a:t>‹#›</a:t>
            </a:fld>
            <a:endParaRPr lang="tr-TR"/>
          </a:p>
        </p:txBody>
      </p:sp>
    </p:spTree>
    <p:extLst>
      <p:ext uri="{BB962C8B-B14F-4D97-AF65-F5344CB8AC3E}">
        <p14:creationId xmlns:p14="http://schemas.microsoft.com/office/powerpoint/2010/main" val="3978962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9D1EAC-73F3-4714-95CD-480C57452BA6}" type="datetimeFigureOut">
              <a:rPr lang="tr-TR" smtClean="0"/>
              <a:t>28.02.2019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40B4EC4-CF2B-440D-9EFB-CEF079CCE3CC}" type="slidenum">
              <a:rPr lang="tr-TR" smtClean="0"/>
              <a:t>‹#›</a:t>
            </a:fld>
            <a:endParaRPr lang="tr-TR"/>
          </a:p>
        </p:txBody>
      </p:sp>
    </p:spTree>
    <p:extLst>
      <p:ext uri="{BB962C8B-B14F-4D97-AF65-F5344CB8AC3E}">
        <p14:creationId xmlns:p14="http://schemas.microsoft.com/office/powerpoint/2010/main" val="186639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B9D1EAC-73F3-4714-95CD-480C57452BA6}" type="datetimeFigureOut">
              <a:rPr lang="tr-TR" smtClean="0"/>
              <a:t>28.02.2019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40B4EC4-CF2B-440D-9EFB-CEF079CCE3CC}" type="slidenum">
              <a:rPr lang="tr-TR" smtClean="0"/>
              <a:t>‹#›</a:t>
            </a:fld>
            <a:endParaRPr lang="tr-TR"/>
          </a:p>
        </p:txBody>
      </p:sp>
    </p:spTree>
    <p:extLst>
      <p:ext uri="{BB962C8B-B14F-4D97-AF65-F5344CB8AC3E}">
        <p14:creationId xmlns:p14="http://schemas.microsoft.com/office/powerpoint/2010/main" val="924171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B9D1EAC-73F3-4714-95CD-480C57452BA6}" type="datetimeFigureOut">
              <a:rPr lang="tr-TR" smtClean="0"/>
              <a:t>28.02.2019</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D40B4EC4-CF2B-440D-9EFB-CEF079CCE3CC}" type="slidenum">
              <a:rPr lang="tr-TR" smtClean="0"/>
              <a:t>‹#›</a:t>
            </a:fld>
            <a:endParaRPr lang="tr-TR"/>
          </a:p>
        </p:txBody>
      </p:sp>
    </p:spTree>
    <p:extLst>
      <p:ext uri="{BB962C8B-B14F-4D97-AF65-F5344CB8AC3E}">
        <p14:creationId xmlns:p14="http://schemas.microsoft.com/office/powerpoint/2010/main" val="853287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B9D1EAC-73F3-4714-95CD-480C57452BA6}" type="datetimeFigureOut">
              <a:rPr lang="tr-TR" smtClean="0"/>
              <a:t>28.02.2019</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D40B4EC4-CF2B-440D-9EFB-CEF079CCE3CC}" type="slidenum">
              <a:rPr lang="tr-TR" smtClean="0"/>
              <a:t>‹#›</a:t>
            </a:fld>
            <a:endParaRPr lang="tr-TR"/>
          </a:p>
        </p:txBody>
      </p:sp>
    </p:spTree>
    <p:extLst>
      <p:ext uri="{BB962C8B-B14F-4D97-AF65-F5344CB8AC3E}">
        <p14:creationId xmlns:p14="http://schemas.microsoft.com/office/powerpoint/2010/main" val="121425815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BASIN ÖZGÜRLÜĞÜ</a:t>
            </a:r>
            <a:endParaRPr lang="tr-TR" dirty="0"/>
          </a:p>
        </p:txBody>
      </p:sp>
      <p:sp>
        <p:nvSpPr>
          <p:cNvPr id="3" name="2 Alt Başlık"/>
          <p:cNvSpPr>
            <a:spLocks noGrp="1"/>
          </p:cNvSpPr>
          <p:nvPr>
            <p:ph type="subTitle" idx="1"/>
          </p:nvPr>
        </p:nvSpPr>
        <p:spPr/>
        <p:txBody>
          <a:bodyPr>
            <a:normAutofit/>
          </a:bodyPr>
          <a:lstStyle/>
          <a:p>
            <a:endParaRPr lang="tr-TR" dirty="0" smtClean="0"/>
          </a:p>
          <a:p>
            <a:endParaRPr lang="tr-TR" dirty="0"/>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John </a:t>
            </a:r>
            <a:r>
              <a:rPr lang="tr-TR" dirty="0" err="1"/>
              <a:t>Milton’un</a:t>
            </a:r>
            <a:r>
              <a:rPr lang="tr-TR" dirty="0"/>
              <a:t> adını mitolojiden, Atina’nın </a:t>
            </a:r>
            <a:r>
              <a:rPr lang="tr-TR" dirty="0" err="1"/>
              <a:t>Ares</a:t>
            </a:r>
            <a:r>
              <a:rPr lang="tr-TR" dirty="0"/>
              <a:t> tepesinde kurulan ve </a:t>
            </a:r>
            <a:r>
              <a:rPr lang="tr-TR" dirty="0" err="1"/>
              <a:t>Orestes’in</a:t>
            </a:r>
            <a:r>
              <a:rPr lang="tr-TR" dirty="0"/>
              <a:t> annesini öldürme suçunu affeden mahkemeden alan kitabı </a:t>
            </a:r>
            <a:r>
              <a:rPr lang="tr-TR" i="1" dirty="0" err="1"/>
              <a:t>Areopagitica</a:t>
            </a:r>
            <a:r>
              <a:rPr lang="tr-TR" dirty="0" err="1"/>
              <a:t>’da</a:t>
            </a:r>
            <a:r>
              <a:rPr lang="tr-TR" dirty="0"/>
              <a:t> bir toplumu oluşturan kişilerin düşündüklerini dile getirme, yazma ve bunları diğerlerine iletme hakkının gerekçelendirilmesindeki öncü görüşleri açık bir biçimde dile </a:t>
            </a:r>
            <a:r>
              <a:rPr lang="tr-TR" dirty="0" smtClean="0"/>
              <a:t>getirmektedir.</a:t>
            </a:r>
            <a:endParaRPr lang="tr-TR" dirty="0"/>
          </a:p>
          <a:p>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Teolojik yaklaşım devlet sansürünü Tanrı’nın insanlara ihsan eylediği akıl adına eleştiriyordu. </a:t>
            </a:r>
            <a:r>
              <a:rPr lang="tr-TR" dirty="0" err="1" smtClean="0"/>
              <a:t>Milton’un</a:t>
            </a:r>
            <a:r>
              <a:rPr lang="tr-TR" dirty="0" smtClean="0"/>
              <a:t> </a:t>
            </a:r>
            <a:r>
              <a:rPr lang="tr-TR" dirty="0" err="1" smtClean="0"/>
              <a:t>Areopagitica’sında</a:t>
            </a:r>
            <a:r>
              <a:rPr lang="tr-TR" dirty="0" smtClean="0"/>
              <a:t> (1644) en açık savunusu bulmuştu. </a:t>
            </a:r>
          </a:p>
          <a:p>
            <a:r>
              <a:rPr lang="tr-TR" dirty="0" err="1" smtClean="0"/>
              <a:t>Milton</a:t>
            </a:r>
            <a:r>
              <a:rPr lang="tr-TR" dirty="0" smtClean="0"/>
              <a:t> kitapların ruhsata ve sansüre bağlı olmasını buyuran bir hükümet kararına karşı, Tanrı aşkı ile «özgür ve bilgili ruhun» serpilip gelişmesi için özgür basına arka çıktı. </a:t>
            </a:r>
          </a:p>
          <a:p>
            <a:r>
              <a:rPr lang="tr-TR" dirty="0" err="1" smtClean="0"/>
              <a:t>Milton’a</a:t>
            </a:r>
            <a:r>
              <a:rPr lang="tr-TR" dirty="0" smtClean="0"/>
              <a:t> göre basın üzerine konan genel sınırlamalar etkisiz ve yararsızdır. Bunları «çiftlik kapısını kapayarak kargaların icabına bakacağına uman </a:t>
            </a:r>
            <a:r>
              <a:rPr lang="tr-TR" dirty="0" err="1" smtClean="0"/>
              <a:t>babayiğite</a:t>
            </a:r>
            <a:r>
              <a:rPr lang="tr-TR" dirty="0" smtClean="0"/>
              <a:t>» benzetmişti.</a:t>
            </a:r>
            <a:endParaRPr lang="tr-TR" dirty="0"/>
          </a:p>
        </p:txBody>
      </p:sp>
    </p:spTree>
    <p:extLst>
      <p:ext uri="{BB962C8B-B14F-4D97-AF65-F5344CB8AC3E}">
        <p14:creationId xmlns:p14="http://schemas.microsoft.com/office/powerpoint/2010/main" val="37466828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Basına konan sansür bireylerin düşünme özgürlüğünü, basiretli davranma yeteneğini, Hristiyan'ca yaşam sürme seçeneğini kısıtladığı için de iğrençti. </a:t>
            </a:r>
            <a:r>
              <a:rPr lang="tr-TR" dirty="0" err="1" smtClean="0"/>
              <a:t>Milton’a</a:t>
            </a:r>
            <a:r>
              <a:rPr lang="tr-TR" dirty="0" smtClean="0"/>
              <a:t> göre «matbaanın anahtarı cennetten inmedir».</a:t>
            </a:r>
            <a:endParaRPr lang="tr-TR" dirty="0"/>
          </a:p>
        </p:txBody>
      </p:sp>
    </p:spTree>
    <p:extLst>
      <p:ext uri="{BB962C8B-B14F-4D97-AF65-F5344CB8AC3E}">
        <p14:creationId xmlns:p14="http://schemas.microsoft.com/office/powerpoint/2010/main" val="4793156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pPr marL="0" indent="0">
              <a:buNone/>
            </a:pPr>
            <a:r>
              <a:rPr lang="tr-TR" dirty="0" err="1"/>
              <a:t>Milton</a:t>
            </a:r>
            <a:r>
              <a:rPr lang="tr-TR" dirty="0"/>
              <a:t> yazısında basın özgürlüğünün toplum açısından yararlarını altı noktada toplamıştır: </a:t>
            </a:r>
          </a:p>
          <a:p>
            <a:pPr lvl="0"/>
            <a:r>
              <a:rPr lang="tr-TR" dirty="0"/>
              <a:t>Kötü ve yanlış fikirlerin yok edilebilmesinin en güvenceli yolu olan basın </a:t>
            </a:r>
            <a:r>
              <a:rPr lang="tr-TR" dirty="0" smtClean="0"/>
              <a:t>özgürlüğü, </a:t>
            </a:r>
            <a:r>
              <a:rPr lang="tr-TR" dirty="0"/>
              <a:t>gerçeklerin serbest olarak yayılımına olanak sağlar.</a:t>
            </a:r>
          </a:p>
          <a:p>
            <a:pPr lvl="0"/>
            <a:r>
              <a:rPr lang="tr-TR" dirty="0"/>
              <a:t>Bize yeni ve garip gelmeleri nedeniyle iyi fikirleri de kötü olarak mahkûm etmemiz tehlikesi her zaman vardır; basın özgürlüğü bunun önüne geçer.</a:t>
            </a:r>
          </a:p>
          <a:p>
            <a:pPr lvl="0"/>
            <a:r>
              <a:rPr lang="tr-TR" dirty="0"/>
              <a:t>Kötülük kaynakları çoktur ve bunların çoğuna insanların ulaşabilmesinin önüne basılmış eserlerin sansür edilmesi ile geçilemez.</a:t>
            </a:r>
          </a:p>
          <a:p>
            <a:pPr lvl="0"/>
            <a:r>
              <a:rPr lang="tr-TR" dirty="0"/>
              <a:t>İnsanların pek çoğu sansür görevini yapabilecek yetenekte değildir; bu yetenekte olan insanların ise, pek azı böyle bir görevi kabul eder.</a:t>
            </a:r>
          </a:p>
          <a:p>
            <a:pPr lvl="0"/>
            <a:r>
              <a:rPr lang="tr-TR" dirty="0"/>
              <a:t>Eserlerin ancak pek azı bütün kısımları itibariyle kötüdür; böyle olunca sansürlenen bir eserde az sayıdaki kötü kısımlar için okuyucu eserin kapsadığı bütün iyi kısımlardan mahkûm edilir. </a:t>
            </a:r>
          </a:p>
          <a:p>
            <a:pPr lvl="0"/>
            <a:r>
              <a:rPr lang="tr-TR" dirty="0"/>
              <a:t>Bir kişinin okuduğu eserdeki iyi ve kötü kısımları bizzat kendisinin ayırması hayat tecrübesi bakımından en önemli yararı sağlar.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err="1"/>
              <a:t>Milton</a:t>
            </a:r>
            <a:r>
              <a:rPr lang="tr-TR" dirty="0"/>
              <a:t>, alt başlığı “İzinsiz Basım Özgürlüğü İçin Konuşma” olan yazısında, sansürün Tanrıdan ödünç aldığı aklıyla seçim yapabilme yeteneğinde olan insanın aşağılanması anlamına geldiğini şiirsel bir biçimde ifade etmiştir:</a:t>
            </a:r>
          </a:p>
          <a:p>
            <a:pPr marL="0" indent="0">
              <a:buNone/>
            </a:pPr>
            <a:r>
              <a:rPr lang="tr-TR" dirty="0" smtClean="0"/>
              <a:t>«Devlet </a:t>
            </a:r>
            <a:r>
              <a:rPr lang="tr-TR" dirty="0"/>
              <a:t>sansürü, Tanrı’nın insanlara ihsan ettiği aklı reddediyordu. Bir çeşit cinayetti bu: Bir insanı öldüren, Tanrı’nın imgesinde yaratılmış akıllı bir yaratığı öldürür; öte yandan iyi bir kitabı yok eden, aklın kendisini ve insan aklına yansıdığı biçimiyle Tanrı’nın imgesini </a:t>
            </a:r>
            <a:r>
              <a:rPr lang="tr-TR" dirty="0" smtClean="0"/>
              <a:t>öldürür» </a:t>
            </a:r>
            <a:r>
              <a:rPr lang="tr-TR" dirty="0"/>
              <a:t>(</a:t>
            </a:r>
            <a:r>
              <a:rPr lang="tr-TR" dirty="0" err="1"/>
              <a:t>Akt</a:t>
            </a:r>
            <a:r>
              <a:rPr lang="tr-TR" dirty="0"/>
              <a:t>. </a:t>
            </a:r>
            <a:r>
              <a:rPr lang="tr-TR" dirty="0" err="1"/>
              <a:t>Keane</a:t>
            </a:r>
            <a:r>
              <a:rPr lang="tr-TR" dirty="0"/>
              <a:t>, 1993: 31</a:t>
            </a:r>
            <a:r>
              <a:rPr lang="tr-TR" dirty="0" smtClean="0"/>
              <a:t>).</a:t>
            </a:r>
            <a:endParaRPr lang="tr-TR" dirty="0"/>
          </a:p>
          <a:p>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Basının davranışlarının bireyin haklarına uygun olması fikri</a:t>
            </a:r>
          </a:p>
        </p:txBody>
      </p:sp>
      <p:sp>
        <p:nvSpPr>
          <p:cNvPr id="3" name="İçerik Yer Tutucusu 2"/>
          <p:cNvSpPr>
            <a:spLocks noGrp="1"/>
          </p:cNvSpPr>
          <p:nvPr>
            <p:ph idx="1"/>
          </p:nvPr>
        </p:nvSpPr>
        <p:spPr/>
        <p:txBody>
          <a:bodyPr>
            <a:normAutofit fontScale="92500" lnSpcReduction="20000"/>
          </a:bodyPr>
          <a:lstStyle/>
          <a:p>
            <a:r>
              <a:rPr lang="tr-TR" dirty="0" smtClean="0"/>
              <a:t>Basın özgürlüğünün doğal haklara dayanan kuramı ilk olarak </a:t>
            </a:r>
            <a:r>
              <a:rPr lang="tr-TR" dirty="0" err="1" smtClean="0"/>
              <a:t>Matthew</a:t>
            </a:r>
            <a:r>
              <a:rPr lang="tr-TR" dirty="0" smtClean="0"/>
              <a:t> </a:t>
            </a:r>
            <a:r>
              <a:rPr lang="tr-TR" dirty="0" err="1" smtClean="0"/>
              <a:t>Tindall’ın</a:t>
            </a:r>
            <a:r>
              <a:rPr lang="tr-TR" dirty="0" smtClean="0"/>
              <a:t> eserinde (1704) dile getirilmiştir. </a:t>
            </a:r>
            <a:r>
              <a:rPr lang="tr-TR" dirty="0" err="1" smtClean="0"/>
              <a:t>Tindall</a:t>
            </a:r>
            <a:r>
              <a:rPr lang="tr-TR" dirty="0" smtClean="0"/>
              <a:t> basın özgürlüğüne ilişkin dinsel gerekçeleri bir kenara itmiştir. </a:t>
            </a:r>
          </a:p>
          <a:p>
            <a:endParaRPr lang="tr-TR" dirty="0"/>
          </a:p>
          <a:p>
            <a:r>
              <a:rPr lang="tr-TR" dirty="0" smtClean="0"/>
              <a:t>«Tanrı’nın bir lütfu sonucu, insanların, altında inim inim inledikleri papaz baskısından kurtulmak için keşfedilen asil matbaacılık sanatı… bizi yeniden </a:t>
            </a:r>
            <a:r>
              <a:rPr lang="tr-TR" dirty="0" err="1" smtClean="0"/>
              <a:t>ruhbani</a:t>
            </a:r>
            <a:r>
              <a:rPr lang="tr-TR" dirty="0" smtClean="0"/>
              <a:t> köleliğe indirgemek isteyenlerin bir aracı haline gelmemeli» (1704: 288).</a:t>
            </a:r>
          </a:p>
          <a:p>
            <a:endParaRPr lang="tr-TR" dirty="0" smtClean="0"/>
          </a:p>
          <a:p>
            <a:r>
              <a:rPr lang="tr-TR" dirty="0" err="1"/>
              <a:t>Tindall</a:t>
            </a:r>
            <a:r>
              <a:rPr lang="tr-TR" dirty="0"/>
              <a:t> doğal hak ilkesini dinsel alandan siyasal alana genişletmiştir. </a:t>
            </a:r>
          </a:p>
          <a:p>
            <a:endParaRPr lang="tr-TR" dirty="0" smtClean="0"/>
          </a:p>
          <a:p>
            <a:endParaRPr lang="tr-TR" dirty="0"/>
          </a:p>
        </p:txBody>
      </p:sp>
    </p:spTree>
    <p:extLst>
      <p:ext uri="{BB962C8B-B14F-4D97-AF65-F5344CB8AC3E}">
        <p14:creationId xmlns:p14="http://schemas.microsoft.com/office/powerpoint/2010/main" val="17831507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endParaRPr lang="tr-TR" dirty="0"/>
          </a:p>
        </p:txBody>
      </p:sp>
      <p:sp>
        <p:nvSpPr>
          <p:cNvPr id="3" name="2 İçerik Yer Tutucusu"/>
          <p:cNvSpPr>
            <a:spLocks noGrp="1"/>
          </p:cNvSpPr>
          <p:nvPr>
            <p:ph idx="1"/>
          </p:nvPr>
        </p:nvSpPr>
        <p:spPr/>
        <p:txBody>
          <a:bodyPr>
            <a:normAutofit fontScale="92500" lnSpcReduction="10000"/>
          </a:bodyPr>
          <a:lstStyle/>
          <a:p>
            <a:r>
              <a:rPr lang="tr-TR" dirty="0"/>
              <a:t>XVII. yüzyılda basın özgürlüğüne yönelik düşünceleriyle öne çıkan bir diğer önemli düşünür John </a:t>
            </a:r>
            <a:r>
              <a:rPr lang="tr-TR" dirty="0" err="1"/>
              <a:t>Locke'tur</a:t>
            </a:r>
            <a:r>
              <a:rPr lang="tr-TR" dirty="0"/>
              <a:t>. 1632-1704 yılları arasında yaşamış olan ve liberalizmin öncü isimlerinden biri olan John Locke, 1694’de parlamentoda basın üzerindeki devlet sansürünün neden kaldırılması gerektiğini on sekiz madde ile açıklayan bir konuşma yapmış, sansüre devam etmenin önemli ekonomik sonuçları olacağını, sansürün İngiliz basımcılarının ticaretini zedelerken, onların diğer ülke basımcıları ile rekabetini zorlaştıracağını ileri sürmüştür. Locke, ayrıca “Özel İzin Yasası”nın hantal ve gereksiz olduğunu, genel yasaların ahlaksız kişilere karşı yeterli korumayı zaten sağladığını savunmuştur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FAYDACILIK KURAMI</a:t>
            </a:r>
            <a:endParaRPr lang="tr-TR" dirty="0"/>
          </a:p>
        </p:txBody>
      </p:sp>
      <p:sp>
        <p:nvSpPr>
          <p:cNvPr id="3" name="İçerik Yer Tutucusu 2"/>
          <p:cNvSpPr>
            <a:spLocks noGrp="1"/>
          </p:cNvSpPr>
          <p:nvPr>
            <p:ph idx="1"/>
          </p:nvPr>
        </p:nvSpPr>
        <p:spPr/>
        <p:txBody>
          <a:bodyPr>
            <a:normAutofit fontScale="85000" lnSpcReduction="20000"/>
          </a:bodyPr>
          <a:lstStyle/>
          <a:p>
            <a:pPr marL="0" indent="0">
              <a:buNone/>
            </a:pPr>
            <a:endParaRPr lang="tr-TR" dirty="0" smtClean="0"/>
          </a:p>
          <a:p>
            <a:pPr marL="0" indent="0">
              <a:buNone/>
            </a:pPr>
            <a:endParaRPr lang="tr-TR" dirty="0" smtClean="0"/>
          </a:p>
          <a:p>
            <a:pPr marL="0" indent="0">
              <a:buNone/>
            </a:pPr>
            <a:r>
              <a:rPr lang="tr-TR" dirty="0"/>
              <a:t>Faydacılık </a:t>
            </a:r>
            <a:r>
              <a:rPr lang="tr-TR" dirty="0" smtClean="0"/>
              <a:t>kuramında basın özgürlüğü baskıcı hükümetlere karşı – «yöneten küçük azınlığın davranışlarını dizginleyecek» bir denge öğesi olarak değerlendirir. </a:t>
            </a:r>
          </a:p>
          <a:p>
            <a:pPr marL="0" indent="0">
              <a:buNone/>
            </a:pPr>
            <a:endParaRPr lang="tr-TR" dirty="0"/>
          </a:p>
          <a:p>
            <a:pPr marL="0" indent="0">
              <a:buNone/>
            </a:pPr>
            <a:r>
              <a:rPr lang="tr-TR" dirty="0" smtClean="0"/>
              <a:t>Basın özgürlüğü en fazla sayıda insanın en fazla mutluluğunu sağlayacak yasaların yapılmasını ve uygulanmasını kolaylaştırır. Özgür basın mutluluğun müttefikidir. </a:t>
            </a:r>
            <a:endParaRPr lang="tr-TR" dirty="0"/>
          </a:p>
          <a:p>
            <a:pPr marL="0" indent="0">
              <a:buNone/>
            </a:pPr>
            <a:endParaRPr lang="tr-TR" dirty="0" smtClean="0"/>
          </a:p>
          <a:p>
            <a:pPr marL="0" indent="0">
              <a:buNone/>
            </a:pPr>
            <a:r>
              <a:rPr lang="tr-TR" dirty="0" smtClean="0"/>
              <a:t>Kamuoyu üzerindeki devlet sansürü </a:t>
            </a:r>
            <a:r>
              <a:rPr lang="tr-TR" dirty="0" err="1" smtClean="0"/>
              <a:t>istibdata</a:t>
            </a:r>
            <a:r>
              <a:rPr lang="tr-TR" dirty="0" smtClean="0"/>
              <a:t> verilmiş acık bir karttır. Yönetilenlerin mutluluğunun en üst seviyeye çıkarılması ilkesine aykırıdır (</a:t>
            </a:r>
            <a:r>
              <a:rPr lang="tr-TR" dirty="0" err="1" smtClean="0"/>
              <a:t>Jeremy</a:t>
            </a:r>
            <a:r>
              <a:rPr lang="tr-TR" dirty="0" smtClean="0"/>
              <a:t> Bentham, 1820).</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10395374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Hakikate Yurttaşlar Arasındaki kısıtlamasız tartışma ile Ulaşılacağı düşüncesi ve John Locke…</a:t>
            </a:r>
          </a:p>
        </p:txBody>
      </p:sp>
      <p:sp>
        <p:nvSpPr>
          <p:cNvPr id="3" name="2 İçerik Yer Tutucusu"/>
          <p:cNvSpPr>
            <a:spLocks noGrp="1"/>
          </p:cNvSpPr>
          <p:nvPr>
            <p:ph idx="1"/>
          </p:nvPr>
        </p:nvSpPr>
        <p:spPr/>
        <p:txBody>
          <a:bodyPr/>
          <a:lstStyle/>
          <a:p>
            <a:r>
              <a:rPr lang="tr-TR" dirty="0"/>
              <a:t>19. Yüzyılın ortalarında John </a:t>
            </a:r>
            <a:r>
              <a:rPr lang="tr-TR" dirty="0" err="1"/>
              <a:t>Stuart</a:t>
            </a:r>
            <a:r>
              <a:rPr lang="tr-TR" dirty="0"/>
              <a:t> </a:t>
            </a:r>
            <a:r>
              <a:rPr lang="tr-TR" dirty="0" err="1"/>
              <a:t>Mill</a:t>
            </a:r>
            <a:r>
              <a:rPr lang="tr-TR" dirty="0"/>
              <a:t> tarafından kaleme alınan “On </a:t>
            </a:r>
            <a:r>
              <a:rPr lang="tr-TR" dirty="0" err="1"/>
              <a:t>Liberty</a:t>
            </a:r>
            <a:r>
              <a:rPr lang="tr-TR" dirty="0"/>
              <a:t>” (Özgürlük Üzere) (1859) başlıklı eserin ikinci bölümünde düşünceyi açıklama ve basın özgürlüğünü haklı ve zorunlu gösteren nedenler şu şekilde açıklanmıştır: </a:t>
            </a:r>
          </a:p>
          <a:p>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lvl="0"/>
            <a:r>
              <a:rPr lang="tr-TR" dirty="0"/>
              <a:t>Hükümet ya da sivil toplum tarafından yanlış olduğu iddiasıyla susturulan herhangi bir düşünce aslında doğru olabilir</a:t>
            </a:r>
          </a:p>
          <a:p>
            <a:pPr lvl="0"/>
            <a:r>
              <a:rPr lang="tr-TR" dirty="0"/>
              <a:t>Bir düşünce yanlış bile olsa, içinde birkaç dirhem hakikat de bulunabilir. </a:t>
            </a:r>
          </a:p>
          <a:p>
            <a:r>
              <a:rPr lang="tr-TR" dirty="0"/>
              <a:t>Herhangi bir konuda egemen olan görüş, hemen hiçbir zaman hakikatin tamamı değildir. Bu nedenle tam hakikate ancak bu düşünceyi diğer düşüncelerle, zıt görüşlerle karşılaştırılarak varılabilir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Basın özgürlüğüyle ilgili 4., 5. ve 6. </a:t>
            </a:r>
            <a:r>
              <a:rPr lang="tr-TR" dirty="0" smtClean="0"/>
              <a:t>hafta </a:t>
            </a:r>
            <a:r>
              <a:rPr lang="tr-TR" dirty="0"/>
              <a:t>slaytları aşağıdaki metin temel alınarak hazırlanmıştır. Metin dersin temel kaynakları arasında yer almaktadır. </a:t>
            </a:r>
          </a:p>
          <a:p>
            <a:r>
              <a:rPr lang="tr-TR" dirty="0"/>
              <a:t>Köker ve Karaaslan Şanlı, «BASIN ÖZGÜRLÜĞÜ», İletişim Sosyoloji içinde, Anadolu </a:t>
            </a:r>
            <a:r>
              <a:rPr lang="tr-TR"/>
              <a:t>Üniversitesi </a:t>
            </a:r>
            <a:r>
              <a:rPr lang="tr-TR" smtClean="0"/>
              <a:t>Yayınları</a:t>
            </a:r>
            <a:r>
              <a:rPr lang="tr-TR" dirty="0"/>
              <a:t>, 2017. </a:t>
            </a:r>
          </a:p>
          <a:p>
            <a:endParaRPr lang="tr-TR" dirty="0"/>
          </a:p>
        </p:txBody>
      </p:sp>
    </p:spTree>
    <p:extLst>
      <p:ext uri="{BB962C8B-B14F-4D97-AF65-F5344CB8AC3E}">
        <p14:creationId xmlns:p14="http://schemas.microsoft.com/office/powerpoint/2010/main" val="10049935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18. Yüzyıl ….</a:t>
            </a:r>
            <a:endParaRPr lang="tr-TR" dirty="0"/>
          </a:p>
        </p:txBody>
      </p:sp>
      <p:sp>
        <p:nvSpPr>
          <p:cNvPr id="3" name="İçerik Yer Tutucusu 2"/>
          <p:cNvSpPr>
            <a:spLocks noGrp="1"/>
          </p:cNvSpPr>
          <p:nvPr>
            <p:ph idx="1"/>
          </p:nvPr>
        </p:nvSpPr>
        <p:spPr/>
        <p:txBody>
          <a:bodyPr>
            <a:normAutofit fontScale="92500" lnSpcReduction="20000"/>
          </a:bodyPr>
          <a:lstStyle/>
          <a:p>
            <a:r>
              <a:rPr lang="tr-TR" dirty="0"/>
              <a:t>XVIII. yüzyılın son çeyreğinde ve XIX. yüzyılın başında, Batı toplumlarında edebiyat ve düşünce alanında etkin bir yer edinen gazeteler ve dergiler, okuryazarlık yeteneklerine sahip, eğitim olanaklarını elde etmiş, düzenli bir geliri olan tüccarlar ve imalatçılar başta olmak üzere, hukukçular, öğretmenler, yazarlar, muhasebeciler, banka-borsa çalışanları olarak işaretlenebilecek meslek gruplarından ya da sadece politik iktidarı elinde tutan toprak soylusu sınıfın dışında kalan kesimlerden ilgi görmüş, yukarıda anılan toplum kesimlerini içine alan burjuva sınıfının çıkarlarını politik mecralarda (şehir ve ulusal parlamentolar bunların başında gelmektedir) savunan birer araç niteliği kazanmıştır</a:t>
            </a:r>
            <a:r>
              <a:rPr lang="tr-TR" dirty="0" smtClean="0"/>
              <a:t>.</a:t>
            </a:r>
          </a:p>
          <a:p>
            <a:endParaRPr lang="tr-TR" dirty="0"/>
          </a:p>
        </p:txBody>
      </p:sp>
    </p:spTree>
    <p:extLst>
      <p:ext uri="{BB962C8B-B14F-4D97-AF65-F5344CB8AC3E}">
        <p14:creationId xmlns:p14="http://schemas.microsoft.com/office/powerpoint/2010/main" val="34498663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Bu yüzyılda aynı zamanda siyasal gazeteciliğin ve taraflı yayıncılığın ilk örnekleri oluşturulmuştur. Bu yayınlarda eğitim ve toprak reformu gibi günün politik gündeminin tartışmalı temel konularında biriken taraflı görüşler ve bu görüşlere yönelik eleştiriler dile getirilmiştir. Gazetelerin ilk sayfaları ulusal politik gündeme ayrılmaya başlandığı gibi, üst başlıklar da metinlerden ayrılmıştır. Yargı ve eleştiri yeteneğinin gelişmesi sonucunu doğuran bu yenilikler aracılığıyla, farklı kamular politik görüşlerini ifade etme olanağı bulmuştur. </a:t>
            </a:r>
          </a:p>
          <a:p>
            <a:r>
              <a:rPr lang="tr-TR" dirty="0"/>
              <a:t>Kamu çıkarı, kamusal fayda, kamuoyu gibi kavramlar yerleşiklik kazanmaya başlamıştır. </a:t>
            </a:r>
          </a:p>
          <a:p>
            <a:endParaRPr lang="tr-TR" dirty="0"/>
          </a:p>
        </p:txBody>
      </p:sp>
    </p:spTree>
    <p:extLst>
      <p:ext uri="{BB962C8B-B14F-4D97-AF65-F5344CB8AC3E}">
        <p14:creationId xmlns:p14="http://schemas.microsoft.com/office/powerpoint/2010/main" val="39668421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Yurttaş topluluğunun siyasal katılımının sağlanmasında gazete ve dergiler önemli işlev yüklenmiş, basının yurttaşların yönetimlerden hesap sormasına aracılık etme konumu pekiştirilmiştir. XIX. yüzyılda halkın çıkarını gözetme işlevi aracılığıyla kendi meşruluk zeminini yaratan basın, liberal demokrasilerin temsili kurumları arasında sayılması gerektiğini ve “dördüncü” güç olduğunu ilan etmiş, bu durumu yasal teminat altına almak için mücadele edilmesi gerektiğini ileri sürmüştür.  </a:t>
            </a:r>
          </a:p>
          <a:p>
            <a:endParaRPr lang="tr-TR" dirty="0"/>
          </a:p>
        </p:txBody>
      </p:sp>
    </p:spTree>
    <p:extLst>
      <p:ext uri="{BB962C8B-B14F-4D97-AF65-F5344CB8AC3E}">
        <p14:creationId xmlns:p14="http://schemas.microsoft.com/office/powerpoint/2010/main" val="6179922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r>
              <a:rPr lang="tr-TR" dirty="0"/>
              <a:t>Basın, XVIII. y</a:t>
            </a:r>
            <a:r>
              <a:rPr lang="tr-TR" dirty="0" smtClean="0"/>
              <a:t>üzyılın </a:t>
            </a:r>
            <a:r>
              <a:rPr lang="tr-TR" dirty="0"/>
              <a:t>sonundan itibaren kendini meşrulaştırma düzeneklerini, özgür bilgi akışının sağlanması, kamu yararının sağlanması ya da kamu yararının “bekçisi” olmak üzerine kurmuştur. Basının yeni misyonu çıkarılan gazetelerin adlarına yansımış “Göz”, “Gözcü”, “Nöbetçi”, “Şahit” gibi gazeteler yayın hayatında yerlerini almıştır. </a:t>
            </a:r>
          </a:p>
          <a:p>
            <a:endParaRPr lang="tr-TR" dirty="0"/>
          </a:p>
        </p:txBody>
      </p:sp>
    </p:spTree>
    <p:extLst>
      <p:ext uri="{BB962C8B-B14F-4D97-AF65-F5344CB8AC3E}">
        <p14:creationId xmlns:p14="http://schemas.microsoft.com/office/powerpoint/2010/main" val="14773435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19. yüzyıl</a:t>
            </a:r>
            <a:endParaRPr lang="tr-TR" dirty="0"/>
          </a:p>
        </p:txBody>
      </p:sp>
      <p:sp>
        <p:nvSpPr>
          <p:cNvPr id="3" name="İçerik Yer Tutucusu 2"/>
          <p:cNvSpPr>
            <a:spLocks noGrp="1"/>
          </p:cNvSpPr>
          <p:nvPr>
            <p:ph idx="1"/>
          </p:nvPr>
        </p:nvSpPr>
        <p:spPr/>
        <p:txBody>
          <a:bodyPr>
            <a:normAutofit fontScale="70000" lnSpcReduction="20000"/>
          </a:bodyPr>
          <a:lstStyle/>
          <a:p>
            <a:r>
              <a:rPr lang="tr-TR" dirty="0"/>
              <a:t>Sanayi devrimi yüzyılı olarak da anılan XIX. yüzyılda küçük ve orta ölçekli işletmelere dayalı üretim tarzı, büyük işletmelere ve fabrikasyon sistemine yönelmiş,  sermaye yoğunlaşması ve tekelleşme esas hale gelmiştir. </a:t>
            </a:r>
            <a:endParaRPr lang="tr-TR" dirty="0" smtClean="0"/>
          </a:p>
          <a:p>
            <a:r>
              <a:rPr lang="tr-TR" dirty="0" smtClean="0"/>
              <a:t>Üretim </a:t>
            </a:r>
            <a:r>
              <a:rPr lang="tr-TR" dirty="0"/>
              <a:t>tarzındaki dönüşümler basın sektörünü de kapsamıştır. Kâğıt üretiminde fabrikasyon sistemine geçilmesiyle birlikte ağaç hamurunun kullanılmaya başlanılması, daha yoğun bir sermaye birikiminin pazarda gerekliliğini şart koşmuştur. </a:t>
            </a:r>
            <a:endParaRPr lang="tr-TR" dirty="0" smtClean="0"/>
          </a:p>
          <a:p>
            <a:r>
              <a:rPr lang="tr-TR" dirty="0" smtClean="0"/>
              <a:t>Kimyasal </a:t>
            </a:r>
            <a:r>
              <a:rPr lang="tr-TR" dirty="0"/>
              <a:t>ürün yardımıyla üretilen kâğıdın maliyeti düşmüş, daha çok sayıda üretilmesi, basılması ve yayılması mümkün olmuştur. Basın faaliyetlerinde zorunlu hale gelen makineleşmenin yaygınlaşması, büyük sermaye gerektirdiğinden aynı süreçte sektörde tekelleşmeler de başlamıştır. </a:t>
            </a:r>
            <a:endParaRPr lang="tr-TR" dirty="0" smtClean="0"/>
          </a:p>
          <a:p>
            <a:r>
              <a:rPr lang="tr-TR" dirty="0" smtClean="0"/>
              <a:t>Yüzyılın </a:t>
            </a:r>
            <a:r>
              <a:rPr lang="tr-TR" dirty="0"/>
              <a:t>ortalarına kadar ağır vergiler ödeyen basın gerek İngiltere’de gerekse ABD’de vergilerin azaltılması talebi başta olmak üzere her türlü yönetim engelinin kaldırılması doğrultusunda mücadele vermiştir</a:t>
            </a:r>
          </a:p>
        </p:txBody>
      </p:sp>
    </p:spTree>
    <p:extLst>
      <p:ext uri="{BB962C8B-B14F-4D97-AF65-F5344CB8AC3E}">
        <p14:creationId xmlns:p14="http://schemas.microsoft.com/office/powerpoint/2010/main" val="15449266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Yüzyılın ortalarından itibaren bu mücadeleye yeni toplumsal kesimlerin katıldığı görülmektedir. Özellikle yönetim tarafından yayınları sansüre uğrayan işçi sınıfı yayıncılığı basın özgürlüğü mücadelesinin taraflarından biri olmuştur ki yüzyılın sonunda bu durum daha da belirgin hale gelmeye başlamıştır. Ayrıca kadınlara oy hakkı talebiyle harekete geçen feminist hareket de bu mücadelenin bir diğer ortağı olmuştur. </a:t>
            </a:r>
          </a:p>
        </p:txBody>
      </p:sp>
    </p:spTree>
    <p:extLst>
      <p:ext uri="{BB962C8B-B14F-4D97-AF65-F5344CB8AC3E}">
        <p14:creationId xmlns:p14="http://schemas.microsoft.com/office/powerpoint/2010/main" val="11031231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a:t>Keane’nin</a:t>
            </a:r>
            <a:r>
              <a:rPr lang="tr-TR" dirty="0"/>
              <a:t> aktarımına göre XIX yüzyılda basın özgürlüğü mücadelesinin kazanımları şunlar </a:t>
            </a:r>
            <a:r>
              <a:rPr lang="tr-TR" dirty="0" smtClean="0"/>
              <a:t>olmuştur</a:t>
            </a:r>
            <a:r>
              <a:rPr lang="tr-TR" dirty="0"/>
              <a:t>:</a:t>
            </a:r>
            <a:br>
              <a:rPr lang="tr-TR" dirty="0"/>
            </a:br>
            <a:endParaRPr lang="tr-TR" dirty="0"/>
          </a:p>
        </p:txBody>
      </p:sp>
      <p:sp>
        <p:nvSpPr>
          <p:cNvPr id="3" name="2 İçerik Yer Tutucusu"/>
          <p:cNvSpPr>
            <a:spLocks noGrp="1"/>
          </p:cNvSpPr>
          <p:nvPr>
            <p:ph idx="1"/>
          </p:nvPr>
        </p:nvSpPr>
        <p:spPr/>
        <p:txBody>
          <a:bodyPr>
            <a:normAutofit/>
          </a:bodyPr>
          <a:lstStyle/>
          <a:p>
            <a:pPr lvl="0"/>
            <a:r>
              <a:rPr lang="tr-TR" dirty="0" smtClean="0"/>
              <a:t>Yönetici </a:t>
            </a:r>
            <a:r>
              <a:rPr lang="tr-TR" dirty="0"/>
              <a:t>sınıfları ve yönetim örgütlerinin zaaflarını ortaya koyarak onları sıkıştırmaya yaramış,</a:t>
            </a:r>
          </a:p>
          <a:p>
            <a:pPr lvl="0"/>
            <a:r>
              <a:rPr lang="tr-TR" dirty="0"/>
              <a:t>Devletin ifade özgürlüğüne getirdiği kısıtlamaların görünür hale gelmesine aracılık etmiş, </a:t>
            </a:r>
          </a:p>
          <a:p>
            <a:pPr lvl="0"/>
            <a:r>
              <a:rPr lang="tr-TR" dirty="0"/>
              <a:t>Medeni haklar ve siyasal demokrasi mücadelesine hız kazandırmış,</a:t>
            </a:r>
          </a:p>
          <a:p>
            <a:endParaRPr lang="tr-TR" dirty="0"/>
          </a:p>
        </p:txBody>
      </p:sp>
    </p:spTree>
    <p:extLst>
      <p:ext uri="{BB962C8B-B14F-4D97-AF65-F5344CB8AC3E}">
        <p14:creationId xmlns:p14="http://schemas.microsoft.com/office/powerpoint/2010/main" val="33353318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lvl="0"/>
            <a:r>
              <a:rPr lang="tr-TR" dirty="0"/>
              <a:t>Anayasa reformu, temsili kurumlara duyulan ihtiyaç, kadınların, siyahların ve göçmenlerin baskı altında tutulması gibi önemli konularda bilgi edinmesine yaramış,</a:t>
            </a:r>
          </a:p>
          <a:p>
            <a:pPr lvl="0"/>
            <a:r>
              <a:rPr lang="tr-TR" dirty="0"/>
              <a:t> İşçi sınıfına mensup yurttaşların okur yazarlık düzeylerin yükselmesini olanak sağlamış ve başka türlü edinebilmelerine olanak bulunmayan yayınları sağlayan kolektif okuma gruplarının oluşmasını teşvik etmiş,</a:t>
            </a:r>
          </a:p>
          <a:p>
            <a:pPr lvl="0"/>
            <a:r>
              <a:rPr lang="tr-TR" dirty="0"/>
              <a:t>Özgür basın ütopyası, alt sınıflardan çeşitli insan katmanlarının harekete geçmesine yardımcı olduğu gibi oy hakkına sahip olmadıkları halde toplumsal ve siyasal olaylarla ilgilenen insan sayısının artmasına da yardımcı olmuştur (</a:t>
            </a:r>
            <a:r>
              <a:rPr lang="tr-TR" dirty="0" err="1"/>
              <a:t>Keane</a:t>
            </a:r>
            <a:r>
              <a:rPr lang="tr-TR" dirty="0"/>
              <a:t>, 1993: 43)</a:t>
            </a:r>
          </a:p>
          <a:p>
            <a:endParaRPr lang="tr-TR" dirty="0"/>
          </a:p>
        </p:txBody>
      </p:sp>
    </p:spTree>
    <p:extLst>
      <p:ext uri="{BB962C8B-B14F-4D97-AF65-F5344CB8AC3E}">
        <p14:creationId xmlns:p14="http://schemas.microsoft.com/office/powerpoint/2010/main" val="344894691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i="1" dirty="0"/>
              <a:t>E.P. </a:t>
            </a:r>
            <a:r>
              <a:rPr lang="tr-TR" i="1" dirty="0" err="1"/>
              <a:t>Thompson’ın</a:t>
            </a:r>
            <a:r>
              <a:rPr lang="tr-TR" i="1" dirty="0"/>
              <a:t> İngiliz İşçi Sınıfının Oluşumu (2004) başlıklı kitabında belirttiği gibi, 1816 gibi erken bir tarihte İngiltere’de, radikal gazete ve süreli yayınları satın almak amacıyla dokumacılar tarafından ayda bir penilik bir kulüp kurulmuştur. Kulüpler ve çeşitli siyasi birlikler yoksul işçiler için kimi yerlerde  “Okuma Dernekleri”, kimi yerlerde ise kalıcı haber-odaları ya da okuma-odaları kurmuşlardır. Sabahın 8’inden akşamın 10’a kadar açık olan bu odalarda her akşam Londra gazeteleri hazır bulunanlara “</a:t>
            </a:r>
            <a:r>
              <a:rPr lang="tr-TR" i="1" dirty="0" err="1"/>
              <a:t>okunmuş”tur</a:t>
            </a:r>
            <a:r>
              <a:rPr lang="tr-TR" i="1" dirty="0"/>
              <a:t> (855). </a:t>
            </a:r>
          </a:p>
          <a:p>
            <a:endParaRPr lang="tr-TR" dirty="0"/>
          </a:p>
        </p:txBody>
      </p:sp>
    </p:spTree>
    <p:extLst>
      <p:ext uri="{BB962C8B-B14F-4D97-AF65-F5344CB8AC3E}">
        <p14:creationId xmlns:p14="http://schemas.microsoft.com/office/powerpoint/2010/main" val="255324153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XIX. yüzyıl sonu, basın özgürlüğü mücadelesinde elde edilen kazanımların yanı sıra, kurumsallaşan basına yönelik eleştirilerin de yoğunlaştığı bir döneme işaret etmektedir. </a:t>
            </a:r>
          </a:p>
        </p:txBody>
      </p:sp>
    </p:spTree>
    <p:extLst>
      <p:ext uri="{BB962C8B-B14F-4D97-AF65-F5344CB8AC3E}">
        <p14:creationId xmlns:p14="http://schemas.microsoft.com/office/powerpoint/2010/main" val="39038069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109799" y="1725388"/>
            <a:ext cx="10788995" cy="5970703"/>
          </a:xfrm>
        </p:spPr>
        <p:txBody>
          <a:bodyPr/>
          <a:lstStyle/>
          <a:p>
            <a:endParaRPr lang="tr-T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196752"/>
            <a:ext cx="6192688" cy="439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671918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fontScale="47500" lnSpcReduction="20000"/>
          </a:bodyPr>
          <a:lstStyle/>
          <a:p>
            <a:pPr marL="0" indent="0">
              <a:buNone/>
            </a:pPr>
            <a:r>
              <a:rPr lang="tr-TR" sz="2900" dirty="0" err="1" smtClean="0"/>
              <a:t>Peterson</a:t>
            </a:r>
            <a:r>
              <a:rPr lang="tr-TR" sz="2900" dirty="0" smtClean="0"/>
              <a:t> </a:t>
            </a:r>
            <a:r>
              <a:rPr lang="tr-TR" sz="2900" dirty="0"/>
              <a:t>bu eleştirileri yedi maddede özetlemiştir, bunlar: </a:t>
            </a:r>
            <a:endParaRPr lang="tr-TR" sz="2900" dirty="0" smtClean="0"/>
          </a:p>
          <a:p>
            <a:r>
              <a:rPr lang="tr-TR" sz="3400" dirty="0" smtClean="0"/>
              <a:t>1</a:t>
            </a:r>
            <a:r>
              <a:rPr lang="tr-TR" sz="3400" dirty="0"/>
              <a:t>) Basının iktidarını kendi amaçları için kullandığı, medya patronlarının özellikle politik ve ekonomik konularda kendi görüşlerini yaydıkları</a:t>
            </a:r>
            <a:r>
              <a:rPr lang="tr-TR" sz="3400" dirty="0" smtClean="0"/>
              <a:t>;</a:t>
            </a:r>
          </a:p>
          <a:p>
            <a:r>
              <a:rPr lang="tr-TR" sz="3400" dirty="0" smtClean="0"/>
              <a:t> </a:t>
            </a:r>
            <a:r>
              <a:rPr lang="tr-TR" sz="3400" dirty="0"/>
              <a:t>2) Basının büyük şirketlerin hizmetinde olduğu ve reklam sektörünün </a:t>
            </a:r>
            <a:r>
              <a:rPr lang="tr-TR" sz="3400" dirty="0" err="1"/>
              <a:t>editöryel</a:t>
            </a:r>
            <a:r>
              <a:rPr lang="tr-TR" sz="3400" dirty="0"/>
              <a:t> bağımsızlığa yer vermeyecek şekilde denetimi elinde tuttuğu</a:t>
            </a:r>
            <a:r>
              <a:rPr lang="tr-TR" sz="3400" dirty="0" smtClean="0"/>
              <a:t>;</a:t>
            </a:r>
          </a:p>
          <a:p>
            <a:r>
              <a:rPr lang="tr-TR" sz="3400" dirty="0" smtClean="0"/>
              <a:t> </a:t>
            </a:r>
            <a:r>
              <a:rPr lang="tr-TR" sz="3400" dirty="0"/>
              <a:t>3) Basının sosyal değişime direndiği; </a:t>
            </a:r>
            <a:endParaRPr lang="tr-TR" sz="3400" dirty="0" smtClean="0"/>
          </a:p>
          <a:p>
            <a:r>
              <a:rPr lang="tr-TR" sz="3400" dirty="0" smtClean="0"/>
              <a:t>4</a:t>
            </a:r>
            <a:r>
              <a:rPr lang="tr-TR" sz="3400" dirty="0"/>
              <a:t>) Sansasyonel haberlerin ve eğlencenin yayın içeriklerinde daha çok yer edindiği; </a:t>
            </a:r>
            <a:endParaRPr lang="tr-TR" sz="3400" dirty="0" smtClean="0"/>
          </a:p>
          <a:p>
            <a:r>
              <a:rPr lang="tr-TR" sz="3400" dirty="0" smtClean="0"/>
              <a:t>5</a:t>
            </a:r>
            <a:r>
              <a:rPr lang="tr-TR" sz="3400" dirty="0"/>
              <a:t>) Basının kamu ahlakını tehlikeye attığı; </a:t>
            </a:r>
            <a:endParaRPr lang="tr-TR" sz="3400" dirty="0" smtClean="0"/>
          </a:p>
          <a:p>
            <a:r>
              <a:rPr lang="tr-TR" sz="3400" dirty="0" smtClean="0"/>
              <a:t>6</a:t>
            </a:r>
            <a:r>
              <a:rPr lang="tr-TR" sz="3400" dirty="0"/>
              <a:t>) İnsanların özel hayatlarına saldırdığı </a:t>
            </a:r>
          </a:p>
          <a:p>
            <a:r>
              <a:rPr lang="tr-TR" sz="3400" dirty="0" smtClean="0"/>
              <a:t> </a:t>
            </a:r>
            <a:r>
              <a:rPr lang="tr-TR" sz="3400" dirty="0"/>
              <a:t>7) Belirli bir </a:t>
            </a:r>
            <a:r>
              <a:rPr lang="tr-TR" sz="3400" dirty="0" err="1"/>
              <a:t>sosyo</a:t>
            </a:r>
            <a:r>
              <a:rPr lang="tr-TR" sz="3400" dirty="0"/>
              <a:t>-ekonomik sınıfın kontrolünde olduğu, yönündeki eleştirilerdir (1963:78).</a:t>
            </a:r>
          </a:p>
          <a:p>
            <a:endParaRPr lang="tr-TR" dirty="0"/>
          </a:p>
          <a:p>
            <a:endParaRPr lang="tr-T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XX. Yüzyıl</a:t>
            </a:r>
            <a:endParaRPr lang="tr-TR" dirty="0"/>
          </a:p>
        </p:txBody>
      </p:sp>
      <p:sp>
        <p:nvSpPr>
          <p:cNvPr id="3" name="İçerik Yer Tutucusu 2"/>
          <p:cNvSpPr>
            <a:spLocks noGrp="1"/>
          </p:cNvSpPr>
          <p:nvPr>
            <p:ph idx="1"/>
          </p:nvPr>
        </p:nvSpPr>
        <p:spPr/>
        <p:txBody>
          <a:bodyPr/>
          <a:lstStyle/>
          <a:p>
            <a:r>
              <a:rPr lang="tr-TR" dirty="0"/>
              <a:t>XX. yüzyılda gazetelerin aşırı ticarileşmesi ve eleştirel niteliklerinin yok olması, basının “dördüncü güç” niteliğini kaybederek iktidar bloğu içerisinde yer alması, basın patronlarının yayınları kendi çıkarları doğrultusunda yönlendirmesi gibi eleştiriler yoğunluğunu ve şiddetini arttırmıştır. </a:t>
            </a:r>
          </a:p>
        </p:txBody>
      </p:sp>
    </p:spTree>
    <p:extLst>
      <p:ext uri="{BB962C8B-B14F-4D97-AF65-F5344CB8AC3E}">
        <p14:creationId xmlns:p14="http://schemas.microsoft.com/office/powerpoint/2010/main" val="59593684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 eleştiriler, I. Dünya Savaşı sonrasında birçok modern devlette savaş nedeniyle basına getirilen sansürün kaldırılmasının ardından, öğretmen dernekleri, kilise kuruluşları, iyi ahlak anlayışının yerleştirilmesini amaçlayan dernekler tarafından dile getirilmiş, çoğulcu toplum anlayışını zedelemeyecek şekilde devletin, basını kanun dâhilinde sınırlaması talep edilmiştir (Köker, 2007: 141). </a:t>
            </a:r>
          </a:p>
        </p:txBody>
      </p:sp>
    </p:spTree>
    <p:extLst>
      <p:ext uri="{BB962C8B-B14F-4D97-AF65-F5344CB8AC3E}">
        <p14:creationId xmlns:p14="http://schemas.microsoft.com/office/powerpoint/2010/main" val="24490406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Bu talepler karşılığını bulmuş; basının devlet müdahalesine karşı ilk defa yasayla korunduğu Amerikan Anayasası’nın “Kongre basın ve konuşma özgürlüğünü sınırlayıcı yasa yapamaz” ilkesini getiren 1791 tarihli ilk değişiklik maddesine rağmen; 1918’de muzır/kışkırtıcı yayınlarla ilgili bir yasa Amerika Birleşik Devletleri’nde onaylanmış; özellikle II. Dünya Savaşından sonra batılı demokratik ülkelerin çoğunda basının kişilerin temel haklarına saldıracak şekilde kötüye kullanımını önlemeye ve basın sektöründeki tekelleşmeyi düzenlemeye yönelik yasal düzenlemeler yapılmıştır (</a:t>
            </a:r>
            <a:r>
              <a:rPr lang="tr-TR" dirty="0" err="1"/>
              <a:t>Curran</a:t>
            </a:r>
            <a:r>
              <a:rPr lang="tr-TR" dirty="0"/>
              <a:t> </a:t>
            </a:r>
            <a:r>
              <a:rPr lang="tr-TR" dirty="0" err="1"/>
              <a:t>and</a:t>
            </a:r>
            <a:r>
              <a:rPr lang="tr-TR" dirty="0"/>
              <a:t> </a:t>
            </a:r>
            <a:r>
              <a:rPr lang="tr-TR" dirty="0" err="1"/>
              <a:t>Seaton</a:t>
            </a:r>
            <a:r>
              <a:rPr lang="tr-TR" dirty="0"/>
              <a:t>, 1991: 70-83). </a:t>
            </a:r>
          </a:p>
          <a:p>
            <a:endParaRPr lang="tr-TR" dirty="0"/>
          </a:p>
        </p:txBody>
      </p:sp>
    </p:spTree>
    <p:extLst>
      <p:ext uri="{BB962C8B-B14F-4D97-AF65-F5344CB8AC3E}">
        <p14:creationId xmlns:p14="http://schemas.microsoft.com/office/powerpoint/2010/main" val="5439413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Basın Özgürlüğünün Tarihsel Gelişimi ve Felsefi </a:t>
            </a:r>
            <a:r>
              <a:rPr lang="tr-TR" dirty="0" smtClean="0"/>
              <a:t>Temelleri</a:t>
            </a:r>
            <a:endParaRPr lang="tr-TR" dirty="0"/>
          </a:p>
        </p:txBody>
      </p:sp>
      <p:sp>
        <p:nvSpPr>
          <p:cNvPr id="3" name="İçerik Yer Tutucusu 2"/>
          <p:cNvSpPr>
            <a:spLocks noGrp="1"/>
          </p:cNvSpPr>
          <p:nvPr>
            <p:ph idx="1"/>
          </p:nvPr>
        </p:nvSpPr>
        <p:spPr/>
        <p:txBody>
          <a:bodyPr/>
          <a:lstStyle/>
          <a:p>
            <a:r>
              <a:rPr lang="tr-TR" dirty="0" smtClean="0"/>
              <a:t>Basın </a:t>
            </a:r>
            <a:r>
              <a:rPr lang="tr-TR" dirty="0"/>
              <a:t>özgürlüğü mücadelesi, modern demokrasilerin yerleşmesini mümkün kılmıştır</a:t>
            </a:r>
            <a:r>
              <a:rPr lang="tr-TR" dirty="0" smtClean="0"/>
              <a:t>.</a:t>
            </a:r>
          </a:p>
          <a:p>
            <a:r>
              <a:rPr lang="tr-TR" dirty="0"/>
              <a:t>Basın özgürlüğü mücadelesi hem din, inanç ve vicdan özgürlüğü mücadelesi hem de düşünce özgürlüğü mücadelesi ile iç içe geçmiştir.</a:t>
            </a:r>
          </a:p>
        </p:txBody>
      </p:sp>
    </p:spTree>
    <p:extLst>
      <p:ext uri="{BB962C8B-B14F-4D97-AF65-F5344CB8AC3E}">
        <p14:creationId xmlns:p14="http://schemas.microsoft.com/office/powerpoint/2010/main" val="17524036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Basın özgürlüğü sadece basının özgürlüğü müdür? </a:t>
            </a:r>
            <a:endParaRPr lang="tr-TR" dirty="0"/>
          </a:p>
        </p:txBody>
      </p:sp>
      <p:sp>
        <p:nvSpPr>
          <p:cNvPr id="3" name="İçerik Yer Tutucusu 2"/>
          <p:cNvSpPr>
            <a:spLocks noGrp="1"/>
          </p:cNvSpPr>
          <p:nvPr>
            <p:ph idx="1"/>
          </p:nvPr>
        </p:nvSpPr>
        <p:spPr/>
        <p:txBody>
          <a:bodyPr>
            <a:normAutofit fontScale="92500"/>
          </a:bodyPr>
          <a:lstStyle/>
          <a:p>
            <a:r>
              <a:rPr lang="tr-TR" dirty="0"/>
              <a:t>Kamuyu ilgilendiren ya da ilgilendirmesi gereken tüm olaylar hakkında objektif ve gerçekleri yansıtacak biçimde kamuoyunu aydınlatmak</a:t>
            </a:r>
            <a:r>
              <a:rPr lang="tr-TR" dirty="0" smtClean="0"/>
              <a:t>,</a:t>
            </a:r>
          </a:p>
          <a:p>
            <a:r>
              <a:rPr lang="tr-TR" dirty="0" smtClean="0"/>
              <a:t> </a:t>
            </a:r>
            <a:r>
              <a:rPr lang="tr-TR" dirty="0"/>
              <a:t>çeşitli sorunlar karşısında kamuoyunu düşünmeye çağıracak tarzda tartışmalar açmak, </a:t>
            </a:r>
            <a:endParaRPr lang="tr-TR" dirty="0" smtClean="0"/>
          </a:p>
          <a:p>
            <a:r>
              <a:rPr lang="tr-TR" dirty="0" smtClean="0"/>
              <a:t>toplumsal </a:t>
            </a:r>
            <a:r>
              <a:rPr lang="tr-TR" dirty="0"/>
              <a:t>ve siyasal oluşumlar üzerinde doğru ve gerçeğe uygun bilgilerle siyasal iktidarları denetlemek, eleştirmek ve uyarmak</a:t>
            </a:r>
            <a:r>
              <a:rPr lang="tr-TR" dirty="0" smtClean="0"/>
              <a:t>,</a:t>
            </a:r>
          </a:p>
          <a:p>
            <a:r>
              <a:rPr lang="tr-TR" dirty="0" smtClean="0"/>
              <a:t> </a:t>
            </a:r>
            <a:r>
              <a:rPr lang="tr-TR" dirty="0"/>
              <a:t>yaşanılan toplumun ve tüm insanlığın sorunları konusunda halkı bilgilendirmek, demokratik toplumlarda basının kamusal görevleri arasındadır</a:t>
            </a:r>
          </a:p>
        </p:txBody>
      </p:sp>
    </p:spTree>
    <p:extLst>
      <p:ext uri="{BB962C8B-B14F-4D97-AF65-F5344CB8AC3E}">
        <p14:creationId xmlns:p14="http://schemas.microsoft.com/office/powerpoint/2010/main" val="35913471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r>
              <a:rPr lang="tr-TR" sz="3600" dirty="0" smtClean="0"/>
              <a:t>Devlet sansüründen kurtulma ve «basın özgürlüğü» ile ilgili modern idealler nasıl ortaya çıktı?</a:t>
            </a:r>
            <a:endParaRPr lang="tr-TR" sz="3600" dirty="0"/>
          </a:p>
        </p:txBody>
      </p:sp>
    </p:spTree>
    <p:extLst>
      <p:ext uri="{BB962C8B-B14F-4D97-AF65-F5344CB8AC3E}">
        <p14:creationId xmlns:p14="http://schemas.microsoft.com/office/powerpoint/2010/main" val="37119158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a:t/>
            </a:r>
            <a:br>
              <a:rPr lang="tr-TR" dirty="0"/>
            </a:br>
            <a:endParaRPr lang="tr-TR" dirty="0"/>
          </a:p>
        </p:txBody>
      </p:sp>
      <p:sp>
        <p:nvSpPr>
          <p:cNvPr id="3" name="2 İçerik Yer Tutucusu"/>
          <p:cNvSpPr>
            <a:spLocks noGrp="1"/>
          </p:cNvSpPr>
          <p:nvPr>
            <p:ph idx="1"/>
          </p:nvPr>
        </p:nvSpPr>
        <p:spPr/>
        <p:txBody>
          <a:bodyPr>
            <a:normAutofit/>
          </a:bodyPr>
          <a:lstStyle/>
          <a:p>
            <a:r>
              <a:rPr lang="tr-TR" dirty="0"/>
              <a:t>Avrupa’da basın özgürlüğü mücadelesi, ilk olarak İngiltere’de XVII. yüzyılda başlamış, asıl gücünü XVIII. yüzyılda kazanmış, hızla Amerika’ya yayılmış ve Kıta Avrupa’sını etkilemiştir (</a:t>
            </a:r>
            <a:r>
              <a:rPr lang="tr-TR" dirty="0" err="1"/>
              <a:t>Keane</a:t>
            </a:r>
            <a:r>
              <a:rPr lang="tr-TR" dirty="0"/>
              <a:t>, 1993: 27). Bu yüzyıllar aynı zamanda liberalizmin düşünsel temellerinin atıldığı ve ilk uygulama alanı bulduğu bir dönem olduğundan, basın özgürlüğü taleplerine ilişkin ilk modern metinler liberal düşüncenin ana kaynaklarını oluşturacak düşünürlerce yazılmıştır. </a:t>
            </a:r>
          </a:p>
        </p:txBody>
      </p:sp>
    </p:spTree>
    <p:extLst>
      <p:ext uri="{BB962C8B-B14F-4D97-AF65-F5344CB8AC3E}">
        <p14:creationId xmlns:p14="http://schemas.microsoft.com/office/powerpoint/2010/main" val="20596902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Basın özgürlüğü felsefesi</a:t>
            </a:r>
            <a:endParaRPr lang="tr-TR" dirty="0"/>
          </a:p>
        </p:txBody>
      </p:sp>
      <p:sp>
        <p:nvSpPr>
          <p:cNvPr id="3" name="İçerik Yer Tutucusu 2"/>
          <p:cNvSpPr>
            <a:spLocks noGrp="1"/>
          </p:cNvSpPr>
          <p:nvPr>
            <p:ph idx="1"/>
          </p:nvPr>
        </p:nvSpPr>
        <p:spPr/>
        <p:txBody>
          <a:bodyPr/>
          <a:lstStyle/>
          <a:p>
            <a:r>
              <a:rPr lang="tr-TR" dirty="0" smtClean="0"/>
              <a:t>Teolojik yaklaşım </a:t>
            </a:r>
          </a:p>
          <a:p>
            <a:r>
              <a:rPr lang="tr-TR" dirty="0" smtClean="0"/>
              <a:t>Basının davranışlarının </a:t>
            </a:r>
            <a:r>
              <a:rPr lang="tr-TR" i="1" dirty="0" smtClean="0"/>
              <a:t>bireyin haklarına </a:t>
            </a:r>
            <a:r>
              <a:rPr lang="tr-TR" dirty="0" smtClean="0"/>
              <a:t>uygun olması fikri</a:t>
            </a:r>
          </a:p>
          <a:p>
            <a:r>
              <a:rPr lang="tr-TR" dirty="0" smtClean="0"/>
              <a:t>Faydacılık kuramı</a:t>
            </a:r>
          </a:p>
          <a:p>
            <a:r>
              <a:rPr lang="tr-TR" i="1" dirty="0" smtClean="0"/>
              <a:t>Hakikate</a:t>
            </a:r>
            <a:r>
              <a:rPr lang="tr-TR" dirty="0" smtClean="0"/>
              <a:t> yurttaşlar arasında kısıtlamasız tartışma yoluyla ulaşılacağı düşüncesi </a:t>
            </a:r>
          </a:p>
          <a:p>
            <a:endParaRPr lang="tr-TR" dirty="0"/>
          </a:p>
        </p:txBody>
      </p:sp>
    </p:spTree>
    <p:extLst>
      <p:ext uri="{BB962C8B-B14F-4D97-AF65-F5344CB8AC3E}">
        <p14:creationId xmlns:p14="http://schemas.microsoft.com/office/powerpoint/2010/main" val="31067094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TEOlojik</a:t>
            </a:r>
            <a:r>
              <a:rPr lang="tr-TR" dirty="0" smtClean="0"/>
              <a:t> yaklaşım ve JOHN MİLTON’UN İDDİALARI</a:t>
            </a:r>
            <a:endParaRPr lang="tr-TR" dirty="0"/>
          </a:p>
        </p:txBody>
      </p:sp>
      <p:sp>
        <p:nvSpPr>
          <p:cNvPr id="3" name="2 İçerik Yer Tutucusu"/>
          <p:cNvSpPr>
            <a:spLocks noGrp="1"/>
          </p:cNvSpPr>
          <p:nvPr>
            <p:ph idx="1"/>
          </p:nvPr>
        </p:nvSpPr>
        <p:spPr/>
        <p:txBody>
          <a:bodyPr/>
          <a:lstStyle/>
          <a:p>
            <a:r>
              <a:rPr lang="tr-TR" dirty="0"/>
              <a:t>Liberalizm akımının basın özgürlüğü alanındaki ilk önemli temsilcisi John </a:t>
            </a:r>
            <a:r>
              <a:rPr lang="tr-TR" dirty="0" err="1"/>
              <a:t>Milton’un</a:t>
            </a:r>
            <a:r>
              <a:rPr lang="tr-TR" dirty="0"/>
              <a:t> basın özgürlüğü tarihi açısından bir klasik sayılan </a:t>
            </a:r>
            <a:r>
              <a:rPr lang="tr-TR" i="1" dirty="0" err="1"/>
              <a:t>Areopagitica</a:t>
            </a:r>
            <a:r>
              <a:rPr lang="tr-TR" i="1" dirty="0"/>
              <a:t>: John </a:t>
            </a:r>
            <a:r>
              <a:rPr lang="tr-TR" i="1" dirty="0" err="1"/>
              <a:t>Milton’dan</a:t>
            </a:r>
            <a:r>
              <a:rPr lang="tr-TR" i="1" dirty="0"/>
              <a:t> İngiltere Parlamentosu’na Sansürsüz Basım Hakkında Söylev</a:t>
            </a:r>
            <a:r>
              <a:rPr lang="tr-TR" dirty="0"/>
              <a:t> başlıklı yazısı, XVII. yüzyılın ortalarında 1644’te sansür yasasının geçerli olduğu bir dönemde kaleme alınmıştır.</a:t>
            </a:r>
          </a:p>
          <a:p>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
  <TotalTime>319</TotalTime>
  <Words>2046</Words>
  <Application>Microsoft Office PowerPoint</Application>
  <PresentationFormat>Ekran Gösterisi (4:3)</PresentationFormat>
  <Paragraphs>89</Paragraphs>
  <Slides>33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33</vt:i4>
      </vt:variant>
    </vt:vector>
  </HeadingPairs>
  <TitlesOfParts>
    <vt:vector size="36" baseType="lpstr">
      <vt:lpstr>Century Gothic</vt:lpstr>
      <vt:lpstr>Wingdings 3</vt:lpstr>
      <vt:lpstr>Dilim</vt:lpstr>
      <vt:lpstr>BASIN ÖZGÜRLÜĞÜ</vt:lpstr>
      <vt:lpstr>PowerPoint Sunusu</vt:lpstr>
      <vt:lpstr>PowerPoint Sunusu</vt:lpstr>
      <vt:lpstr>Basın Özgürlüğünün Tarihsel Gelişimi ve Felsefi Temelleri</vt:lpstr>
      <vt:lpstr>Basın özgürlüğü sadece basının özgürlüğü müdür? </vt:lpstr>
      <vt:lpstr>PowerPoint Sunusu</vt:lpstr>
      <vt:lpstr> </vt:lpstr>
      <vt:lpstr>Basın özgürlüğü felsefesi</vt:lpstr>
      <vt:lpstr>TEOlojik yaklaşım ve JOHN MİLTON’UN İDDİALARI</vt:lpstr>
      <vt:lpstr>PowerPoint Sunusu</vt:lpstr>
      <vt:lpstr>PowerPoint Sunusu</vt:lpstr>
      <vt:lpstr>PowerPoint Sunusu</vt:lpstr>
      <vt:lpstr>PowerPoint Sunusu</vt:lpstr>
      <vt:lpstr>PowerPoint Sunusu</vt:lpstr>
      <vt:lpstr>Basının davranışlarının bireyin haklarına uygun olması fikri</vt:lpstr>
      <vt:lpstr>PowerPoint Sunusu</vt:lpstr>
      <vt:lpstr>FAYDACILIK KURAMI</vt:lpstr>
      <vt:lpstr>Hakikate Yurttaşlar Arasındaki kısıtlamasız tartışma ile Ulaşılacağı düşüncesi ve John Locke…</vt:lpstr>
      <vt:lpstr>PowerPoint Sunusu</vt:lpstr>
      <vt:lpstr>18. Yüzyıl ….</vt:lpstr>
      <vt:lpstr>PowerPoint Sunusu</vt:lpstr>
      <vt:lpstr>PowerPoint Sunusu</vt:lpstr>
      <vt:lpstr>PowerPoint Sunusu</vt:lpstr>
      <vt:lpstr>19. yüzyıl</vt:lpstr>
      <vt:lpstr>PowerPoint Sunusu</vt:lpstr>
      <vt:lpstr>Keane’nin aktarımına göre XIX yüzyılda basın özgürlüğü mücadelesinin kazanımları şunlar olmuştur: </vt:lpstr>
      <vt:lpstr>PowerPoint Sunusu</vt:lpstr>
      <vt:lpstr>PowerPoint Sunusu</vt:lpstr>
      <vt:lpstr>PowerPoint Sunusu</vt:lpstr>
      <vt:lpstr>PowerPoint Sunusu</vt:lpstr>
      <vt:lpstr>XX. Yüzyıl</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BASIN ÖZGÜRLÜĞÜ</dc:title>
  <dc:creator>pc</dc:creator>
  <cp:lastModifiedBy>HKARAASLAN</cp:lastModifiedBy>
  <cp:revision>36</cp:revision>
  <dcterms:created xsi:type="dcterms:W3CDTF">2014-02-27T23:30:25Z</dcterms:created>
  <dcterms:modified xsi:type="dcterms:W3CDTF">2019-02-28T12:46:11Z</dcterms:modified>
</cp:coreProperties>
</file>