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302" r:id="rId2"/>
    <p:sldId id="303" r:id="rId3"/>
    <p:sldId id="304" r:id="rId4"/>
    <p:sldId id="305" r:id="rId5"/>
    <p:sldId id="306" r:id="rId6"/>
    <p:sldId id="307" r:id="rId7"/>
    <p:sldId id="308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B69D-BA7B-4A35-9E9F-1F376A607EDC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2656FC3D-D3ED-49C1-A1D8-88FB2AA31EA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1991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B69D-BA7B-4A35-9E9F-1F376A607EDC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2656FC3D-D3ED-49C1-A1D8-88FB2AA31EA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20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B69D-BA7B-4A35-9E9F-1F376A607EDC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2656FC3D-D3ED-49C1-A1D8-88FB2AA31EA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347472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B69D-BA7B-4A35-9E9F-1F376A607EDC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656FC3D-D3ED-49C1-A1D8-88FB2AA31EA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11787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B69D-BA7B-4A35-9E9F-1F376A607EDC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656FC3D-D3ED-49C1-A1D8-88FB2AA31EA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883652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B69D-BA7B-4A35-9E9F-1F376A607EDC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656FC3D-D3ED-49C1-A1D8-88FB2AA31EA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80140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B69D-BA7B-4A35-9E9F-1F376A607EDC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6FC3D-D3ED-49C1-A1D8-88FB2AA31EA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08309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B69D-BA7B-4A35-9E9F-1F376A607EDC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6FC3D-D3ED-49C1-A1D8-88FB2AA31EA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7285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B69D-BA7B-4A35-9E9F-1F376A607EDC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6FC3D-D3ED-49C1-A1D8-88FB2AA31EA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1448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B69D-BA7B-4A35-9E9F-1F376A607EDC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2656FC3D-D3ED-49C1-A1D8-88FB2AA31EA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528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B69D-BA7B-4A35-9E9F-1F376A607EDC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2656FC3D-D3ED-49C1-A1D8-88FB2AA31EA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376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B69D-BA7B-4A35-9E9F-1F376A607EDC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2656FC3D-D3ED-49C1-A1D8-88FB2AA31EA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1609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B69D-BA7B-4A35-9E9F-1F376A607EDC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6FC3D-D3ED-49C1-A1D8-88FB2AA31EA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5899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B69D-BA7B-4A35-9E9F-1F376A607EDC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6FC3D-D3ED-49C1-A1D8-88FB2AA31EA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6449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B69D-BA7B-4A35-9E9F-1F376A607EDC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56FC3D-D3ED-49C1-A1D8-88FB2AA31EA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0081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9CB69D-BA7B-4A35-9E9F-1F376A607EDC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656FC3D-D3ED-49C1-A1D8-88FB2AA31EA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939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9CB69D-BA7B-4A35-9E9F-1F376A607EDC}" type="datetimeFigureOut">
              <a:rPr lang="tr-TR" smtClean="0"/>
              <a:pPr/>
              <a:t>15.03.2019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656FC3D-D3ED-49C1-A1D8-88FB2AA31EA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263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75657" y="624110"/>
            <a:ext cx="7058744" cy="716658"/>
          </a:xfrm>
        </p:spPr>
        <p:txBody>
          <a:bodyPr/>
          <a:lstStyle/>
          <a:p>
            <a:r>
              <a:rPr lang="tr-TR" dirty="0" smtClean="0"/>
              <a:t>Global Dağıtım Sistemleri (GDS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601" y="2564904"/>
            <a:ext cx="7562800" cy="3346318"/>
          </a:xfrm>
        </p:spPr>
        <p:txBody>
          <a:bodyPr/>
          <a:lstStyle/>
          <a:p>
            <a:r>
              <a:rPr lang="tr-TR" dirty="0" smtClean="0">
                <a:latin typeface="Cambria" panose="02040503050406030204" pitchFamily="18" charset="0"/>
              </a:rPr>
              <a:t>Hava yollarının ürünlerinin dağıtımını yapmaktadır. GDS‟e en iyi fiyatı ve en iyi tarifeyi müşterinin önüne getirir. Hava yolu otel, turlar hepsi bir arada GDS üzerinden sipariş edilebilmektedir</a:t>
            </a:r>
            <a:endParaRPr lang="tr-TR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99592" y="1772816"/>
            <a:ext cx="8092008" cy="4307309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Cambria" panose="02040503050406030204" pitchFamily="18" charset="0"/>
              </a:rPr>
              <a:t>Rezervasyon sırasında bilgisayar verilen bilgiler şunlardır </a:t>
            </a:r>
          </a:p>
          <a:p>
            <a:r>
              <a:rPr lang="tr-TR" dirty="0" smtClean="0">
                <a:latin typeface="Cambria" panose="02040503050406030204" pitchFamily="18" charset="0"/>
              </a:rPr>
              <a:t> </a:t>
            </a:r>
            <a:r>
              <a:rPr lang="tr-TR" dirty="0" smtClean="0">
                <a:latin typeface="Cambria" panose="02040503050406030204" pitchFamily="18" charset="0"/>
              </a:rPr>
              <a:t>Oda çeşitleri</a:t>
            </a:r>
          </a:p>
          <a:p>
            <a:r>
              <a:rPr lang="tr-TR" dirty="0" smtClean="0">
                <a:latin typeface="Cambria" panose="02040503050406030204" pitchFamily="18" charset="0"/>
              </a:rPr>
              <a:t> </a:t>
            </a:r>
            <a:r>
              <a:rPr lang="tr-TR" dirty="0" smtClean="0">
                <a:latin typeface="Cambria" panose="02040503050406030204" pitchFamily="18" charset="0"/>
              </a:rPr>
              <a:t> </a:t>
            </a:r>
            <a:r>
              <a:rPr lang="tr-TR" dirty="0" smtClean="0">
                <a:latin typeface="Cambria" panose="02040503050406030204" pitchFamily="18" charset="0"/>
              </a:rPr>
              <a:t>Oda fiyatları </a:t>
            </a:r>
          </a:p>
          <a:p>
            <a:r>
              <a:rPr lang="tr-TR" dirty="0" smtClean="0">
                <a:latin typeface="Cambria" panose="02040503050406030204" pitchFamily="18" charset="0"/>
              </a:rPr>
              <a:t> </a:t>
            </a:r>
            <a:r>
              <a:rPr lang="tr-TR" dirty="0" smtClean="0">
                <a:latin typeface="Cambria" panose="02040503050406030204" pitchFamily="18" charset="0"/>
              </a:rPr>
              <a:t>Odaların standart ve kaliteleri </a:t>
            </a:r>
          </a:p>
          <a:p>
            <a:r>
              <a:rPr lang="tr-TR" dirty="0" smtClean="0">
                <a:latin typeface="Cambria" panose="02040503050406030204" pitchFamily="18" charset="0"/>
              </a:rPr>
              <a:t> </a:t>
            </a:r>
            <a:r>
              <a:rPr lang="tr-TR" dirty="0" smtClean="0">
                <a:latin typeface="Cambria" panose="02040503050406030204" pitchFamily="18" charset="0"/>
              </a:rPr>
              <a:t>Odaların yerleşim durumu (konumu) </a:t>
            </a:r>
          </a:p>
          <a:p>
            <a:r>
              <a:rPr lang="tr-TR" dirty="0" smtClean="0">
                <a:latin typeface="Cambria" panose="02040503050406030204" pitchFamily="18" charset="0"/>
              </a:rPr>
              <a:t> </a:t>
            </a:r>
            <a:r>
              <a:rPr lang="tr-TR" dirty="0" smtClean="0">
                <a:latin typeface="Cambria" panose="02040503050406030204" pitchFamily="18" charset="0"/>
              </a:rPr>
              <a:t>Promosyon (tanıtım) paketleri </a:t>
            </a:r>
          </a:p>
          <a:p>
            <a:r>
              <a:rPr lang="tr-TR" dirty="0" smtClean="0">
                <a:latin typeface="Cambria" panose="02040503050406030204" pitchFamily="18" charset="0"/>
              </a:rPr>
              <a:t> </a:t>
            </a:r>
            <a:r>
              <a:rPr lang="tr-TR" dirty="0" smtClean="0">
                <a:latin typeface="Cambria" panose="02040503050406030204" pitchFamily="18" charset="0"/>
              </a:rPr>
              <a:t>Seyahat acentesi indirimleri</a:t>
            </a:r>
          </a:p>
          <a:p>
            <a:r>
              <a:rPr lang="tr-TR" dirty="0" smtClean="0">
                <a:latin typeface="Cambria" panose="02040503050406030204" pitchFamily="18" charset="0"/>
              </a:rPr>
              <a:t> </a:t>
            </a:r>
            <a:r>
              <a:rPr lang="tr-TR" dirty="0" smtClean="0">
                <a:latin typeface="Cambria" panose="02040503050406030204" pitchFamily="18" charset="0"/>
              </a:rPr>
              <a:t>Alternatif </a:t>
            </a:r>
            <a:r>
              <a:rPr lang="tr-TR" dirty="0" smtClean="0">
                <a:latin typeface="Cambria" panose="02040503050406030204" pitchFamily="18" charset="0"/>
              </a:rPr>
              <a:t>rezervasyon yapılabilecek işletmeler  Müşteriye sunulan diğer hizmetler </a:t>
            </a:r>
            <a:endParaRPr lang="tr-TR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04800" y="1916832"/>
            <a:ext cx="8686800" cy="4163293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Cambria" panose="02040503050406030204" pitchFamily="18" charset="0"/>
              </a:rPr>
              <a:t>Merkezi rezervasyon sistemlerinin faydası, verimliliğin arttırılması, rezervasyonların merkezde toplanması ve ücretsiz reklam olanağı sağlamasıdır. Günümüzde E-bilet </a:t>
            </a:r>
            <a:r>
              <a:rPr lang="tr-TR" dirty="0" err="1" smtClean="0">
                <a:latin typeface="Cambria" panose="02040503050406030204" pitchFamily="18" charset="0"/>
              </a:rPr>
              <a:t>uygulamalrı</a:t>
            </a:r>
            <a:r>
              <a:rPr lang="tr-TR" dirty="0" smtClean="0">
                <a:latin typeface="Cambria" panose="02040503050406030204" pitchFamily="18" charset="0"/>
              </a:rPr>
              <a:t> internet aracılığı ile kullanılmakta ve seyahat acentesini aracı olmaktan çıkarmaktadır. Uydu bilet yazılarında, müşteri direkt ATM‟</a:t>
            </a:r>
            <a:r>
              <a:rPr lang="tr-TR" dirty="0" err="1" smtClean="0">
                <a:latin typeface="Cambria" panose="02040503050406030204" pitchFamily="18" charset="0"/>
              </a:rPr>
              <a:t>lere</a:t>
            </a:r>
            <a:r>
              <a:rPr lang="tr-TR" dirty="0" smtClean="0">
                <a:latin typeface="Cambria" panose="02040503050406030204" pitchFamily="18" charset="0"/>
              </a:rPr>
              <a:t> benzeyen bilet makinelerinden biletini almaktadır.Biletsiz bilet; rezervasyon sırasında hava yolu şirketinin kendisi tarafından verilen bir konfirmasyon numarasını PNR,!ı (</a:t>
            </a:r>
            <a:r>
              <a:rPr lang="tr-TR" dirty="0" err="1" smtClean="0">
                <a:latin typeface="Cambria" panose="02040503050406030204" pitchFamily="18" charset="0"/>
              </a:rPr>
              <a:t>Passanger</a:t>
            </a:r>
            <a:r>
              <a:rPr lang="tr-TR" dirty="0" smtClean="0">
                <a:latin typeface="Cambria" panose="02040503050406030204" pitchFamily="18" charset="0"/>
              </a:rPr>
              <a:t> </a:t>
            </a:r>
            <a:r>
              <a:rPr lang="tr-TR" dirty="0" err="1" smtClean="0">
                <a:latin typeface="Cambria" panose="02040503050406030204" pitchFamily="18" charset="0"/>
              </a:rPr>
              <a:t>Number</a:t>
            </a:r>
            <a:r>
              <a:rPr lang="tr-TR" dirty="0" smtClean="0">
                <a:latin typeface="Cambria" panose="02040503050406030204" pitchFamily="18" charset="0"/>
              </a:rPr>
              <a:t>) gerektirir. Tüm müşteri bilgileri havayolu şirketinin </a:t>
            </a:r>
            <a:r>
              <a:rPr lang="tr-TR" dirty="0" err="1" smtClean="0">
                <a:latin typeface="Cambria" panose="02040503050406030204" pitchFamily="18" charset="0"/>
              </a:rPr>
              <a:t>eletronik</a:t>
            </a:r>
            <a:r>
              <a:rPr lang="tr-TR" dirty="0" smtClean="0">
                <a:latin typeface="Cambria" panose="02040503050406030204" pitchFamily="18" charset="0"/>
              </a:rPr>
              <a:t> postasında tutulmaktadır</a:t>
            </a:r>
            <a:endParaRPr lang="tr-TR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547665" y="624110"/>
            <a:ext cx="6986736" cy="860674"/>
          </a:xfrm>
        </p:spPr>
        <p:txBody>
          <a:bodyPr/>
          <a:lstStyle/>
          <a:p>
            <a:r>
              <a:rPr lang="tr-TR" dirty="0" smtClean="0">
                <a:latin typeface="Cambria" panose="02040503050406030204" pitchFamily="18" charset="0"/>
              </a:rPr>
              <a:t> Faks </a:t>
            </a:r>
            <a:endParaRPr lang="tr-TR" dirty="0">
              <a:latin typeface="Cambria" panose="02040503050406030204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99593" y="2133600"/>
            <a:ext cx="7634808" cy="3777622"/>
          </a:xfrm>
        </p:spPr>
        <p:txBody>
          <a:bodyPr/>
          <a:lstStyle/>
          <a:p>
            <a:r>
              <a:rPr lang="tr-TR" dirty="0" smtClean="0">
                <a:latin typeface="Cambria" panose="02040503050406030204" pitchFamily="18" charset="0"/>
              </a:rPr>
              <a:t>Faks ile rezervasyon günümüzde en çok kullanılan rezervasyon alma şeklidir. 24 saat içinde faks ile yapılan rezervasyonlar cevaplandırılır. Rezervasyon görevlileri tarafından gelen faks okunur kontrol edilir. </a:t>
            </a:r>
            <a:endParaRPr lang="tr-TR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971601" y="2133600"/>
            <a:ext cx="7562800" cy="3777622"/>
          </a:xfrm>
        </p:spPr>
        <p:txBody>
          <a:bodyPr>
            <a:normAutofit/>
          </a:bodyPr>
          <a:lstStyle/>
          <a:p>
            <a:r>
              <a:rPr lang="tr-TR" dirty="0" smtClean="0">
                <a:latin typeface="Cambria" panose="02040503050406030204" pitchFamily="18" charset="0"/>
              </a:rPr>
              <a:t>Faksta şu bilgiler yer alır:</a:t>
            </a:r>
          </a:p>
          <a:p>
            <a:r>
              <a:rPr lang="tr-TR" dirty="0" smtClean="0">
                <a:latin typeface="Cambria" panose="02040503050406030204" pitchFamily="18" charset="0"/>
              </a:rPr>
              <a:t> </a:t>
            </a:r>
            <a:r>
              <a:rPr lang="tr-TR" dirty="0" smtClean="0">
                <a:latin typeface="Cambria" panose="02040503050406030204" pitchFamily="18" charset="0"/>
              </a:rPr>
              <a:t>Rezervasyonun </a:t>
            </a:r>
            <a:r>
              <a:rPr lang="tr-TR" dirty="0" smtClean="0">
                <a:latin typeface="Cambria" panose="02040503050406030204" pitchFamily="18" charset="0"/>
              </a:rPr>
              <a:t>geliş tarihi </a:t>
            </a:r>
          </a:p>
          <a:p>
            <a:r>
              <a:rPr lang="tr-TR" dirty="0" smtClean="0">
                <a:latin typeface="Cambria" panose="02040503050406030204" pitchFamily="18" charset="0"/>
              </a:rPr>
              <a:t>Konaklama </a:t>
            </a:r>
            <a:r>
              <a:rPr lang="tr-TR" dirty="0" smtClean="0">
                <a:latin typeface="Cambria" panose="02040503050406030204" pitchFamily="18" charset="0"/>
              </a:rPr>
              <a:t>işletmesi içinse, oda </a:t>
            </a:r>
            <a:r>
              <a:rPr lang="tr-TR" dirty="0" err="1" smtClean="0">
                <a:latin typeface="Cambria" panose="02040503050406030204" pitchFamily="18" charset="0"/>
              </a:rPr>
              <a:t>çeşiti</a:t>
            </a:r>
            <a:r>
              <a:rPr lang="tr-TR" dirty="0" smtClean="0">
                <a:latin typeface="Cambria" panose="02040503050406030204" pitchFamily="18" charset="0"/>
              </a:rPr>
              <a:t> ve sayısı</a:t>
            </a:r>
          </a:p>
          <a:p>
            <a:r>
              <a:rPr lang="tr-TR" dirty="0" smtClean="0">
                <a:latin typeface="Cambria" panose="02040503050406030204" pitchFamily="18" charset="0"/>
              </a:rPr>
              <a:t>Ulaşım </a:t>
            </a:r>
            <a:r>
              <a:rPr lang="tr-TR" dirty="0" smtClean="0">
                <a:latin typeface="Cambria" panose="02040503050406030204" pitchFamily="18" charset="0"/>
              </a:rPr>
              <a:t>aracı içinse, koltuk sayısı ve numarası</a:t>
            </a:r>
          </a:p>
          <a:p>
            <a:r>
              <a:rPr lang="tr-TR" dirty="0" smtClean="0">
                <a:latin typeface="Cambria" panose="02040503050406030204" pitchFamily="18" charset="0"/>
              </a:rPr>
              <a:t>Özel </a:t>
            </a:r>
            <a:r>
              <a:rPr lang="tr-TR" dirty="0" smtClean="0">
                <a:latin typeface="Cambria" panose="02040503050406030204" pitchFamily="18" charset="0"/>
              </a:rPr>
              <a:t>istekler </a:t>
            </a:r>
          </a:p>
          <a:p>
            <a:r>
              <a:rPr lang="tr-TR" dirty="0" smtClean="0">
                <a:latin typeface="Cambria" panose="02040503050406030204" pitchFamily="18" charset="0"/>
              </a:rPr>
              <a:t>Fiyat </a:t>
            </a:r>
            <a:endParaRPr lang="tr-TR" dirty="0" smtClean="0">
              <a:latin typeface="Cambria" panose="02040503050406030204" pitchFamily="18" charset="0"/>
            </a:endParaRPr>
          </a:p>
          <a:p>
            <a:pPr>
              <a:buNone/>
            </a:pPr>
            <a:r>
              <a:rPr lang="tr-TR" dirty="0" smtClean="0">
                <a:latin typeface="Cambria" panose="02040503050406030204" pitchFamily="18" charset="0"/>
              </a:rPr>
              <a:t> </a:t>
            </a:r>
            <a:endParaRPr lang="tr-TR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7" y="1628800"/>
            <a:ext cx="8138864" cy="428242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dirty="0" smtClean="0"/>
              <a:t> </a:t>
            </a:r>
          </a:p>
          <a:p>
            <a:r>
              <a:rPr lang="tr-TR" dirty="0" smtClean="0">
                <a:latin typeface="Cambria" panose="02040503050406030204" pitchFamily="18" charset="0"/>
              </a:rPr>
              <a:t>Bu hususlar belirlendikten sonra rezervasyon görevlisi kontrol eder uygun olursa;</a:t>
            </a:r>
          </a:p>
          <a:p>
            <a:r>
              <a:rPr lang="tr-TR" dirty="0" smtClean="0">
                <a:latin typeface="Cambria" panose="02040503050406030204" pitchFamily="18" charset="0"/>
              </a:rPr>
              <a:t> </a:t>
            </a:r>
            <a:r>
              <a:rPr lang="tr-TR" dirty="0" smtClean="0">
                <a:latin typeface="Cambria" panose="02040503050406030204" pitchFamily="18" charset="0"/>
              </a:rPr>
              <a:t> </a:t>
            </a:r>
            <a:r>
              <a:rPr lang="tr-TR" dirty="0" smtClean="0">
                <a:latin typeface="Cambria" panose="02040503050406030204" pitchFamily="18" charset="0"/>
              </a:rPr>
              <a:t>Rezervasyonun kabul edilir. Faks ile cevaplandırılır.</a:t>
            </a:r>
          </a:p>
          <a:p>
            <a:r>
              <a:rPr lang="tr-TR" dirty="0" smtClean="0">
                <a:latin typeface="Cambria" panose="02040503050406030204" pitchFamily="18" charset="0"/>
              </a:rPr>
              <a:t> </a:t>
            </a:r>
            <a:r>
              <a:rPr lang="tr-TR" dirty="0" smtClean="0">
                <a:latin typeface="Cambria" panose="02040503050406030204" pitchFamily="18" charset="0"/>
              </a:rPr>
              <a:t> </a:t>
            </a:r>
            <a:r>
              <a:rPr lang="tr-TR" dirty="0" smtClean="0">
                <a:latin typeface="Cambria" panose="02040503050406030204" pitchFamily="18" charset="0"/>
              </a:rPr>
              <a:t>Karşı tarafın teyit etmesi beklenir. </a:t>
            </a:r>
          </a:p>
          <a:p>
            <a:r>
              <a:rPr lang="tr-TR" dirty="0" smtClean="0">
                <a:latin typeface="Cambria" panose="02040503050406030204" pitchFamily="18" charset="0"/>
              </a:rPr>
              <a:t> </a:t>
            </a:r>
            <a:r>
              <a:rPr lang="tr-TR" dirty="0" smtClean="0">
                <a:latin typeface="Cambria" panose="02040503050406030204" pitchFamily="18" charset="0"/>
              </a:rPr>
              <a:t>Teyit alındıktan sonra hattın kapanması beklenir</a:t>
            </a:r>
          </a:p>
          <a:p>
            <a:r>
              <a:rPr lang="tr-TR" dirty="0" smtClean="0">
                <a:latin typeface="Cambria" panose="02040503050406030204" pitchFamily="18" charset="0"/>
              </a:rPr>
              <a:t> </a:t>
            </a:r>
            <a:r>
              <a:rPr lang="tr-TR" dirty="0" smtClean="0">
                <a:latin typeface="Cambria" panose="02040503050406030204" pitchFamily="18" charset="0"/>
              </a:rPr>
              <a:t> </a:t>
            </a:r>
            <a:r>
              <a:rPr lang="tr-TR" dirty="0" smtClean="0">
                <a:latin typeface="Cambria" panose="02040503050406030204" pitchFamily="18" charset="0"/>
              </a:rPr>
              <a:t>Mesaj alınır, rezervasyon formu doldurulur.</a:t>
            </a:r>
          </a:p>
          <a:p>
            <a:r>
              <a:rPr lang="tr-TR" dirty="0" smtClean="0">
                <a:latin typeface="Cambria" panose="02040503050406030204" pitchFamily="18" charset="0"/>
              </a:rPr>
              <a:t> </a:t>
            </a:r>
            <a:r>
              <a:rPr lang="tr-TR" dirty="0" smtClean="0">
                <a:latin typeface="Cambria" panose="02040503050406030204" pitchFamily="18" charset="0"/>
              </a:rPr>
              <a:t> </a:t>
            </a:r>
            <a:r>
              <a:rPr lang="tr-TR" dirty="0" smtClean="0">
                <a:latin typeface="Cambria" panose="02040503050406030204" pitchFamily="18" charset="0"/>
              </a:rPr>
              <a:t>Faks kâğıdının bir nüshası rezervasyon formuna eklenir.</a:t>
            </a:r>
          </a:p>
          <a:p>
            <a:r>
              <a:rPr lang="tr-TR" dirty="0" smtClean="0">
                <a:latin typeface="Cambria" panose="02040503050406030204" pitchFamily="18" charset="0"/>
              </a:rPr>
              <a:t> </a:t>
            </a:r>
            <a:r>
              <a:rPr lang="tr-TR" dirty="0" smtClean="0">
                <a:latin typeface="Cambria" panose="02040503050406030204" pitchFamily="18" charset="0"/>
              </a:rPr>
              <a:t> </a:t>
            </a:r>
            <a:r>
              <a:rPr lang="tr-TR" dirty="0" smtClean="0">
                <a:latin typeface="Cambria" panose="02040503050406030204" pitchFamily="18" charset="0"/>
              </a:rPr>
              <a:t>Eğer rezervasyon teyit edilmezse kabul edilmediğini 24 saat içinde faks ile cevap verilir. </a:t>
            </a:r>
          </a:p>
          <a:p>
            <a:endParaRPr lang="tr-TR" dirty="0">
              <a:latin typeface="Cambria" panose="020405030504060302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55577" y="2133600"/>
            <a:ext cx="7778824" cy="3777622"/>
          </a:xfrm>
        </p:spPr>
        <p:txBody>
          <a:bodyPr/>
          <a:lstStyle/>
          <a:p>
            <a:pPr lvl="0">
              <a:buClr>
                <a:srgbClr val="A53010"/>
              </a:buClr>
            </a:pPr>
            <a:r>
              <a:rPr lang="tr-TR" b="1" dirty="0"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KAYNAKÇA</a:t>
            </a:r>
          </a:p>
          <a:p>
            <a:pPr marL="0" lvl="0" indent="0">
              <a:buClr>
                <a:srgbClr val="A53010"/>
              </a:buClr>
              <a:buNone/>
            </a:pPr>
            <a:endParaRPr lang="tr-TR" b="1" dirty="0">
              <a:solidFill>
                <a:prstClr val="black">
                  <a:lumMod val="75000"/>
                  <a:lumOff val="25000"/>
                </a:prst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lvl="0" indent="0">
              <a:buClr>
                <a:srgbClr val="A53010"/>
              </a:buClr>
              <a:buNone/>
            </a:pPr>
            <a:r>
              <a:rPr lang="tr-TR" b="1" dirty="0">
                <a:solidFill>
                  <a:prstClr val="black">
                    <a:lumMod val="75000"/>
                    <a:lumOff val="25000"/>
                  </a:prst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MEB, Konaklama ve Seyahat Hizmetleri Rezervasyon Sistemleri Ankara,2011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96</TotalTime>
  <Words>290</Words>
  <Application>Microsoft Office PowerPoint</Application>
  <PresentationFormat>Ekran Gösterisi (4:3)</PresentationFormat>
  <Paragraphs>31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Cambria</vt:lpstr>
      <vt:lpstr>Century Gothic</vt:lpstr>
      <vt:lpstr>Wingdings 3</vt:lpstr>
      <vt:lpstr>Duman</vt:lpstr>
      <vt:lpstr>Global Dağıtım Sistemleri (GDS</vt:lpstr>
      <vt:lpstr>PowerPoint Sunusu</vt:lpstr>
      <vt:lpstr>PowerPoint Sunusu</vt:lpstr>
      <vt:lpstr> Faks </vt:lpstr>
      <vt:lpstr>PowerPoint Sunusu</vt:lpstr>
      <vt:lpstr>PowerPoint Sunusu</vt:lpstr>
      <vt:lpstr>PowerPoint Sunusu</vt:lpstr>
    </vt:vector>
  </TitlesOfParts>
  <Company>mustafaozkan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Personel Görev ve Sorumlulukları</dc:title>
  <dc:creator>Windows Kullanıcısı</dc:creator>
  <cp:lastModifiedBy>zeynep</cp:lastModifiedBy>
  <cp:revision>13</cp:revision>
  <dcterms:created xsi:type="dcterms:W3CDTF">2019-03-14T11:42:35Z</dcterms:created>
  <dcterms:modified xsi:type="dcterms:W3CDTF">2019-03-15T11:49:07Z</dcterms:modified>
</cp:coreProperties>
</file>