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388350" cy="8651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Renal</a:t>
            </a:r>
            <a:r>
              <a:rPr lang="tr-TR" altLang="zh-TW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kortikal görüntüleme </a:t>
            </a:r>
            <a:r>
              <a:rPr lang="en-US" altLang="zh-TW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(</a:t>
            </a:r>
            <a:r>
              <a:rPr lang="en-US" altLang="zh-TW" sz="3600" cap="none" baseline="30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99m</a:t>
            </a:r>
            <a:r>
              <a:rPr lang="en-US" altLang="zh-TW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Tc-DMSA)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636838"/>
            <a:ext cx="7351712" cy="3495675"/>
          </a:xfrm>
        </p:spPr>
        <p:txBody>
          <a:bodyPr/>
          <a:lstStyle/>
          <a:p>
            <a:pPr eaLnBrk="1" hangingPunct="1"/>
            <a:r>
              <a:rPr lang="tr-TR" altLang="zh-TW" smtClean="0"/>
              <a:t>Çocuklarda</a:t>
            </a:r>
            <a:r>
              <a:rPr lang="en-US" altLang="zh-TW" smtClean="0">
                <a:ea typeface="新細明體" charset="-120"/>
              </a:rPr>
              <a:t> APN, renal s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ar, renal infar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t, renal tra</a:t>
            </a:r>
            <a:r>
              <a:rPr lang="tr-TR" altLang="zh-TW" smtClean="0"/>
              <a:t>v</a:t>
            </a:r>
            <a:r>
              <a:rPr lang="en-US" altLang="zh-TW" smtClean="0">
                <a:ea typeface="新細明體" charset="-120"/>
              </a:rPr>
              <a:t>ma, </a:t>
            </a:r>
            <a:r>
              <a:rPr lang="tr-TR" altLang="zh-TW" smtClean="0"/>
              <a:t>atnalı böbrek</a:t>
            </a:r>
            <a:r>
              <a:rPr lang="en-US" altLang="zh-TW" smtClean="0">
                <a:ea typeface="新細明體" charset="-120"/>
              </a:rPr>
              <a:t>, e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topi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 </a:t>
            </a:r>
            <a:r>
              <a:rPr lang="tr-TR" altLang="zh-TW" smtClean="0"/>
              <a:t>böbrek</a:t>
            </a:r>
            <a:r>
              <a:rPr lang="en-US" altLang="zh-TW" smtClean="0">
                <a:ea typeface="新細明體" charset="-120"/>
              </a:rPr>
              <a:t>, renal </a:t>
            </a:r>
            <a:r>
              <a:rPr lang="tr-TR" altLang="zh-TW" smtClean="0"/>
              <a:t>kist</a:t>
            </a:r>
            <a:r>
              <a:rPr lang="en-US" altLang="zh-TW" smtClean="0">
                <a:ea typeface="新細明體" charset="-120"/>
              </a:rPr>
              <a:t>, renal </a:t>
            </a:r>
            <a:r>
              <a:rPr lang="tr-TR" altLang="zh-TW" smtClean="0"/>
              <a:t>apse</a:t>
            </a:r>
            <a:r>
              <a:rPr lang="en-US" altLang="zh-TW" smtClean="0">
                <a:ea typeface="新細明體" charset="-120"/>
              </a:rPr>
              <a:t>, renal t</a:t>
            </a:r>
            <a:r>
              <a:rPr lang="tr-TR" altLang="zh-TW" smtClean="0"/>
              <a:t>ü</a:t>
            </a:r>
            <a:r>
              <a:rPr lang="en-US" altLang="zh-TW" smtClean="0">
                <a:ea typeface="新細明體" charset="-120"/>
              </a:rPr>
              <a:t>m</a:t>
            </a:r>
            <a:r>
              <a:rPr lang="tr-TR" altLang="zh-TW" smtClean="0"/>
              <a:t>ö</a:t>
            </a:r>
            <a:r>
              <a:rPr lang="en-US" altLang="zh-TW" smtClean="0">
                <a:ea typeface="新細明體" charset="-120"/>
              </a:rPr>
              <a:t>r.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D:\CLERK專用\teching image\DMSA01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170973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299" name="Picture 3" descr="D:\CLERK專用\teching image\DMSA01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295400"/>
            <a:ext cx="1481138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4" descr="D:\CLERK專用\teching image\DMSA01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124200"/>
            <a:ext cx="160020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1" name="Picture 5" descr="D:\CLERK專用\teching image\DMSA01-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124200"/>
            <a:ext cx="152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2" name="Picture 6" descr="D:\CLERK專用\teching image\DMSA03-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33863" y="1371600"/>
            <a:ext cx="4910137" cy="390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15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İskelet Sistemde Nükleer Tıp Uygulamaları </a:t>
            </a:r>
            <a:endParaRPr lang="en-US" altLang="zh-TW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altLang="zh-TW" baseline="30000" smtClean="0">
                <a:ea typeface="新細明體" charset="-120"/>
              </a:rPr>
              <a:t>99m</a:t>
            </a:r>
            <a:r>
              <a:rPr lang="en-US" altLang="zh-TW" smtClean="0">
                <a:ea typeface="新細明體" charset="-120"/>
              </a:rPr>
              <a:t>Tc-MDP (bone hydroxyapatite crystal)</a:t>
            </a:r>
          </a:p>
          <a:p>
            <a:pPr eaLnBrk="1" hangingPunct="1"/>
            <a:r>
              <a:rPr lang="tr-TR" altLang="zh-TW" smtClean="0"/>
              <a:t>Bölgesel kan akımı</a:t>
            </a:r>
            <a:r>
              <a:rPr lang="en-US" altLang="zh-TW" smtClean="0">
                <a:ea typeface="新細明體" charset="-120"/>
              </a:rPr>
              <a:t>, </a:t>
            </a:r>
            <a:r>
              <a:rPr lang="tr-TR" altLang="zh-TW" smtClean="0"/>
              <a:t>doku yayılımı</a:t>
            </a:r>
            <a:r>
              <a:rPr lang="en-US" altLang="zh-TW" smtClean="0">
                <a:ea typeface="新細明體" charset="-120"/>
              </a:rPr>
              <a:t>, osteoblasti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 a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tivit</a:t>
            </a:r>
            <a:r>
              <a:rPr lang="tr-TR" altLang="zh-TW" smtClean="0"/>
              <a:t>e</a:t>
            </a:r>
            <a:endParaRPr lang="en-US" altLang="zh-TW" smtClean="0">
              <a:ea typeface="新細明體" charset="-120"/>
            </a:endParaRPr>
          </a:p>
          <a:p>
            <a:pPr eaLnBrk="1" hangingPunct="1"/>
            <a:r>
              <a:rPr lang="en-US" altLang="zh-TW" smtClean="0">
                <a:ea typeface="新細明體" charset="-120"/>
              </a:rPr>
              <a:t>Metasta</a:t>
            </a:r>
            <a:r>
              <a:rPr lang="tr-TR" altLang="zh-TW" smtClean="0"/>
              <a:t>z</a:t>
            </a:r>
            <a:r>
              <a:rPr lang="en-US" altLang="zh-TW" smtClean="0">
                <a:ea typeface="新細明體" charset="-120"/>
              </a:rPr>
              <a:t>, osteomyelit, AVN, stres</a:t>
            </a:r>
            <a:r>
              <a:rPr lang="tr-TR" altLang="zh-TW" smtClean="0"/>
              <a:t> kırıkları</a:t>
            </a:r>
            <a:r>
              <a:rPr lang="en-US" altLang="zh-TW" smtClean="0">
                <a:ea typeface="新細明體" charset="-120"/>
              </a:rPr>
              <a:t>, </a:t>
            </a:r>
            <a:r>
              <a:rPr lang="tr-TR" altLang="zh-TW" smtClean="0"/>
              <a:t>gizli kemik travması</a:t>
            </a:r>
            <a:r>
              <a:rPr lang="en-US" altLang="zh-TW" smtClean="0">
                <a:ea typeface="新細明體" charset="-120"/>
              </a:rPr>
              <a:t>, </a:t>
            </a:r>
            <a:r>
              <a:rPr lang="tr-TR" altLang="zh-TW" smtClean="0"/>
              <a:t>eklem protezleri</a:t>
            </a:r>
            <a:r>
              <a:rPr lang="en-US" altLang="zh-TW" smtClean="0">
                <a:latin typeface="Times New Roman" pitchFamily="18" charset="0"/>
                <a:ea typeface="新細明體" charset="-120"/>
              </a:rPr>
              <a:t>…</a:t>
            </a:r>
            <a:endParaRPr lang="en-US" altLang="zh-TW" smtClean="0">
              <a:ea typeface="新細明體" charset="-120"/>
            </a:endParaRPr>
          </a:p>
          <a:p>
            <a:pPr eaLnBrk="1" hangingPunct="1"/>
            <a:r>
              <a:rPr lang="en-US" altLang="zh-TW" smtClean="0">
                <a:ea typeface="新細明體" charset="-120"/>
              </a:rPr>
              <a:t>sensitivit</a:t>
            </a:r>
            <a:r>
              <a:rPr lang="tr-TR" altLang="zh-TW" smtClean="0"/>
              <a:t>esi yüksek</a:t>
            </a:r>
            <a:r>
              <a:rPr lang="en-US" altLang="zh-TW" smtClean="0">
                <a:ea typeface="新細明體" charset="-120"/>
              </a:rPr>
              <a:t>, spe</a:t>
            </a:r>
            <a:r>
              <a:rPr lang="tr-TR" altLang="zh-TW" smtClean="0"/>
              <a:t>s</a:t>
            </a:r>
            <a:r>
              <a:rPr lang="en-US" altLang="zh-TW" smtClean="0">
                <a:ea typeface="新細明體" charset="-120"/>
              </a:rPr>
              <a:t>ifi</a:t>
            </a:r>
            <a:r>
              <a:rPr lang="tr-TR" altLang="zh-TW" smtClean="0"/>
              <a:t>te</a:t>
            </a:r>
            <a:r>
              <a:rPr lang="en-US" altLang="zh-TW" smtClean="0">
                <a:ea typeface="新細明體" charset="-120"/>
              </a:rPr>
              <a:t> </a:t>
            </a:r>
            <a:r>
              <a:rPr lang="tr-TR" altLang="zh-TW" smtClean="0"/>
              <a:t>orta</a:t>
            </a:r>
            <a:endParaRPr lang="en-US" altLang="zh-TW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D:\CLERK專用\teching image\bo3phase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752600"/>
            <a:ext cx="25066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3" descr="D:\CLERK專用\teching image\bo3phase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371600"/>
            <a:ext cx="240823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8" name="Picture 4" descr="D:\CLERK專用\teching image\bo3phase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04800"/>
            <a:ext cx="2332038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838200" y="533400"/>
            <a:ext cx="58213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tr-TR" altLang="zh-TW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Üç fazlı kemik sintigrafisi</a:t>
            </a:r>
            <a:r>
              <a:rPr lang="en-US" altLang="zh-TW" sz="4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D:\CLERK專用\teching image\bo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3" y="371475"/>
            <a:ext cx="7686675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D:\CLERK專用\teching image\bo1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3" y="371475"/>
            <a:ext cx="7686675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1026" descr="D:\CLERK專用\teching image\bo1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3" y="371475"/>
            <a:ext cx="7686675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100</Words>
  <Application>Microsoft Office PowerPoint</Application>
  <PresentationFormat>Ekran Gösterisi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Renal kortikal görüntüleme (99mTc-DMSA)</vt:lpstr>
      <vt:lpstr>Slayt 2</vt:lpstr>
      <vt:lpstr>İskelet Sistemde Nükleer Tıp Uygulamaları 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9</cp:revision>
  <dcterms:created xsi:type="dcterms:W3CDTF">2019-10-23T08:08:06Z</dcterms:created>
  <dcterms:modified xsi:type="dcterms:W3CDTF">2019-10-23T08:18:44Z</dcterms:modified>
</cp:coreProperties>
</file>