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9B3E-F037-45DA-83AB-9D67D9971C08}" type="datetimeFigureOut">
              <a:rPr lang="tr-TR" smtClean="0"/>
              <a:t>23.10.2019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A920-B90F-46AC-B228-021EB428948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9B3E-F037-45DA-83AB-9D67D9971C08}" type="datetimeFigureOut">
              <a:rPr lang="tr-TR" smtClean="0"/>
              <a:t>23.10.2019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A920-B90F-46AC-B228-021EB428948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9B3E-F037-45DA-83AB-9D67D9971C08}" type="datetimeFigureOut">
              <a:rPr lang="tr-TR" smtClean="0"/>
              <a:t>23.10.2019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A920-B90F-46AC-B228-021EB428948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9B3E-F037-45DA-83AB-9D67D9971C08}" type="datetimeFigureOut">
              <a:rPr lang="tr-TR" smtClean="0"/>
              <a:t>23.10.2019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A920-B90F-46AC-B228-021EB428948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9B3E-F037-45DA-83AB-9D67D9971C08}" type="datetimeFigureOut">
              <a:rPr lang="tr-TR" smtClean="0"/>
              <a:t>23.10.2019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A920-B90F-46AC-B228-021EB428948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9B3E-F037-45DA-83AB-9D67D9971C08}" type="datetimeFigureOut">
              <a:rPr lang="tr-TR" smtClean="0"/>
              <a:t>23.10.2019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A920-B90F-46AC-B228-021EB428948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9B3E-F037-45DA-83AB-9D67D9971C08}" type="datetimeFigureOut">
              <a:rPr lang="tr-TR" smtClean="0"/>
              <a:t>23.10.2019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A920-B90F-46AC-B228-021EB428948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9B3E-F037-45DA-83AB-9D67D9971C08}" type="datetimeFigureOut">
              <a:rPr lang="tr-TR" smtClean="0"/>
              <a:t>23.10.2019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A920-B90F-46AC-B228-021EB428948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9B3E-F037-45DA-83AB-9D67D9971C08}" type="datetimeFigureOut">
              <a:rPr lang="tr-TR" smtClean="0"/>
              <a:t>23.10.2019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A920-B90F-46AC-B228-021EB428948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9B3E-F037-45DA-83AB-9D67D9971C08}" type="datetimeFigureOut">
              <a:rPr lang="tr-TR" smtClean="0"/>
              <a:t>23.10.2019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A920-B90F-46AC-B228-021EB428948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99B3E-F037-45DA-83AB-9D67D9971C08}" type="datetimeFigureOut">
              <a:rPr lang="tr-TR" smtClean="0"/>
              <a:t>23.10.2019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FA920-B90F-46AC-B228-021EB428948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99B3E-F037-45DA-83AB-9D67D9971C08}" type="datetimeFigureOut">
              <a:rPr lang="tr-TR" smtClean="0"/>
              <a:t>23.10.2019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FA920-B90F-46AC-B228-021EB4289488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388350" cy="865187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zh-TW" sz="3600" cap="none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Renal</a:t>
            </a:r>
            <a:r>
              <a:rPr lang="tr-TR" altLang="zh-TW" sz="3600" cap="none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kortikal görüntüleme </a:t>
            </a:r>
            <a:r>
              <a:rPr lang="en-US" altLang="zh-TW" sz="3600" cap="none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(</a:t>
            </a:r>
            <a:r>
              <a:rPr lang="en-US" altLang="zh-TW" sz="3600" cap="none" baseline="300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99m</a:t>
            </a:r>
            <a:r>
              <a:rPr lang="en-US" altLang="zh-TW" sz="3600" cap="none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Tc-DMSA)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636838"/>
            <a:ext cx="7351712" cy="3495675"/>
          </a:xfrm>
        </p:spPr>
        <p:txBody>
          <a:bodyPr/>
          <a:lstStyle/>
          <a:p>
            <a:pPr eaLnBrk="1" hangingPunct="1"/>
            <a:r>
              <a:rPr lang="tr-TR" altLang="zh-TW" smtClean="0"/>
              <a:t>Çocuklarda</a:t>
            </a:r>
            <a:r>
              <a:rPr lang="en-US" altLang="zh-TW" smtClean="0">
                <a:ea typeface="新細明體" charset="-120"/>
              </a:rPr>
              <a:t> APN, renal s</a:t>
            </a:r>
            <a:r>
              <a:rPr lang="tr-TR" altLang="zh-TW" smtClean="0"/>
              <a:t>k</a:t>
            </a:r>
            <a:r>
              <a:rPr lang="en-US" altLang="zh-TW" smtClean="0">
                <a:ea typeface="新細明體" charset="-120"/>
              </a:rPr>
              <a:t>ar, renal infar</a:t>
            </a:r>
            <a:r>
              <a:rPr lang="tr-TR" altLang="zh-TW" smtClean="0"/>
              <a:t>k</a:t>
            </a:r>
            <a:r>
              <a:rPr lang="en-US" altLang="zh-TW" smtClean="0">
                <a:ea typeface="新細明體" charset="-120"/>
              </a:rPr>
              <a:t>t, renal tra</a:t>
            </a:r>
            <a:r>
              <a:rPr lang="tr-TR" altLang="zh-TW" smtClean="0"/>
              <a:t>v</a:t>
            </a:r>
            <a:r>
              <a:rPr lang="en-US" altLang="zh-TW" smtClean="0">
                <a:ea typeface="新細明體" charset="-120"/>
              </a:rPr>
              <a:t>ma, </a:t>
            </a:r>
            <a:r>
              <a:rPr lang="tr-TR" altLang="zh-TW" smtClean="0"/>
              <a:t>atnalı böbrek</a:t>
            </a:r>
            <a:r>
              <a:rPr lang="en-US" altLang="zh-TW" smtClean="0">
                <a:ea typeface="新細明體" charset="-120"/>
              </a:rPr>
              <a:t>, e</a:t>
            </a:r>
            <a:r>
              <a:rPr lang="tr-TR" altLang="zh-TW" smtClean="0"/>
              <a:t>k</a:t>
            </a:r>
            <a:r>
              <a:rPr lang="en-US" altLang="zh-TW" smtClean="0">
                <a:ea typeface="新細明體" charset="-120"/>
              </a:rPr>
              <a:t>topi</a:t>
            </a:r>
            <a:r>
              <a:rPr lang="tr-TR" altLang="zh-TW" smtClean="0"/>
              <a:t>k</a:t>
            </a:r>
            <a:r>
              <a:rPr lang="en-US" altLang="zh-TW" smtClean="0">
                <a:ea typeface="新細明體" charset="-120"/>
              </a:rPr>
              <a:t> </a:t>
            </a:r>
            <a:r>
              <a:rPr lang="tr-TR" altLang="zh-TW" smtClean="0"/>
              <a:t>böbrek</a:t>
            </a:r>
            <a:r>
              <a:rPr lang="en-US" altLang="zh-TW" smtClean="0">
                <a:ea typeface="新細明體" charset="-120"/>
              </a:rPr>
              <a:t>, renal </a:t>
            </a:r>
            <a:r>
              <a:rPr lang="tr-TR" altLang="zh-TW" smtClean="0"/>
              <a:t>kist</a:t>
            </a:r>
            <a:r>
              <a:rPr lang="en-US" altLang="zh-TW" smtClean="0">
                <a:ea typeface="新細明體" charset="-120"/>
              </a:rPr>
              <a:t>, renal </a:t>
            </a:r>
            <a:r>
              <a:rPr lang="tr-TR" altLang="zh-TW" smtClean="0"/>
              <a:t>apse</a:t>
            </a:r>
            <a:r>
              <a:rPr lang="en-US" altLang="zh-TW" smtClean="0">
                <a:ea typeface="新細明體" charset="-120"/>
              </a:rPr>
              <a:t>, renal t</a:t>
            </a:r>
            <a:r>
              <a:rPr lang="tr-TR" altLang="zh-TW" smtClean="0"/>
              <a:t>ü</a:t>
            </a:r>
            <a:r>
              <a:rPr lang="en-US" altLang="zh-TW" smtClean="0">
                <a:ea typeface="新細明體" charset="-120"/>
              </a:rPr>
              <a:t>m</a:t>
            </a:r>
            <a:r>
              <a:rPr lang="tr-TR" altLang="zh-TW" smtClean="0"/>
              <a:t>ö</a:t>
            </a:r>
            <a:r>
              <a:rPr lang="en-US" altLang="zh-TW" smtClean="0">
                <a:ea typeface="新細明體" charset="-120"/>
              </a:rPr>
              <a:t>r.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 descr="D:\CLERK專用\teching image\DMSA01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295400"/>
            <a:ext cx="1709738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299" name="Picture 3" descr="D:\CLERK專用\teching image\DMSA01-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1295400"/>
            <a:ext cx="1481138" cy="188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00" name="Picture 4" descr="D:\CLERK專用\teching image\DMSA01-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3124200"/>
            <a:ext cx="1600200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01" name="Picture 5" descr="D:\CLERK專用\teching image\DMSA01-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33600" y="3124200"/>
            <a:ext cx="1524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02" name="Picture 6" descr="D:\CLERK專用\teching image\DMSA03-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33863" y="1371600"/>
            <a:ext cx="4910137" cy="390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715250" cy="1143000"/>
          </a:xfrm>
        </p:spPr>
        <p:txBody>
          <a:bodyPr/>
          <a:lstStyle/>
          <a:p>
            <a:pPr eaLnBrk="1" hangingPunct="1">
              <a:defRPr/>
            </a:pPr>
            <a:r>
              <a:rPr lang="tr-TR" b="1" cap="none" dirty="0" smtClean="0">
                <a:solidFill>
                  <a:schemeClr val="accent1">
                    <a:lumMod val="75000"/>
                  </a:schemeClr>
                </a:solidFill>
              </a:rPr>
              <a:t>İskelet Sistemde Nükleer Tıp Uygulamaları </a:t>
            </a:r>
            <a:endParaRPr lang="en-US" altLang="zh-TW" dirty="0" smtClean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81200"/>
            <a:ext cx="8001000" cy="4114800"/>
          </a:xfrm>
        </p:spPr>
        <p:txBody>
          <a:bodyPr/>
          <a:lstStyle/>
          <a:p>
            <a:pPr eaLnBrk="1" hangingPunct="1"/>
            <a:r>
              <a:rPr lang="en-US" altLang="zh-TW" baseline="30000" smtClean="0">
                <a:ea typeface="新細明體" charset="-120"/>
              </a:rPr>
              <a:t>99m</a:t>
            </a:r>
            <a:r>
              <a:rPr lang="en-US" altLang="zh-TW" smtClean="0">
                <a:ea typeface="新細明體" charset="-120"/>
              </a:rPr>
              <a:t>Tc-MDP (bone hydroxyapatite crystal)</a:t>
            </a:r>
          </a:p>
          <a:p>
            <a:pPr eaLnBrk="1" hangingPunct="1"/>
            <a:r>
              <a:rPr lang="tr-TR" altLang="zh-TW" smtClean="0"/>
              <a:t>Bölgesel kan akımı</a:t>
            </a:r>
            <a:r>
              <a:rPr lang="en-US" altLang="zh-TW" smtClean="0">
                <a:ea typeface="新細明體" charset="-120"/>
              </a:rPr>
              <a:t>, </a:t>
            </a:r>
            <a:r>
              <a:rPr lang="tr-TR" altLang="zh-TW" smtClean="0"/>
              <a:t>doku yayılımı</a:t>
            </a:r>
            <a:r>
              <a:rPr lang="en-US" altLang="zh-TW" smtClean="0">
                <a:ea typeface="新細明體" charset="-120"/>
              </a:rPr>
              <a:t>, osteoblasti</a:t>
            </a:r>
            <a:r>
              <a:rPr lang="tr-TR" altLang="zh-TW" smtClean="0"/>
              <a:t>k</a:t>
            </a:r>
            <a:r>
              <a:rPr lang="en-US" altLang="zh-TW" smtClean="0">
                <a:ea typeface="新細明體" charset="-120"/>
              </a:rPr>
              <a:t> a</a:t>
            </a:r>
            <a:r>
              <a:rPr lang="tr-TR" altLang="zh-TW" smtClean="0"/>
              <a:t>k</a:t>
            </a:r>
            <a:r>
              <a:rPr lang="en-US" altLang="zh-TW" smtClean="0">
                <a:ea typeface="新細明體" charset="-120"/>
              </a:rPr>
              <a:t>tivit</a:t>
            </a:r>
            <a:r>
              <a:rPr lang="tr-TR" altLang="zh-TW" smtClean="0"/>
              <a:t>e</a:t>
            </a:r>
            <a:endParaRPr lang="en-US" altLang="zh-TW" smtClean="0">
              <a:ea typeface="新細明體" charset="-120"/>
            </a:endParaRPr>
          </a:p>
          <a:p>
            <a:pPr eaLnBrk="1" hangingPunct="1"/>
            <a:r>
              <a:rPr lang="en-US" altLang="zh-TW" smtClean="0">
                <a:ea typeface="新細明體" charset="-120"/>
              </a:rPr>
              <a:t>Metasta</a:t>
            </a:r>
            <a:r>
              <a:rPr lang="tr-TR" altLang="zh-TW" smtClean="0"/>
              <a:t>z</a:t>
            </a:r>
            <a:r>
              <a:rPr lang="en-US" altLang="zh-TW" smtClean="0">
                <a:ea typeface="新細明體" charset="-120"/>
              </a:rPr>
              <a:t>, osteomyelit, AVN, stres</a:t>
            </a:r>
            <a:r>
              <a:rPr lang="tr-TR" altLang="zh-TW" smtClean="0"/>
              <a:t> kırıkları</a:t>
            </a:r>
            <a:r>
              <a:rPr lang="en-US" altLang="zh-TW" smtClean="0">
                <a:ea typeface="新細明體" charset="-120"/>
              </a:rPr>
              <a:t>, </a:t>
            </a:r>
            <a:r>
              <a:rPr lang="tr-TR" altLang="zh-TW" smtClean="0"/>
              <a:t>gizli kemik travması</a:t>
            </a:r>
            <a:r>
              <a:rPr lang="en-US" altLang="zh-TW" smtClean="0">
                <a:ea typeface="新細明體" charset="-120"/>
              </a:rPr>
              <a:t>, </a:t>
            </a:r>
            <a:r>
              <a:rPr lang="tr-TR" altLang="zh-TW" smtClean="0"/>
              <a:t>eklem protezleri</a:t>
            </a:r>
            <a:r>
              <a:rPr lang="en-US" altLang="zh-TW" smtClean="0">
                <a:latin typeface="Times New Roman" pitchFamily="18" charset="0"/>
                <a:ea typeface="新細明體" charset="-120"/>
              </a:rPr>
              <a:t>…</a:t>
            </a:r>
            <a:endParaRPr lang="en-US" altLang="zh-TW" smtClean="0">
              <a:ea typeface="新細明體" charset="-120"/>
            </a:endParaRPr>
          </a:p>
          <a:p>
            <a:pPr eaLnBrk="1" hangingPunct="1"/>
            <a:r>
              <a:rPr lang="en-US" altLang="zh-TW" smtClean="0">
                <a:ea typeface="新細明體" charset="-120"/>
              </a:rPr>
              <a:t>sensitivit</a:t>
            </a:r>
            <a:r>
              <a:rPr lang="tr-TR" altLang="zh-TW" smtClean="0"/>
              <a:t>esi yüksek</a:t>
            </a:r>
            <a:r>
              <a:rPr lang="en-US" altLang="zh-TW" smtClean="0">
                <a:ea typeface="新細明體" charset="-120"/>
              </a:rPr>
              <a:t>, spe</a:t>
            </a:r>
            <a:r>
              <a:rPr lang="tr-TR" altLang="zh-TW" smtClean="0"/>
              <a:t>s</a:t>
            </a:r>
            <a:r>
              <a:rPr lang="en-US" altLang="zh-TW" smtClean="0">
                <a:ea typeface="新細明體" charset="-120"/>
              </a:rPr>
              <a:t>ifi</a:t>
            </a:r>
            <a:r>
              <a:rPr lang="tr-TR" altLang="zh-TW" smtClean="0"/>
              <a:t>te</a:t>
            </a:r>
            <a:r>
              <a:rPr lang="en-US" altLang="zh-TW" smtClean="0">
                <a:ea typeface="新細明體" charset="-120"/>
              </a:rPr>
              <a:t> </a:t>
            </a:r>
            <a:r>
              <a:rPr lang="tr-TR" altLang="zh-TW" smtClean="0"/>
              <a:t>orta</a:t>
            </a:r>
            <a:endParaRPr lang="en-US" altLang="zh-TW" smtClean="0">
              <a:ea typeface="新細明體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2" descr="D:\CLERK專用\teching image\bo3phase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752600"/>
            <a:ext cx="2506663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47" name="Picture 3" descr="D:\CLERK專用\teching image\bo3phase-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1371600"/>
            <a:ext cx="2408238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48" name="Picture 4" descr="D:\CLERK專用\teching image\bo3phase-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304800"/>
            <a:ext cx="2332038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838200" y="533400"/>
            <a:ext cx="58213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tr-TR" altLang="zh-TW" sz="2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Üç fazlı kemik sintigrafisi</a:t>
            </a:r>
            <a:r>
              <a:rPr lang="en-US" altLang="zh-TW" sz="44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 descr="D:\CLERK專用\teching image\bo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3" y="371475"/>
            <a:ext cx="7686675" cy="611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 descr="D:\CLERK專用\teching image\bo1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3" y="371475"/>
            <a:ext cx="7686675" cy="611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1026" descr="D:\CLERK專用\teching image\bo1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3" y="371475"/>
            <a:ext cx="7686675" cy="611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100</Words>
  <Application>Microsoft Office PowerPoint</Application>
  <PresentationFormat>Ekran Gösterisi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Ofis Teması</vt:lpstr>
      <vt:lpstr>Renal kortikal görüntüleme (99mTc-DMSA)</vt:lpstr>
      <vt:lpstr>Slayt 2</vt:lpstr>
      <vt:lpstr>İskelet Sistemde Nükleer Tıp Uygulamaları </vt:lpstr>
      <vt:lpstr>Slayt 4</vt:lpstr>
      <vt:lpstr>Slayt 5</vt:lpstr>
      <vt:lpstr>Slayt 6</vt:lpstr>
      <vt:lpstr>Slayt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Klinik Nükleer Tıp Uygulamaları Tanı</dc:title>
  <dc:creator>user</dc:creator>
  <cp:lastModifiedBy>user</cp:lastModifiedBy>
  <cp:revision>9</cp:revision>
  <dcterms:created xsi:type="dcterms:W3CDTF">2019-10-23T08:08:06Z</dcterms:created>
  <dcterms:modified xsi:type="dcterms:W3CDTF">2019-10-23T08:18:44Z</dcterms:modified>
</cp:coreProperties>
</file>