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49627" y="1073658"/>
            <a:ext cx="5444744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71169" y="4100318"/>
            <a:ext cx="7201661" cy="902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30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124455" y="1844039"/>
            <a:ext cx="4247515" cy="3674745"/>
          </a:xfrm>
          <a:custGeom>
            <a:avLst/>
            <a:gdLst/>
            <a:ahLst/>
            <a:cxnLst/>
            <a:rect l="l" t="t" r="r" b="b"/>
            <a:pathLst>
              <a:path w="4247515" h="3674745">
                <a:moveTo>
                  <a:pt x="2123694" y="0"/>
                </a:moveTo>
                <a:lnTo>
                  <a:pt x="1502029" y="538734"/>
                </a:lnTo>
                <a:lnTo>
                  <a:pt x="622045" y="538099"/>
                </a:lnTo>
                <a:lnTo>
                  <a:pt x="622681" y="1299337"/>
                </a:lnTo>
                <a:lnTo>
                  <a:pt x="0" y="1837182"/>
                </a:lnTo>
                <a:lnTo>
                  <a:pt x="622681" y="2375027"/>
                </a:lnTo>
                <a:lnTo>
                  <a:pt x="622045" y="3136265"/>
                </a:lnTo>
                <a:lnTo>
                  <a:pt x="1502029" y="3135630"/>
                </a:lnTo>
                <a:lnTo>
                  <a:pt x="2123694" y="3674364"/>
                </a:lnTo>
                <a:lnTo>
                  <a:pt x="2745359" y="3135630"/>
                </a:lnTo>
                <a:lnTo>
                  <a:pt x="3625342" y="3136265"/>
                </a:lnTo>
                <a:lnTo>
                  <a:pt x="3624706" y="2375027"/>
                </a:lnTo>
                <a:lnTo>
                  <a:pt x="4247388" y="1837182"/>
                </a:lnTo>
                <a:lnTo>
                  <a:pt x="3624706" y="1299337"/>
                </a:lnTo>
                <a:lnTo>
                  <a:pt x="3625342" y="538099"/>
                </a:lnTo>
                <a:lnTo>
                  <a:pt x="2745359" y="538734"/>
                </a:lnTo>
                <a:lnTo>
                  <a:pt x="2123694" y="0"/>
                </a:lnTo>
                <a:close/>
              </a:path>
            </a:pathLst>
          </a:custGeom>
          <a:solidFill>
            <a:srgbClr val="042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080132" y="1805685"/>
            <a:ext cx="4336415" cy="3751579"/>
          </a:xfrm>
          <a:custGeom>
            <a:avLst/>
            <a:gdLst/>
            <a:ahLst/>
            <a:cxnLst/>
            <a:rect l="l" t="t" r="r" b="b"/>
            <a:pathLst>
              <a:path w="4336415" h="3751579">
                <a:moveTo>
                  <a:pt x="1588658" y="3202940"/>
                </a:moveTo>
                <a:lnTo>
                  <a:pt x="1535557" y="3202940"/>
                </a:lnTo>
                <a:lnTo>
                  <a:pt x="2168017" y="3751072"/>
                </a:lnTo>
                <a:lnTo>
                  <a:pt x="2221063" y="3705098"/>
                </a:lnTo>
                <a:lnTo>
                  <a:pt x="2168017" y="3705098"/>
                </a:lnTo>
                <a:lnTo>
                  <a:pt x="1588658" y="3202940"/>
                </a:lnTo>
                <a:close/>
              </a:path>
              <a:path w="4336415" h="3751579">
                <a:moveTo>
                  <a:pt x="2787522" y="3168141"/>
                </a:moveTo>
                <a:lnTo>
                  <a:pt x="2168017" y="3705098"/>
                </a:lnTo>
                <a:lnTo>
                  <a:pt x="2221063" y="3705098"/>
                </a:lnTo>
                <a:lnTo>
                  <a:pt x="2800477" y="3202940"/>
                </a:lnTo>
                <a:lnTo>
                  <a:pt x="3698620" y="3202940"/>
                </a:lnTo>
                <a:lnTo>
                  <a:pt x="3698592" y="3168777"/>
                </a:lnTo>
                <a:lnTo>
                  <a:pt x="3663950" y="3168777"/>
                </a:lnTo>
                <a:lnTo>
                  <a:pt x="2787522" y="3168141"/>
                </a:lnTo>
                <a:close/>
              </a:path>
              <a:path w="4336415" h="3751579">
                <a:moveTo>
                  <a:pt x="1570484" y="3156585"/>
                </a:moveTo>
                <a:lnTo>
                  <a:pt x="1552829" y="3156585"/>
                </a:lnTo>
                <a:lnTo>
                  <a:pt x="2168017" y="3689730"/>
                </a:lnTo>
                <a:lnTo>
                  <a:pt x="2185748" y="3674364"/>
                </a:lnTo>
                <a:lnTo>
                  <a:pt x="2168017" y="3674364"/>
                </a:lnTo>
                <a:lnTo>
                  <a:pt x="1570484" y="3156585"/>
                </a:lnTo>
                <a:close/>
              </a:path>
              <a:path w="4336415" h="3751579">
                <a:moveTo>
                  <a:pt x="2778887" y="3145028"/>
                </a:moveTo>
                <a:lnTo>
                  <a:pt x="2168017" y="3674364"/>
                </a:lnTo>
                <a:lnTo>
                  <a:pt x="2185748" y="3674364"/>
                </a:lnTo>
                <a:lnTo>
                  <a:pt x="2783205" y="3156585"/>
                </a:lnTo>
                <a:lnTo>
                  <a:pt x="3652265" y="3156585"/>
                </a:lnTo>
                <a:lnTo>
                  <a:pt x="3652256" y="3145663"/>
                </a:lnTo>
                <a:lnTo>
                  <a:pt x="2778887" y="3145028"/>
                </a:lnTo>
                <a:close/>
              </a:path>
              <a:path w="4336415" h="3751579">
                <a:moveTo>
                  <a:pt x="637413" y="547497"/>
                </a:moveTo>
                <a:lnTo>
                  <a:pt x="638048" y="1324483"/>
                </a:lnTo>
                <a:lnTo>
                  <a:pt x="0" y="1875536"/>
                </a:lnTo>
                <a:lnTo>
                  <a:pt x="638048" y="2426589"/>
                </a:lnTo>
                <a:lnTo>
                  <a:pt x="637413" y="3203575"/>
                </a:lnTo>
                <a:lnTo>
                  <a:pt x="1588658" y="3202940"/>
                </a:lnTo>
                <a:lnTo>
                  <a:pt x="1549243" y="3168777"/>
                </a:lnTo>
                <a:lnTo>
                  <a:pt x="672084" y="3168777"/>
                </a:lnTo>
                <a:lnTo>
                  <a:pt x="672846" y="2410714"/>
                </a:lnTo>
                <a:lnTo>
                  <a:pt x="53212" y="1875536"/>
                </a:lnTo>
                <a:lnTo>
                  <a:pt x="672846" y="1340358"/>
                </a:lnTo>
                <a:lnTo>
                  <a:pt x="672084" y="582294"/>
                </a:lnTo>
                <a:lnTo>
                  <a:pt x="1549243" y="582294"/>
                </a:lnTo>
                <a:lnTo>
                  <a:pt x="1588658" y="548131"/>
                </a:lnTo>
                <a:lnTo>
                  <a:pt x="1535557" y="548131"/>
                </a:lnTo>
                <a:lnTo>
                  <a:pt x="637413" y="547497"/>
                </a:lnTo>
                <a:close/>
              </a:path>
              <a:path w="4336415" h="3751579">
                <a:moveTo>
                  <a:pt x="3698620" y="3202940"/>
                </a:moveTo>
                <a:lnTo>
                  <a:pt x="2800477" y="3202940"/>
                </a:lnTo>
                <a:lnTo>
                  <a:pt x="3698621" y="3203575"/>
                </a:lnTo>
                <a:lnTo>
                  <a:pt x="3698620" y="3202940"/>
                </a:lnTo>
                <a:close/>
              </a:path>
              <a:path w="4336415" h="3751579">
                <a:moveTo>
                  <a:pt x="1548511" y="3168141"/>
                </a:moveTo>
                <a:lnTo>
                  <a:pt x="672084" y="3168777"/>
                </a:lnTo>
                <a:lnTo>
                  <a:pt x="1549243" y="3168777"/>
                </a:lnTo>
                <a:lnTo>
                  <a:pt x="1548511" y="3168141"/>
                </a:lnTo>
                <a:close/>
              </a:path>
              <a:path w="4336415" h="3751579">
                <a:moveTo>
                  <a:pt x="3698592" y="582294"/>
                </a:moveTo>
                <a:lnTo>
                  <a:pt x="3663950" y="582294"/>
                </a:lnTo>
                <a:lnTo>
                  <a:pt x="3663188" y="1340358"/>
                </a:lnTo>
                <a:lnTo>
                  <a:pt x="4282821" y="1875536"/>
                </a:lnTo>
                <a:lnTo>
                  <a:pt x="3663188" y="2410714"/>
                </a:lnTo>
                <a:lnTo>
                  <a:pt x="3663950" y="3168777"/>
                </a:lnTo>
                <a:lnTo>
                  <a:pt x="3698592" y="3168777"/>
                </a:lnTo>
                <a:lnTo>
                  <a:pt x="3697986" y="2426589"/>
                </a:lnTo>
                <a:lnTo>
                  <a:pt x="4336033" y="1875536"/>
                </a:lnTo>
                <a:lnTo>
                  <a:pt x="3697986" y="1324483"/>
                </a:lnTo>
                <a:lnTo>
                  <a:pt x="3698592" y="582294"/>
                </a:lnTo>
                <a:close/>
              </a:path>
              <a:path w="4336415" h="3751579">
                <a:moveTo>
                  <a:pt x="683768" y="593851"/>
                </a:moveTo>
                <a:lnTo>
                  <a:pt x="684403" y="1345691"/>
                </a:lnTo>
                <a:lnTo>
                  <a:pt x="70866" y="1875536"/>
                </a:lnTo>
                <a:lnTo>
                  <a:pt x="684403" y="2405380"/>
                </a:lnTo>
                <a:lnTo>
                  <a:pt x="683768" y="3157220"/>
                </a:lnTo>
                <a:lnTo>
                  <a:pt x="1570484" y="3156585"/>
                </a:lnTo>
                <a:lnTo>
                  <a:pt x="1557879" y="3145663"/>
                </a:lnTo>
                <a:lnTo>
                  <a:pt x="695325" y="3145663"/>
                </a:lnTo>
                <a:lnTo>
                  <a:pt x="696087" y="2400172"/>
                </a:lnTo>
                <a:lnTo>
                  <a:pt x="88646" y="1875536"/>
                </a:lnTo>
                <a:lnTo>
                  <a:pt x="696087" y="1350899"/>
                </a:lnTo>
                <a:lnTo>
                  <a:pt x="695325" y="605409"/>
                </a:lnTo>
                <a:lnTo>
                  <a:pt x="1557879" y="605409"/>
                </a:lnTo>
                <a:lnTo>
                  <a:pt x="1570484" y="594487"/>
                </a:lnTo>
                <a:lnTo>
                  <a:pt x="683768" y="593851"/>
                </a:lnTo>
                <a:close/>
              </a:path>
              <a:path w="4336415" h="3751579">
                <a:moveTo>
                  <a:pt x="3652265" y="3156585"/>
                </a:moveTo>
                <a:lnTo>
                  <a:pt x="2783205" y="3156585"/>
                </a:lnTo>
                <a:lnTo>
                  <a:pt x="3652266" y="3157220"/>
                </a:lnTo>
                <a:lnTo>
                  <a:pt x="3652265" y="3156585"/>
                </a:lnTo>
                <a:close/>
              </a:path>
              <a:path w="4336415" h="3751579">
                <a:moveTo>
                  <a:pt x="1557146" y="3145028"/>
                </a:moveTo>
                <a:lnTo>
                  <a:pt x="695325" y="3145663"/>
                </a:lnTo>
                <a:lnTo>
                  <a:pt x="1557879" y="3145663"/>
                </a:lnTo>
                <a:lnTo>
                  <a:pt x="1557146" y="3145028"/>
                </a:lnTo>
                <a:close/>
              </a:path>
              <a:path w="4336415" h="3751579">
                <a:moveTo>
                  <a:pt x="3652256" y="605409"/>
                </a:moveTo>
                <a:lnTo>
                  <a:pt x="3640708" y="605409"/>
                </a:lnTo>
                <a:lnTo>
                  <a:pt x="3639947" y="1350899"/>
                </a:lnTo>
                <a:lnTo>
                  <a:pt x="4247388" y="1875536"/>
                </a:lnTo>
                <a:lnTo>
                  <a:pt x="3639947" y="2400172"/>
                </a:lnTo>
                <a:lnTo>
                  <a:pt x="3640708" y="3145663"/>
                </a:lnTo>
                <a:lnTo>
                  <a:pt x="3652256" y="3145663"/>
                </a:lnTo>
                <a:lnTo>
                  <a:pt x="3651630" y="2405380"/>
                </a:lnTo>
                <a:lnTo>
                  <a:pt x="4265168" y="1875536"/>
                </a:lnTo>
                <a:lnTo>
                  <a:pt x="3651630" y="1345691"/>
                </a:lnTo>
                <a:lnTo>
                  <a:pt x="3652256" y="605409"/>
                </a:lnTo>
                <a:close/>
              </a:path>
              <a:path w="4336415" h="3751579">
                <a:moveTo>
                  <a:pt x="1557879" y="605409"/>
                </a:moveTo>
                <a:lnTo>
                  <a:pt x="695325" y="605409"/>
                </a:lnTo>
                <a:lnTo>
                  <a:pt x="1557146" y="606043"/>
                </a:lnTo>
                <a:lnTo>
                  <a:pt x="1557879" y="605409"/>
                </a:lnTo>
                <a:close/>
              </a:path>
              <a:path w="4336415" h="3751579">
                <a:moveTo>
                  <a:pt x="2185748" y="76708"/>
                </a:moveTo>
                <a:lnTo>
                  <a:pt x="2168017" y="76708"/>
                </a:lnTo>
                <a:lnTo>
                  <a:pt x="2778887" y="606043"/>
                </a:lnTo>
                <a:lnTo>
                  <a:pt x="3652256" y="605409"/>
                </a:lnTo>
                <a:lnTo>
                  <a:pt x="3652265" y="594487"/>
                </a:lnTo>
                <a:lnTo>
                  <a:pt x="2783205" y="594487"/>
                </a:lnTo>
                <a:lnTo>
                  <a:pt x="2185748" y="76708"/>
                </a:lnTo>
                <a:close/>
              </a:path>
              <a:path w="4336415" h="3751579">
                <a:moveTo>
                  <a:pt x="2168017" y="61340"/>
                </a:moveTo>
                <a:lnTo>
                  <a:pt x="1552829" y="594487"/>
                </a:lnTo>
                <a:lnTo>
                  <a:pt x="1570484" y="594487"/>
                </a:lnTo>
                <a:lnTo>
                  <a:pt x="2168017" y="76708"/>
                </a:lnTo>
                <a:lnTo>
                  <a:pt x="2185748" y="76708"/>
                </a:lnTo>
                <a:lnTo>
                  <a:pt x="2168017" y="61340"/>
                </a:lnTo>
                <a:close/>
              </a:path>
              <a:path w="4336415" h="3751579">
                <a:moveTo>
                  <a:pt x="3652266" y="593851"/>
                </a:moveTo>
                <a:lnTo>
                  <a:pt x="2783205" y="594487"/>
                </a:lnTo>
                <a:lnTo>
                  <a:pt x="3652265" y="594487"/>
                </a:lnTo>
                <a:lnTo>
                  <a:pt x="3652266" y="593851"/>
                </a:lnTo>
                <a:close/>
              </a:path>
              <a:path w="4336415" h="3751579">
                <a:moveTo>
                  <a:pt x="1549243" y="582294"/>
                </a:moveTo>
                <a:lnTo>
                  <a:pt x="672084" y="582294"/>
                </a:lnTo>
                <a:lnTo>
                  <a:pt x="1548511" y="582929"/>
                </a:lnTo>
                <a:lnTo>
                  <a:pt x="1549243" y="582294"/>
                </a:lnTo>
                <a:close/>
              </a:path>
              <a:path w="4336415" h="3751579">
                <a:moveTo>
                  <a:pt x="2221063" y="45974"/>
                </a:moveTo>
                <a:lnTo>
                  <a:pt x="2168017" y="45974"/>
                </a:lnTo>
                <a:lnTo>
                  <a:pt x="2787522" y="582929"/>
                </a:lnTo>
                <a:lnTo>
                  <a:pt x="3698592" y="582294"/>
                </a:lnTo>
                <a:lnTo>
                  <a:pt x="3698620" y="548131"/>
                </a:lnTo>
                <a:lnTo>
                  <a:pt x="2800477" y="548131"/>
                </a:lnTo>
                <a:lnTo>
                  <a:pt x="2221063" y="45974"/>
                </a:lnTo>
                <a:close/>
              </a:path>
              <a:path w="4336415" h="3751579">
                <a:moveTo>
                  <a:pt x="2168017" y="0"/>
                </a:moveTo>
                <a:lnTo>
                  <a:pt x="1535557" y="548131"/>
                </a:lnTo>
                <a:lnTo>
                  <a:pt x="1588658" y="548131"/>
                </a:lnTo>
                <a:lnTo>
                  <a:pt x="2168017" y="45974"/>
                </a:lnTo>
                <a:lnTo>
                  <a:pt x="2221063" y="45974"/>
                </a:lnTo>
                <a:lnTo>
                  <a:pt x="2168017" y="0"/>
                </a:lnTo>
                <a:close/>
              </a:path>
              <a:path w="4336415" h="3751579">
                <a:moveTo>
                  <a:pt x="3698621" y="547497"/>
                </a:moveTo>
                <a:lnTo>
                  <a:pt x="2800477" y="548131"/>
                </a:lnTo>
                <a:lnTo>
                  <a:pt x="3698620" y="548131"/>
                </a:lnTo>
                <a:lnTo>
                  <a:pt x="3698621" y="5474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70547" y="3893820"/>
            <a:ext cx="2470150" cy="2659380"/>
          </a:xfrm>
          <a:custGeom>
            <a:avLst/>
            <a:gdLst/>
            <a:ahLst/>
            <a:cxnLst/>
            <a:rect l="l" t="t" r="r" b="b"/>
            <a:pathLst>
              <a:path w="2470150" h="2659379">
                <a:moveTo>
                  <a:pt x="2470150" y="0"/>
                </a:moveTo>
                <a:lnTo>
                  <a:pt x="1714500" y="755649"/>
                </a:lnTo>
              </a:path>
              <a:path w="2470150" h="2659379">
                <a:moveTo>
                  <a:pt x="2470150" y="187451"/>
                </a:moveTo>
                <a:lnTo>
                  <a:pt x="0" y="265918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569707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625" y="0"/>
                </a:moveTo>
                <a:lnTo>
                  <a:pt x="0" y="157162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695438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450" y="0"/>
                </a:moveTo>
                <a:lnTo>
                  <a:pt x="0" y="14414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088630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750" y="0"/>
                </a:moveTo>
                <a:lnTo>
                  <a:pt x="0" y="104775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5104" y="714883"/>
            <a:ext cx="793379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1506982"/>
            <a:ext cx="7906918" cy="346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823036"/>
            <a:ext cx="56102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A40D82"/>
                </a:solidFill>
                <a:latin typeface="TeXGyreAdventor"/>
                <a:cs typeface="TeXGyreAdventor"/>
              </a:rPr>
              <a:t>METEOROLOJİ</a:t>
            </a:r>
            <a:endParaRPr sz="6000" dirty="0">
              <a:latin typeface="TeXGyreAdventor"/>
              <a:cs typeface="TeXGyreAdvent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8158" y="2846070"/>
            <a:ext cx="10198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tr-TR"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5. </a:t>
            </a:r>
            <a:r>
              <a:rPr sz="2000" b="1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HAFTA</a:t>
            </a:r>
            <a:endParaRPr sz="2000" dirty="0">
              <a:latin typeface="TeXGyreAdventor"/>
              <a:cs typeface="TeXGyreAdvento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6800" y="4770247"/>
            <a:ext cx="6240399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10" dirty="0">
                <a:solidFill>
                  <a:srgbClr val="A40D82"/>
                </a:solidFill>
                <a:latin typeface="TeXGyreAdventor"/>
                <a:cs typeface="TeXGyreAdventor"/>
              </a:rPr>
              <a:t>Doç. Dr. </a:t>
            </a:r>
            <a:r>
              <a:rPr lang="tr-TR" sz="3400" spc="-5" dirty="0" smtClean="0">
                <a:solidFill>
                  <a:srgbClr val="A40D82"/>
                </a:solidFill>
                <a:latin typeface="TeXGyreAdventor"/>
                <a:cs typeface="TeXGyreAdventor"/>
              </a:rPr>
              <a:t>Havva Eylem POLAT</a:t>
            </a:r>
            <a:endParaRPr sz="3400" dirty="0">
              <a:latin typeface="TeXGyreAdventor"/>
              <a:cs typeface="TeXGyreAdventor"/>
            </a:endParaRPr>
          </a:p>
        </p:txBody>
      </p:sp>
    </p:spTree>
    <p:extLst>
      <p:ext uri="{BB962C8B-B14F-4D97-AF65-F5344CB8AC3E}">
        <p14:creationId xmlns:p14="http://schemas.microsoft.com/office/powerpoint/2010/main" val="363047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0523"/>
            <a:ext cx="8988425" cy="11861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00299"/>
              </a:lnSpc>
              <a:spcBef>
                <a:spcPts val="85"/>
              </a:spcBef>
            </a:pPr>
            <a:r>
              <a:rPr sz="2800" spc="-5" dirty="0"/>
              <a:t>Rüzgar </a:t>
            </a:r>
            <a:r>
              <a:rPr sz="2800" spc="-10" dirty="0"/>
              <a:t>hızı: </a:t>
            </a:r>
            <a:r>
              <a:rPr b="0" dirty="0">
                <a:latin typeface="Times New Roman"/>
                <a:cs typeface="Times New Roman"/>
              </a:rPr>
              <a:t>Hava </a:t>
            </a:r>
            <a:r>
              <a:rPr b="0" spc="-5" dirty="0">
                <a:latin typeface="Times New Roman"/>
                <a:cs typeface="Times New Roman"/>
              </a:rPr>
              <a:t>hareketlerinin </a:t>
            </a:r>
            <a:r>
              <a:rPr b="0" spc="-20" dirty="0">
                <a:latin typeface="Times New Roman"/>
                <a:cs typeface="Times New Roman"/>
              </a:rPr>
              <a:t>hızıdır. </a:t>
            </a:r>
            <a:r>
              <a:rPr b="0" spc="-5" dirty="0">
                <a:latin typeface="Times New Roman"/>
                <a:cs typeface="Times New Roman"/>
              </a:rPr>
              <a:t>Rüzgar hızı </a:t>
            </a:r>
            <a:r>
              <a:rPr spc="-10" dirty="0"/>
              <a:t>anemometre </a:t>
            </a:r>
            <a:r>
              <a:rPr b="0" spc="-10" dirty="0">
                <a:latin typeface="Times New Roman"/>
                <a:cs typeface="Times New Roman"/>
              </a:rPr>
              <a:t>ile  </a:t>
            </a:r>
            <a:r>
              <a:rPr b="0" spc="-20" dirty="0">
                <a:latin typeface="Times New Roman"/>
                <a:cs typeface="Times New Roman"/>
              </a:rPr>
              <a:t>ölçülür. </a:t>
            </a:r>
            <a:r>
              <a:rPr b="0" spc="-45" dirty="0">
                <a:latin typeface="Times New Roman"/>
                <a:cs typeface="Times New Roman"/>
              </a:rPr>
              <a:t>Yazıcı </a:t>
            </a:r>
            <a:r>
              <a:rPr b="0" spc="-5" dirty="0">
                <a:latin typeface="Times New Roman"/>
                <a:cs typeface="Times New Roman"/>
              </a:rPr>
              <a:t>tipte olanına ise </a:t>
            </a:r>
            <a:r>
              <a:rPr spc="-5" dirty="0"/>
              <a:t>anemograf </a:t>
            </a:r>
            <a:r>
              <a:rPr b="0" spc="-5" dirty="0">
                <a:latin typeface="Times New Roman"/>
                <a:cs typeface="Times New Roman"/>
              </a:rPr>
              <a:t>adı </a:t>
            </a:r>
            <a:r>
              <a:rPr b="0" spc="-20" dirty="0">
                <a:latin typeface="Times New Roman"/>
                <a:cs typeface="Times New Roman"/>
              </a:rPr>
              <a:t>verilir. </a:t>
            </a:r>
            <a:r>
              <a:rPr b="0" dirty="0">
                <a:latin typeface="Times New Roman"/>
                <a:cs typeface="Times New Roman"/>
              </a:rPr>
              <a:t>Rüzgar </a:t>
            </a:r>
            <a:r>
              <a:rPr b="0" spc="-5" dirty="0">
                <a:latin typeface="Times New Roman"/>
                <a:cs typeface="Times New Roman"/>
              </a:rPr>
              <a:t>hızı, </a:t>
            </a:r>
            <a:r>
              <a:rPr spc="-5" dirty="0"/>
              <a:t>m/s</a:t>
            </a:r>
            <a:r>
              <a:rPr b="0" spc="-5" dirty="0">
                <a:latin typeface="Times New Roman"/>
                <a:cs typeface="Times New Roman"/>
              </a:rPr>
              <a:t>,  </a:t>
            </a:r>
            <a:r>
              <a:rPr dirty="0"/>
              <a:t>km/h </a:t>
            </a:r>
            <a:r>
              <a:rPr b="0" dirty="0">
                <a:latin typeface="Times New Roman"/>
                <a:cs typeface="Times New Roman"/>
              </a:rPr>
              <a:t>ve </a:t>
            </a:r>
            <a:r>
              <a:rPr dirty="0"/>
              <a:t>knot </a:t>
            </a:r>
            <a:r>
              <a:rPr b="0" dirty="0">
                <a:latin typeface="Times New Roman"/>
                <a:cs typeface="Times New Roman"/>
              </a:rPr>
              <a:t>(deniz </a:t>
            </a:r>
            <a:r>
              <a:rPr b="0" spc="-5" dirty="0">
                <a:latin typeface="Times New Roman"/>
                <a:cs typeface="Times New Roman"/>
              </a:rPr>
              <a:t>mili/saat) birimleri </a:t>
            </a:r>
            <a:r>
              <a:rPr b="0" dirty="0">
                <a:latin typeface="Times New Roman"/>
                <a:cs typeface="Times New Roman"/>
              </a:rPr>
              <a:t>ile ifade</a:t>
            </a:r>
            <a:r>
              <a:rPr b="0" spc="-105" dirty="0">
                <a:latin typeface="Times New Roman"/>
                <a:cs typeface="Times New Roman"/>
              </a:rPr>
              <a:t> </a:t>
            </a:r>
            <a:r>
              <a:rPr b="0" spc="-20" dirty="0">
                <a:latin typeface="Times New Roman"/>
                <a:cs typeface="Times New Roman"/>
              </a:rPr>
              <a:t>edilir.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2416" y="3357371"/>
            <a:ext cx="2808732" cy="2316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0035" y="3284220"/>
            <a:ext cx="3096767" cy="2319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65089" y="5684316"/>
            <a:ext cx="1431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anemograf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28901" y="5684316"/>
            <a:ext cx="16465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anemomet</a:t>
            </a:r>
            <a:r>
              <a:rPr sz="2400" b="1" spc="-4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2742" y="1218057"/>
            <a:ext cx="7133590" cy="132969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635760" algn="l"/>
              </a:tabLst>
            </a:pPr>
            <a:r>
              <a:rPr sz="2400" dirty="0">
                <a:latin typeface="Times New Roman"/>
                <a:cs typeface="Times New Roman"/>
              </a:rPr>
              <a:t>1 kara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mili	</a:t>
            </a:r>
            <a:r>
              <a:rPr sz="2400" dirty="0">
                <a:latin typeface="Times New Roman"/>
                <a:cs typeface="Times New Roman"/>
              </a:rPr>
              <a:t>= 1609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m,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617345" algn="l"/>
              </a:tabLst>
            </a:pPr>
            <a:r>
              <a:rPr sz="2400" dirty="0">
                <a:latin typeface="Times New Roman"/>
                <a:cs typeface="Times New Roman"/>
              </a:rPr>
              <a:t>1 deniz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mili	</a:t>
            </a:r>
            <a:r>
              <a:rPr sz="2400" dirty="0">
                <a:latin typeface="Times New Roman"/>
                <a:cs typeface="Times New Roman"/>
              </a:rPr>
              <a:t>= 1852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</a:t>
            </a:r>
            <a:endParaRPr sz="2400">
              <a:latin typeface="Times New Roman"/>
              <a:cs typeface="Times New Roman"/>
            </a:endParaRPr>
          </a:p>
          <a:p>
            <a:pPr marL="349885">
              <a:lnSpc>
                <a:spcPct val="100000"/>
              </a:lnSpc>
              <a:spcBef>
                <a:spcPts val="480"/>
              </a:spcBef>
              <a:tabLst>
                <a:tab pos="1325880" algn="l"/>
              </a:tabLst>
            </a:pPr>
            <a:r>
              <a:rPr sz="2400" b="1" dirty="0">
                <a:latin typeface="Times New Roman"/>
                <a:cs typeface="Times New Roman"/>
              </a:rPr>
              <a:t>1 knot	</a:t>
            </a:r>
            <a:r>
              <a:rPr sz="2400" dirty="0">
                <a:latin typeface="Times New Roman"/>
                <a:cs typeface="Times New Roman"/>
              </a:rPr>
              <a:t>= 1 deniz </a:t>
            </a:r>
            <a:r>
              <a:rPr sz="2400" spc="-5" dirty="0">
                <a:latin typeface="Times New Roman"/>
                <a:cs typeface="Times New Roman"/>
              </a:rPr>
              <a:t>mili/saat </a:t>
            </a:r>
            <a:r>
              <a:rPr sz="2400" dirty="0">
                <a:latin typeface="Times New Roman"/>
                <a:cs typeface="Times New Roman"/>
              </a:rPr>
              <a:t>= 0.5148 </a:t>
            </a:r>
            <a:r>
              <a:rPr sz="2400" spc="-10" dirty="0">
                <a:latin typeface="Times New Roman"/>
                <a:cs typeface="Times New Roman"/>
              </a:rPr>
              <a:t>m/s </a:t>
            </a:r>
            <a:r>
              <a:rPr sz="2400" dirty="0">
                <a:latin typeface="Times New Roman"/>
                <a:cs typeface="Times New Roman"/>
              </a:rPr>
              <a:t>= 1.8532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km/h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831" y="836676"/>
            <a:ext cx="4283964" cy="54513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1130" y="282955"/>
            <a:ext cx="1990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Anemomet</a:t>
            </a:r>
            <a:r>
              <a:rPr sz="2800" spc="-60" dirty="0"/>
              <a:t>r</a:t>
            </a:r>
            <a:r>
              <a:rPr sz="2800" spc="-5" dirty="0"/>
              <a:t>e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680203" y="2133600"/>
            <a:ext cx="4463795" cy="291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60263" y="1578610"/>
            <a:ext cx="17437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Anemograf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41730"/>
            <a:ext cx="8989060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Bir rüzgar hızı, </a:t>
            </a:r>
            <a:r>
              <a:rPr sz="2800" dirty="0">
                <a:latin typeface="Times New Roman"/>
                <a:cs typeface="Times New Roman"/>
              </a:rPr>
              <a:t>onu </a:t>
            </a:r>
            <a:r>
              <a:rPr sz="2800" spc="-5" dirty="0">
                <a:latin typeface="Times New Roman"/>
                <a:cs typeface="Times New Roman"/>
              </a:rPr>
              <a:t>meydana </a:t>
            </a:r>
            <a:r>
              <a:rPr sz="2800" dirty="0">
                <a:latin typeface="Times New Roman"/>
                <a:cs typeface="Times New Roman"/>
              </a:rPr>
              <a:t>getiren iki </a:t>
            </a:r>
            <a:r>
              <a:rPr sz="2800" spc="-5" dirty="0">
                <a:latin typeface="Times New Roman"/>
                <a:cs typeface="Times New Roman"/>
              </a:rPr>
              <a:t>nokta  arasındaki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basınç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farkına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bu </a:t>
            </a:r>
            <a:r>
              <a:rPr sz="2800" dirty="0">
                <a:latin typeface="Times New Roman"/>
                <a:cs typeface="Times New Roman"/>
              </a:rPr>
              <a:t>iki </a:t>
            </a:r>
            <a:r>
              <a:rPr sz="2800" spc="-5" dirty="0">
                <a:latin typeface="Times New Roman"/>
                <a:cs typeface="Times New Roman"/>
              </a:rPr>
              <a:t>nokta arasındaki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uzaklığa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bağlıdır. </a:t>
            </a:r>
            <a:r>
              <a:rPr sz="2800" spc="-5" dirty="0">
                <a:latin typeface="Times New Roman"/>
                <a:cs typeface="Times New Roman"/>
              </a:rPr>
              <a:t>Basınç </a:t>
            </a:r>
            <a:r>
              <a:rPr sz="2800" dirty="0">
                <a:latin typeface="Times New Roman"/>
                <a:cs typeface="Times New Roman"/>
              </a:rPr>
              <a:t>farkı ne </a:t>
            </a:r>
            <a:r>
              <a:rPr sz="2800" spc="-5" dirty="0">
                <a:latin typeface="Times New Roman"/>
                <a:cs typeface="Times New Roman"/>
              </a:rPr>
              <a:t>kadar fazla </a:t>
            </a:r>
            <a:r>
              <a:rPr sz="2800" spc="5" dirty="0">
                <a:latin typeface="Times New Roman"/>
                <a:cs typeface="Times New Roman"/>
              </a:rPr>
              <a:t>ve </a:t>
            </a:r>
            <a:r>
              <a:rPr sz="2800" dirty="0">
                <a:latin typeface="Times New Roman"/>
                <a:cs typeface="Times New Roman"/>
              </a:rPr>
              <a:t>iki </a:t>
            </a:r>
            <a:r>
              <a:rPr sz="2800" spc="-5" dirty="0">
                <a:latin typeface="Times New Roman"/>
                <a:cs typeface="Times New Roman"/>
              </a:rPr>
              <a:t>nokta arasındaki  uzaklık </a:t>
            </a:r>
            <a:r>
              <a:rPr sz="2800" dirty="0">
                <a:latin typeface="Times New Roman"/>
                <a:cs typeface="Times New Roman"/>
              </a:rPr>
              <a:t>ne </a:t>
            </a:r>
            <a:r>
              <a:rPr sz="2800" spc="-5" dirty="0">
                <a:latin typeface="Times New Roman"/>
                <a:cs typeface="Times New Roman"/>
              </a:rPr>
              <a:t>kadar </a:t>
            </a:r>
            <a:r>
              <a:rPr sz="2800" spc="-10" dirty="0">
                <a:latin typeface="Times New Roman"/>
                <a:cs typeface="Times New Roman"/>
              </a:rPr>
              <a:t>az </a:t>
            </a:r>
            <a:r>
              <a:rPr sz="2800" spc="-5" dirty="0">
                <a:latin typeface="Times New Roman"/>
                <a:cs typeface="Times New Roman"/>
              </a:rPr>
              <a:t>ise rüzgar hızı o ölçüde fazla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olacaktır.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Rüzgar hızını ölçen aletlerin bulunmadığı yerlerde  rüzgar hızını </a:t>
            </a:r>
            <a:r>
              <a:rPr sz="2800" spc="-10" dirty="0">
                <a:latin typeface="Times New Roman"/>
                <a:cs typeface="Times New Roman"/>
              </a:rPr>
              <a:t>belirlemek </a:t>
            </a:r>
            <a:r>
              <a:rPr sz="2800" spc="-5" dirty="0">
                <a:latin typeface="Times New Roman"/>
                <a:cs typeface="Times New Roman"/>
              </a:rPr>
              <a:t>için </a:t>
            </a:r>
            <a:r>
              <a:rPr sz="2800" b="1" spc="-5" dirty="0">
                <a:latin typeface="Times New Roman"/>
                <a:cs typeface="Times New Roman"/>
              </a:rPr>
              <a:t>Bofor Ölçeği </a:t>
            </a:r>
            <a:r>
              <a:rPr sz="2800" spc="-15" dirty="0">
                <a:latin typeface="Times New Roman"/>
                <a:cs typeface="Times New Roman"/>
              </a:rPr>
              <a:t>kullanılır. </a:t>
            </a:r>
            <a:r>
              <a:rPr sz="2800" spc="-10" dirty="0">
                <a:latin typeface="Times New Roman"/>
                <a:cs typeface="Times New Roman"/>
              </a:rPr>
              <a:t>Bu  </a:t>
            </a:r>
            <a:r>
              <a:rPr sz="2800" spc="-5" dirty="0">
                <a:latin typeface="Times New Roman"/>
                <a:cs typeface="Times New Roman"/>
              </a:rPr>
              <a:t>ölçeğin esası, rüzgarın yeryüzündeki </a:t>
            </a:r>
            <a:r>
              <a:rPr sz="2800" spc="-10" dirty="0">
                <a:latin typeface="Times New Roman"/>
                <a:cs typeface="Times New Roman"/>
              </a:rPr>
              <a:t>cisimler </a:t>
            </a:r>
            <a:r>
              <a:rPr sz="2800" dirty="0">
                <a:latin typeface="Times New Roman"/>
                <a:cs typeface="Times New Roman"/>
              </a:rPr>
              <a:t>üzerinde </a:t>
            </a:r>
            <a:r>
              <a:rPr sz="2800" spc="-5" dirty="0">
                <a:latin typeface="Times New Roman"/>
                <a:cs typeface="Times New Roman"/>
              </a:rPr>
              <a:t>yaptığı  etkiyi </a:t>
            </a:r>
            <a:r>
              <a:rPr sz="2800" dirty="0">
                <a:latin typeface="Times New Roman"/>
                <a:cs typeface="Times New Roman"/>
              </a:rPr>
              <a:t>göz </a:t>
            </a:r>
            <a:r>
              <a:rPr sz="2800" spc="-5" dirty="0">
                <a:latin typeface="Times New Roman"/>
                <a:cs typeface="Times New Roman"/>
              </a:rPr>
              <a:t>önünde tutarak rüzgar hızını tahmin </a:t>
            </a:r>
            <a:r>
              <a:rPr sz="2800" spc="-20" dirty="0">
                <a:latin typeface="Times New Roman"/>
                <a:cs typeface="Times New Roman"/>
              </a:rPr>
              <a:t>etmektir.  </a:t>
            </a:r>
            <a:r>
              <a:rPr sz="2800" spc="-10" dirty="0">
                <a:latin typeface="Times New Roman"/>
                <a:cs typeface="Times New Roman"/>
              </a:rPr>
              <a:t>Kısaca, </a:t>
            </a:r>
            <a:r>
              <a:rPr sz="2800" spc="-5" dirty="0">
                <a:latin typeface="Times New Roman"/>
                <a:cs typeface="Times New Roman"/>
              </a:rPr>
              <a:t>gözlemlere dayalı rüzgar hızı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tahminidir.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637" y="0"/>
          <a:ext cx="9130665" cy="6683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9775"/>
                <a:gridCol w="1916430"/>
                <a:gridCol w="4473575"/>
                <a:gridCol w="1972310"/>
              </a:tblGrid>
              <a:tr h="602456"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Bofor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No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Adı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Etkileri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270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11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Rüzgar hızı</a:t>
                      </a:r>
                      <a:r>
                        <a:rPr sz="2000" b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(10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2075">
                        <a:lnSpc>
                          <a:spcPts val="2220"/>
                        </a:lnSpc>
                        <a:tabLst>
                          <a:tab pos="1120140" algn="l"/>
                        </a:tabLst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m’deki)	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(m/s)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4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Durgun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hava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Duman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dik olarak</a:t>
                      </a:r>
                      <a:r>
                        <a:rPr sz="16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yükselir.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4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0.0 -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0.5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5967">
                <a:tc>
                  <a:txBody>
                    <a:bodyPr/>
                    <a:lstStyle/>
                    <a:p>
                      <a:pPr algn="ctr">
                        <a:lnSpc>
                          <a:spcPts val="234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4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Hafif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hava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39420">
                        <a:lnSpc>
                          <a:spcPts val="163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Dumanın sürüklendiği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yönle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rüzgar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yönü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belirlenebilir. Anemometre</a:t>
                      </a:r>
                      <a:r>
                        <a:rPr sz="1600" b="1" spc="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çalışmaz.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4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0.6 -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1.7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5967">
                <a:tc>
                  <a:txBody>
                    <a:bodyPr/>
                    <a:lstStyle/>
                    <a:p>
                      <a:pPr marL="635" algn="ctr">
                        <a:lnSpc>
                          <a:spcPts val="234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4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Hafif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rüzgar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775"/>
                        </a:lnSpc>
                        <a:spcBef>
                          <a:spcPts val="3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Rüzgar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yüze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dokunur,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yapraklar</a:t>
                      </a:r>
                      <a:r>
                        <a:rPr sz="1600" b="1" spc="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sallanır.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775"/>
                        </a:lnSpc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Rüzgar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anemometreleri</a:t>
                      </a:r>
                      <a:r>
                        <a:rPr sz="16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döndürür.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4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1.8 -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3.3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3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İnce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rüzgar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Yaprak ve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ince dallar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durmadan</a:t>
                      </a:r>
                      <a:r>
                        <a:rPr sz="1600" b="1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sallanır.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3.4 -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5.2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5968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Orta dereceli</a:t>
                      </a:r>
                      <a:r>
                        <a:rPr sz="20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r.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911860">
                        <a:lnSpc>
                          <a:spcPts val="1630"/>
                        </a:lnSpc>
                        <a:spcBef>
                          <a:spcPts val="330"/>
                        </a:spcBef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Rüzgar,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tozu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ve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sokaktaki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kağıtları 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havalandırır.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Küçük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dallar</a:t>
                      </a:r>
                      <a:r>
                        <a:rPr sz="1600" b="1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havalanır.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5.3 -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7.4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5967">
                <a:tc>
                  <a:txBody>
                    <a:bodyPr/>
                    <a:lstStyle/>
                    <a:p>
                      <a:pPr marL="635"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Sert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rüzgar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456565">
                        <a:lnSpc>
                          <a:spcPts val="1630"/>
                        </a:lnSpc>
                        <a:spcBef>
                          <a:spcPts val="33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Küçük ağaçlar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sallanır.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Göllerde köpüklü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küçük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dalgalar</a:t>
                      </a:r>
                      <a:r>
                        <a:rPr sz="16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belirir.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7.5 -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9.8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5968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6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Kuvvetli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rüzgar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329565">
                        <a:lnSpc>
                          <a:spcPts val="1630"/>
                        </a:lnSpc>
                        <a:spcBef>
                          <a:spcPts val="335"/>
                        </a:spcBef>
                      </a:pPr>
                      <a:r>
                        <a:rPr sz="1600" b="1" spc="-15" dirty="0">
                          <a:latin typeface="Arial"/>
                          <a:cs typeface="Arial"/>
                        </a:rPr>
                        <a:t>Büyük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dallar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sallanır.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Şemsiyeler güçlükle 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kullanılır.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9.9 -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12.4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ts val="235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7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17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Orta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dereceli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2220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fırt.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17244">
                        <a:lnSpc>
                          <a:spcPts val="1630"/>
                        </a:lnSpc>
                        <a:spcBef>
                          <a:spcPts val="334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Bütün ağaçlar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sallanır.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Rüzgara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karşı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yürümekte güçlük</a:t>
                      </a:r>
                      <a:r>
                        <a:rPr sz="16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çekilir.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35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12.5 -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15.2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8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Sert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fırtına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Ağaçların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ince dalları</a:t>
                      </a:r>
                      <a:r>
                        <a:rPr sz="16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kırılır.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15.3 -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18.2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5968"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Kuvvetli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 fırtına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715010">
                        <a:lnSpc>
                          <a:spcPts val="1630"/>
                        </a:lnSpc>
                        <a:spcBef>
                          <a:spcPts val="335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Bazı hafif bina zararı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olabilir.(Örneğin;  Bacalar</a:t>
                      </a:r>
                      <a:r>
                        <a:rPr sz="16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yıkılabilir.)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18.3 -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21.5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6018"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5"/>
                        </a:lnSpc>
                      </a:pPr>
                      <a:r>
                        <a:rPr sz="2000" spc="-75" dirty="0">
                          <a:latin typeface="Arial"/>
                          <a:cs typeface="Arial"/>
                        </a:rPr>
                        <a:t>Tam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fırtına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775"/>
                        </a:lnSpc>
                        <a:spcBef>
                          <a:spcPts val="4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Karalarda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az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rastlanır.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Ağaçları</a:t>
                      </a:r>
                      <a:r>
                        <a:rPr sz="1600" b="1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köklerinden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ts val="1775"/>
                        </a:lnSpc>
                      </a:pPr>
                      <a:r>
                        <a:rPr sz="1600" b="1" spc="-20" dirty="0">
                          <a:latin typeface="Arial"/>
                          <a:cs typeface="Arial"/>
                        </a:rPr>
                        <a:t>söker.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Binalarda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büyük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hasarlar</a:t>
                      </a:r>
                      <a:r>
                        <a:rPr sz="1600" b="1" spc="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yapar.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21.6 -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25.1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505980">
                <a:tc>
                  <a:txBody>
                    <a:bodyPr/>
                    <a:lstStyle/>
                    <a:p>
                      <a:pPr marR="5080" algn="ctr">
                        <a:lnSpc>
                          <a:spcPts val="2355"/>
                        </a:lnSpc>
                      </a:pPr>
                      <a:r>
                        <a:rPr sz="2000" b="1" spc="-110" dirty="0">
                          <a:latin typeface="Arial"/>
                          <a:cs typeface="Arial"/>
                        </a:rPr>
                        <a:t>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Bora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64160">
                        <a:lnSpc>
                          <a:spcPts val="1630"/>
                        </a:lnSpc>
                        <a:spcBef>
                          <a:spcPts val="34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Karalarda ender 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görülür.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Geniş çapta zarar  </a:t>
                      </a:r>
                      <a:r>
                        <a:rPr sz="1600" b="1" spc="-25" dirty="0">
                          <a:latin typeface="Arial"/>
                          <a:cs typeface="Arial"/>
                        </a:rPr>
                        <a:t>yapar.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2355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25.2 -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29.0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ts val="2355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Kasırga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600" b="1" spc="-10" dirty="0">
                          <a:latin typeface="Arial"/>
                          <a:cs typeface="Arial"/>
                        </a:rPr>
                        <a:t>Hiçbir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yelkenli 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denize</a:t>
                      </a:r>
                      <a:r>
                        <a:rPr sz="1600" b="1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açılamaz.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2355"/>
                        </a:lnSpc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29.0’dan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büyük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3376" y="354025"/>
            <a:ext cx="18611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Rüzgar</a:t>
            </a:r>
            <a:r>
              <a:rPr sz="2800" spc="-100" dirty="0"/>
              <a:t> </a:t>
            </a:r>
            <a:r>
              <a:rPr sz="2800" spc="-10" dirty="0"/>
              <a:t>Hızı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0" y="981455"/>
            <a:ext cx="9144000" cy="5417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54025"/>
            <a:ext cx="8988425" cy="5621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Rüzgar </a:t>
            </a:r>
            <a:r>
              <a:rPr sz="2800" b="1" spc="-10" dirty="0">
                <a:latin typeface="Times New Roman"/>
                <a:cs typeface="Times New Roman"/>
              </a:rPr>
              <a:t>frekansı </a:t>
            </a:r>
            <a:r>
              <a:rPr sz="2800" b="1" dirty="0">
                <a:latin typeface="Times New Roman"/>
                <a:cs typeface="Times New Roman"/>
              </a:rPr>
              <a:t>(Esiş </a:t>
            </a:r>
            <a:r>
              <a:rPr sz="2800" b="1" spc="-5" dirty="0">
                <a:latin typeface="Times New Roman"/>
                <a:cs typeface="Times New Roman"/>
              </a:rPr>
              <a:t>sıklığı): </a:t>
            </a:r>
            <a:r>
              <a:rPr sz="2800" spc="-5" dirty="0">
                <a:latin typeface="Times New Roman"/>
                <a:cs typeface="Times New Roman"/>
              </a:rPr>
              <a:t>Rüzgar </a:t>
            </a:r>
            <a:r>
              <a:rPr sz="2800" dirty="0">
                <a:latin typeface="Times New Roman"/>
                <a:cs typeface="Times New Roman"/>
              </a:rPr>
              <a:t>yönleri </a:t>
            </a:r>
            <a:r>
              <a:rPr sz="2800" spc="-10" dirty="0">
                <a:latin typeface="Times New Roman"/>
                <a:cs typeface="Times New Roman"/>
              </a:rPr>
              <a:t>zaman </a:t>
            </a:r>
            <a:r>
              <a:rPr sz="2800" dirty="0">
                <a:latin typeface="Times New Roman"/>
                <a:cs typeface="Times New Roman"/>
              </a:rPr>
              <a:t>zaman  </a:t>
            </a:r>
            <a:r>
              <a:rPr sz="2800" spc="-5" dirty="0">
                <a:latin typeface="Times New Roman"/>
                <a:cs typeface="Times New Roman"/>
              </a:rPr>
              <a:t>değişir </a:t>
            </a:r>
            <a:r>
              <a:rPr sz="2800" dirty="0">
                <a:latin typeface="Times New Roman"/>
                <a:cs typeface="Times New Roman"/>
              </a:rPr>
              <a:t>ve bu </a:t>
            </a:r>
            <a:r>
              <a:rPr sz="2800" spc="-10" dirty="0">
                <a:latin typeface="Times New Roman"/>
                <a:cs typeface="Times New Roman"/>
              </a:rPr>
              <a:t>değişimler </a:t>
            </a:r>
            <a:r>
              <a:rPr sz="2800" spc="-5" dirty="0">
                <a:latin typeface="Times New Roman"/>
                <a:cs typeface="Times New Roman"/>
              </a:rPr>
              <a:t>hava koşulları üzerinde </a:t>
            </a:r>
            <a:r>
              <a:rPr sz="2800" spc="-10" dirty="0">
                <a:latin typeface="Times New Roman"/>
                <a:cs typeface="Times New Roman"/>
              </a:rPr>
              <a:t>önemli </a:t>
            </a:r>
            <a:r>
              <a:rPr sz="2800" dirty="0">
                <a:latin typeface="Times New Roman"/>
                <a:cs typeface="Times New Roman"/>
              </a:rPr>
              <a:t>etkiler  </a:t>
            </a:r>
            <a:r>
              <a:rPr sz="2800" spc="-20" dirty="0">
                <a:latin typeface="Times New Roman"/>
                <a:cs typeface="Times New Roman"/>
              </a:rPr>
              <a:t>yaratır. </a:t>
            </a:r>
            <a:r>
              <a:rPr sz="2800" spc="-5" dirty="0">
                <a:latin typeface="Times New Roman"/>
                <a:cs typeface="Times New Roman"/>
              </a:rPr>
              <a:t>Bu nedenle rüzgarın hangi yönden, </a:t>
            </a:r>
            <a:r>
              <a:rPr sz="2800" dirty="0">
                <a:latin typeface="Times New Roman"/>
                <a:cs typeface="Times New Roman"/>
              </a:rPr>
              <a:t>ne </a:t>
            </a:r>
            <a:r>
              <a:rPr sz="2800" spc="-5" dirty="0">
                <a:latin typeface="Times New Roman"/>
                <a:cs typeface="Times New Roman"/>
              </a:rPr>
              <a:t>kadar süre ile </a:t>
            </a:r>
            <a:r>
              <a:rPr sz="2800" spc="-15" dirty="0">
                <a:latin typeface="Times New Roman"/>
                <a:cs typeface="Times New Roman"/>
              </a:rPr>
              <a:t>ve  </a:t>
            </a:r>
            <a:r>
              <a:rPr sz="2800" spc="-5" dirty="0">
                <a:latin typeface="Times New Roman"/>
                <a:cs typeface="Times New Roman"/>
              </a:rPr>
              <a:t>ne kadar </a:t>
            </a:r>
            <a:r>
              <a:rPr sz="2800" spc="-10" dirty="0">
                <a:latin typeface="Times New Roman"/>
                <a:cs typeface="Times New Roman"/>
              </a:rPr>
              <a:t>sık </a:t>
            </a:r>
            <a:r>
              <a:rPr sz="2800" spc="-5" dirty="0">
                <a:latin typeface="Times New Roman"/>
                <a:cs typeface="Times New Roman"/>
              </a:rPr>
              <a:t>estiğinin bilinmesi </a:t>
            </a:r>
            <a:r>
              <a:rPr sz="2800" spc="-20" dirty="0">
                <a:latin typeface="Times New Roman"/>
                <a:cs typeface="Times New Roman"/>
              </a:rPr>
              <a:t>gerekir. </a:t>
            </a:r>
            <a:r>
              <a:rPr sz="2800" spc="-5" dirty="0">
                <a:latin typeface="Times New Roman"/>
                <a:cs typeface="Times New Roman"/>
              </a:rPr>
              <a:t>İşte belirli </a:t>
            </a:r>
            <a:r>
              <a:rPr sz="2800" spc="-10" dirty="0">
                <a:latin typeface="Times New Roman"/>
                <a:cs typeface="Times New Roman"/>
              </a:rPr>
              <a:t>bir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rüzgarın 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esiş sıklığına 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rüzgarın </a:t>
            </a:r>
            <a:r>
              <a:rPr sz="2800" b="1" spc="-10" dirty="0">
                <a:latin typeface="Times New Roman"/>
                <a:cs typeface="Times New Roman"/>
              </a:rPr>
              <a:t>frekansı </a:t>
            </a:r>
            <a:r>
              <a:rPr sz="2800" spc="-30" dirty="0">
                <a:latin typeface="Times New Roman"/>
                <a:cs typeface="Times New Roman"/>
              </a:rPr>
              <a:t>denir. </a:t>
            </a:r>
            <a:r>
              <a:rPr sz="2800" spc="-5" dirty="0">
                <a:latin typeface="Times New Roman"/>
                <a:cs typeface="Times New Roman"/>
              </a:rPr>
              <a:t>Rüzgar frekansları  aylık, mevsimlik </a:t>
            </a:r>
            <a:r>
              <a:rPr sz="2800" spc="-10" dirty="0">
                <a:latin typeface="Times New Roman"/>
                <a:cs typeface="Times New Roman"/>
              </a:rPr>
              <a:t>veya </a:t>
            </a:r>
            <a:r>
              <a:rPr sz="2800" spc="-5" dirty="0">
                <a:latin typeface="Times New Roman"/>
                <a:cs typeface="Times New Roman"/>
              </a:rPr>
              <a:t>yıllık </a:t>
            </a:r>
            <a:r>
              <a:rPr sz="2800" dirty="0">
                <a:latin typeface="Times New Roman"/>
                <a:cs typeface="Times New Roman"/>
              </a:rPr>
              <a:t>olarak </a:t>
            </a:r>
            <a:r>
              <a:rPr sz="2800" spc="-20" dirty="0">
                <a:latin typeface="Times New Roman"/>
                <a:cs typeface="Times New Roman"/>
              </a:rPr>
              <a:t>hesaplanır. </a:t>
            </a:r>
            <a:r>
              <a:rPr sz="2800" spc="-5" dirty="0">
                <a:latin typeface="Times New Roman"/>
                <a:cs typeface="Times New Roman"/>
              </a:rPr>
              <a:t>Belirli yönlü  rüzgarların</a:t>
            </a:r>
            <a:r>
              <a:rPr sz="2800" spc="5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bütün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rüzgarlara</a:t>
            </a:r>
            <a:r>
              <a:rPr sz="2800" spc="5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(her</a:t>
            </a:r>
            <a:r>
              <a:rPr sz="2800" spc="50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yönden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esen)</a:t>
            </a:r>
            <a:r>
              <a:rPr sz="2800" spc="50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olan</a:t>
            </a:r>
            <a:r>
              <a:rPr sz="2800" spc="5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oranları</a:t>
            </a:r>
            <a:endParaRPr sz="28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10"/>
              </a:spcBef>
            </a:pPr>
            <a:r>
              <a:rPr sz="2800" spc="-5" dirty="0">
                <a:latin typeface="Times New Roman"/>
                <a:cs typeface="Times New Roman"/>
              </a:rPr>
              <a:t>%, diyagramlar veya rüzgar frekans gülleri şeklinde  </a:t>
            </a:r>
            <a:r>
              <a:rPr sz="2800" spc="-15" dirty="0">
                <a:latin typeface="Times New Roman"/>
                <a:cs typeface="Times New Roman"/>
              </a:rPr>
              <a:t>belirtilmektedir.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370"/>
              </a:spcBef>
            </a:pPr>
            <a:r>
              <a:rPr sz="2800" spc="-5" dirty="0">
                <a:latin typeface="Times New Roman"/>
                <a:cs typeface="Times New Roman"/>
              </a:rPr>
              <a:t>Rüzgar frekans gülü çizilirken </a:t>
            </a:r>
            <a:r>
              <a:rPr sz="2800" dirty="0">
                <a:latin typeface="Times New Roman"/>
                <a:cs typeface="Times New Roman"/>
              </a:rPr>
              <a:t>önce </a:t>
            </a:r>
            <a:r>
              <a:rPr sz="2800" spc="-5" dirty="0">
                <a:latin typeface="Times New Roman"/>
                <a:cs typeface="Times New Roman"/>
              </a:rPr>
              <a:t>yön eksenleri  üzerinde o </a:t>
            </a:r>
            <a:r>
              <a:rPr sz="2800" dirty="0">
                <a:latin typeface="Times New Roman"/>
                <a:cs typeface="Times New Roman"/>
              </a:rPr>
              <a:t>yönde </a:t>
            </a:r>
            <a:r>
              <a:rPr sz="2800" spc="-5" dirty="0">
                <a:latin typeface="Times New Roman"/>
                <a:cs typeface="Times New Roman"/>
              </a:rPr>
              <a:t>esen rüzgarların </a:t>
            </a:r>
            <a:r>
              <a:rPr sz="2800" spc="-10" dirty="0">
                <a:latin typeface="Times New Roman"/>
                <a:cs typeface="Times New Roman"/>
              </a:rPr>
              <a:t>sayısı </a:t>
            </a:r>
            <a:r>
              <a:rPr sz="2800" spc="-5" dirty="0">
                <a:latin typeface="Times New Roman"/>
                <a:cs typeface="Times New Roman"/>
              </a:rPr>
              <a:t>uzunluk </a:t>
            </a:r>
            <a:r>
              <a:rPr sz="2800" dirty="0">
                <a:latin typeface="Times New Roman"/>
                <a:cs typeface="Times New Roman"/>
              </a:rPr>
              <a:t>olarak  </a:t>
            </a:r>
            <a:r>
              <a:rPr sz="2800" spc="-15" dirty="0">
                <a:latin typeface="Times New Roman"/>
                <a:cs typeface="Times New Roman"/>
              </a:rPr>
              <a:t>işaretlenir. </a:t>
            </a:r>
            <a:r>
              <a:rPr sz="2800" spc="-5" dirty="0">
                <a:latin typeface="Times New Roman"/>
                <a:cs typeface="Times New Roman"/>
              </a:rPr>
              <a:t>İşaretlenen noktaların birleştirilmesiyle elde edilen  </a:t>
            </a:r>
            <a:r>
              <a:rPr sz="2800" dirty="0">
                <a:latin typeface="Times New Roman"/>
                <a:cs typeface="Times New Roman"/>
              </a:rPr>
              <a:t>poligonun </a:t>
            </a:r>
            <a:r>
              <a:rPr sz="2800" spc="-5" dirty="0">
                <a:latin typeface="Times New Roman"/>
                <a:cs typeface="Times New Roman"/>
              </a:rPr>
              <a:t>içi taranarak </a:t>
            </a:r>
            <a:r>
              <a:rPr sz="2800" b="1" spc="-10" dirty="0">
                <a:latin typeface="Times New Roman"/>
                <a:cs typeface="Times New Roman"/>
              </a:rPr>
              <a:t>rüzgar </a:t>
            </a:r>
            <a:r>
              <a:rPr sz="2800" b="1" spc="-15" dirty="0">
                <a:latin typeface="Times New Roman"/>
                <a:cs typeface="Times New Roman"/>
              </a:rPr>
              <a:t>frekans </a:t>
            </a:r>
            <a:r>
              <a:rPr sz="2800" b="1" dirty="0">
                <a:latin typeface="Times New Roman"/>
                <a:cs typeface="Times New Roman"/>
              </a:rPr>
              <a:t>gülü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oluşturulur.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13885" marR="5080">
              <a:lnSpc>
                <a:spcPct val="120000"/>
              </a:lnSpc>
              <a:spcBef>
                <a:spcPts val="95"/>
              </a:spcBef>
            </a:pPr>
            <a:r>
              <a:rPr spc="-5" dirty="0"/>
              <a:t>Hakim </a:t>
            </a:r>
            <a:r>
              <a:rPr dirty="0"/>
              <a:t>Rüzgar</a:t>
            </a:r>
            <a:r>
              <a:rPr spc="-110" dirty="0"/>
              <a:t> </a:t>
            </a:r>
            <a:r>
              <a:rPr dirty="0"/>
              <a:t>yönünü  </a:t>
            </a:r>
            <a:r>
              <a:rPr spc="-15" dirty="0"/>
              <a:t>gösterir.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9627" y="1073658"/>
            <a:ext cx="3133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Times New Roman"/>
                <a:cs typeface="Times New Roman"/>
              </a:rPr>
              <a:t>Rüzgar </a:t>
            </a:r>
            <a:r>
              <a:rPr sz="2800" b="1" spc="-15" dirty="0">
                <a:latin typeface="Times New Roman"/>
                <a:cs typeface="Times New Roman"/>
              </a:rPr>
              <a:t>frekans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gülü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8824" y="2060448"/>
            <a:ext cx="3695700" cy="3448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13776" y="1056037"/>
            <a:ext cx="7971155" cy="4251325"/>
            <a:chOff x="613776" y="1056037"/>
            <a:chExt cx="7971155" cy="4251325"/>
          </a:xfrm>
        </p:grpSpPr>
        <p:sp>
          <p:nvSpPr>
            <p:cNvPr id="3" name="object 3"/>
            <p:cNvSpPr/>
            <p:nvPr/>
          </p:nvSpPr>
          <p:spPr>
            <a:xfrm>
              <a:off x="622349" y="1064609"/>
              <a:ext cx="7954009" cy="4234180"/>
            </a:xfrm>
            <a:custGeom>
              <a:avLst/>
              <a:gdLst/>
              <a:ahLst/>
              <a:cxnLst/>
              <a:rect l="l" t="t" r="r" b="b"/>
              <a:pathLst>
                <a:path w="7954009" h="4234180">
                  <a:moveTo>
                    <a:pt x="7953496" y="0"/>
                  </a:moveTo>
                  <a:lnTo>
                    <a:pt x="0" y="0"/>
                  </a:lnTo>
                  <a:lnTo>
                    <a:pt x="0" y="4234061"/>
                  </a:lnTo>
                  <a:lnTo>
                    <a:pt x="7953496" y="4234061"/>
                  </a:lnTo>
                  <a:lnTo>
                    <a:pt x="7953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2349" y="1064609"/>
              <a:ext cx="7954009" cy="4234180"/>
            </a:xfrm>
            <a:custGeom>
              <a:avLst/>
              <a:gdLst/>
              <a:ahLst/>
              <a:cxnLst/>
              <a:rect l="l" t="t" r="r" b="b"/>
              <a:pathLst>
                <a:path w="7954009" h="4234180">
                  <a:moveTo>
                    <a:pt x="0" y="4234061"/>
                  </a:moveTo>
                  <a:lnTo>
                    <a:pt x="7953496" y="4234061"/>
                  </a:lnTo>
                  <a:lnTo>
                    <a:pt x="7953496" y="0"/>
                  </a:lnTo>
                  <a:lnTo>
                    <a:pt x="0" y="0"/>
                  </a:lnTo>
                  <a:lnTo>
                    <a:pt x="0" y="4234061"/>
                  </a:lnTo>
                  <a:close/>
                </a:path>
              </a:pathLst>
            </a:custGeom>
            <a:ln w="165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27086" y="1886235"/>
              <a:ext cx="6791325" cy="1892935"/>
            </a:xfrm>
            <a:custGeom>
              <a:avLst/>
              <a:gdLst/>
              <a:ahLst/>
              <a:cxnLst/>
              <a:rect l="l" t="t" r="r" b="b"/>
              <a:pathLst>
                <a:path w="6791325" h="1892935">
                  <a:moveTo>
                    <a:pt x="0" y="1892866"/>
                  </a:moveTo>
                  <a:lnTo>
                    <a:pt x="680503" y="1892866"/>
                  </a:lnTo>
                </a:path>
                <a:path w="6791325" h="1892935">
                  <a:moveTo>
                    <a:pt x="1594101" y="1892866"/>
                  </a:moveTo>
                  <a:lnTo>
                    <a:pt x="2955661" y="1892866"/>
                  </a:lnTo>
                </a:path>
                <a:path w="6791325" h="1892935">
                  <a:moveTo>
                    <a:pt x="3852136" y="1892866"/>
                  </a:moveTo>
                  <a:lnTo>
                    <a:pt x="5213696" y="1892866"/>
                  </a:lnTo>
                </a:path>
                <a:path w="6791325" h="1892935">
                  <a:moveTo>
                    <a:pt x="6126742" y="1892866"/>
                  </a:moveTo>
                  <a:lnTo>
                    <a:pt x="6791227" y="1892866"/>
                  </a:lnTo>
                </a:path>
                <a:path w="6791325" h="1892935">
                  <a:moveTo>
                    <a:pt x="0" y="1411522"/>
                  </a:moveTo>
                  <a:lnTo>
                    <a:pt x="680503" y="1411522"/>
                  </a:lnTo>
                </a:path>
                <a:path w="6791325" h="1892935">
                  <a:moveTo>
                    <a:pt x="1594101" y="1411522"/>
                  </a:moveTo>
                  <a:lnTo>
                    <a:pt x="2955661" y="1411522"/>
                  </a:lnTo>
                </a:path>
                <a:path w="6791325" h="1892935">
                  <a:moveTo>
                    <a:pt x="3852136" y="1411522"/>
                  </a:moveTo>
                  <a:lnTo>
                    <a:pt x="6791227" y="1411522"/>
                  </a:lnTo>
                </a:path>
                <a:path w="6791325" h="1892935">
                  <a:moveTo>
                    <a:pt x="0" y="946808"/>
                  </a:moveTo>
                  <a:lnTo>
                    <a:pt x="2955661" y="946808"/>
                  </a:lnTo>
                </a:path>
                <a:path w="6791325" h="1892935">
                  <a:moveTo>
                    <a:pt x="3852136" y="946808"/>
                  </a:moveTo>
                  <a:lnTo>
                    <a:pt x="6791227" y="946808"/>
                  </a:lnTo>
                </a:path>
                <a:path w="6791325" h="1892935">
                  <a:moveTo>
                    <a:pt x="0" y="481895"/>
                  </a:moveTo>
                  <a:lnTo>
                    <a:pt x="2955661" y="481895"/>
                  </a:lnTo>
                </a:path>
                <a:path w="6791325" h="1892935">
                  <a:moveTo>
                    <a:pt x="3852136" y="481895"/>
                  </a:moveTo>
                  <a:lnTo>
                    <a:pt x="6791227" y="481895"/>
                  </a:lnTo>
                </a:path>
                <a:path w="6791325" h="1892935">
                  <a:moveTo>
                    <a:pt x="0" y="0"/>
                  </a:moveTo>
                  <a:lnTo>
                    <a:pt x="2955661" y="0"/>
                  </a:lnTo>
                </a:path>
                <a:path w="6791325" h="1892935">
                  <a:moveTo>
                    <a:pt x="3852136" y="0"/>
                  </a:moveTo>
                  <a:lnTo>
                    <a:pt x="6791227" y="0"/>
                  </a:lnTo>
                </a:path>
              </a:pathLst>
            </a:custGeom>
            <a:ln w="165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27086" y="1413272"/>
              <a:ext cx="6791325" cy="17145"/>
            </a:xfrm>
            <a:custGeom>
              <a:avLst/>
              <a:gdLst/>
              <a:ahLst/>
              <a:cxnLst/>
              <a:rect l="l" t="t" r="r" b="b"/>
              <a:pathLst>
                <a:path w="6791325" h="17144">
                  <a:moveTo>
                    <a:pt x="0" y="16541"/>
                  </a:moveTo>
                  <a:lnTo>
                    <a:pt x="6791227" y="16541"/>
                  </a:lnTo>
                  <a:lnTo>
                    <a:pt x="6791227" y="0"/>
                  </a:lnTo>
                  <a:lnTo>
                    <a:pt x="0" y="0"/>
                  </a:lnTo>
                  <a:lnTo>
                    <a:pt x="0" y="16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7086" y="1413272"/>
              <a:ext cx="6791325" cy="17145"/>
            </a:xfrm>
            <a:custGeom>
              <a:avLst/>
              <a:gdLst/>
              <a:ahLst/>
              <a:cxnLst/>
              <a:rect l="l" t="t" r="r" b="b"/>
              <a:pathLst>
                <a:path w="6791325" h="17144">
                  <a:moveTo>
                    <a:pt x="0" y="16541"/>
                  </a:moveTo>
                  <a:lnTo>
                    <a:pt x="6791227" y="16541"/>
                  </a:lnTo>
                  <a:lnTo>
                    <a:pt x="6791227" y="0"/>
                  </a:lnTo>
                  <a:lnTo>
                    <a:pt x="0" y="0"/>
                  </a:lnTo>
                  <a:lnTo>
                    <a:pt x="0" y="1654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27086" y="1421543"/>
              <a:ext cx="6807834" cy="2822575"/>
            </a:xfrm>
            <a:custGeom>
              <a:avLst/>
              <a:gdLst/>
              <a:ahLst/>
              <a:cxnLst/>
              <a:rect l="l" t="t" r="r" b="b"/>
              <a:pathLst>
                <a:path w="6807834" h="2822575">
                  <a:moveTo>
                    <a:pt x="6807798" y="0"/>
                  </a:moveTo>
                  <a:lnTo>
                    <a:pt x="6807798" y="2805821"/>
                  </a:lnTo>
                </a:path>
                <a:path w="6807834" h="2822575">
                  <a:moveTo>
                    <a:pt x="6807798" y="2822362"/>
                  </a:moveTo>
                  <a:lnTo>
                    <a:pt x="16570" y="2822361"/>
                  </a:lnTo>
                </a:path>
                <a:path w="6807834" h="2822575">
                  <a:moveTo>
                    <a:pt x="0" y="2822361"/>
                  </a:moveTo>
                  <a:lnTo>
                    <a:pt x="0" y="16540"/>
                  </a:lnTo>
                </a:path>
              </a:pathLst>
            </a:custGeom>
            <a:ln w="1655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07590" y="3115255"/>
              <a:ext cx="913765" cy="1120775"/>
            </a:xfrm>
            <a:custGeom>
              <a:avLst/>
              <a:gdLst/>
              <a:ahLst/>
              <a:cxnLst/>
              <a:rect l="l" t="t" r="r" b="b"/>
              <a:pathLst>
                <a:path w="913764" h="1120775">
                  <a:moveTo>
                    <a:pt x="913598" y="0"/>
                  </a:moveTo>
                  <a:lnTo>
                    <a:pt x="0" y="0"/>
                  </a:lnTo>
                  <a:lnTo>
                    <a:pt x="0" y="1120378"/>
                  </a:lnTo>
                  <a:lnTo>
                    <a:pt x="913598" y="1120378"/>
                  </a:lnTo>
                  <a:lnTo>
                    <a:pt x="913598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07590" y="3115255"/>
              <a:ext cx="913765" cy="1120775"/>
            </a:xfrm>
            <a:custGeom>
              <a:avLst/>
              <a:gdLst/>
              <a:ahLst/>
              <a:cxnLst/>
              <a:rect l="l" t="t" r="r" b="b"/>
              <a:pathLst>
                <a:path w="913764" h="1120775">
                  <a:moveTo>
                    <a:pt x="913598" y="1120378"/>
                  </a:moveTo>
                  <a:lnTo>
                    <a:pt x="913598" y="0"/>
                  </a:lnTo>
                  <a:lnTo>
                    <a:pt x="0" y="0"/>
                  </a:lnTo>
                  <a:lnTo>
                    <a:pt x="0" y="1120378"/>
                  </a:lnTo>
                  <a:lnTo>
                    <a:pt x="913598" y="1120378"/>
                  </a:lnTo>
                </a:path>
              </a:pathLst>
            </a:custGeom>
            <a:ln w="1655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82748" y="1803552"/>
              <a:ext cx="896619" cy="2432685"/>
            </a:xfrm>
            <a:custGeom>
              <a:avLst/>
              <a:gdLst/>
              <a:ahLst/>
              <a:cxnLst/>
              <a:rect l="l" t="t" r="r" b="b"/>
              <a:pathLst>
                <a:path w="896620" h="2432685">
                  <a:moveTo>
                    <a:pt x="896475" y="0"/>
                  </a:moveTo>
                  <a:lnTo>
                    <a:pt x="0" y="0"/>
                  </a:lnTo>
                  <a:lnTo>
                    <a:pt x="0" y="2432082"/>
                  </a:lnTo>
                  <a:lnTo>
                    <a:pt x="896475" y="2432082"/>
                  </a:lnTo>
                  <a:lnTo>
                    <a:pt x="896475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82748" y="1803552"/>
              <a:ext cx="896619" cy="2432685"/>
            </a:xfrm>
            <a:custGeom>
              <a:avLst/>
              <a:gdLst/>
              <a:ahLst/>
              <a:cxnLst/>
              <a:rect l="l" t="t" r="r" b="b"/>
              <a:pathLst>
                <a:path w="896620" h="2432685">
                  <a:moveTo>
                    <a:pt x="896475" y="2432082"/>
                  </a:moveTo>
                  <a:lnTo>
                    <a:pt x="896475" y="0"/>
                  </a:lnTo>
                  <a:lnTo>
                    <a:pt x="0" y="0"/>
                  </a:lnTo>
                  <a:lnTo>
                    <a:pt x="0" y="2432082"/>
                  </a:lnTo>
                  <a:lnTo>
                    <a:pt x="896475" y="2432082"/>
                  </a:lnTo>
                </a:path>
              </a:pathLst>
            </a:custGeom>
            <a:ln w="1656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0782" y="3580058"/>
              <a:ext cx="913130" cy="655955"/>
            </a:xfrm>
            <a:custGeom>
              <a:avLst/>
              <a:gdLst/>
              <a:ahLst/>
              <a:cxnLst/>
              <a:rect l="l" t="t" r="r" b="b"/>
              <a:pathLst>
                <a:path w="913129" h="655954">
                  <a:moveTo>
                    <a:pt x="913045" y="0"/>
                  </a:moveTo>
                  <a:lnTo>
                    <a:pt x="0" y="0"/>
                  </a:lnTo>
                  <a:lnTo>
                    <a:pt x="0" y="655576"/>
                  </a:lnTo>
                  <a:lnTo>
                    <a:pt x="913045" y="655576"/>
                  </a:lnTo>
                  <a:lnTo>
                    <a:pt x="913045" y="0"/>
                  </a:lnTo>
                  <a:close/>
                </a:path>
              </a:pathLst>
            </a:custGeom>
            <a:solidFill>
              <a:srgbClr val="99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40782" y="3580058"/>
              <a:ext cx="913130" cy="655955"/>
            </a:xfrm>
            <a:custGeom>
              <a:avLst/>
              <a:gdLst/>
              <a:ahLst/>
              <a:cxnLst/>
              <a:rect l="l" t="t" r="r" b="b"/>
              <a:pathLst>
                <a:path w="913129" h="655954">
                  <a:moveTo>
                    <a:pt x="913045" y="655576"/>
                  </a:moveTo>
                  <a:lnTo>
                    <a:pt x="913045" y="0"/>
                  </a:lnTo>
                  <a:lnTo>
                    <a:pt x="0" y="0"/>
                  </a:lnTo>
                  <a:lnTo>
                    <a:pt x="0" y="655576"/>
                  </a:lnTo>
                  <a:lnTo>
                    <a:pt x="913045" y="655576"/>
                  </a:lnTo>
                </a:path>
              </a:pathLst>
            </a:custGeom>
            <a:ln w="165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0803" y="1421542"/>
              <a:ext cx="6874509" cy="2889250"/>
            </a:xfrm>
            <a:custGeom>
              <a:avLst/>
              <a:gdLst/>
              <a:ahLst/>
              <a:cxnLst/>
              <a:rect l="l" t="t" r="r" b="b"/>
              <a:pathLst>
                <a:path w="6874509" h="2889250">
                  <a:moveTo>
                    <a:pt x="66282" y="0"/>
                  </a:moveTo>
                  <a:lnTo>
                    <a:pt x="66282" y="2805821"/>
                  </a:lnTo>
                </a:path>
                <a:path w="6874509" h="2889250">
                  <a:moveTo>
                    <a:pt x="0" y="2822362"/>
                  </a:moveTo>
                  <a:lnTo>
                    <a:pt x="49712" y="2822362"/>
                  </a:lnTo>
                </a:path>
                <a:path w="6874509" h="2889250">
                  <a:moveTo>
                    <a:pt x="0" y="2357559"/>
                  </a:moveTo>
                  <a:lnTo>
                    <a:pt x="49712" y="2357559"/>
                  </a:lnTo>
                </a:path>
                <a:path w="6874509" h="2889250">
                  <a:moveTo>
                    <a:pt x="0" y="1876215"/>
                  </a:moveTo>
                  <a:lnTo>
                    <a:pt x="49712" y="1876215"/>
                  </a:lnTo>
                </a:path>
                <a:path w="6874509" h="2889250">
                  <a:moveTo>
                    <a:pt x="0" y="1411500"/>
                  </a:moveTo>
                  <a:lnTo>
                    <a:pt x="49712" y="1411500"/>
                  </a:lnTo>
                </a:path>
                <a:path w="6874509" h="2889250">
                  <a:moveTo>
                    <a:pt x="0" y="946587"/>
                  </a:moveTo>
                  <a:lnTo>
                    <a:pt x="49712" y="946587"/>
                  </a:lnTo>
                </a:path>
                <a:path w="6874509" h="2889250">
                  <a:moveTo>
                    <a:pt x="0" y="464692"/>
                  </a:moveTo>
                  <a:lnTo>
                    <a:pt x="49712" y="464692"/>
                  </a:lnTo>
                </a:path>
                <a:path w="6874509" h="2889250">
                  <a:moveTo>
                    <a:pt x="0" y="0"/>
                  </a:moveTo>
                  <a:lnTo>
                    <a:pt x="49712" y="0"/>
                  </a:lnTo>
                </a:path>
                <a:path w="6874509" h="2889250">
                  <a:moveTo>
                    <a:pt x="66282" y="2822362"/>
                  </a:moveTo>
                  <a:lnTo>
                    <a:pt x="6857510" y="2822362"/>
                  </a:lnTo>
                </a:path>
                <a:path w="6874509" h="2889250">
                  <a:moveTo>
                    <a:pt x="66282" y="2889077"/>
                  </a:moveTo>
                  <a:lnTo>
                    <a:pt x="66282" y="2839454"/>
                  </a:lnTo>
                </a:path>
                <a:path w="6874509" h="2889250">
                  <a:moveTo>
                    <a:pt x="2340998" y="2889077"/>
                  </a:moveTo>
                  <a:lnTo>
                    <a:pt x="2340998" y="2839454"/>
                  </a:lnTo>
                </a:path>
                <a:path w="6874509" h="2889250">
                  <a:moveTo>
                    <a:pt x="4599033" y="2889077"/>
                  </a:moveTo>
                  <a:lnTo>
                    <a:pt x="4599033" y="2839454"/>
                  </a:lnTo>
                </a:path>
                <a:path w="6874509" h="2889250">
                  <a:moveTo>
                    <a:pt x="6874081" y="2889077"/>
                  </a:moveTo>
                  <a:lnTo>
                    <a:pt x="6874081" y="2839454"/>
                  </a:lnTo>
                </a:path>
              </a:pathLst>
            </a:custGeom>
            <a:ln w="165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20551" y="1267692"/>
            <a:ext cx="249554" cy="3107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latin typeface="Arial"/>
                <a:cs typeface="Arial"/>
              </a:rPr>
              <a:t>30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r>
              <a:rPr sz="1700" spc="-35" dirty="0">
                <a:latin typeface="Arial"/>
                <a:cs typeface="Arial"/>
              </a:rPr>
              <a:t>25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700" spc="-35" dirty="0">
                <a:latin typeface="Arial"/>
                <a:cs typeface="Arial"/>
              </a:rPr>
              <a:t>20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r>
              <a:rPr sz="1700" spc="-35" dirty="0">
                <a:latin typeface="Arial"/>
                <a:cs typeface="Arial"/>
              </a:rPr>
              <a:t>15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r>
              <a:rPr sz="1700" spc="-35" dirty="0">
                <a:latin typeface="Arial"/>
                <a:cs typeface="Arial"/>
              </a:rPr>
              <a:t>10</a:t>
            </a: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Arial"/>
              <a:cs typeface="Arial"/>
            </a:endParaRPr>
          </a:p>
          <a:p>
            <a:pPr marL="115570">
              <a:lnSpc>
                <a:spcPct val="100000"/>
              </a:lnSpc>
            </a:pPr>
            <a:r>
              <a:rPr sz="1700" dirty="0">
                <a:latin typeface="Arial"/>
                <a:cs typeface="Arial"/>
              </a:rPr>
              <a:t>5</a:t>
            </a:r>
            <a:endParaRPr sz="1700">
              <a:latin typeface="Arial"/>
              <a:cs typeface="Arial"/>
            </a:endParaRPr>
          </a:p>
          <a:p>
            <a:pPr marL="115570">
              <a:lnSpc>
                <a:spcPct val="100000"/>
              </a:lnSpc>
              <a:spcBef>
                <a:spcPts val="1620"/>
              </a:spcBef>
            </a:pPr>
            <a:r>
              <a:rPr sz="1700" dirty="0"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1823" y="4405437"/>
            <a:ext cx="2730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spc="50" dirty="0">
                <a:latin typeface="Arial"/>
                <a:cs typeface="Arial"/>
              </a:rPr>
              <a:t>&lt;8</a:t>
            </a:r>
            <a:endParaRPr sz="1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14751" y="4405437"/>
            <a:ext cx="36703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latin typeface="Arial"/>
                <a:cs typeface="Arial"/>
              </a:rPr>
              <a:t>15&lt;</a:t>
            </a:r>
            <a:endParaRPr sz="1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42630" y="4282702"/>
            <a:ext cx="1776095" cy="78994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65"/>
              </a:spcBef>
            </a:pPr>
            <a:r>
              <a:rPr sz="1700" spc="-30" dirty="0">
                <a:latin typeface="Arial"/>
                <a:cs typeface="Arial"/>
              </a:rPr>
              <a:t>8-15</a:t>
            </a:r>
            <a:endParaRPr sz="1700">
              <a:latin typeface="Arial"/>
              <a:cs typeface="Arial"/>
            </a:endParaRPr>
          </a:p>
          <a:p>
            <a:pPr marR="5080" algn="ctr">
              <a:lnSpc>
                <a:spcPct val="100000"/>
              </a:lnSpc>
              <a:spcBef>
                <a:spcPts val="969"/>
              </a:spcBef>
            </a:pPr>
            <a:r>
              <a:rPr sz="1700" b="1" spc="20" dirty="0">
                <a:latin typeface="Arial"/>
                <a:cs typeface="Arial"/>
              </a:rPr>
              <a:t>Rüzgar </a:t>
            </a:r>
            <a:r>
              <a:rPr sz="1700" b="1" spc="25" dirty="0">
                <a:latin typeface="Arial"/>
                <a:cs typeface="Arial"/>
              </a:rPr>
              <a:t>hızı</a:t>
            </a:r>
            <a:r>
              <a:rPr sz="1700" b="1" spc="30" dirty="0">
                <a:latin typeface="Arial"/>
                <a:cs typeface="Arial"/>
              </a:rPr>
              <a:t> </a:t>
            </a:r>
            <a:r>
              <a:rPr sz="1700" b="1" spc="-25" dirty="0">
                <a:latin typeface="Arial"/>
                <a:cs typeface="Arial"/>
              </a:rPr>
              <a:t>(m/s)</a:t>
            </a:r>
            <a:endParaRPr sz="17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5579" y="2191243"/>
            <a:ext cx="267335" cy="1260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85"/>
              </a:lnSpc>
            </a:pPr>
            <a:r>
              <a:rPr sz="1700" b="1" spc="10" dirty="0">
                <a:latin typeface="Arial"/>
                <a:cs typeface="Arial"/>
              </a:rPr>
              <a:t>Esme</a:t>
            </a:r>
            <a:r>
              <a:rPr sz="1700" b="1" spc="-60" dirty="0">
                <a:latin typeface="Arial"/>
                <a:cs typeface="Arial"/>
              </a:rPr>
              <a:t> </a:t>
            </a:r>
            <a:r>
              <a:rPr sz="1700" b="1" spc="-15" dirty="0">
                <a:latin typeface="Arial"/>
                <a:cs typeface="Arial"/>
              </a:rPr>
              <a:t>sayısı</a:t>
            </a:r>
            <a:endParaRPr sz="1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2349" y="1064609"/>
            <a:ext cx="7954009" cy="4234180"/>
          </a:xfrm>
          <a:custGeom>
            <a:avLst/>
            <a:gdLst/>
            <a:ahLst/>
            <a:cxnLst/>
            <a:rect l="l" t="t" r="r" b="b"/>
            <a:pathLst>
              <a:path w="7954009" h="4234180">
                <a:moveTo>
                  <a:pt x="0" y="4234061"/>
                </a:moveTo>
                <a:lnTo>
                  <a:pt x="7953496" y="4234061"/>
                </a:lnTo>
                <a:lnTo>
                  <a:pt x="7953496" y="0"/>
                </a:lnTo>
                <a:lnTo>
                  <a:pt x="0" y="0"/>
                </a:lnTo>
                <a:lnTo>
                  <a:pt x="0" y="4234061"/>
                </a:lnTo>
                <a:close/>
              </a:path>
            </a:pathLst>
          </a:custGeom>
          <a:ln w="165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490597" y="428320"/>
            <a:ext cx="4377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Rüzgar esme </a:t>
            </a:r>
            <a:r>
              <a:rPr spc="-10" dirty="0">
                <a:latin typeface="Arial"/>
                <a:cs typeface="Arial"/>
              </a:rPr>
              <a:t>sayısı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diyagramı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90597" y="5539841"/>
            <a:ext cx="3934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(Rüzgar hız ve </a:t>
            </a:r>
            <a:r>
              <a:rPr sz="2400" spc="-5" dirty="0">
                <a:latin typeface="Times New Roman"/>
                <a:cs typeface="Times New Roman"/>
              </a:rPr>
              <a:t>sayısını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gösterir)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9682" y="980438"/>
            <a:ext cx="8397240" cy="4608195"/>
            <a:chOff x="389682" y="980438"/>
            <a:chExt cx="8397240" cy="4608195"/>
          </a:xfrm>
        </p:grpSpPr>
        <p:sp>
          <p:nvSpPr>
            <p:cNvPr id="3" name="object 3"/>
            <p:cNvSpPr/>
            <p:nvPr/>
          </p:nvSpPr>
          <p:spPr>
            <a:xfrm>
              <a:off x="397619" y="988376"/>
              <a:ext cx="8381365" cy="4592320"/>
            </a:xfrm>
            <a:custGeom>
              <a:avLst/>
              <a:gdLst/>
              <a:ahLst/>
              <a:cxnLst/>
              <a:rect l="l" t="t" r="r" b="b"/>
              <a:pathLst>
                <a:path w="8381365" h="4592320">
                  <a:moveTo>
                    <a:pt x="8381300" y="0"/>
                  </a:moveTo>
                  <a:lnTo>
                    <a:pt x="0" y="0"/>
                  </a:lnTo>
                  <a:lnTo>
                    <a:pt x="0" y="4592155"/>
                  </a:lnTo>
                  <a:lnTo>
                    <a:pt x="8381300" y="4592155"/>
                  </a:lnTo>
                  <a:lnTo>
                    <a:pt x="8381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97619" y="988376"/>
              <a:ext cx="8381365" cy="4592320"/>
            </a:xfrm>
            <a:custGeom>
              <a:avLst/>
              <a:gdLst/>
              <a:ahLst/>
              <a:cxnLst/>
              <a:rect l="l" t="t" r="r" b="b"/>
              <a:pathLst>
                <a:path w="8381365" h="4592320">
                  <a:moveTo>
                    <a:pt x="0" y="4592155"/>
                  </a:moveTo>
                  <a:lnTo>
                    <a:pt x="8381300" y="4592155"/>
                  </a:lnTo>
                  <a:lnTo>
                    <a:pt x="8381300" y="0"/>
                  </a:lnTo>
                  <a:lnTo>
                    <a:pt x="0" y="0"/>
                  </a:lnTo>
                  <a:lnTo>
                    <a:pt x="0" y="4592155"/>
                  </a:lnTo>
                  <a:close/>
                </a:path>
              </a:pathLst>
            </a:custGeom>
            <a:ln w="1563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60572" y="1340367"/>
              <a:ext cx="7386955" cy="3440429"/>
            </a:xfrm>
            <a:custGeom>
              <a:avLst/>
              <a:gdLst/>
              <a:ahLst/>
              <a:cxnLst/>
              <a:rect l="l" t="t" r="r" b="b"/>
              <a:pathLst>
                <a:path w="7386955" h="3440429">
                  <a:moveTo>
                    <a:pt x="7386446" y="0"/>
                  </a:moveTo>
                  <a:lnTo>
                    <a:pt x="0" y="0"/>
                  </a:lnTo>
                  <a:lnTo>
                    <a:pt x="0" y="3440182"/>
                  </a:lnTo>
                  <a:lnTo>
                    <a:pt x="7386446" y="3440182"/>
                  </a:lnTo>
                  <a:lnTo>
                    <a:pt x="738644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7866" y="1340459"/>
              <a:ext cx="7372350" cy="2880360"/>
            </a:xfrm>
            <a:custGeom>
              <a:avLst/>
              <a:gdLst/>
              <a:ahLst/>
              <a:cxnLst/>
              <a:rect l="l" t="t" r="r" b="b"/>
              <a:pathLst>
                <a:path w="7372350" h="2880360">
                  <a:moveTo>
                    <a:pt x="7371842" y="2863900"/>
                  </a:moveTo>
                  <a:lnTo>
                    <a:pt x="0" y="2863900"/>
                  </a:lnTo>
                  <a:lnTo>
                    <a:pt x="0" y="2879839"/>
                  </a:lnTo>
                  <a:lnTo>
                    <a:pt x="7371842" y="2879839"/>
                  </a:lnTo>
                  <a:lnTo>
                    <a:pt x="7371842" y="2863900"/>
                  </a:lnTo>
                  <a:close/>
                </a:path>
                <a:path w="7372350" h="2880360">
                  <a:moveTo>
                    <a:pt x="7371842" y="2287701"/>
                  </a:moveTo>
                  <a:lnTo>
                    <a:pt x="0" y="2287701"/>
                  </a:lnTo>
                  <a:lnTo>
                    <a:pt x="0" y="2303640"/>
                  </a:lnTo>
                  <a:lnTo>
                    <a:pt x="7371842" y="2303640"/>
                  </a:lnTo>
                  <a:lnTo>
                    <a:pt x="7371842" y="2287701"/>
                  </a:lnTo>
                  <a:close/>
                </a:path>
                <a:path w="7372350" h="2880360">
                  <a:moveTo>
                    <a:pt x="7371842" y="1727962"/>
                  </a:moveTo>
                  <a:lnTo>
                    <a:pt x="0" y="1727962"/>
                  </a:lnTo>
                  <a:lnTo>
                    <a:pt x="0" y="1743900"/>
                  </a:lnTo>
                  <a:lnTo>
                    <a:pt x="7371842" y="1743900"/>
                  </a:lnTo>
                  <a:lnTo>
                    <a:pt x="7371842" y="1727962"/>
                  </a:lnTo>
                  <a:close/>
                </a:path>
                <a:path w="7372350" h="2880360">
                  <a:moveTo>
                    <a:pt x="7371842" y="1151763"/>
                  </a:moveTo>
                  <a:lnTo>
                    <a:pt x="0" y="1151763"/>
                  </a:lnTo>
                  <a:lnTo>
                    <a:pt x="0" y="1167701"/>
                  </a:lnTo>
                  <a:lnTo>
                    <a:pt x="7371842" y="1167701"/>
                  </a:lnTo>
                  <a:lnTo>
                    <a:pt x="7371842" y="1151763"/>
                  </a:lnTo>
                  <a:close/>
                </a:path>
                <a:path w="7372350" h="2880360">
                  <a:moveTo>
                    <a:pt x="7371842" y="575564"/>
                  </a:moveTo>
                  <a:lnTo>
                    <a:pt x="0" y="575564"/>
                  </a:lnTo>
                  <a:lnTo>
                    <a:pt x="0" y="591502"/>
                  </a:lnTo>
                  <a:lnTo>
                    <a:pt x="7371842" y="591502"/>
                  </a:lnTo>
                  <a:lnTo>
                    <a:pt x="7371842" y="575564"/>
                  </a:lnTo>
                  <a:close/>
                </a:path>
                <a:path w="7372350" h="2880360">
                  <a:moveTo>
                    <a:pt x="7371842" y="0"/>
                  </a:moveTo>
                  <a:lnTo>
                    <a:pt x="0" y="0"/>
                  </a:lnTo>
                  <a:lnTo>
                    <a:pt x="0" y="15951"/>
                  </a:lnTo>
                  <a:lnTo>
                    <a:pt x="7371842" y="15951"/>
                  </a:lnTo>
                  <a:lnTo>
                    <a:pt x="73718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0563" y="1340459"/>
              <a:ext cx="7401559" cy="3456304"/>
            </a:xfrm>
            <a:custGeom>
              <a:avLst/>
              <a:gdLst/>
              <a:ahLst/>
              <a:cxnLst/>
              <a:rect l="l" t="t" r="r" b="b"/>
              <a:pathLst>
                <a:path w="7401559" h="3456304">
                  <a:moveTo>
                    <a:pt x="14605" y="23914"/>
                  </a:moveTo>
                  <a:lnTo>
                    <a:pt x="0" y="23914"/>
                  </a:lnTo>
                  <a:lnTo>
                    <a:pt x="0" y="3448075"/>
                  </a:lnTo>
                  <a:lnTo>
                    <a:pt x="14605" y="3448075"/>
                  </a:lnTo>
                  <a:lnTo>
                    <a:pt x="14605" y="23914"/>
                  </a:lnTo>
                  <a:close/>
                </a:path>
                <a:path w="7401559" h="3456304">
                  <a:moveTo>
                    <a:pt x="7379144" y="0"/>
                  </a:moveTo>
                  <a:lnTo>
                    <a:pt x="7302" y="0"/>
                  </a:lnTo>
                  <a:lnTo>
                    <a:pt x="7302" y="15951"/>
                  </a:lnTo>
                  <a:lnTo>
                    <a:pt x="7379144" y="15951"/>
                  </a:lnTo>
                  <a:lnTo>
                    <a:pt x="7379144" y="0"/>
                  </a:lnTo>
                  <a:close/>
                </a:path>
                <a:path w="7401559" h="3456304">
                  <a:moveTo>
                    <a:pt x="7393749" y="3440099"/>
                  </a:moveTo>
                  <a:lnTo>
                    <a:pt x="21907" y="3440099"/>
                  </a:lnTo>
                  <a:lnTo>
                    <a:pt x="21907" y="3456038"/>
                  </a:lnTo>
                  <a:lnTo>
                    <a:pt x="7393749" y="3456038"/>
                  </a:lnTo>
                  <a:lnTo>
                    <a:pt x="7393749" y="3440099"/>
                  </a:lnTo>
                  <a:close/>
                </a:path>
                <a:path w="7401559" h="3456304">
                  <a:moveTo>
                    <a:pt x="7401052" y="7975"/>
                  </a:moveTo>
                  <a:lnTo>
                    <a:pt x="7386447" y="7975"/>
                  </a:lnTo>
                  <a:lnTo>
                    <a:pt x="7386447" y="3432124"/>
                  </a:lnTo>
                  <a:lnTo>
                    <a:pt x="7401052" y="3432124"/>
                  </a:lnTo>
                  <a:lnTo>
                    <a:pt x="7401052" y="7975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9466" y="1348426"/>
              <a:ext cx="7430770" cy="3440429"/>
            </a:xfrm>
            <a:custGeom>
              <a:avLst/>
              <a:gdLst/>
              <a:ahLst/>
              <a:cxnLst/>
              <a:rect l="l" t="t" r="r" b="b"/>
              <a:pathLst>
                <a:path w="7430770" h="3440429">
                  <a:moveTo>
                    <a:pt x="58406" y="0"/>
                  </a:moveTo>
                  <a:lnTo>
                    <a:pt x="58406" y="3424151"/>
                  </a:lnTo>
                </a:path>
                <a:path w="7430770" h="3440429">
                  <a:moveTo>
                    <a:pt x="0" y="3440097"/>
                  </a:moveTo>
                  <a:lnTo>
                    <a:pt x="43804" y="3440097"/>
                  </a:lnTo>
                </a:path>
                <a:path w="7430770" h="3440429">
                  <a:moveTo>
                    <a:pt x="0" y="2863899"/>
                  </a:moveTo>
                  <a:lnTo>
                    <a:pt x="43804" y="2863899"/>
                  </a:lnTo>
                </a:path>
                <a:path w="7430770" h="3440429">
                  <a:moveTo>
                    <a:pt x="0" y="2287700"/>
                  </a:moveTo>
                  <a:lnTo>
                    <a:pt x="43804" y="2287700"/>
                  </a:lnTo>
                </a:path>
                <a:path w="7430770" h="3440429">
                  <a:moveTo>
                    <a:pt x="0" y="1727958"/>
                  </a:moveTo>
                  <a:lnTo>
                    <a:pt x="43804" y="1727958"/>
                  </a:lnTo>
                </a:path>
                <a:path w="7430770" h="3440429">
                  <a:moveTo>
                    <a:pt x="0" y="1151759"/>
                  </a:moveTo>
                  <a:lnTo>
                    <a:pt x="43804" y="1151759"/>
                  </a:lnTo>
                </a:path>
                <a:path w="7430770" h="3440429">
                  <a:moveTo>
                    <a:pt x="0" y="575560"/>
                  </a:moveTo>
                  <a:lnTo>
                    <a:pt x="43804" y="575560"/>
                  </a:lnTo>
                </a:path>
                <a:path w="7430770" h="3440429">
                  <a:moveTo>
                    <a:pt x="0" y="0"/>
                  </a:moveTo>
                  <a:lnTo>
                    <a:pt x="43804" y="0"/>
                  </a:lnTo>
                </a:path>
                <a:path w="7430770" h="3440429">
                  <a:moveTo>
                    <a:pt x="58406" y="3440097"/>
                  </a:moveTo>
                  <a:lnTo>
                    <a:pt x="7430251" y="3440097"/>
                  </a:lnTo>
                </a:path>
              </a:pathLst>
            </a:custGeom>
            <a:ln w="1527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0572" y="4812443"/>
              <a:ext cx="7401559" cy="0"/>
            </a:xfrm>
            <a:custGeom>
              <a:avLst/>
              <a:gdLst/>
              <a:ahLst/>
              <a:cxnLst/>
              <a:rect l="l" t="t" r="r" b="b"/>
              <a:pathLst>
                <a:path w="7401559">
                  <a:moveTo>
                    <a:pt x="0" y="0"/>
                  </a:moveTo>
                  <a:lnTo>
                    <a:pt x="14601" y="0"/>
                  </a:lnTo>
                </a:path>
                <a:path w="7401559">
                  <a:moveTo>
                    <a:pt x="614239" y="0"/>
                  </a:moveTo>
                  <a:lnTo>
                    <a:pt x="628840" y="0"/>
                  </a:lnTo>
                </a:path>
                <a:path w="7401559">
                  <a:moveTo>
                    <a:pt x="1229062" y="0"/>
                  </a:moveTo>
                  <a:lnTo>
                    <a:pt x="1243664" y="0"/>
                  </a:lnTo>
                </a:path>
                <a:path w="7401559">
                  <a:moveTo>
                    <a:pt x="1843301" y="0"/>
                  </a:moveTo>
                  <a:lnTo>
                    <a:pt x="1857903" y="0"/>
                  </a:lnTo>
                </a:path>
                <a:path w="7401559">
                  <a:moveTo>
                    <a:pt x="2457541" y="0"/>
                  </a:moveTo>
                  <a:lnTo>
                    <a:pt x="2472142" y="0"/>
                  </a:lnTo>
                </a:path>
                <a:path w="7401559">
                  <a:moveTo>
                    <a:pt x="3071780" y="0"/>
                  </a:moveTo>
                  <a:lnTo>
                    <a:pt x="3086382" y="0"/>
                  </a:lnTo>
                </a:path>
                <a:path w="7401559">
                  <a:moveTo>
                    <a:pt x="3700621" y="0"/>
                  </a:moveTo>
                  <a:lnTo>
                    <a:pt x="3715223" y="0"/>
                  </a:lnTo>
                </a:path>
                <a:path w="7401559">
                  <a:moveTo>
                    <a:pt x="4314860" y="0"/>
                  </a:moveTo>
                  <a:lnTo>
                    <a:pt x="4329462" y="0"/>
                  </a:lnTo>
                </a:path>
                <a:path w="7401559">
                  <a:moveTo>
                    <a:pt x="4929489" y="0"/>
                  </a:moveTo>
                  <a:lnTo>
                    <a:pt x="4944091" y="0"/>
                  </a:lnTo>
                </a:path>
                <a:path w="7401559">
                  <a:moveTo>
                    <a:pt x="5543728" y="0"/>
                  </a:moveTo>
                  <a:lnTo>
                    <a:pt x="5558330" y="0"/>
                  </a:lnTo>
                </a:path>
                <a:path w="7401559">
                  <a:moveTo>
                    <a:pt x="6157968" y="0"/>
                  </a:moveTo>
                  <a:lnTo>
                    <a:pt x="6172569" y="0"/>
                  </a:lnTo>
                </a:path>
                <a:path w="7401559">
                  <a:moveTo>
                    <a:pt x="6772207" y="0"/>
                  </a:moveTo>
                  <a:lnTo>
                    <a:pt x="6786808" y="0"/>
                  </a:lnTo>
                </a:path>
                <a:path w="7401559">
                  <a:moveTo>
                    <a:pt x="7386446" y="0"/>
                  </a:moveTo>
                  <a:lnTo>
                    <a:pt x="7401048" y="0"/>
                  </a:lnTo>
                </a:path>
              </a:pathLst>
            </a:custGeom>
            <a:ln w="159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67692" y="2604369"/>
              <a:ext cx="6772275" cy="1488440"/>
            </a:xfrm>
            <a:custGeom>
              <a:avLst/>
              <a:gdLst/>
              <a:ahLst/>
              <a:cxnLst/>
              <a:rect l="l" t="t" r="r" b="b"/>
              <a:pathLst>
                <a:path w="6772275" h="1488439">
                  <a:moveTo>
                    <a:pt x="0" y="800087"/>
                  </a:moveTo>
                  <a:lnTo>
                    <a:pt x="614726" y="1264043"/>
                  </a:lnTo>
                  <a:lnTo>
                    <a:pt x="1228867" y="223888"/>
                  </a:lnTo>
                  <a:lnTo>
                    <a:pt x="1843301" y="0"/>
                  </a:lnTo>
                  <a:lnTo>
                    <a:pt x="2457541" y="575773"/>
                  </a:lnTo>
                  <a:lnTo>
                    <a:pt x="3071780" y="464148"/>
                  </a:lnTo>
                  <a:lnTo>
                    <a:pt x="3700621" y="1264043"/>
                  </a:lnTo>
                  <a:lnTo>
                    <a:pt x="4315250" y="1376200"/>
                  </a:lnTo>
                  <a:lnTo>
                    <a:pt x="4929489" y="1487825"/>
                  </a:lnTo>
                  <a:lnTo>
                    <a:pt x="5543728" y="1487825"/>
                  </a:lnTo>
                  <a:lnTo>
                    <a:pt x="6157968" y="1151887"/>
                  </a:lnTo>
                  <a:lnTo>
                    <a:pt x="6772207" y="912137"/>
                  </a:lnTo>
                </a:path>
              </a:pathLst>
            </a:custGeom>
            <a:ln w="4765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67692" y="1692231"/>
              <a:ext cx="6772275" cy="2400300"/>
            </a:xfrm>
            <a:custGeom>
              <a:avLst/>
              <a:gdLst/>
              <a:ahLst/>
              <a:cxnLst/>
              <a:rect l="l" t="t" r="r" b="b"/>
              <a:pathLst>
                <a:path w="6772275" h="2400300">
                  <a:moveTo>
                    <a:pt x="0" y="687823"/>
                  </a:moveTo>
                  <a:lnTo>
                    <a:pt x="614726" y="223888"/>
                  </a:lnTo>
                  <a:lnTo>
                    <a:pt x="1228867" y="0"/>
                  </a:lnTo>
                  <a:lnTo>
                    <a:pt x="1843301" y="335938"/>
                  </a:lnTo>
                  <a:lnTo>
                    <a:pt x="2457541" y="687823"/>
                  </a:lnTo>
                  <a:lnTo>
                    <a:pt x="3071780" y="1136025"/>
                  </a:lnTo>
                  <a:lnTo>
                    <a:pt x="3700621" y="2176181"/>
                  </a:lnTo>
                  <a:lnTo>
                    <a:pt x="4315250" y="2399963"/>
                  </a:lnTo>
                  <a:lnTo>
                    <a:pt x="4929489" y="2064024"/>
                  </a:lnTo>
                  <a:lnTo>
                    <a:pt x="5543728" y="1712224"/>
                  </a:lnTo>
                  <a:lnTo>
                    <a:pt x="6157968" y="1487910"/>
                  </a:lnTo>
                  <a:lnTo>
                    <a:pt x="6772207" y="560252"/>
                  </a:lnTo>
                </a:path>
              </a:pathLst>
            </a:custGeom>
            <a:ln w="4738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67692" y="3404456"/>
              <a:ext cx="6772275" cy="1264285"/>
            </a:xfrm>
            <a:custGeom>
              <a:avLst/>
              <a:gdLst/>
              <a:ahLst/>
              <a:cxnLst/>
              <a:rect l="l" t="t" r="r" b="b"/>
              <a:pathLst>
                <a:path w="6772275" h="1264285">
                  <a:moveTo>
                    <a:pt x="0" y="576113"/>
                  </a:moveTo>
                  <a:lnTo>
                    <a:pt x="614726" y="351800"/>
                  </a:lnTo>
                  <a:lnTo>
                    <a:pt x="1228867" y="0"/>
                  </a:lnTo>
                  <a:lnTo>
                    <a:pt x="1843301" y="112050"/>
                  </a:lnTo>
                  <a:lnTo>
                    <a:pt x="2457541" y="223696"/>
                  </a:lnTo>
                  <a:lnTo>
                    <a:pt x="3071780" y="463956"/>
                  </a:lnTo>
                  <a:lnTo>
                    <a:pt x="3700621" y="1151780"/>
                  </a:lnTo>
                  <a:lnTo>
                    <a:pt x="4315250" y="1263937"/>
                  </a:lnTo>
                  <a:lnTo>
                    <a:pt x="4929489" y="912052"/>
                  </a:lnTo>
                  <a:lnTo>
                    <a:pt x="5543728" y="799895"/>
                  </a:lnTo>
                  <a:lnTo>
                    <a:pt x="6157968" y="463956"/>
                  </a:lnTo>
                  <a:lnTo>
                    <a:pt x="6772207" y="687738"/>
                  </a:lnTo>
                </a:path>
              </a:pathLst>
            </a:custGeom>
            <a:ln w="47703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67744" y="1183596"/>
            <a:ext cx="259079" cy="3734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60" dirty="0">
                <a:latin typeface="Arial"/>
                <a:cs typeface="Arial"/>
              </a:rPr>
              <a:t>30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750" spc="-60" dirty="0">
                <a:latin typeface="Arial"/>
                <a:cs typeface="Arial"/>
              </a:rPr>
              <a:t>25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50" spc="-60" dirty="0">
                <a:latin typeface="Arial"/>
                <a:cs typeface="Arial"/>
              </a:rPr>
              <a:t>20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50" spc="-60" dirty="0">
                <a:latin typeface="Arial"/>
                <a:cs typeface="Arial"/>
              </a:rPr>
              <a:t>15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750" spc="-60" dirty="0">
                <a:latin typeface="Arial"/>
                <a:cs typeface="Arial"/>
              </a:rPr>
              <a:t>10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"/>
              <a:cs typeface="Arial"/>
            </a:endParaRPr>
          </a:p>
          <a:p>
            <a:pPr marL="128905">
              <a:lnSpc>
                <a:spcPct val="100000"/>
              </a:lnSpc>
            </a:pPr>
            <a:r>
              <a:rPr sz="1750" spc="-80" dirty="0">
                <a:latin typeface="Arial"/>
                <a:cs typeface="Arial"/>
              </a:rPr>
              <a:t>5</a:t>
            </a:r>
            <a:endParaRPr sz="1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Arial"/>
              <a:cs typeface="Arial"/>
            </a:endParaRPr>
          </a:p>
          <a:p>
            <a:pPr marL="128905">
              <a:lnSpc>
                <a:spcPct val="100000"/>
              </a:lnSpc>
            </a:pPr>
            <a:r>
              <a:rPr sz="1750" spc="-80" dirty="0">
                <a:latin typeface="Arial"/>
                <a:cs typeface="Arial"/>
              </a:rPr>
              <a:t>0</a:t>
            </a:r>
            <a:endParaRPr sz="17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8179" y="4879475"/>
            <a:ext cx="26670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90" dirty="0">
                <a:latin typeface="Arial"/>
                <a:cs typeface="Arial"/>
              </a:rPr>
              <a:t>O</a:t>
            </a:r>
            <a:r>
              <a:rPr sz="850" spc="30" dirty="0">
                <a:latin typeface="Arial"/>
                <a:cs typeface="Arial"/>
              </a:rPr>
              <a:t>c</a:t>
            </a:r>
            <a:r>
              <a:rPr sz="850" spc="-20" dirty="0">
                <a:latin typeface="Arial"/>
                <a:cs typeface="Arial"/>
              </a:rPr>
              <a:t>a</a:t>
            </a:r>
            <a:r>
              <a:rPr sz="850" spc="-25" dirty="0">
                <a:latin typeface="Arial"/>
                <a:cs typeface="Arial"/>
              </a:rPr>
              <a:t>k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37817" y="4879475"/>
            <a:ext cx="30226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dirty="0">
                <a:latin typeface="Arial"/>
                <a:cs typeface="Arial"/>
              </a:rPr>
              <a:t>Ş</a:t>
            </a:r>
            <a:r>
              <a:rPr sz="850" spc="-20" dirty="0">
                <a:latin typeface="Arial"/>
                <a:cs typeface="Arial"/>
              </a:rPr>
              <a:t>uba</a:t>
            </a:r>
            <a:r>
              <a:rPr sz="850" spc="-1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5861" y="4879475"/>
            <a:ext cx="214629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35" dirty="0">
                <a:latin typeface="Arial"/>
                <a:cs typeface="Arial"/>
              </a:rPr>
              <a:t>M</a:t>
            </a:r>
            <a:r>
              <a:rPr sz="850" spc="-20" dirty="0">
                <a:latin typeface="Arial"/>
                <a:cs typeface="Arial"/>
              </a:rPr>
              <a:t>a</a:t>
            </a:r>
            <a:r>
              <a:rPr sz="850" spc="-55" dirty="0">
                <a:latin typeface="Arial"/>
                <a:cs typeface="Arial"/>
              </a:rPr>
              <a:t>r</a:t>
            </a:r>
            <a:r>
              <a:rPr sz="850" spc="-15" dirty="0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66295" y="4879475"/>
            <a:ext cx="30162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40" dirty="0">
                <a:latin typeface="Arial"/>
                <a:cs typeface="Arial"/>
              </a:rPr>
              <a:t>N</a:t>
            </a:r>
            <a:r>
              <a:rPr sz="850" spc="35" dirty="0">
                <a:latin typeface="Arial"/>
                <a:cs typeface="Arial"/>
              </a:rPr>
              <a:t>i</a:t>
            </a:r>
            <a:r>
              <a:rPr sz="850" spc="30" dirty="0">
                <a:latin typeface="Arial"/>
                <a:cs typeface="Arial"/>
              </a:rPr>
              <a:t>s</a:t>
            </a:r>
            <a:r>
              <a:rPr sz="850" spc="-20" dirty="0">
                <a:latin typeface="Arial"/>
                <a:cs typeface="Arial"/>
              </a:rPr>
              <a:t>a</a:t>
            </a:r>
            <a:r>
              <a:rPr sz="850" spc="-25" dirty="0">
                <a:latin typeface="Arial"/>
                <a:cs typeface="Arial"/>
              </a:rPr>
              <a:t>n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1119" y="4879475"/>
            <a:ext cx="295910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65" dirty="0">
                <a:latin typeface="Arial"/>
                <a:cs typeface="Arial"/>
              </a:rPr>
              <a:t>Mayı</a:t>
            </a:r>
            <a:r>
              <a:rPr sz="850" spc="-16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80032" y="4879475"/>
            <a:ext cx="41211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latin typeface="Arial"/>
                <a:cs typeface="Arial"/>
              </a:rPr>
              <a:t>Ağustos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67279" y="4879475"/>
            <a:ext cx="252729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dirty="0">
                <a:latin typeface="Arial"/>
                <a:cs typeface="Arial"/>
              </a:rPr>
              <a:t>E</a:t>
            </a:r>
            <a:r>
              <a:rPr sz="850" spc="-85" dirty="0">
                <a:latin typeface="Arial"/>
                <a:cs typeface="Arial"/>
              </a:rPr>
              <a:t>y</a:t>
            </a:r>
            <a:r>
              <a:rPr sz="850" spc="35" dirty="0">
                <a:latin typeface="Arial"/>
                <a:cs typeface="Arial"/>
              </a:rPr>
              <a:t>l</a:t>
            </a:r>
            <a:r>
              <a:rPr sz="850" spc="-20" dirty="0">
                <a:latin typeface="Arial"/>
                <a:cs typeface="Arial"/>
              </a:rPr>
              <a:t>ü</a:t>
            </a:r>
            <a:r>
              <a:rPr sz="850" spc="-10" dirty="0">
                <a:latin typeface="Arial"/>
                <a:cs typeface="Arial"/>
              </a:rPr>
              <a:t>l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81518" y="4879475"/>
            <a:ext cx="25717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dirty="0">
                <a:latin typeface="Arial"/>
                <a:cs typeface="Arial"/>
              </a:rPr>
              <a:t>E</a:t>
            </a:r>
            <a:r>
              <a:rPr sz="850" spc="-85" dirty="0">
                <a:latin typeface="Arial"/>
                <a:cs typeface="Arial"/>
              </a:rPr>
              <a:t>k</a:t>
            </a:r>
            <a:r>
              <a:rPr sz="850" spc="35" dirty="0">
                <a:latin typeface="Arial"/>
                <a:cs typeface="Arial"/>
              </a:rPr>
              <a:t>i</a:t>
            </a:r>
            <a:r>
              <a:rPr sz="850" spc="-35" dirty="0">
                <a:latin typeface="Arial"/>
                <a:cs typeface="Arial"/>
              </a:rPr>
              <a:t>m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51953" y="4879475"/>
            <a:ext cx="34480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dirty="0">
                <a:latin typeface="Arial"/>
                <a:cs typeface="Arial"/>
              </a:rPr>
              <a:t>Kası</a:t>
            </a:r>
            <a:r>
              <a:rPr sz="850" spc="-170" dirty="0">
                <a:latin typeface="Arial"/>
                <a:cs typeface="Arial"/>
              </a:rPr>
              <a:t> </a:t>
            </a:r>
            <a:r>
              <a:rPr sz="850" spc="-35" dirty="0">
                <a:latin typeface="Arial"/>
                <a:cs typeface="Arial"/>
              </a:rPr>
              <a:t>m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95785" y="4879475"/>
            <a:ext cx="310515" cy="1600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-10" dirty="0">
                <a:latin typeface="Arial"/>
                <a:cs typeface="Arial"/>
              </a:rPr>
              <a:t>Aralı</a:t>
            </a:r>
            <a:r>
              <a:rPr sz="850" spc="-165" dirty="0">
                <a:latin typeface="Arial"/>
                <a:cs typeface="Arial"/>
              </a:rPr>
              <a:t> </a:t>
            </a:r>
            <a:r>
              <a:rPr sz="850" spc="-25" dirty="0">
                <a:latin typeface="Arial"/>
                <a:cs typeface="Arial"/>
              </a:rPr>
              <a:t>k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51553" y="4826514"/>
            <a:ext cx="1041400" cy="58737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50"/>
              </a:spcBef>
              <a:tabLst>
                <a:tab pos="599440" algn="l"/>
              </a:tabLst>
            </a:pPr>
            <a:r>
              <a:rPr sz="850" spc="-40" dirty="0">
                <a:latin typeface="Arial"/>
                <a:cs typeface="Arial"/>
              </a:rPr>
              <a:t>H</a:t>
            </a:r>
            <a:r>
              <a:rPr sz="850" spc="-20" dirty="0">
                <a:latin typeface="Arial"/>
                <a:cs typeface="Arial"/>
              </a:rPr>
              <a:t>a</a:t>
            </a:r>
            <a:r>
              <a:rPr sz="850" spc="-85" dirty="0">
                <a:latin typeface="Arial"/>
                <a:cs typeface="Arial"/>
              </a:rPr>
              <a:t>z</a:t>
            </a:r>
            <a:r>
              <a:rPr sz="850" spc="35" dirty="0">
                <a:latin typeface="Arial"/>
                <a:cs typeface="Arial"/>
              </a:rPr>
              <a:t>i</a:t>
            </a:r>
            <a:r>
              <a:rPr sz="850" spc="-55" dirty="0">
                <a:latin typeface="Arial"/>
                <a:cs typeface="Arial"/>
              </a:rPr>
              <a:t>r</a:t>
            </a:r>
            <a:r>
              <a:rPr sz="850" spc="-20" dirty="0">
                <a:latin typeface="Arial"/>
                <a:cs typeface="Arial"/>
              </a:rPr>
              <a:t>a</a:t>
            </a:r>
            <a:r>
              <a:rPr sz="850" spc="-25" dirty="0">
                <a:latin typeface="Arial"/>
                <a:cs typeface="Arial"/>
              </a:rPr>
              <a:t>n</a:t>
            </a:r>
            <a:r>
              <a:rPr sz="850" dirty="0">
                <a:latin typeface="Arial"/>
                <a:cs typeface="Arial"/>
              </a:rPr>
              <a:t>	</a:t>
            </a:r>
            <a:r>
              <a:rPr sz="850" spc="50" dirty="0">
                <a:latin typeface="Arial"/>
                <a:cs typeface="Arial"/>
              </a:rPr>
              <a:t>T</a:t>
            </a:r>
            <a:r>
              <a:rPr sz="850" spc="-20" dirty="0">
                <a:latin typeface="Arial"/>
                <a:cs typeface="Arial"/>
              </a:rPr>
              <a:t>emmu</a:t>
            </a:r>
            <a:r>
              <a:rPr sz="850" spc="-25" dirty="0">
                <a:latin typeface="Arial"/>
                <a:cs typeface="Arial"/>
              </a:rPr>
              <a:t>z</a:t>
            </a:r>
            <a:endParaRPr sz="850">
              <a:latin typeface="Arial"/>
              <a:cs typeface="Arial"/>
            </a:endParaRPr>
          </a:p>
          <a:p>
            <a:pPr marR="52069" algn="ctr">
              <a:lnSpc>
                <a:spcPct val="100000"/>
              </a:lnSpc>
              <a:spcBef>
                <a:spcPts val="850"/>
              </a:spcBef>
            </a:pPr>
            <a:r>
              <a:rPr sz="1750" b="1" spc="-110" dirty="0">
                <a:latin typeface="Arial"/>
                <a:cs typeface="Arial"/>
              </a:rPr>
              <a:t>Aylar</a:t>
            </a:r>
            <a:endParaRPr sz="17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744" y="2407217"/>
            <a:ext cx="254635" cy="13144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80"/>
              </a:lnSpc>
            </a:pPr>
            <a:r>
              <a:rPr sz="1600" b="1" spc="85" dirty="0">
                <a:latin typeface="Arial"/>
                <a:cs typeface="Arial"/>
              </a:rPr>
              <a:t>Esme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90" dirty="0">
                <a:latin typeface="Arial"/>
                <a:cs typeface="Arial"/>
              </a:rPr>
              <a:t>sayısı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62859" y="5187966"/>
            <a:ext cx="2576830" cy="401320"/>
            <a:chOff x="462859" y="5187966"/>
            <a:chExt cx="2576830" cy="401320"/>
          </a:xfrm>
        </p:grpSpPr>
        <p:sp>
          <p:nvSpPr>
            <p:cNvPr id="27" name="object 27"/>
            <p:cNvSpPr/>
            <p:nvPr/>
          </p:nvSpPr>
          <p:spPr>
            <a:xfrm>
              <a:off x="471114" y="5196221"/>
              <a:ext cx="2560320" cy="384810"/>
            </a:xfrm>
            <a:custGeom>
              <a:avLst/>
              <a:gdLst/>
              <a:ahLst/>
              <a:cxnLst/>
              <a:rect l="l" t="t" r="r" b="b"/>
              <a:pathLst>
                <a:path w="2560320" h="384810">
                  <a:moveTo>
                    <a:pt x="0" y="384309"/>
                  </a:moveTo>
                  <a:lnTo>
                    <a:pt x="2559752" y="384309"/>
                  </a:lnTo>
                  <a:lnTo>
                    <a:pt x="2559752" y="0"/>
                  </a:lnTo>
                  <a:lnTo>
                    <a:pt x="0" y="0"/>
                  </a:lnTo>
                  <a:lnTo>
                    <a:pt x="0" y="384309"/>
                  </a:lnTo>
                  <a:close/>
                </a:path>
              </a:pathLst>
            </a:custGeom>
            <a:ln w="159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44122" y="5372164"/>
              <a:ext cx="351155" cy="0"/>
            </a:xfrm>
            <a:custGeom>
              <a:avLst/>
              <a:gdLst/>
              <a:ahLst/>
              <a:cxnLst/>
              <a:rect l="l" t="t" r="r" b="b"/>
              <a:pathLst>
                <a:path w="351155">
                  <a:moveTo>
                    <a:pt x="0" y="0"/>
                  </a:moveTo>
                  <a:lnTo>
                    <a:pt x="350924" y="0"/>
                  </a:lnTo>
                </a:path>
              </a:pathLst>
            </a:custGeom>
            <a:ln w="47839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940752" y="5231892"/>
            <a:ext cx="25336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105" dirty="0">
                <a:latin typeface="Arial"/>
                <a:cs typeface="Arial"/>
              </a:rPr>
              <a:t>&lt;8</a:t>
            </a:r>
            <a:endParaRPr sz="175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75174" y="5372164"/>
            <a:ext cx="351790" cy="0"/>
          </a:xfrm>
          <a:custGeom>
            <a:avLst/>
            <a:gdLst/>
            <a:ahLst/>
            <a:cxnLst/>
            <a:rect l="l" t="t" r="r" b="b"/>
            <a:pathLst>
              <a:path w="351789">
                <a:moveTo>
                  <a:pt x="0" y="0"/>
                </a:moveTo>
                <a:lnTo>
                  <a:pt x="351411" y="0"/>
                </a:lnTo>
              </a:path>
            </a:pathLst>
          </a:custGeom>
          <a:ln w="4783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672291" y="5231892"/>
            <a:ext cx="44577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60" dirty="0">
                <a:latin typeface="Arial"/>
                <a:cs typeface="Arial"/>
              </a:rPr>
              <a:t>8</a:t>
            </a:r>
            <a:r>
              <a:rPr sz="1750" spc="-15" dirty="0">
                <a:latin typeface="Arial"/>
                <a:cs typeface="Arial"/>
              </a:rPr>
              <a:t>-</a:t>
            </a:r>
            <a:r>
              <a:rPr sz="1750" spc="-60" dirty="0">
                <a:latin typeface="Arial"/>
                <a:cs typeface="Arial"/>
              </a:rPr>
              <a:t>1</a:t>
            </a:r>
            <a:r>
              <a:rPr sz="1750" spc="-80" dirty="0">
                <a:latin typeface="Arial"/>
                <a:cs typeface="Arial"/>
              </a:rPr>
              <a:t>5</a:t>
            </a:r>
            <a:endParaRPr sz="175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97019" y="5372164"/>
            <a:ext cx="351155" cy="0"/>
          </a:xfrm>
          <a:custGeom>
            <a:avLst/>
            <a:gdLst/>
            <a:ahLst/>
            <a:cxnLst/>
            <a:rect l="l" t="t" r="r" b="b"/>
            <a:pathLst>
              <a:path w="351155">
                <a:moveTo>
                  <a:pt x="0" y="0"/>
                </a:moveTo>
                <a:lnTo>
                  <a:pt x="350924" y="0"/>
                </a:lnTo>
              </a:path>
            </a:pathLst>
          </a:custGeom>
          <a:ln w="4783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593650" y="5231892"/>
            <a:ext cx="38163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spc="-60" dirty="0">
                <a:latin typeface="Arial"/>
                <a:cs typeface="Arial"/>
              </a:rPr>
              <a:t>15&lt;</a:t>
            </a:r>
            <a:endParaRPr sz="175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7619" y="988376"/>
            <a:ext cx="8381365" cy="4592320"/>
          </a:xfrm>
          <a:custGeom>
            <a:avLst/>
            <a:gdLst/>
            <a:ahLst/>
            <a:cxnLst/>
            <a:rect l="l" t="t" r="r" b="b"/>
            <a:pathLst>
              <a:path w="8381365" h="4592320">
                <a:moveTo>
                  <a:pt x="0" y="4592155"/>
                </a:moveTo>
                <a:lnTo>
                  <a:pt x="8381300" y="4592155"/>
                </a:lnTo>
                <a:lnTo>
                  <a:pt x="8381300" y="0"/>
                </a:lnTo>
                <a:lnTo>
                  <a:pt x="0" y="0"/>
                </a:lnTo>
                <a:lnTo>
                  <a:pt x="0" y="4592155"/>
                </a:lnTo>
                <a:close/>
              </a:path>
            </a:pathLst>
          </a:custGeom>
          <a:ln w="156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58670" y="5757773"/>
            <a:ext cx="4572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(Yıl içindeki rüzgar </a:t>
            </a:r>
            <a:r>
              <a:rPr sz="2400" spc="-5" dirty="0">
                <a:latin typeface="Times New Roman"/>
                <a:cs typeface="Times New Roman"/>
              </a:rPr>
              <a:t>rejimini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gösterir)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2710052" y="355549"/>
            <a:ext cx="31813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Rüzgar rejim</a:t>
            </a:r>
            <a:r>
              <a:rPr spc="-70" dirty="0"/>
              <a:t> </a:t>
            </a:r>
            <a:r>
              <a:rPr spc="-5" dirty="0"/>
              <a:t>diyagramı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3830" y="136905"/>
            <a:ext cx="422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Rüzgarı </a:t>
            </a:r>
            <a:r>
              <a:rPr sz="2800" spc="-5" dirty="0"/>
              <a:t>Etkileyen</a:t>
            </a:r>
            <a:r>
              <a:rPr sz="2800" spc="10" dirty="0"/>
              <a:t> </a:t>
            </a:r>
            <a:r>
              <a:rPr sz="2800" spc="-5" dirty="0"/>
              <a:t>faktörler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3012983" y="2519926"/>
            <a:ext cx="3270885" cy="1837689"/>
          </a:xfrm>
          <a:custGeom>
            <a:avLst/>
            <a:gdLst/>
            <a:ahLst/>
            <a:cxnLst/>
            <a:rect l="l" t="t" r="r" b="b"/>
            <a:pathLst>
              <a:path w="3270885" h="1837689">
                <a:moveTo>
                  <a:pt x="17744" y="57157"/>
                </a:moveTo>
                <a:lnTo>
                  <a:pt x="45577" y="50291"/>
                </a:lnTo>
                <a:lnTo>
                  <a:pt x="73434" y="53665"/>
                </a:lnTo>
                <a:lnTo>
                  <a:pt x="101291" y="77517"/>
                </a:lnTo>
                <a:lnTo>
                  <a:pt x="129123" y="132087"/>
                </a:lnTo>
                <a:lnTo>
                  <a:pt x="153983" y="201915"/>
                </a:lnTo>
                <a:lnTo>
                  <a:pt x="168750" y="246883"/>
                </a:lnTo>
                <a:lnTo>
                  <a:pt x="184064" y="296545"/>
                </a:lnTo>
                <a:lnTo>
                  <a:pt x="199167" y="349396"/>
                </a:lnTo>
                <a:lnTo>
                  <a:pt x="213302" y="403929"/>
                </a:lnTo>
                <a:lnTo>
                  <a:pt x="225710" y="458638"/>
                </a:lnTo>
                <a:lnTo>
                  <a:pt x="235633" y="512016"/>
                </a:lnTo>
                <a:lnTo>
                  <a:pt x="242314" y="562557"/>
                </a:lnTo>
                <a:lnTo>
                  <a:pt x="244994" y="608755"/>
                </a:lnTo>
                <a:lnTo>
                  <a:pt x="242915" y="649104"/>
                </a:lnTo>
                <a:lnTo>
                  <a:pt x="217213" y="701584"/>
                </a:lnTo>
                <a:lnTo>
                  <a:pt x="165959" y="739447"/>
                </a:lnTo>
                <a:lnTo>
                  <a:pt x="104022" y="770786"/>
                </a:lnTo>
                <a:lnTo>
                  <a:pt x="73693" y="786537"/>
                </a:lnTo>
                <a:lnTo>
                  <a:pt x="46267" y="803691"/>
                </a:lnTo>
                <a:lnTo>
                  <a:pt x="23605" y="823259"/>
                </a:lnTo>
                <a:lnTo>
                  <a:pt x="7562" y="846253"/>
                </a:lnTo>
                <a:lnTo>
                  <a:pt x="0" y="873684"/>
                </a:lnTo>
                <a:lnTo>
                  <a:pt x="2774" y="906564"/>
                </a:lnTo>
                <a:lnTo>
                  <a:pt x="17744" y="945903"/>
                </a:lnTo>
                <a:lnTo>
                  <a:pt x="51510" y="1000925"/>
                </a:lnTo>
                <a:lnTo>
                  <a:pt x="74747" y="1032833"/>
                </a:lnTo>
                <a:lnTo>
                  <a:pt x="101704" y="1067236"/>
                </a:lnTo>
                <a:lnTo>
                  <a:pt x="131992" y="1103808"/>
                </a:lnTo>
                <a:lnTo>
                  <a:pt x="165223" y="1142220"/>
                </a:lnTo>
                <a:lnTo>
                  <a:pt x="201009" y="1182146"/>
                </a:lnTo>
                <a:lnTo>
                  <a:pt x="238963" y="1223258"/>
                </a:lnTo>
                <a:lnTo>
                  <a:pt x="278696" y="1265229"/>
                </a:lnTo>
                <a:lnTo>
                  <a:pt x="319820" y="1307732"/>
                </a:lnTo>
                <a:lnTo>
                  <a:pt x="361947" y="1350438"/>
                </a:lnTo>
                <a:lnTo>
                  <a:pt x="404690" y="1393022"/>
                </a:lnTo>
                <a:lnTo>
                  <a:pt x="447660" y="1435156"/>
                </a:lnTo>
                <a:lnTo>
                  <a:pt x="490470" y="1476512"/>
                </a:lnTo>
                <a:lnTo>
                  <a:pt x="532731" y="1516763"/>
                </a:lnTo>
                <a:lnTo>
                  <a:pt x="574055" y="1555582"/>
                </a:lnTo>
                <a:lnTo>
                  <a:pt x="614055" y="1592641"/>
                </a:lnTo>
                <a:lnTo>
                  <a:pt x="652342" y="1627614"/>
                </a:lnTo>
                <a:lnTo>
                  <a:pt x="688528" y="1660172"/>
                </a:lnTo>
                <a:lnTo>
                  <a:pt x="722226" y="1689989"/>
                </a:lnTo>
                <a:lnTo>
                  <a:pt x="753048" y="1716738"/>
                </a:lnTo>
                <a:lnTo>
                  <a:pt x="804509" y="1759719"/>
                </a:lnTo>
                <a:lnTo>
                  <a:pt x="868360" y="1805859"/>
                </a:lnTo>
                <a:lnTo>
                  <a:pt x="917426" y="1830632"/>
                </a:lnTo>
                <a:lnTo>
                  <a:pt x="954169" y="1837630"/>
                </a:lnTo>
                <a:lnTo>
                  <a:pt x="981050" y="1830445"/>
                </a:lnTo>
                <a:lnTo>
                  <a:pt x="1000532" y="1812671"/>
                </a:lnTo>
                <a:lnTo>
                  <a:pt x="1015075" y="1787898"/>
                </a:lnTo>
                <a:lnTo>
                  <a:pt x="1027140" y="1759719"/>
                </a:lnTo>
              </a:path>
              <a:path w="3270885" h="1837689">
                <a:moveTo>
                  <a:pt x="804128" y="6865"/>
                </a:moveTo>
                <a:lnTo>
                  <a:pt x="831961" y="0"/>
                </a:lnTo>
                <a:lnTo>
                  <a:pt x="859818" y="3373"/>
                </a:lnTo>
                <a:lnTo>
                  <a:pt x="887675" y="27225"/>
                </a:lnTo>
                <a:lnTo>
                  <a:pt x="915507" y="81795"/>
                </a:lnTo>
                <a:lnTo>
                  <a:pt x="940367" y="151623"/>
                </a:lnTo>
                <a:lnTo>
                  <a:pt x="955134" y="196591"/>
                </a:lnTo>
                <a:lnTo>
                  <a:pt x="970448" y="246253"/>
                </a:lnTo>
                <a:lnTo>
                  <a:pt x="985551" y="299104"/>
                </a:lnTo>
                <a:lnTo>
                  <a:pt x="999686" y="353637"/>
                </a:lnTo>
                <a:lnTo>
                  <a:pt x="1012094" y="408346"/>
                </a:lnTo>
                <a:lnTo>
                  <a:pt x="1022017" y="461724"/>
                </a:lnTo>
                <a:lnTo>
                  <a:pt x="1028698" y="512265"/>
                </a:lnTo>
                <a:lnTo>
                  <a:pt x="1031378" y="558463"/>
                </a:lnTo>
                <a:lnTo>
                  <a:pt x="1029299" y="598812"/>
                </a:lnTo>
                <a:lnTo>
                  <a:pt x="1003597" y="651292"/>
                </a:lnTo>
                <a:lnTo>
                  <a:pt x="952343" y="689155"/>
                </a:lnTo>
                <a:lnTo>
                  <a:pt x="890406" y="720494"/>
                </a:lnTo>
                <a:lnTo>
                  <a:pt x="860077" y="736245"/>
                </a:lnTo>
                <a:lnTo>
                  <a:pt x="832651" y="753399"/>
                </a:lnTo>
                <a:lnTo>
                  <a:pt x="809989" y="772967"/>
                </a:lnTo>
                <a:lnTo>
                  <a:pt x="793946" y="795961"/>
                </a:lnTo>
                <a:lnTo>
                  <a:pt x="786384" y="823392"/>
                </a:lnTo>
                <a:lnTo>
                  <a:pt x="789158" y="856272"/>
                </a:lnTo>
                <a:lnTo>
                  <a:pt x="804128" y="895611"/>
                </a:lnTo>
                <a:lnTo>
                  <a:pt x="837894" y="950633"/>
                </a:lnTo>
                <a:lnTo>
                  <a:pt x="861131" y="982541"/>
                </a:lnTo>
                <a:lnTo>
                  <a:pt x="888088" y="1016944"/>
                </a:lnTo>
                <a:lnTo>
                  <a:pt x="918376" y="1053516"/>
                </a:lnTo>
                <a:lnTo>
                  <a:pt x="951607" y="1091928"/>
                </a:lnTo>
                <a:lnTo>
                  <a:pt x="987393" y="1131854"/>
                </a:lnTo>
                <a:lnTo>
                  <a:pt x="1025347" y="1172966"/>
                </a:lnTo>
                <a:lnTo>
                  <a:pt x="1065080" y="1214937"/>
                </a:lnTo>
                <a:lnTo>
                  <a:pt x="1106204" y="1257440"/>
                </a:lnTo>
                <a:lnTo>
                  <a:pt x="1148331" y="1300146"/>
                </a:lnTo>
                <a:lnTo>
                  <a:pt x="1191074" y="1342730"/>
                </a:lnTo>
                <a:lnTo>
                  <a:pt x="1234044" y="1384864"/>
                </a:lnTo>
                <a:lnTo>
                  <a:pt x="1276854" y="1426220"/>
                </a:lnTo>
                <a:lnTo>
                  <a:pt x="1319115" y="1466471"/>
                </a:lnTo>
                <a:lnTo>
                  <a:pt x="1360439" y="1505290"/>
                </a:lnTo>
                <a:lnTo>
                  <a:pt x="1400439" y="1542349"/>
                </a:lnTo>
                <a:lnTo>
                  <a:pt x="1438726" y="1577322"/>
                </a:lnTo>
                <a:lnTo>
                  <a:pt x="1474912" y="1609880"/>
                </a:lnTo>
                <a:lnTo>
                  <a:pt x="1508610" y="1639697"/>
                </a:lnTo>
                <a:lnTo>
                  <a:pt x="1539432" y="1666446"/>
                </a:lnTo>
                <a:lnTo>
                  <a:pt x="1590893" y="1709427"/>
                </a:lnTo>
                <a:lnTo>
                  <a:pt x="1654744" y="1755567"/>
                </a:lnTo>
                <a:lnTo>
                  <a:pt x="1703810" y="1780340"/>
                </a:lnTo>
                <a:lnTo>
                  <a:pt x="1740553" y="1787338"/>
                </a:lnTo>
                <a:lnTo>
                  <a:pt x="1767434" y="1780153"/>
                </a:lnTo>
                <a:lnTo>
                  <a:pt x="1786916" y="1762379"/>
                </a:lnTo>
                <a:lnTo>
                  <a:pt x="1801459" y="1737606"/>
                </a:lnTo>
                <a:lnTo>
                  <a:pt x="1813524" y="1709427"/>
                </a:lnTo>
              </a:path>
              <a:path w="3270885" h="1837689">
                <a:moveTo>
                  <a:pt x="1587464" y="6865"/>
                </a:moveTo>
                <a:lnTo>
                  <a:pt x="1615297" y="0"/>
                </a:lnTo>
                <a:lnTo>
                  <a:pt x="1643154" y="3373"/>
                </a:lnTo>
                <a:lnTo>
                  <a:pt x="1671011" y="27225"/>
                </a:lnTo>
                <a:lnTo>
                  <a:pt x="1698843" y="81795"/>
                </a:lnTo>
                <a:lnTo>
                  <a:pt x="1723703" y="151623"/>
                </a:lnTo>
                <a:lnTo>
                  <a:pt x="1738470" y="196591"/>
                </a:lnTo>
                <a:lnTo>
                  <a:pt x="1753784" y="246253"/>
                </a:lnTo>
                <a:lnTo>
                  <a:pt x="1768887" y="299104"/>
                </a:lnTo>
                <a:lnTo>
                  <a:pt x="1783022" y="353637"/>
                </a:lnTo>
                <a:lnTo>
                  <a:pt x="1795430" y="408346"/>
                </a:lnTo>
                <a:lnTo>
                  <a:pt x="1805353" y="461724"/>
                </a:lnTo>
                <a:lnTo>
                  <a:pt x="1812034" y="512265"/>
                </a:lnTo>
                <a:lnTo>
                  <a:pt x="1814714" y="558463"/>
                </a:lnTo>
                <a:lnTo>
                  <a:pt x="1812635" y="598812"/>
                </a:lnTo>
                <a:lnTo>
                  <a:pt x="1786933" y="651292"/>
                </a:lnTo>
                <a:lnTo>
                  <a:pt x="1735679" y="689155"/>
                </a:lnTo>
                <a:lnTo>
                  <a:pt x="1673742" y="720494"/>
                </a:lnTo>
                <a:lnTo>
                  <a:pt x="1643413" y="736245"/>
                </a:lnTo>
                <a:lnTo>
                  <a:pt x="1615987" y="753399"/>
                </a:lnTo>
                <a:lnTo>
                  <a:pt x="1593325" y="772967"/>
                </a:lnTo>
                <a:lnTo>
                  <a:pt x="1577282" y="795961"/>
                </a:lnTo>
                <a:lnTo>
                  <a:pt x="1569720" y="823392"/>
                </a:lnTo>
                <a:lnTo>
                  <a:pt x="1572494" y="856272"/>
                </a:lnTo>
                <a:lnTo>
                  <a:pt x="1587464" y="895611"/>
                </a:lnTo>
                <a:lnTo>
                  <a:pt x="1621230" y="950633"/>
                </a:lnTo>
                <a:lnTo>
                  <a:pt x="1644467" y="982541"/>
                </a:lnTo>
                <a:lnTo>
                  <a:pt x="1671424" y="1016944"/>
                </a:lnTo>
                <a:lnTo>
                  <a:pt x="1701712" y="1053516"/>
                </a:lnTo>
                <a:lnTo>
                  <a:pt x="1734943" y="1091928"/>
                </a:lnTo>
                <a:lnTo>
                  <a:pt x="1770729" y="1131854"/>
                </a:lnTo>
                <a:lnTo>
                  <a:pt x="1808683" y="1172966"/>
                </a:lnTo>
                <a:lnTo>
                  <a:pt x="1848416" y="1214937"/>
                </a:lnTo>
                <a:lnTo>
                  <a:pt x="1889540" y="1257440"/>
                </a:lnTo>
                <a:lnTo>
                  <a:pt x="1931667" y="1300146"/>
                </a:lnTo>
                <a:lnTo>
                  <a:pt x="1974410" y="1342730"/>
                </a:lnTo>
                <a:lnTo>
                  <a:pt x="2017380" y="1384864"/>
                </a:lnTo>
                <a:lnTo>
                  <a:pt x="2060190" y="1426220"/>
                </a:lnTo>
                <a:lnTo>
                  <a:pt x="2102451" y="1466471"/>
                </a:lnTo>
                <a:lnTo>
                  <a:pt x="2143775" y="1505290"/>
                </a:lnTo>
                <a:lnTo>
                  <a:pt x="2183775" y="1542349"/>
                </a:lnTo>
                <a:lnTo>
                  <a:pt x="2222062" y="1577322"/>
                </a:lnTo>
                <a:lnTo>
                  <a:pt x="2258248" y="1609880"/>
                </a:lnTo>
                <a:lnTo>
                  <a:pt x="2291946" y="1639697"/>
                </a:lnTo>
                <a:lnTo>
                  <a:pt x="2322768" y="1666446"/>
                </a:lnTo>
                <a:lnTo>
                  <a:pt x="2374229" y="1709427"/>
                </a:lnTo>
                <a:lnTo>
                  <a:pt x="2438080" y="1755567"/>
                </a:lnTo>
                <a:lnTo>
                  <a:pt x="2487146" y="1780340"/>
                </a:lnTo>
                <a:lnTo>
                  <a:pt x="2523889" y="1787338"/>
                </a:lnTo>
                <a:lnTo>
                  <a:pt x="2550770" y="1780153"/>
                </a:lnTo>
                <a:lnTo>
                  <a:pt x="2570252" y="1762379"/>
                </a:lnTo>
                <a:lnTo>
                  <a:pt x="2584795" y="1737606"/>
                </a:lnTo>
                <a:lnTo>
                  <a:pt x="2596860" y="1709427"/>
                </a:lnTo>
              </a:path>
              <a:path w="3270885" h="1837689">
                <a:moveTo>
                  <a:pt x="2447889" y="6865"/>
                </a:moveTo>
                <a:lnTo>
                  <a:pt x="2470561" y="0"/>
                </a:lnTo>
                <a:lnTo>
                  <a:pt x="2493244" y="3373"/>
                </a:lnTo>
                <a:lnTo>
                  <a:pt x="2515951" y="27225"/>
                </a:lnTo>
                <a:lnTo>
                  <a:pt x="2538694" y="81795"/>
                </a:lnTo>
                <a:lnTo>
                  <a:pt x="2561296" y="160169"/>
                </a:lnTo>
                <a:lnTo>
                  <a:pt x="2574714" y="211065"/>
                </a:lnTo>
                <a:lnTo>
                  <a:pt x="2588446" y="267096"/>
                </a:lnTo>
                <a:lnTo>
                  <a:pt x="2601670" y="326255"/>
                </a:lnTo>
                <a:lnTo>
                  <a:pt x="2613565" y="386538"/>
                </a:lnTo>
                <a:lnTo>
                  <a:pt x="2623308" y="445940"/>
                </a:lnTo>
                <a:lnTo>
                  <a:pt x="2630077" y="502456"/>
                </a:lnTo>
                <a:lnTo>
                  <a:pt x="2633050" y="554082"/>
                </a:lnTo>
                <a:lnTo>
                  <a:pt x="2631404" y="598812"/>
                </a:lnTo>
                <a:lnTo>
                  <a:pt x="2607598" y="654894"/>
                </a:lnTo>
                <a:lnTo>
                  <a:pt x="2560543" y="694613"/>
                </a:lnTo>
                <a:lnTo>
                  <a:pt x="2505643" y="728257"/>
                </a:lnTo>
                <a:lnTo>
                  <a:pt x="2480063" y="746016"/>
                </a:lnTo>
                <a:lnTo>
                  <a:pt x="2458299" y="766114"/>
                </a:lnTo>
                <a:lnTo>
                  <a:pt x="2442274" y="789836"/>
                </a:lnTo>
                <a:lnTo>
                  <a:pt x="2433913" y="818470"/>
                </a:lnTo>
                <a:lnTo>
                  <a:pt x="2435144" y="853299"/>
                </a:lnTo>
                <a:lnTo>
                  <a:pt x="2447889" y="895611"/>
                </a:lnTo>
                <a:lnTo>
                  <a:pt x="2478764" y="956503"/>
                </a:lnTo>
                <a:lnTo>
                  <a:pt x="2500324" y="992130"/>
                </a:lnTo>
                <a:lnTo>
                  <a:pt x="2525411" y="1030638"/>
                </a:lnTo>
                <a:lnTo>
                  <a:pt x="2553611" y="1071598"/>
                </a:lnTo>
                <a:lnTo>
                  <a:pt x="2584507" y="1114579"/>
                </a:lnTo>
                <a:lnTo>
                  <a:pt x="2617684" y="1159151"/>
                </a:lnTo>
                <a:lnTo>
                  <a:pt x="2652726" y="1204884"/>
                </a:lnTo>
                <a:lnTo>
                  <a:pt x="2689219" y="1251348"/>
                </a:lnTo>
                <a:lnTo>
                  <a:pt x="2726746" y="1298113"/>
                </a:lnTo>
                <a:lnTo>
                  <a:pt x="2764892" y="1344749"/>
                </a:lnTo>
                <a:lnTo>
                  <a:pt x="2803242" y="1390827"/>
                </a:lnTo>
                <a:lnTo>
                  <a:pt x="2841380" y="1435916"/>
                </a:lnTo>
                <a:lnTo>
                  <a:pt x="2878890" y="1479586"/>
                </a:lnTo>
                <a:lnTo>
                  <a:pt x="2915357" y="1521407"/>
                </a:lnTo>
                <a:lnTo>
                  <a:pt x="2950365" y="1560949"/>
                </a:lnTo>
                <a:lnTo>
                  <a:pt x="2983499" y="1597782"/>
                </a:lnTo>
                <a:lnTo>
                  <a:pt x="3014344" y="1631477"/>
                </a:lnTo>
                <a:lnTo>
                  <a:pt x="3042484" y="1661603"/>
                </a:lnTo>
                <a:lnTo>
                  <a:pt x="3088985" y="1709427"/>
                </a:lnTo>
                <a:lnTo>
                  <a:pt x="3141059" y="1755567"/>
                </a:lnTo>
                <a:lnTo>
                  <a:pt x="3181059" y="1780340"/>
                </a:lnTo>
                <a:lnTo>
                  <a:pt x="3211000" y="1787338"/>
                </a:lnTo>
                <a:lnTo>
                  <a:pt x="3232896" y="1780153"/>
                </a:lnTo>
                <a:lnTo>
                  <a:pt x="3248763" y="1762379"/>
                </a:lnTo>
                <a:lnTo>
                  <a:pt x="3260615" y="1737606"/>
                </a:lnTo>
                <a:lnTo>
                  <a:pt x="3270468" y="170942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2495" y="3064890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4153" y="3091383"/>
            <a:ext cx="2292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46303"/>
            <a:ext cx="8986520" cy="194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a. Basınç gradyan kuvveti: </a:t>
            </a:r>
            <a:r>
              <a:rPr sz="2400" spc="-5" dirty="0">
                <a:latin typeface="Arial"/>
                <a:cs typeface="Arial"/>
              </a:rPr>
              <a:t>Rüzgarlar yüksek basınçlardan </a:t>
            </a:r>
            <a:r>
              <a:rPr sz="2400" dirty="0">
                <a:latin typeface="Arial"/>
                <a:cs typeface="Arial"/>
              </a:rPr>
              <a:t>alçak  </a:t>
            </a:r>
            <a:r>
              <a:rPr sz="2400" spc="-5" dirty="0">
                <a:latin typeface="Arial"/>
                <a:cs typeface="Arial"/>
              </a:rPr>
              <a:t>basınçlara doğru </a:t>
            </a:r>
            <a:r>
              <a:rPr sz="2400" spc="-15" dirty="0">
                <a:latin typeface="Arial"/>
                <a:cs typeface="Arial"/>
              </a:rPr>
              <a:t>esmektedir. </a:t>
            </a:r>
            <a:r>
              <a:rPr sz="2400" spc="-5" dirty="0">
                <a:latin typeface="Arial"/>
                <a:cs typeface="Arial"/>
              </a:rPr>
              <a:t>Bu rüzgarı </a:t>
            </a:r>
            <a:r>
              <a:rPr sz="2400" dirty="0">
                <a:latin typeface="Arial"/>
                <a:cs typeface="Arial"/>
              </a:rPr>
              <a:t>harekete </a:t>
            </a:r>
            <a:r>
              <a:rPr sz="2400" spc="-5" dirty="0">
                <a:latin typeface="Arial"/>
                <a:cs typeface="Arial"/>
              </a:rPr>
              <a:t>geçiren </a:t>
            </a:r>
            <a:r>
              <a:rPr sz="2400" dirty="0">
                <a:latin typeface="Arial"/>
                <a:cs typeface="Arial"/>
              </a:rPr>
              <a:t>gücün  yönü izobar </a:t>
            </a:r>
            <a:r>
              <a:rPr sz="2400" spc="-5" dirty="0">
                <a:latin typeface="Arial"/>
                <a:cs typeface="Arial"/>
              </a:rPr>
              <a:t>eğrilerine </a:t>
            </a:r>
            <a:r>
              <a:rPr sz="2400" spc="-25" dirty="0">
                <a:latin typeface="Arial"/>
                <a:cs typeface="Arial"/>
              </a:rPr>
              <a:t>diktir. </a:t>
            </a:r>
            <a:r>
              <a:rPr sz="2400" spc="-5" dirty="0">
                <a:latin typeface="Arial"/>
                <a:cs typeface="Arial"/>
              </a:rPr>
              <a:t>İşte </a:t>
            </a:r>
            <a:r>
              <a:rPr sz="2400" spc="-10" dirty="0">
                <a:latin typeface="Arial"/>
                <a:cs typeface="Arial"/>
              </a:rPr>
              <a:t>bu </a:t>
            </a:r>
            <a:r>
              <a:rPr sz="2400" spc="-5" dirty="0">
                <a:latin typeface="Arial"/>
                <a:cs typeface="Arial"/>
              </a:rPr>
              <a:t>güce </a:t>
            </a:r>
            <a:r>
              <a:rPr sz="2400" b="1" dirty="0">
                <a:latin typeface="Arial"/>
                <a:cs typeface="Arial"/>
              </a:rPr>
              <a:t>basınç </a:t>
            </a:r>
            <a:r>
              <a:rPr sz="2400" b="1" spc="-5" dirty="0">
                <a:latin typeface="Arial"/>
                <a:cs typeface="Arial"/>
              </a:rPr>
              <a:t>gradyan kuvveti  </a:t>
            </a:r>
            <a:r>
              <a:rPr sz="2400" spc="-25" dirty="0">
                <a:latin typeface="Arial"/>
                <a:cs typeface="Arial"/>
              </a:rPr>
              <a:t>denir.</a:t>
            </a:r>
            <a:endParaRPr sz="2400">
              <a:latin typeface="Arial"/>
              <a:cs typeface="Arial"/>
            </a:endParaRPr>
          </a:p>
          <a:p>
            <a:pPr marL="2215515">
              <a:lnSpc>
                <a:spcPct val="100000"/>
              </a:lnSpc>
              <a:spcBef>
                <a:spcPts val="1435"/>
              </a:spcBef>
              <a:tabLst>
                <a:tab pos="3223260" algn="l"/>
                <a:tab pos="4231640" algn="l"/>
              </a:tabLst>
            </a:pPr>
            <a:r>
              <a:rPr sz="1800" b="1" dirty="0">
                <a:latin typeface="Times New Roman"/>
                <a:cs typeface="Times New Roman"/>
              </a:rPr>
              <a:t>1020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mb	</a:t>
            </a:r>
            <a:r>
              <a:rPr sz="1800" b="1" dirty="0">
                <a:latin typeface="Times New Roman"/>
                <a:cs typeface="Times New Roman"/>
              </a:rPr>
              <a:t>1010</a:t>
            </a:r>
            <a:r>
              <a:rPr sz="1800" b="1" spc="-5" dirty="0">
                <a:latin typeface="Times New Roman"/>
                <a:cs typeface="Times New Roman"/>
              </a:rPr>
              <a:t> mb	</a:t>
            </a:r>
            <a:r>
              <a:rPr sz="1800" b="1" dirty="0">
                <a:latin typeface="Times New Roman"/>
                <a:cs typeface="Times New Roman"/>
              </a:rPr>
              <a:t>1000 </a:t>
            </a:r>
            <a:r>
              <a:rPr sz="1800" b="1" spc="-5" dirty="0">
                <a:latin typeface="Times New Roman"/>
                <a:cs typeface="Times New Roman"/>
              </a:rPr>
              <a:t>mb </a:t>
            </a:r>
            <a:r>
              <a:rPr sz="1800" b="1" dirty="0">
                <a:latin typeface="Times New Roman"/>
                <a:cs typeface="Times New Roman"/>
              </a:rPr>
              <a:t>990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27070" y="3199257"/>
            <a:ext cx="2879725" cy="228600"/>
          </a:xfrm>
          <a:custGeom>
            <a:avLst/>
            <a:gdLst/>
            <a:ahLst/>
            <a:cxnLst/>
            <a:rect l="l" t="t" r="r" b="b"/>
            <a:pathLst>
              <a:path w="2879725" h="228600">
                <a:moveTo>
                  <a:pt x="2654046" y="0"/>
                </a:moveTo>
                <a:lnTo>
                  <a:pt x="2652139" y="76267"/>
                </a:lnTo>
                <a:lnTo>
                  <a:pt x="2690241" y="77215"/>
                </a:lnTo>
                <a:lnTo>
                  <a:pt x="2688336" y="153415"/>
                </a:lnTo>
                <a:lnTo>
                  <a:pt x="2650210" y="153415"/>
                </a:lnTo>
                <a:lnTo>
                  <a:pt x="2648331" y="228600"/>
                </a:lnTo>
                <a:lnTo>
                  <a:pt x="2808547" y="153415"/>
                </a:lnTo>
                <a:lnTo>
                  <a:pt x="2688336" y="153415"/>
                </a:lnTo>
                <a:lnTo>
                  <a:pt x="2650234" y="152467"/>
                </a:lnTo>
                <a:lnTo>
                  <a:pt x="2810569" y="152467"/>
                </a:lnTo>
                <a:lnTo>
                  <a:pt x="2879725" y="120014"/>
                </a:lnTo>
                <a:lnTo>
                  <a:pt x="2654046" y="0"/>
                </a:lnTo>
                <a:close/>
              </a:path>
              <a:path w="2879725" h="228600">
                <a:moveTo>
                  <a:pt x="2652139" y="76267"/>
                </a:moveTo>
                <a:lnTo>
                  <a:pt x="2650234" y="152467"/>
                </a:lnTo>
                <a:lnTo>
                  <a:pt x="2688336" y="153415"/>
                </a:lnTo>
                <a:lnTo>
                  <a:pt x="2690241" y="77215"/>
                </a:lnTo>
                <a:lnTo>
                  <a:pt x="2652139" y="76267"/>
                </a:lnTo>
                <a:close/>
              </a:path>
              <a:path w="2879725" h="228600">
                <a:moveTo>
                  <a:pt x="1778" y="10287"/>
                </a:moveTo>
                <a:lnTo>
                  <a:pt x="0" y="86487"/>
                </a:lnTo>
                <a:lnTo>
                  <a:pt x="2650234" y="152467"/>
                </a:lnTo>
                <a:lnTo>
                  <a:pt x="2652139" y="76267"/>
                </a:lnTo>
                <a:lnTo>
                  <a:pt x="1778" y="10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4481321"/>
            <a:ext cx="88811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Basınç gradyan </a:t>
            </a:r>
            <a:r>
              <a:rPr sz="2400" spc="-5" dirty="0">
                <a:latin typeface="Times New Roman"/>
                <a:cs typeface="Times New Roman"/>
              </a:rPr>
              <a:t>kuvvetinin yüksek olması rüzgarın hızlı  esmesine neden </a:t>
            </a:r>
            <a:r>
              <a:rPr sz="2400" spc="-30" dirty="0">
                <a:latin typeface="Times New Roman"/>
                <a:cs typeface="Times New Roman"/>
              </a:rPr>
              <a:t>olur. </a:t>
            </a:r>
            <a:r>
              <a:rPr sz="2400" spc="-5" dirty="0">
                <a:latin typeface="Times New Roman"/>
                <a:cs typeface="Times New Roman"/>
              </a:rPr>
              <a:t>Diğer faktörlerin etkisi rüzgarların çoğunun </a:t>
            </a:r>
            <a:r>
              <a:rPr sz="2400" dirty="0">
                <a:latin typeface="Times New Roman"/>
                <a:cs typeface="Times New Roman"/>
              </a:rPr>
              <a:t>basınç  </a:t>
            </a:r>
            <a:r>
              <a:rPr sz="2400" spc="-5" dirty="0">
                <a:latin typeface="Times New Roman"/>
                <a:cs typeface="Times New Roman"/>
              </a:rPr>
              <a:t>gradyanına </a:t>
            </a:r>
            <a:r>
              <a:rPr sz="2400" dirty="0">
                <a:latin typeface="Times New Roman"/>
                <a:cs typeface="Times New Roman"/>
              </a:rPr>
              <a:t>uygun yönde </a:t>
            </a:r>
            <a:r>
              <a:rPr sz="2400" spc="-5" dirty="0">
                <a:latin typeface="Times New Roman"/>
                <a:cs typeface="Times New Roman"/>
              </a:rPr>
              <a:t>esmelerine </a:t>
            </a:r>
            <a:r>
              <a:rPr sz="2400" dirty="0">
                <a:latin typeface="Times New Roman"/>
                <a:cs typeface="Times New Roman"/>
              </a:rPr>
              <a:t>engel </a:t>
            </a:r>
            <a:r>
              <a:rPr sz="2400" spc="-30" dirty="0">
                <a:latin typeface="Times New Roman"/>
                <a:cs typeface="Times New Roman"/>
              </a:rPr>
              <a:t>olur. </a:t>
            </a:r>
            <a:r>
              <a:rPr sz="2400" dirty="0">
                <a:latin typeface="Times New Roman"/>
                <a:cs typeface="Times New Roman"/>
              </a:rPr>
              <a:t>Sadece </a:t>
            </a:r>
            <a:r>
              <a:rPr sz="2400" spc="-5" dirty="0">
                <a:latin typeface="Times New Roman"/>
                <a:cs typeface="Times New Roman"/>
              </a:rPr>
              <a:t>basınç </a:t>
            </a:r>
            <a:r>
              <a:rPr sz="2400" dirty="0">
                <a:latin typeface="Times New Roman"/>
                <a:cs typeface="Times New Roman"/>
              </a:rPr>
              <a:t>gradyan  </a:t>
            </a:r>
            <a:r>
              <a:rPr sz="2400" spc="-5" dirty="0">
                <a:latin typeface="Times New Roman"/>
                <a:cs typeface="Times New Roman"/>
              </a:rPr>
              <a:t>kuvvetinin etkisiyle hareket </a:t>
            </a:r>
            <a:r>
              <a:rPr sz="2400" dirty="0">
                <a:latin typeface="Times New Roman"/>
                <a:cs typeface="Times New Roman"/>
              </a:rPr>
              <a:t>eden </a:t>
            </a:r>
            <a:r>
              <a:rPr sz="2400" spc="-5" dirty="0">
                <a:latin typeface="Times New Roman"/>
                <a:cs typeface="Times New Roman"/>
              </a:rPr>
              <a:t>rüzgarlara </a:t>
            </a:r>
            <a:r>
              <a:rPr sz="2400" b="1" spc="-10" dirty="0">
                <a:latin typeface="Times New Roman"/>
                <a:cs typeface="Times New Roman"/>
              </a:rPr>
              <a:t>barostrofik </a:t>
            </a:r>
            <a:r>
              <a:rPr sz="2400" spc="-10" dirty="0">
                <a:latin typeface="Times New Roman"/>
                <a:cs typeface="Times New Roman"/>
              </a:rPr>
              <a:t>veya  </a:t>
            </a:r>
            <a:r>
              <a:rPr sz="2400" b="1" spc="-5" dirty="0">
                <a:latin typeface="Times New Roman"/>
                <a:cs typeface="Times New Roman"/>
              </a:rPr>
              <a:t>ageostrofik rüzgarlar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8297" y="204927"/>
            <a:ext cx="2223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R</a:t>
            </a:r>
            <a:r>
              <a:rPr sz="4000" spc="-20" dirty="0"/>
              <a:t>Ü</a:t>
            </a:r>
            <a:r>
              <a:rPr sz="4000" spc="-5" dirty="0"/>
              <a:t>ZG</a:t>
            </a:r>
            <a:r>
              <a:rPr sz="4000" spc="-20" dirty="0"/>
              <a:t>A</a:t>
            </a:r>
            <a:r>
              <a:rPr sz="4000" spc="-5" dirty="0"/>
              <a:t>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146810"/>
            <a:ext cx="8988425" cy="523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/>
                <a:cs typeface="Times New Roman"/>
              </a:rPr>
              <a:t>Hava, </a:t>
            </a:r>
            <a:r>
              <a:rPr sz="2800" dirty="0">
                <a:latin typeface="Times New Roman"/>
                <a:cs typeface="Times New Roman"/>
              </a:rPr>
              <a:t>bütün </a:t>
            </a:r>
            <a:r>
              <a:rPr sz="2800" spc="-5" dirty="0">
                <a:latin typeface="Times New Roman"/>
                <a:cs typeface="Times New Roman"/>
              </a:rPr>
              <a:t>akıcı gazlar gibi </a:t>
            </a:r>
            <a:r>
              <a:rPr sz="2800" spc="-10" dirty="0">
                <a:latin typeface="Times New Roman"/>
                <a:cs typeface="Times New Roman"/>
              </a:rPr>
              <a:t>genişleme </a:t>
            </a:r>
            <a:r>
              <a:rPr sz="2800" spc="-5" dirty="0">
                <a:latin typeface="Times New Roman"/>
                <a:cs typeface="Times New Roman"/>
              </a:rPr>
              <a:t>özelliğine  </a:t>
            </a:r>
            <a:r>
              <a:rPr sz="2800" spc="-20" dirty="0">
                <a:latin typeface="Times New Roman"/>
                <a:cs typeface="Times New Roman"/>
              </a:rPr>
              <a:t>sahiptir. </a:t>
            </a:r>
            <a:r>
              <a:rPr sz="2800" spc="-75" dirty="0">
                <a:latin typeface="Times New Roman"/>
                <a:cs typeface="Times New Roman"/>
              </a:rPr>
              <a:t>Yani </a:t>
            </a:r>
            <a:r>
              <a:rPr sz="2800" spc="-15" dirty="0">
                <a:latin typeface="Times New Roman"/>
                <a:cs typeface="Times New Roman"/>
              </a:rPr>
              <a:t>hareketlidir. </a:t>
            </a:r>
            <a:r>
              <a:rPr sz="2800" spc="-60" dirty="0">
                <a:latin typeface="Times New Roman"/>
                <a:cs typeface="Times New Roman"/>
              </a:rPr>
              <a:t>Yatay </a:t>
            </a:r>
            <a:r>
              <a:rPr sz="2800" spc="-5" dirty="0">
                <a:latin typeface="Times New Roman"/>
                <a:cs typeface="Times New Roman"/>
              </a:rPr>
              <a:t>yönde </a:t>
            </a:r>
            <a:r>
              <a:rPr sz="2800" spc="-10" dirty="0">
                <a:latin typeface="Times New Roman"/>
                <a:cs typeface="Times New Roman"/>
              </a:rPr>
              <a:t>yer </a:t>
            </a:r>
            <a:r>
              <a:rPr sz="2800" spc="-5" dirty="0">
                <a:latin typeface="Times New Roman"/>
                <a:cs typeface="Times New Roman"/>
              </a:rPr>
              <a:t>değiştiren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10" dirty="0">
                <a:latin typeface="Times New Roman"/>
                <a:cs typeface="Times New Roman"/>
              </a:rPr>
              <a:t>hava  </a:t>
            </a:r>
            <a:r>
              <a:rPr sz="2800" spc="-5" dirty="0">
                <a:latin typeface="Times New Roman"/>
                <a:cs typeface="Times New Roman"/>
              </a:rPr>
              <a:t>kütlesinin bu hareketine </a:t>
            </a:r>
            <a:r>
              <a:rPr sz="2800" b="1" spc="-10" dirty="0">
                <a:latin typeface="Times New Roman"/>
                <a:cs typeface="Times New Roman"/>
              </a:rPr>
              <a:t>rüzgar </a:t>
            </a:r>
            <a:r>
              <a:rPr sz="2800" spc="-30" dirty="0">
                <a:latin typeface="Times New Roman"/>
                <a:cs typeface="Times New Roman"/>
              </a:rPr>
              <a:t>denir. </a:t>
            </a:r>
            <a:r>
              <a:rPr sz="2800" spc="-5" dirty="0">
                <a:latin typeface="Times New Roman"/>
                <a:cs typeface="Times New Roman"/>
              </a:rPr>
              <a:t>Rüzgarın meydana  gelişinde </a:t>
            </a:r>
            <a:r>
              <a:rPr sz="2800" b="1" dirty="0">
                <a:latin typeface="Times New Roman"/>
                <a:cs typeface="Times New Roman"/>
              </a:rPr>
              <a:t>hava </a:t>
            </a:r>
            <a:r>
              <a:rPr sz="2800" b="1" spc="-5" dirty="0">
                <a:latin typeface="Times New Roman"/>
                <a:cs typeface="Times New Roman"/>
              </a:rPr>
              <a:t>sıcaklığı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b="1" spc="-5" dirty="0">
                <a:latin typeface="Times New Roman"/>
                <a:cs typeface="Times New Roman"/>
              </a:rPr>
              <a:t>nispi nem </a:t>
            </a:r>
            <a:r>
              <a:rPr sz="2800" dirty="0">
                <a:latin typeface="Times New Roman"/>
                <a:cs typeface="Times New Roman"/>
              </a:rPr>
              <a:t>birinci </a:t>
            </a:r>
            <a:r>
              <a:rPr sz="2800" spc="-5" dirty="0">
                <a:latin typeface="Times New Roman"/>
                <a:cs typeface="Times New Roman"/>
              </a:rPr>
              <a:t>derecede  </a:t>
            </a:r>
            <a:r>
              <a:rPr sz="2800" spc="-15" dirty="0">
                <a:latin typeface="Times New Roman"/>
                <a:cs typeface="Times New Roman"/>
              </a:rPr>
              <a:t>etkilidir.</a:t>
            </a:r>
            <a:endParaRPr sz="2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675"/>
              </a:spcBef>
            </a:pPr>
            <a:r>
              <a:rPr sz="2800" spc="-30" dirty="0">
                <a:latin typeface="Times New Roman"/>
                <a:cs typeface="Times New Roman"/>
              </a:rPr>
              <a:t>Yeryüzünde </a:t>
            </a:r>
            <a:r>
              <a:rPr sz="2800" spc="-5" dirty="0">
                <a:latin typeface="Times New Roman"/>
                <a:cs typeface="Times New Roman"/>
              </a:rPr>
              <a:t>yan yana </a:t>
            </a:r>
            <a:r>
              <a:rPr sz="2800" dirty="0">
                <a:latin typeface="Times New Roman"/>
                <a:cs typeface="Times New Roman"/>
              </a:rPr>
              <a:t>bulunan iki </a:t>
            </a:r>
            <a:r>
              <a:rPr sz="2800" spc="-5" dirty="0">
                <a:latin typeface="Times New Roman"/>
                <a:cs typeface="Times New Roman"/>
              </a:rPr>
              <a:t>bölgeden birisinde  hava sıcaklığının arttığı düşünülürse, böylece </a:t>
            </a:r>
            <a:r>
              <a:rPr sz="2800" spc="-10" dirty="0">
                <a:latin typeface="Times New Roman"/>
                <a:cs typeface="Times New Roman"/>
              </a:rPr>
              <a:t>hava </a:t>
            </a:r>
            <a:r>
              <a:rPr sz="2800" spc="-5" dirty="0">
                <a:latin typeface="Times New Roman"/>
                <a:cs typeface="Times New Roman"/>
              </a:rPr>
              <a:t>kütlesi  genişler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20" dirty="0">
                <a:latin typeface="Times New Roman"/>
                <a:cs typeface="Times New Roman"/>
              </a:rPr>
              <a:t>yükselir. </a:t>
            </a:r>
            <a:r>
              <a:rPr sz="2800" spc="-5" dirty="0">
                <a:latin typeface="Times New Roman"/>
                <a:cs typeface="Times New Roman"/>
              </a:rPr>
              <a:t>Bu durumda </a:t>
            </a:r>
            <a:r>
              <a:rPr sz="2800" dirty="0">
                <a:latin typeface="Times New Roman"/>
                <a:cs typeface="Times New Roman"/>
              </a:rPr>
              <a:t>bir </a:t>
            </a:r>
            <a:r>
              <a:rPr sz="2800" spc="-5" dirty="0">
                <a:latin typeface="Times New Roman"/>
                <a:cs typeface="Times New Roman"/>
              </a:rPr>
              <a:t>alçak </a:t>
            </a:r>
            <a:r>
              <a:rPr sz="2800" dirty="0">
                <a:latin typeface="Times New Roman"/>
                <a:cs typeface="Times New Roman"/>
              </a:rPr>
              <a:t>basınç </a:t>
            </a:r>
            <a:r>
              <a:rPr sz="2800" spc="-5" dirty="0">
                <a:latin typeface="Times New Roman"/>
                <a:cs typeface="Times New Roman"/>
              </a:rPr>
              <a:t>alanı </a:t>
            </a:r>
            <a:r>
              <a:rPr sz="2800" spc="-25" dirty="0">
                <a:latin typeface="Times New Roman"/>
                <a:cs typeface="Times New Roman"/>
              </a:rPr>
              <a:t>oluşur.  </a:t>
            </a:r>
            <a:r>
              <a:rPr sz="2800" spc="-10" dirty="0">
                <a:latin typeface="Times New Roman"/>
                <a:cs typeface="Times New Roman"/>
              </a:rPr>
              <a:t>Sıcaklığın </a:t>
            </a:r>
            <a:r>
              <a:rPr sz="2800" spc="-5" dirty="0">
                <a:latin typeface="Times New Roman"/>
                <a:cs typeface="Times New Roman"/>
              </a:rPr>
              <a:t>daha </a:t>
            </a:r>
            <a:r>
              <a:rPr sz="2800" spc="-10" dirty="0">
                <a:latin typeface="Times New Roman"/>
                <a:cs typeface="Times New Roman"/>
              </a:rPr>
              <a:t>az </a:t>
            </a:r>
            <a:r>
              <a:rPr sz="2800" dirty="0">
                <a:latin typeface="Times New Roman"/>
                <a:cs typeface="Times New Roman"/>
              </a:rPr>
              <a:t>olduğu </a:t>
            </a:r>
            <a:r>
              <a:rPr sz="2800" spc="-5" dirty="0">
                <a:latin typeface="Times New Roman"/>
                <a:cs typeface="Times New Roman"/>
              </a:rPr>
              <a:t>bölgede ise hava kütlesi soğuyarak  sıkışır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yoğunlaşarak aşağı doğru </a:t>
            </a:r>
            <a:r>
              <a:rPr sz="2800" spc="-30" dirty="0">
                <a:latin typeface="Times New Roman"/>
                <a:cs typeface="Times New Roman"/>
              </a:rPr>
              <a:t>çöker. </a:t>
            </a:r>
            <a:r>
              <a:rPr sz="2800" spc="-5" dirty="0">
                <a:latin typeface="Times New Roman"/>
                <a:cs typeface="Times New Roman"/>
              </a:rPr>
              <a:t>Bu durumda </a:t>
            </a:r>
            <a:r>
              <a:rPr sz="2800" dirty="0">
                <a:latin typeface="Times New Roman"/>
                <a:cs typeface="Times New Roman"/>
              </a:rPr>
              <a:t>ise bir  </a:t>
            </a:r>
            <a:r>
              <a:rPr sz="2800" spc="-5" dirty="0">
                <a:latin typeface="Times New Roman"/>
                <a:cs typeface="Times New Roman"/>
              </a:rPr>
              <a:t>yüksek basınç alanı </a:t>
            </a:r>
            <a:r>
              <a:rPr sz="2800" spc="-25" dirty="0">
                <a:latin typeface="Times New Roman"/>
                <a:cs typeface="Times New Roman"/>
              </a:rPr>
              <a:t>oluşur. </a:t>
            </a:r>
            <a:r>
              <a:rPr sz="2800" spc="-5" dirty="0">
                <a:latin typeface="Times New Roman"/>
                <a:cs typeface="Times New Roman"/>
              </a:rPr>
              <a:t>Sıkışan </a:t>
            </a:r>
            <a:r>
              <a:rPr sz="2800" dirty="0">
                <a:latin typeface="Times New Roman"/>
                <a:cs typeface="Times New Roman"/>
              </a:rPr>
              <a:t>bu </a:t>
            </a:r>
            <a:r>
              <a:rPr sz="2800" spc="-5" dirty="0">
                <a:latin typeface="Times New Roman"/>
                <a:cs typeface="Times New Roman"/>
              </a:rPr>
              <a:t>hava </a:t>
            </a:r>
            <a:r>
              <a:rPr sz="2800" spc="-10" dirty="0">
                <a:latin typeface="Times New Roman"/>
                <a:cs typeface="Times New Roman"/>
              </a:rPr>
              <a:t>komşu </a:t>
            </a:r>
            <a:r>
              <a:rPr sz="2800" spc="-5" dirty="0">
                <a:latin typeface="Times New Roman"/>
                <a:cs typeface="Times New Roman"/>
              </a:rPr>
              <a:t>bölgeye  doğru akmaya başlar ve </a:t>
            </a:r>
            <a:r>
              <a:rPr sz="2800" dirty="0">
                <a:latin typeface="Times New Roman"/>
                <a:cs typeface="Times New Roman"/>
              </a:rPr>
              <a:t>rüzgar </a:t>
            </a:r>
            <a:r>
              <a:rPr sz="2800" spc="-5" dirty="0">
                <a:latin typeface="Times New Roman"/>
                <a:cs typeface="Times New Roman"/>
              </a:rPr>
              <a:t>meydana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gelir.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22047"/>
            <a:ext cx="8665845" cy="671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buAutoNum type="alphaLcPeriod" startAt="2"/>
              <a:tabLst>
                <a:tab pos="43180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Dünyanın dönmesi: </a:t>
            </a:r>
            <a:r>
              <a:rPr sz="2400" spc="-5" dirty="0">
                <a:latin typeface="Times New Roman"/>
                <a:cs typeface="Times New Roman"/>
              </a:rPr>
              <a:t>Dünya </a:t>
            </a:r>
            <a:r>
              <a:rPr sz="2400" dirty="0">
                <a:latin typeface="Times New Roman"/>
                <a:cs typeface="Times New Roman"/>
              </a:rPr>
              <a:t>dönen bir </a:t>
            </a:r>
            <a:r>
              <a:rPr sz="2400" spc="-5" dirty="0">
                <a:latin typeface="Times New Roman"/>
                <a:cs typeface="Times New Roman"/>
              </a:rPr>
              <a:t>küre </a:t>
            </a:r>
            <a:r>
              <a:rPr sz="2400" dirty="0">
                <a:latin typeface="Times New Roman"/>
                <a:cs typeface="Times New Roman"/>
              </a:rPr>
              <a:t>olduğu için </a:t>
            </a:r>
            <a:r>
              <a:rPr sz="2400" spc="-5" dirty="0">
                <a:latin typeface="Times New Roman"/>
                <a:cs typeface="Times New Roman"/>
              </a:rPr>
              <a:t>onun  üzerine hareket </a:t>
            </a:r>
            <a:r>
              <a:rPr sz="2400" dirty="0">
                <a:latin typeface="Times New Roman"/>
                <a:cs typeface="Times New Roman"/>
              </a:rPr>
              <a:t>eden bir </a:t>
            </a:r>
            <a:r>
              <a:rPr sz="2400" spc="-5" dirty="0">
                <a:latin typeface="Times New Roman"/>
                <a:cs typeface="Times New Roman"/>
              </a:rPr>
              <a:t>cisim, </a:t>
            </a:r>
            <a:r>
              <a:rPr sz="2400" dirty="0">
                <a:latin typeface="Times New Roman"/>
                <a:cs typeface="Times New Roman"/>
              </a:rPr>
              <a:t>bunun yanı </a:t>
            </a:r>
            <a:r>
              <a:rPr sz="2400" spc="-5" dirty="0">
                <a:latin typeface="Times New Roman"/>
                <a:cs typeface="Times New Roman"/>
              </a:rPr>
              <a:t>sıra </a:t>
            </a:r>
            <a:r>
              <a:rPr sz="2400" spc="-15" dirty="0">
                <a:latin typeface="Times New Roman"/>
                <a:cs typeface="Times New Roman"/>
              </a:rPr>
              <a:t>rüzgarlar,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kuzey  yarımkürede sağa, güney yarımkürede </a:t>
            </a:r>
            <a:r>
              <a:rPr sz="2400" dirty="0">
                <a:latin typeface="Times New Roman"/>
                <a:cs typeface="Times New Roman"/>
              </a:rPr>
              <a:t>sola </a:t>
            </a:r>
            <a:r>
              <a:rPr sz="2400" spc="-20" dirty="0">
                <a:latin typeface="Times New Roman"/>
                <a:cs typeface="Times New Roman"/>
              </a:rPr>
              <a:t>saparlar. </a:t>
            </a:r>
            <a:r>
              <a:rPr sz="2400" spc="-5" dirty="0">
                <a:latin typeface="Times New Roman"/>
                <a:cs typeface="Times New Roman"/>
              </a:rPr>
              <a:t>Rüzgar saptıran  </a:t>
            </a:r>
            <a:r>
              <a:rPr sz="2400" dirty="0">
                <a:latin typeface="Times New Roman"/>
                <a:cs typeface="Times New Roman"/>
              </a:rPr>
              <a:t>bu güce </a:t>
            </a:r>
            <a:r>
              <a:rPr sz="2400" b="1" dirty="0">
                <a:latin typeface="Times New Roman"/>
                <a:cs typeface="Times New Roman"/>
              </a:rPr>
              <a:t>Koriyolis kuvveti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 marL="12700" marR="5715" indent="913765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Ekvatordan kutuplara çıkıldıkça koriyolis kuvveti </a:t>
            </a:r>
            <a:r>
              <a:rPr sz="2400" spc="-25" dirty="0">
                <a:latin typeface="Times New Roman"/>
                <a:cs typeface="Times New Roman"/>
              </a:rPr>
              <a:t>artar. </a:t>
            </a:r>
            <a:r>
              <a:rPr sz="2400" spc="-10" dirty="0">
                <a:latin typeface="Times New Roman"/>
                <a:cs typeface="Times New Roman"/>
              </a:rPr>
              <a:t>Öte  </a:t>
            </a:r>
            <a:r>
              <a:rPr sz="2400" dirty="0">
                <a:latin typeface="Times New Roman"/>
                <a:cs typeface="Times New Roman"/>
              </a:rPr>
              <a:t>yandan </a:t>
            </a:r>
            <a:r>
              <a:rPr sz="2400" spc="-5" dirty="0">
                <a:latin typeface="Times New Roman"/>
                <a:cs typeface="Times New Roman"/>
              </a:rPr>
              <a:t>rüzgarın hızı arttıkça </a:t>
            </a:r>
            <a:r>
              <a:rPr sz="2400" dirty="0">
                <a:latin typeface="Times New Roman"/>
                <a:cs typeface="Times New Roman"/>
              </a:rPr>
              <a:t>da </a:t>
            </a:r>
            <a:r>
              <a:rPr sz="2400" spc="-5" dirty="0">
                <a:latin typeface="Times New Roman"/>
                <a:cs typeface="Times New Roman"/>
              </a:rPr>
              <a:t>koriyolis kuvveti </a:t>
            </a:r>
            <a:r>
              <a:rPr sz="2400" spc="-15" dirty="0">
                <a:latin typeface="Times New Roman"/>
                <a:cs typeface="Times New Roman"/>
              </a:rPr>
              <a:t>artmaktadır. </a:t>
            </a:r>
            <a:r>
              <a:rPr sz="2400" dirty="0">
                <a:latin typeface="Times New Roman"/>
                <a:cs typeface="Times New Roman"/>
              </a:rPr>
              <a:t>Basınç  gradyan </a:t>
            </a:r>
            <a:r>
              <a:rPr sz="2400" spc="-5" dirty="0">
                <a:latin typeface="Times New Roman"/>
                <a:cs typeface="Times New Roman"/>
              </a:rPr>
              <a:t>kuvveti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koriyolis kuvvetinin etkisi altında </a:t>
            </a:r>
            <a:r>
              <a:rPr sz="2400" dirty="0">
                <a:latin typeface="Times New Roman"/>
                <a:cs typeface="Times New Roman"/>
              </a:rPr>
              <a:t>esen </a:t>
            </a:r>
            <a:r>
              <a:rPr sz="2400" spc="-5" dirty="0">
                <a:latin typeface="Times New Roman"/>
                <a:cs typeface="Times New Roman"/>
              </a:rPr>
              <a:t>rüzgarlara  </a:t>
            </a:r>
            <a:r>
              <a:rPr sz="2400" b="1" spc="-5" dirty="0">
                <a:latin typeface="Times New Roman"/>
                <a:cs typeface="Times New Roman"/>
              </a:rPr>
              <a:t>geostrofik rüzgarlar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2250"/>
              </a:spcBef>
              <a:buAutoNum type="alphaLcPeriod" startAt="3"/>
              <a:tabLst>
                <a:tab pos="34036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Sürtünme etkisi: </a:t>
            </a:r>
            <a:r>
              <a:rPr sz="2400" spc="-5" dirty="0">
                <a:latin typeface="Times New Roman"/>
                <a:cs typeface="Times New Roman"/>
              </a:rPr>
              <a:t>Rüzgarların yeryüzüne sürtünmesi rüzgar hızını  azaltan bir </a:t>
            </a:r>
            <a:r>
              <a:rPr sz="2400" spc="-20" dirty="0">
                <a:latin typeface="Times New Roman"/>
                <a:cs typeface="Times New Roman"/>
              </a:rPr>
              <a:t>etkendir. </a:t>
            </a:r>
            <a:r>
              <a:rPr sz="2400" spc="-10" dirty="0">
                <a:latin typeface="Times New Roman"/>
                <a:cs typeface="Times New Roman"/>
              </a:rPr>
              <a:t>Sürtünme </a:t>
            </a:r>
            <a:r>
              <a:rPr sz="2400" dirty="0">
                <a:latin typeface="Times New Roman"/>
                <a:cs typeface="Times New Roman"/>
              </a:rPr>
              <a:t>etkisi yeryüzü </a:t>
            </a:r>
            <a:r>
              <a:rPr sz="2400" spc="-5" dirty="0">
                <a:latin typeface="Times New Roman"/>
                <a:cs typeface="Times New Roman"/>
              </a:rPr>
              <a:t>koşullarına bağlı olarak  </a:t>
            </a:r>
            <a:r>
              <a:rPr sz="2400" spc="-20" dirty="0">
                <a:latin typeface="Times New Roman"/>
                <a:cs typeface="Times New Roman"/>
              </a:rPr>
              <a:t>değişir. </a:t>
            </a:r>
            <a:r>
              <a:rPr sz="2400" spc="-5" dirty="0">
                <a:latin typeface="Times New Roman"/>
                <a:cs typeface="Times New Roman"/>
              </a:rPr>
              <a:t>Örneğin; denizler üzerinde sürtünme etkisi daha </a:t>
            </a:r>
            <a:r>
              <a:rPr sz="2400" spc="-25" dirty="0">
                <a:latin typeface="Times New Roman"/>
                <a:cs typeface="Times New Roman"/>
              </a:rPr>
              <a:t>azdır. </a:t>
            </a:r>
            <a:r>
              <a:rPr sz="2400" spc="-45" dirty="0">
                <a:latin typeface="Times New Roman"/>
                <a:cs typeface="Times New Roman"/>
              </a:rPr>
              <a:t>Yerden  </a:t>
            </a:r>
            <a:r>
              <a:rPr sz="2400" spc="-5" dirty="0">
                <a:latin typeface="Times New Roman"/>
                <a:cs typeface="Times New Roman"/>
              </a:rPr>
              <a:t>itibaren yükseldikçe </a:t>
            </a:r>
            <a:r>
              <a:rPr sz="2400" dirty="0">
                <a:latin typeface="Times New Roman"/>
                <a:cs typeface="Times New Roman"/>
              </a:rPr>
              <a:t>rüzgar </a:t>
            </a:r>
            <a:r>
              <a:rPr sz="2400" spc="-5" dirty="0">
                <a:latin typeface="Times New Roman"/>
                <a:cs typeface="Times New Roman"/>
              </a:rPr>
              <a:t>üzerindeki </a:t>
            </a:r>
            <a:r>
              <a:rPr sz="2400" spc="-10" dirty="0">
                <a:latin typeface="Times New Roman"/>
                <a:cs typeface="Times New Roman"/>
              </a:rPr>
              <a:t>sürtünme </a:t>
            </a:r>
            <a:r>
              <a:rPr sz="2400" dirty="0">
                <a:latin typeface="Times New Roman"/>
                <a:cs typeface="Times New Roman"/>
              </a:rPr>
              <a:t>etkisi </a:t>
            </a:r>
            <a:r>
              <a:rPr sz="2400" spc="-5" dirty="0">
                <a:latin typeface="Times New Roman"/>
                <a:cs typeface="Times New Roman"/>
              </a:rPr>
              <a:t>azalır </a:t>
            </a:r>
            <a:r>
              <a:rPr sz="2400" dirty="0">
                <a:latin typeface="Times New Roman"/>
                <a:cs typeface="Times New Roman"/>
              </a:rPr>
              <a:t>ve  500-600 </a:t>
            </a:r>
            <a:r>
              <a:rPr sz="2400" spc="-5" dirty="0">
                <a:latin typeface="Times New Roman"/>
                <a:cs typeface="Times New Roman"/>
              </a:rPr>
              <a:t>metreden </a:t>
            </a:r>
            <a:r>
              <a:rPr sz="2400" dirty="0">
                <a:latin typeface="Times New Roman"/>
                <a:cs typeface="Times New Roman"/>
              </a:rPr>
              <a:t>sonra </a:t>
            </a:r>
            <a:r>
              <a:rPr sz="2400" spc="-5" dirty="0">
                <a:latin typeface="Times New Roman"/>
                <a:cs typeface="Times New Roman"/>
              </a:rPr>
              <a:t>sürtünme </a:t>
            </a:r>
            <a:r>
              <a:rPr sz="2400" dirty="0">
                <a:latin typeface="Times New Roman"/>
                <a:cs typeface="Times New Roman"/>
              </a:rPr>
              <a:t>etkisi hiç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kalmaz.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915"/>
              </a:spcBef>
              <a:buAutoNum type="alphaLcPeriod" startAt="3"/>
              <a:tabLst>
                <a:tab pos="502284" algn="l"/>
              </a:tabLst>
            </a:pPr>
            <a:r>
              <a:rPr sz="2400" b="1" dirty="0">
                <a:latin typeface="Times New Roman"/>
                <a:cs typeface="Times New Roman"/>
              </a:rPr>
              <a:t>Merkezkaç </a:t>
            </a:r>
            <a:r>
              <a:rPr sz="2400" b="1" spc="-5" dirty="0">
                <a:latin typeface="Times New Roman"/>
                <a:cs typeface="Times New Roman"/>
              </a:rPr>
              <a:t>etkisi: </a:t>
            </a:r>
            <a:r>
              <a:rPr sz="2400" spc="-5" dirty="0">
                <a:latin typeface="Times New Roman"/>
                <a:cs typeface="Times New Roman"/>
              </a:rPr>
              <a:t>Özellikle dönüş hareketi </a:t>
            </a:r>
            <a:r>
              <a:rPr sz="2400" dirty="0">
                <a:latin typeface="Times New Roman"/>
                <a:cs typeface="Times New Roman"/>
              </a:rPr>
              <a:t>gösteren </a:t>
            </a:r>
            <a:r>
              <a:rPr sz="2400" spc="-5" dirty="0">
                <a:latin typeface="Times New Roman"/>
                <a:cs typeface="Times New Roman"/>
              </a:rPr>
              <a:t>hava  kütlelerinde, </a:t>
            </a:r>
            <a:r>
              <a:rPr sz="2400" dirty="0">
                <a:latin typeface="Times New Roman"/>
                <a:cs typeface="Times New Roman"/>
              </a:rPr>
              <a:t>rüzgarın yönü ve hızı üzerinde </a:t>
            </a:r>
            <a:r>
              <a:rPr sz="2400" spc="-5" dirty="0">
                <a:latin typeface="Times New Roman"/>
                <a:cs typeface="Times New Roman"/>
              </a:rPr>
              <a:t>merkezkaç (santrifüj)  kuvvetinin etkisi </a:t>
            </a:r>
            <a:r>
              <a:rPr sz="2400" spc="-15" dirty="0">
                <a:latin typeface="Times New Roman"/>
                <a:cs typeface="Times New Roman"/>
              </a:rPr>
              <a:t>olmaktadır. </a:t>
            </a:r>
            <a:r>
              <a:rPr sz="2400" spc="-5" dirty="0">
                <a:latin typeface="Times New Roman"/>
                <a:cs typeface="Times New Roman"/>
              </a:rPr>
              <a:t>Aksiyon merkezlerindeki izobarlar </a:t>
            </a:r>
            <a:r>
              <a:rPr sz="2400" dirty="0">
                <a:latin typeface="Times New Roman"/>
                <a:cs typeface="Times New Roman"/>
              </a:rPr>
              <a:t>ne  kadar yuvarlak </a:t>
            </a:r>
            <a:r>
              <a:rPr sz="2400" spc="-5" dirty="0">
                <a:latin typeface="Times New Roman"/>
                <a:cs typeface="Times New Roman"/>
              </a:rPr>
              <a:t>ise merkezkaç </a:t>
            </a:r>
            <a:r>
              <a:rPr sz="2400" dirty="0">
                <a:latin typeface="Times New Roman"/>
                <a:cs typeface="Times New Roman"/>
              </a:rPr>
              <a:t>etkisi de o derece fazla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olmaktadır.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639" y="211328"/>
            <a:ext cx="88792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Basınç </a:t>
            </a:r>
            <a:r>
              <a:rPr sz="2400" spc="-5" dirty="0">
                <a:latin typeface="Times New Roman"/>
                <a:cs typeface="Times New Roman"/>
              </a:rPr>
              <a:t>gradyan kuvveti, koriyolis </a:t>
            </a:r>
            <a:r>
              <a:rPr sz="2400" dirty="0">
                <a:latin typeface="Times New Roman"/>
                <a:cs typeface="Times New Roman"/>
              </a:rPr>
              <a:t>kuvveti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merkezkaç kuvvetinin  etkisi altında izobarlara uygun esen rüzgarlara </a:t>
            </a:r>
            <a:r>
              <a:rPr sz="2400" b="1" dirty="0">
                <a:latin typeface="Times New Roman"/>
                <a:cs typeface="Times New Roman"/>
              </a:rPr>
              <a:t>gradyan </a:t>
            </a:r>
            <a:r>
              <a:rPr sz="2400" b="1" spc="-5" dirty="0">
                <a:latin typeface="Times New Roman"/>
                <a:cs typeface="Times New Roman"/>
              </a:rPr>
              <a:t>rüzgarlar  </a:t>
            </a:r>
            <a:r>
              <a:rPr sz="2400" spc="-20" dirty="0">
                <a:latin typeface="Times New Roman"/>
                <a:cs typeface="Times New Roman"/>
              </a:rPr>
              <a:t>denir.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14905" y="1578610"/>
            <a:ext cx="45199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Rüzgarların</a:t>
            </a:r>
            <a:r>
              <a:rPr sz="2800" spc="15" dirty="0"/>
              <a:t> </a:t>
            </a:r>
            <a:r>
              <a:rPr sz="2800" spc="-5" dirty="0"/>
              <a:t>Sınıflandırılması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7940" y="2083435"/>
            <a:ext cx="9090660" cy="40874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68300" indent="-304800" algn="just">
              <a:lnSpc>
                <a:spcPct val="100000"/>
              </a:lnSpc>
              <a:spcBef>
                <a:spcPts val="675"/>
              </a:spcBef>
              <a:buAutoNum type="alphaLcPeriod"/>
              <a:tabLst>
                <a:tab pos="36830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Düzgün </a:t>
            </a:r>
            <a:r>
              <a:rPr sz="2400" b="1" spc="-5" dirty="0">
                <a:latin typeface="Times New Roman"/>
                <a:cs typeface="Times New Roman"/>
              </a:rPr>
              <a:t>devamlı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rüzgarlar</a:t>
            </a:r>
            <a:endParaRPr sz="2400">
              <a:latin typeface="Times New Roman"/>
              <a:cs typeface="Times New Roman"/>
            </a:endParaRPr>
          </a:p>
          <a:p>
            <a:pPr marL="63500" marR="55880" algn="just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42037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Düzgün </a:t>
            </a:r>
            <a:r>
              <a:rPr sz="2400" b="1" dirty="0">
                <a:latin typeface="Times New Roman"/>
                <a:cs typeface="Times New Roman"/>
              </a:rPr>
              <a:t>olmayan ve </a:t>
            </a:r>
            <a:r>
              <a:rPr sz="2400" b="1" spc="-5" dirty="0">
                <a:latin typeface="Times New Roman"/>
                <a:cs typeface="Times New Roman"/>
              </a:rPr>
              <a:t>devamsız rüzgarlar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spc="-30" dirty="0">
                <a:latin typeface="Times New Roman"/>
                <a:cs typeface="Times New Roman"/>
              </a:rPr>
              <a:t>Tayfun, </a:t>
            </a:r>
            <a:r>
              <a:rPr sz="2400" spc="-25" dirty="0">
                <a:latin typeface="Times New Roman"/>
                <a:cs typeface="Times New Roman"/>
              </a:rPr>
              <a:t>Tornado, </a:t>
            </a:r>
            <a:r>
              <a:rPr sz="2400" spc="-5" dirty="0">
                <a:latin typeface="Times New Roman"/>
                <a:cs typeface="Times New Roman"/>
              </a:rPr>
              <a:t>Girdap  </a:t>
            </a:r>
            <a:r>
              <a:rPr sz="2400" dirty="0">
                <a:latin typeface="Times New Roman"/>
                <a:cs typeface="Times New Roman"/>
              </a:rPr>
              <a:t>gibi </a:t>
            </a:r>
            <a:r>
              <a:rPr sz="2400" spc="-5" dirty="0">
                <a:latin typeface="Times New Roman"/>
                <a:cs typeface="Times New Roman"/>
              </a:rPr>
              <a:t>büyük </a:t>
            </a:r>
            <a:r>
              <a:rPr sz="2400" dirty="0">
                <a:latin typeface="Times New Roman"/>
                <a:cs typeface="Times New Roman"/>
              </a:rPr>
              <a:t>boyutlu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rüzgarlardır.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lphaLcPeriod"/>
            </a:pPr>
            <a:endParaRPr sz="2300">
              <a:latin typeface="Times New Roman"/>
              <a:cs typeface="Times New Roman"/>
            </a:endParaRPr>
          </a:p>
          <a:p>
            <a:pPr marL="2026285">
              <a:lnSpc>
                <a:spcPct val="100000"/>
              </a:lnSpc>
            </a:pPr>
            <a:r>
              <a:rPr sz="2800" b="1" spc="-10" dirty="0">
                <a:latin typeface="Times New Roman"/>
                <a:cs typeface="Times New Roman"/>
              </a:rPr>
              <a:t>Düzgün </a:t>
            </a:r>
            <a:r>
              <a:rPr sz="2800" b="1" spc="-5" dirty="0">
                <a:latin typeface="Times New Roman"/>
                <a:cs typeface="Times New Roman"/>
              </a:rPr>
              <a:t>devamlı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rüzgarlar</a:t>
            </a:r>
            <a:endParaRPr sz="2800">
              <a:latin typeface="Times New Roman"/>
              <a:cs typeface="Times New Roman"/>
            </a:endParaRPr>
          </a:p>
          <a:p>
            <a:pPr marL="63500" marR="55880" lvl="1" algn="just">
              <a:lnSpc>
                <a:spcPct val="100000"/>
              </a:lnSpc>
              <a:spcBef>
                <a:spcPts val="1760"/>
              </a:spcBef>
              <a:buAutoNum type="arabicPeriod"/>
              <a:tabLst>
                <a:tab pos="41719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Alize </a:t>
            </a:r>
            <a:r>
              <a:rPr sz="2400" b="1" dirty="0">
                <a:latin typeface="Times New Roman"/>
                <a:cs typeface="Times New Roman"/>
              </a:rPr>
              <a:t>rüzgarları </a:t>
            </a:r>
            <a:r>
              <a:rPr sz="2400" b="1" spc="-15" dirty="0">
                <a:latin typeface="Times New Roman"/>
                <a:cs typeface="Times New Roman"/>
              </a:rPr>
              <a:t>(Ticaret </a:t>
            </a:r>
            <a:r>
              <a:rPr sz="2400" b="1" spc="-5" dirty="0">
                <a:latin typeface="Times New Roman"/>
                <a:cs typeface="Times New Roman"/>
              </a:rPr>
              <a:t>rüzgarları):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spc="-15" dirty="0">
                <a:latin typeface="Times New Roman"/>
                <a:cs typeface="Times New Roman"/>
              </a:rPr>
              <a:t>rüzgarlar, </a:t>
            </a:r>
            <a:r>
              <a:rPr sz="2400" spc="-5" dirty="0">
                <a:latin typeface="Times New Roman"/>
                <a:cs typeface="Times New Roman"/>
              </a:rPr>
              <a:t>her mevsimde  </a:t>
            </a:r>
            <a:r>
              <a:rPr sz="2400" dirty="0">
                <a:latin typeface="Times New Roman"/>
                <a:cs typeface="Times New Roman"/>
              </a:rPr>
              <a:t>gerek kuzey </a:t>
            </a:r>
            <a:r>
              <a:rPr sz="2400" spc="-5" dirty="0">
                <a:latin typeface="Times New Roman"/>
                <a:cs typeface="Times New Roman"/>
              </a:rPr>
              <a:t>yarımkürede, gerek güney yarımkürede </a:t>
            </a:r>
            <a:r>
              <a:rPr sz="2400" spc="-10" dirty="0">
                <a:latin typeface="Times New Roman"/>
                <a:cs typeface="Times New Roman"/>
              </a:rPr>
              <a:t>30</a:t>
            </a:r>
            <a:r>
              <a:rPr sz="2400" spc="-15" baseline="24305" dirty="0">
                <a:latin typeface="Times New Roman"/>
                <a:cs typeface="Times New Roman"/>
              </a:rPr>
              <a:t>o </a:t>
            </a:r>
            <a:r>
              <a:rPr sz="2400" spc="-10" dirty="0">
                <a:latin typeface="Times New Roman"/>
                <a:cs typeface="Times New Roman"/>
              </a:rPr>
              <a:t>enlemi üzerinde  </a:t>
            </a:r>
            <a:r>
              <a:rPr sz="2400" dirty="0">
                <a:latin typeface="Times New Roman"/>
                <a:cs typeface="Times New Roman"/>
              </a:rPr>
              <a:t>bulunan </a:t>
            </a:r>
            <a:r>
              <a:rPr sz="2400" spc="-5" dirty="0">
                <a:latin typeface="Times New Roman"/>
                <a:cs typeface="Times New Roman"/>
              </a:rPr>
              <a:t>yüksek basınç kuşağından ekvator üzerindeki </a:t>
            </a:r>
            <a:r>
              <a:rPr sz="2400" dirty="0">
                <a:latin typeface="Times New Roman"/>
                <a:cs typeface="Times New Roman"/>
              </a:rPr>
              <a:t>alçak </a:t>
            </a:r>
            <a:r>
              <a:rPr sz="2400" spc="-5" dirty="0">
                <a:latin typeface="Times New Roman"/>
                <a:cs typeface="Times New Roman"/>
              </a:rPr>
              <a:t>basınç  kuşağına </a:t>
            </a:r>
            <a:r>
              <a:rPr sz="2400" dirty="0">
                <a:latin typeface="Times New Roman"/>
                <a:cs typeface="Times New Roman"/>
              </a:rPr>
              <a:t>doğru </a:t>
            </a:r>
            <a:r>
              <a:rPr sz="2400" spc="-5" dirty="0">
                <a:latin typeface="Times New Roman"/>
                <a:cs typeface="Times New Roman"/>
              </a:rPr>
              <a:t>hareket </a:t>
            </a:r>
            <a:r>
              <a:rPr sz="2400" spc="-20" dirty="0">
                <a:latin typeface="Times New Roman"/>
                <a:cs typeface="Times New Roman"/>
              </a:rPr>
              <a:t>ederler. </a:t>
            </a:r>
            <a:r>
              <a:rPr sz="2400" dirty="0">
                <a:latin typeface="Times New Roman"/>
                <a:cs typeface="Times New Roman"/>
              </a:rPr>
              <a:t>Kristof </a:t>
            </a:r>
            <a:r>
              <a:rPr sz="2400" spc="-5" dirty="0">
                <a:latin typeface="Times New Roman"/>
                <a:cs typeface="Times New Roman"/>
              </a:rPr>
              <a:t>Kolomb’un gemisiyle  Amerika’yı keşfetmesinde </a:t>
            </a:r>
            <a:r>
              <a:rPr sz="2400" dirty="0">
                <a:latin typeface="Times New Roman"/>
                <a:cs typeface="Times New Roman"/>
              </a:rPr>
              <a:t>bu rüzgarlar </a:t>
            </a:r>
            <a:r>
              <a:rPr sz="2400" spc="-5" dirty="0">
                <a:latin typeface="Times New Roman"/>
                <a:cs typeface="Times New Roman"/>
              </a:rPr>
              <a:t>önemli </a:t>
            </a:r>
            <a:r>
              <a:rPr sz="2400" dirty="0">
                <a:latin typeface="Times New Roman"/>
                <a:cs typeface="Times New Roman"/>
              </a:rPr>
              <a:t>rol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oynamışlardır.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2523" y="209499"/>
            <a:ext cx="24377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/>
              <a:t>Alize</a:t>
            </a:r>
            <a:r>
              <a:rPr sz="2800" spc="-50" dirty="0"/>
              <a:t> </a:t>
            </a:r>
            <a:r>
              <a:rPr sz="2800" spc="-5" dirty="0"/>
              <a:t>rüzgarları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1258824" y="981455"/>
            <a:ext cx="5978652" cy="56906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047"/>
            <a:ext cx="898906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2. </a:t>
            </a:r>
            <a:r>
              <a:rPr sz="2400" b="1" spc="-10" dirty="0">
                <a:latin typeface="Times New Roman"/>
                <a:cs typeface="Times New Roman"/>
              </a:rPr>
              <a:t>Kontr-Alize </a:t>
            </a:r>
            <a:r>
              <a:rPr sz="2400" b="1" spc="-5" dirty="0">
                <a:latin typeface="Times New Roman"/>
                <a:cs typeface="Times New Roman"/>
              </a:rPr>
              <a:t>rüzgarları </a:t>
            </a:r>
            <a:r>
              <a:rPr sz="2400" b="1" dirty="0">
                <a:latin typeface="Times New Roman"/>
                <a:cs typeface="Times New Roman"/>
              </a:rPr>
              <a:t>(Batı </a:t>
            </a:r>
            <a:r>
              <a:rPr sz="2400" b="1" spc="-5" dirty="0">
                <a:latin typeface="Times New Roman"/>
                <a:cs typeface="Times New Roman"/>
              </a:rPr>
              <a:t>rüzgarları): </a:t>
            </a:r>
            <a:r>
              <a:rPr sz="2400" spc="-5" dirty="0">
                <a:latin typeface="Times New Roman"/>
                <a:cs typeface="Times New Roman"/>
              </a:rPr>
              <a:t>Alize rüzgarlarının  oluşmasına </a:t>
            </a:r>
            <a:r>
              <a:rPr sz="2400" dirty="0">
                <a:latin typeface="Times New Roman"/>
                <a:cs typeface="Times New Roman"/>
              </a:rPr>
              <a:t>neden </a:t>
            </a:r>
            <a:r>
              <a:rPr sz="2400" spc="-5" dirty="0">
                <a:latin typeface="Times New Roman"/>
                <a:cs typeface="Times New Roman"/>
              </a:rPr>
              <a:t>olan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ısınır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dirty="0">
                <a:latin typeface="Times New Roman"/>
                <a:cs typeface="Times New Roman"/>
              </a:rPr>
              <a:t>oluşan </a:t>
            </a:r>
            <a:r>
              <a:rPr sz="2400" spc="-5" dirty="0">
                <a:latin typeface="Times New Roman"/>
                <a:cs typeface="Times New Roman"/>
              </a:rPr>
              <a:t>alçak basınç merkezlerinde  </a:t>
            </a:r>
            <a:r>
              <a:rPr sz="2400" dirty="0">
                <a:latin typeface="Times New Roman"/>
                <a:cs typeface="Times New Roman"/>
              </a:rPr>
              <a:t>yukarı doğru </a:t>
            </a:r>
            <a:r>
              <a:rPr sz="2400" spc="-20" dirty="0">
                <a:latin typeface="Times New Roman"/>
                <a:cs typeface="Times New Roman"/>
              </a:rPr>
              <a:t>yükselir. </a:t>
            </a:r>
            <a:r>
              <a:rPr sz="2400" spc="-5" dirty="0">
                <a:latin typeface="Times New Roman"/>
                <a:cs typeface="Times New Roman"/>
              </a:rPr>
              <a:t>Yükselen hava kütleleri bir süre </a:t>
            </a:r>
            <a:r>
              <a:rPr sz="2400" dirty="0">
                <a:latin typeface="Times New Roman"/>
                <a:cs typeface="Times New Roman"/>
              </a:rPr>
              <a:t>sonra </a:t>
            </a:r>
            <a:r>
              <a:rPr sz="2400" spc="-5" dirty="0">
                <a:latin typeface="Times New Roman"/>
                <a:cs typeface="Times New Roman"/>
              </a:rPr>
              <a:t>alize  rüzgarlarının </a:t>
            </a:r>
            <a:r>
              <a:rPr sz="2400" dirty="0">
                <a:latin typeface="Times New Roman"/>
                <a:cs typeface="Times New Roman"/>
              </a:rPr>
              <a:t>aksi </a:t>
            </a:r>
            <a:r>
              <a:rPr sz="2400" spc="-5" dirty="0">
                <a:latin typeface="Times New Roman"/>
                <a:cs typeface="Times New Roman"/>
              </a:rPr>
              <a:t>yönünde olmak </a:t>
            </a:r>
            <a:r>
              <a:rPr sz="2400" dirty="0">
                <a:latin typeface="Times New Roman"/>
                <a:cs typeface="Times New Roman"/>
              </a:rPr>
              <a:t>üzere </a:t>
            </a:r>
            <a:r>
              <a:rPr sz="2400" spc="-5" dirty="0">
                <a:latin typeface="Times New Roman"/>
                <a:cs typeface="Times New Roman"/>
              </a:rPr>
              <a:t>harekete başlar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b="1" spc="-15" dirty="0">
                <a:latin typeface="Times New Roman"/>
                <a:cs typeface="Times New Roman"/>
              </a:rPr>
              <a:t>Kontr-Alize </a:t>
            </a:r>
            <a:r>
              <a:rPr sz="2400" b="1" spc="57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rüzgarları</a:t>
            </a:r>
            <a:r>
              <a:rPr sz="2400" spc="-5" dirty="0">
                <a:latin typeface="Times New Roman"/>
                <a:cs typeface="Times New Roman"/>
              </a:rPr>
              <a:t>nı </a:t>
            </a:r>
            <a:r>
              <a:rPr sz="2400" spc="-15" dirty="0">
                <a:latin typeface="Times New Roman"/>
                <a:cs typeface="Times New Roman"/>
              </a:rPr>
              <a:t>oluşturur. </a:t>
            </a:r>
            <a:r>
              <a:rPr sz="2400" spc="-5" dirty="0">
                <a:latin typeface="Times New Roman"/>
                <a:cs typeface="Times New Roman"/>
              </a:rPr>
              <a:t>Kontr-Alize rüzgarlarının Alize rüzgarlarından  </a:t>
            </a:r>
            <a:r>
              <a:rPr sz="2400" dirty="0">
                <a:latin typeface="Times New Roman"/>
                <a:cs typeface="Times New Roman"/>
              </a:rPr>
              <a:t>farkı, </a:t>
            </a:r>
            <a:r>
              <a:rPr sz="2400" spc="-5" dirty="0">
                <a:latin typeface="Times New Roman"/>
                <a:cs typeface="Times New Roman"/>
              </a:rPr>
              <a:t>Alize rüzgarlarının aksi </a:t>
            </a:r>
            <a:r>
              <a:rPr sz="2400" dirty="0">
                <a:latin typeface="Times New Roman"/>
                <a:cs typeface="Times New Roman"/>
              </a:rPr>
              <a:t>yönünde </a:t>
            </a:r>
            <a:r>
              <a:rPr sz="2400" spc="-5" dirty="0">
                <a:latin typeface="Times New Roman"/>
                <a:cs typeface="Times New Roman"/>
              </a:rPr>
              <a:t>ekvatordan kutuplara </a:t>
            </a:r>
            <a:r>
              <a:rPr sz="2400" dirty="0">
                <a:latin typeface="Times New Roman"/>
                <a:cs typeface="Times New Roman"/>
              </a:rPr>
              <a:t>doğru  hareket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etmeleridir.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39339" y="2708148"/>
            <a:ext cx="3951732" cy="3896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270" y="354025"/>
            <a:ext cx="4754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Alize </a:t>
            </a:r>
            <a:r>
              <a:rPr sz="2800" spc="-5" dirty="0"/>
              <a:t>ve </a:t>
            </a:r>
            <a:r>
              <a:rPr sz="2800" spc="-15" dirty="0"/>
              <a:t>Kontr-Alize</a:t>
            </a:r>
            <a:r>
              <a:rPr sz="2800" spc="-20" dirty="0"/>
              <a:t> </a:t>
            </a:r>
            <a:r>
              <a:rPr sz="2800" spc="-5" dirty="0"/>
              <a:t>rüzgarları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1235963" y="998219"/>
            <a:ext cx="7080884" cy="5453380"/>
            <a:chOff x="1235963" y="998219"/>
            <a:chExt cx="7080884" cy="5453380"/>
          </a:xfrm>
        </p:grpSpPr>
        <p:sp>
          <p:nvSpPr>
            <p:cNvPr id="4" name="object 4"/>
            <p:cNvSpPr/>
            <p:nvPr/>
          </p:nvSpPr>
          <p:spPr>
            <a:xfrm>
              <a:off x="1235963" y="998219"/>
              <a:ext cx="7080504" cy="5452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43783" y="5300472"/>
              <a:ext cx="2016760" cy="0"/>
            </a:xfrm>
            <a:custGeom>
              <a:avLst/>
              <a:gdLst/>
              <a:ahLst/>
              <a:cxnLst/>
              <a:rect l="l" t="t" r="r" b="b"/>
              <a:pathLst>
                <a:path w="2016760">
                  <a:moveTo>
                    <a:pt x="0" y="0"/>
                  </a:moveTo>
                  <a:lnTo>
                    <a:pt x="2016252" y="0"/>
                  </a:lnTo>
                </a:path>
              </a:pathLst>
            </a:custGeom>
            <a:ln w="579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8228" y="3087624"/>
              <a:ext cx="1583690" cy="2717800"/>
            </a:xfrm>
            <a:custGeom>
              <a:avLst/>
              <a:gdLst/>
              <a:ahLst/>
              <a:cxnLst/>
              <a:rect l="l" t="t" r="r" b="b"/>
              <a:pathLst>
                <a:path w="1583689" h="2717800">
                  <a:moveTo>
                    <a:pt x="0" y="2647188"/>
                  </a:moveTo>
                  <a:lnTo>
                    <a:pt x="286512" y="2647188"/>
                  </a:lnTo>
                </a:path>
                <a:path w="1583689" h="2717800">
                  <a:moveTo>
                    <a:pt x="144780" y="2717291"/>
                  </a:moveTo>
                  <a:lnTo>
                    <a:pt x="431292" y="2717291"/>
                  </a:lnTo>
                </a:path>
                <a:path w="1583689" h="2717800">
                  <a:moveTo>
                    <a:pt x="792480" y="2647188"/>
                  </a:moveTo>
                  <a:lnTo>
                    <a:pt x="1078992" y="2647188"/>
                  </a:lnTo>
                </a:path>
                <a:path w="1583689" h="2717800">
                  <a:moveTo>
                    <a:pt x="719327" y="2717291"/>
                  </a:moveTo>
                  <a:lnTo>
                    <a:pt x="1005839" y="2717291"/>
                  </a:lnTo>
                </a:path>
                <a:path w="1583689" h="2717800">
                  <a:moveTo>
                    <a:pt x="1080516" y="2647188"/>
                  </a:moveTo>
                  <a:lnTo>
                    <a:pt x="1368552" y="2647188"/>
                  </a:lnTo>
                </a:path>
                <a:path w="1583689" h="2717800">
                  <a:moveTo>
                    <a:pt x="1296924" y="2574036"/>
                  </a:moveTo>
                  <a:lnTo>
                    <a:pt x="1583436" y="2574036"/>
                  </a:lnTo>
                </a:path>
                <a:path w="1583689" h="2717800">
                  <a:moveTo>
                    <a:pt x="1223772" y="2621279"/>
                  </a:moveTo>
                  <a:lnTo>
                    <a:pt x="1511808" y="2621279"/>
                  </a:lnTo>
                </a:path>
                <a:path w="1583689" h="2717800">
                  <a:moveTo>
                    <a:pt x="792480" y="2717291"/>
                  </a:moveTo>
                  <a:lnTo>
                    <a:pt x="1078992" y="2717291"/>
                  </a:lnTo>
                </a:path>
                <a:path w="1583689" h="2717800">
                  <a:moveTo>
                    <a:pt x="71627" y="2225040"/>
                  </a:moveTo>
                  <a:lnTo>
                    <a:pt x="502920" y="2225040"/>
                  </a:lnTo>
                </a:path>
                <a:path w="1583689" h="2717800">
                  <a:moveTo>
                    <a:pt x="865632" y="2267712"/>
                  </a:moveTo>
                  <a:lnTo>
                    <a:pt x="1152144" y="2267712"/>
                  </a:lnTo>
                </a:path>
                <a:path w="1583689" h="2717800">
                  <a:moveTo>
                    <a:pt x="144780" y="0"/>
                  </a:moveTo>
                  <a:lnTo>
                    <a:pt x="431292" y="0"/>
                  </a:lnTo>
                </a:path>
                <a:path w="1583689" h="2717800">
                  <a:moveTo>
                    <a:pt x="1511808" y="2429256"/>
                  </a:moveTo>
                  <a:lnTo>
                    <a:pt x="1511808" y="2574036"/>
                  </a:lnTo>
                </a:path>
                <a:path w="1583689" h="2717800">
                  <a:moveTo>
                    <a:pt x="1440180" y="2154936"/>
                  </a:moveTo>
                  <a:lnTo>
                    <a:pt x="1440180" y="2298191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83204" y="1653032"/>
            <a:ext cx="2505710" cy="400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63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70DF5"/>
                </a:solidFill>
                <a:latin typeface="Times New Roman"/>
                <a:cs typeface="Times New Roman"/>
              </a:rPr>
              <a:t>Kutup</a:t>
            </a:r>
            <a:r>
              <a:rPr sz="2000" b="1" spc="-50" dirty="0">
                <a:solidFill>
                  <a:srgbClr val="070DF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70DF5"/>
                </a:solidFill>
                <a:latin typeface="Times New Roman"/>
                <a:cs typeface="Times New Roman"/>
              </a:rPr>
              <a:t>rüzgarları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>
              <a:latin typeface="Times New Roman"/>
              <a:cs typeface="Times New Roman"/>
            </a:endParaRPr>
          </a:p>
          <a:p>
            <a:pPr marL="14604" algn="ctr">
              <a:lnSpc>
                <a:spcPct val="100000"/>
              </a:lnSpc>
            </a:pPr>
            <a:r>
              <a:rPr sz="2000" b="1" spc="-10" dirty="0">
                <a:solidFill>
                  <a:srgbClr val="009900"/>
                </a:solidFill>
                <a:latin typeface="Times New Roman"/>
                <a:cs typeface="Times New Roman"/>
              </a:rPr>
              <a:t>Kontr-Alize</a:t>
            </a:r>
            <a:r>
              <a:rPr sz="2000" b="1" spc="-9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900"/>
                </a:solidFill>
                <a:latin typeface="Times New Roman"/>
                <a:cs typeface="Times New Roman"/>
              </a:rPr>
              <a:t>rüzgarları</a:t>
            </a:r>
            <a:endParaRPr sz="2000">
              <a:latin typeface="Times New Roman"/>
              <a:cs typeface="Times New Roman"/>
            </a:endParaRPr>
          </a:p>
          <a:p>
            <a:pPr marL="358140" marR="401955" indent="-8890" algn="ctr">
              <a:lnSpc>
                <a:spcPct val="236000"/>
              </a:lnSpc>
              <a:spcBef>
                <a:spcPts val="1150"/>
              </a:spcBef>
            </a:pPr>
            <a:r>
              <a:rPr sz="20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Alize </a:t>
            </a:r>
            <a:r>
              <a:rPr sz="2000" b="1" dirty="0">
                <a:solidFill>
                  <a:srgbClr val="FF3300"/>
                </a:solidFill>
                <a:latin typeface="Times New Roman"/>
                <a:cs typeface="Times New Roman"/>
              </a:rPr>
              <a:t>rüzgarları  </a:t>
            </a:r>
            <a:r>
              <a:rPr sz="2000" b="1" spc="-10" dirty="0">
                <a:solidFill>
                  <a:srgbClr val="FF3300"/>
                </a:solidFill>
                <a:latin typeface="Times New Roman"/>
                <a:cs typeface="Times New Roman"/>
              </a:rPr>
              <a:t>Alize</a:t>
            </a:r>
            <a:r>
              <a:rPr sz="2000" b="1" spc="-7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3300"/>
                </a:solidFill>
                <a:latin typeface="Times New Roman"/>
                <a:cs typeface="Times New Roman"/>
              </a:rPr>
              <a:t>rüzgarları</a:t>
            </a:r>
            <a:endParaRPr sz="2000">
              <a:latin typeface="Times New Roman"/>
              <a:cs typeface="Times New Roman"/>
            </a:endParaRPr>
          </a:p>
          <a:p>
            <a:pPr marL="12065" marR="20955" algn="ctr">
              <a:lnSpc>
                <a:spcPct val="236000"/>
              </a:lnSpc>
              <a:spcBef>
                <a:spcPts val="10"/>
              </a:spcBef>
            </a:pPr>
            <a:r>
              <a:rPr sz="2000" b="1" spc="-10" dirty="0">
                <a:solidFill>
                  <a:srgbClr val="009900"/>
                </a:solidFill>
                <a:latin typeface="Times New Roman"/>
                <a:cs typeface="Times New Roman"/>
              </a:rPr>
              <a:t>Kontr-Alize</a:t>
            </a:r>
            <a:r>
              <a:rPr sz="2000" b="1" spc="-100" dirty="0">
                <a:solidFill>
                  <a:srgbClr val="0099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9900"/>
                </a:solidFill>
                <a:latin typeface="Times New Roman"/>
                <a:cs typeface="Times New Roman"/>
              </a:rPr>
              <a:t>rüzgarları  </a:t>
            </a:r>
            <a:r>
              <a:rPr sz="2000" b="1" dirty="0">
                <a:solidFill>
                  <a:srgbClr val="070DF5"/>
                </a:solidFill>
                <a:latin typeface="Times New Roman"/>
                <a:cs typeface="Times New Roman"/>
              </a:rPr>
              <a:t>Kutup</a:t>
            </a:r>
            <a:r>
              <a:rPr sz="2000" b="1" spc="-45" dirty="0">
                <a:solidFill>
                  <a:srgbClr val="070DF5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70DF5"/>
                </a:solidFill>
                <a:latin typeface="Times New Roman"/>
                <a:cs typeface="Times New Roman"/>
              </a:rPr>
              <a:t>rüzgarları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047"/>
            <a:ext cx="8989060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5080" indent="-9461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3. </a:t>
            </a:r>
            <a:r>
              <a:rPr sz="2400" b="1" dirty="0">
                <a:latin typeface="Times New Roman"/>
                <a:cs typeface="Times New Roman"/>
              </a:rPr>
              <a:t>Muson </a:t>
            </a:r>
            <a:r>
              <a:rPr sz="2400" b="1" spc="-5" dirty="0">
                <a:latin typeface="Times New Roman"/>
                <a:cs typeface="Times New Roman"/>
              </a:rPr>
              <a:t>rüzgarları: </a:t>
            </a:r>
            <a:r>
              <a:rPr sz="2400" spc="-5" dirty="0">
                <a:latin typeface="Times New Roman"/>
                <a:cs typeface="Times New Roman"/>
              </a:rPr>
              <a:t>Bu rüzgarlar bütünüyle mevsimleri ilgilendiren  </a:t>
            </a:r>
            <a:r>
              <a:rPr sz="2400" spc="-15" dirty="0">
                <a:latin typeface="Times New Roman"/>
                <a:cs typeface="Times New Roman"/>
              </a:rPr>
              <a:t>rüzgarlardır. </a:t>
            </a:r>
            <a:r>
              <a:rPr sz="2400" dirty="0">
                <a:latin typeface="Times New Roman"/>
                <a:cs typeface="Times New Roman"/>
              </a:rPr>
              <a:t>Genel </a:t>
            </a:r>
            <a:r>
              <a:rPr sz="2400" spc="-5" dirty="0">
                <a:latin typeface="Times New Roman"/>
                <a:cs typeface="Times New Roman"/>
              </a:rPr>
              <a:t>olarak yazın karaların denizlerden, kışında denizlerin  karalardan </a:t>
            </a:r>
            <a:r>
              <a:rPr sz="2400" dirty="0">
                <a:latin typeface="Times New Roman"/>
                <a:cs typeface="Times New Roman"/>
              </a:rPr>
              <a:t>daha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olduğu </a:t>
            </a:r>
            <a:r>
              <a:rPr sz="2400" spc="-15" dirty="0">
                <a:latin typeface="Times New Roman"/>
                <a:cs typeface="Times New Roman"/>
              </a:rPr>
              <a:t>bilinmektedir. </a:t>
            </a:r>
            <a:r>
              <a:rPr sz="2400" spc="-5" dirty="0">
                <a:latin typeface="Times New Roman"/>
                <a:cs typeface="Times New Roman"/>
              </a:rPr>
              <a:t>Böylece karalar üzerinde  denizlere göre daha düşük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basınç alanı </a:t>
            </a:r>
            <a:r>
              <a:rPr sz="2400" spc="-15" dirty="0">
                <a:latin typeface="Times New Roman"/>
                <a:cs typeface="Times New Roman"/>
              </a:rPr>
              <a:t>oluşacaktır. </a:t>
            </a:r>
            <a:r>
              <a:rPr sz="2400" spc="-5" dirty="0">
                <a:latin typeface="Times New Roman"/>
                <a:cs typeface="Times New Roman"/>
              </a:rPr>
              <a:t>Bu şekilde oluşan  alanlarda yüksek basınçtan alçak </a:t>
            </a:r>
            <a:r>
              <a:rPr sz="2400" dirty="0">
                <a:latin typeface="Times New Roman"/>
                <a:cs typeface="Times New Roman"/>
              </a:rPr>
              <a:t>basınca </a:t>
            </a:r>
            <a:r>
              <a:rPr sz="2400" spc="-5" dirty="0">
                <a:latin typeface="Times New Roman"/>
                <a:cs typeface="Times New Roman"/>
              </a:rPr>
              <a:t>doğru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hareketi </a:t>
            </a:r>
            <a:r>
              <a:rPr sz="2400" spc="-25" dirty="0">
                <a:latin typeface="Times New Roman"/>
                <a:cs typeface="Times New Roman"/>
              </a:rPr>
              <a:t>başlar.  </a:t>
            </a:r>
            <a:r>
              <a:rPr sz="2400" spc="-50" dirty="0">
                <a:latin typeface="Times New Roman"/>
                <a:cs typeface="Times New Roman"/>
              </a:rPr>
              <a:t>Yazın </a:t>
            </a:r>
            <a:r>
              <a:rPr sz="2400" spc="-5" dirty="0">
                <a:latin typeface="Times New Roman"/>
                <a:cs typeface="Times New Roman"/>
              </a:rPr>
              <a:t>denizlerden </a:t>
            </a:r>
            <a:r>
              <a:rPr sz="2400" dirty="0">
                <a:latin typeface="Times New Roman"/>
                <a:cs typeface="Times New Roman"/>
              </a:rPr>
              <a:t>karalara, </a:t>
            </a:r>
            <a:r>
              <a:rPr sz="2400" spc="-5" dirty="0">
                <a:latin typeface="Times New Roman"/>
                <a:cs typeface="Times New Roman"/>
              </a:rPr>
              <a:t>kışında karalardan denizlere </a:t>
            </a:r>
            <a:r>
              <a:rPr sz="2400" dirty="0">
                <a:latin typeface="Times New Roman"/>
                <a:cs typeface="Times New Roman"/>
              </a:rPr>
              <a:t>doğru bu  </a:t>
            </a:r>
            <a:r>
              <a:rPr sz="2400" spc="-5" dirty="0">
                <a:latin typeface="Times New Roman"/>
                <a:cs typeface="Times New Roman"/>
              </a:rPr>
              <a:t>rüzgarlar </a:t>
            </a:r>
            <a:r>
              <a:rPr sz="2400" spc="-20" dirty="0">
                <a:latin typeface="Times New Roman"/>
                <a:cs typeface="Times New Roman"/>
              </a:rPr>
              <a:t>eserler. </a:t>
            </a:r>
            <a:r>
              <a:rPr sz="2400" spc="-5" dirty="0">
                <a:latin typeface="Times New Roman"/>
                <a:cs typeface="Times New Roman"/>
              </a:rPr>
              <a:t>En çok </a:t>
            </a:r>
            <a:r>
              <a:rPr sz="2400" dirty="0">
                <a:latin typeface="Times New Roman"/>
                <a:cs typeface="Times New Roman"/>
              </a:rPr>
              <a:t>görüldüğü </a:t>
            </a:r>
            <a:r>
              <a:rPr sz="2400" spc="-5" dirty="0">
                <a:latin typeface="Times New Roman"/>
                <a:cs typeface="Times New Roman"/>
              </a:rPr>
              <a:t>bölgeler </a:t>
            </a:r>
            <a:r>
              <a:rPr sz="2400" spc="-15" dirty="0">
                <a:latin typeface="Times New Roman"/>
                <a:cs typeface="Times New Roman"/>
              </a:rPr>
              <a:t>Tropikal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Subtropikal  </a:t>
            </a:r>
            <a:r>
              <a:rPr sz="2400" spc="-15" dirty="0">
                <a:latin typeface="Times New Roman"/>
                <a:cs typeface="Times New Roman"/>
              </a:rPr>
              <a:t>bölgelerdir. </a:t>
            </a:r>
            <a:r>
              <a:rPr sz="2400" spc="-5" dirty="0">
                <a:latin typeface="Times New Roman"/>
                <a:cs typeface="Times New Roman"/>
              </a:rPr>
              <a:t>Asya’nın </a:t>
            </a:r>
            <a:r>
              <a:rPr sz="2400" dirty="0">
                <a:latin typeface="Times New Roman"/>
                <a:cs typeface="Times New Roman"/>
              </a:rPr>
              <a:t>güney </a:t>
            </a:r>
            <a:r>
              <a:rPr sz="2400" spc="-5" dirty="0">
                <a:latin typeface="Times New Roman"/>
                <a:cs typeface="Times New Roman"/>
              </a:rPr>
              <a:t>sahilleri Muson rüzgarlarına çok </a:t>
            </a:r>
            <a:r>
              <a:rPr sz="2400" spc="-15" dirty="0">
                <a:latin typeface="Times New Roman"/>
                <a:cs typeface="Times New Roman"/>
              </a:rPr>
              <a:t>uygundur. 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bölgelerde esen </a:t>
            </a:r>
            <a:r>
              <a:rPr sz="2400" spc="-5" dirty="0">
                <a:latin typeface="Times New Roman"/>
                <a:cs typeface="Times New Roman"/>
              </a:rPr>
              <a:t>muson rüzgarları, alize rüzgarlarının aksi yönünde  estikleri </a:t>
            </a:r>
            <a:r>
              <a:rPr sz="2400" spc="-10" dirty="0">
                <a:latin typeface="Times New Roman"/>
                <a:cs typeface="Times New Roman"/>
              </a:rPr>
              <a:t>zaman </a:t>
            </a:r>
            <a:r>
              <a:rPr sz="2400" spc="-5" dirty="0">
                <a:latin typeface="Times New Roman"/>
                <a:cs typeface="Times New Roman"/>
              </a:rPr>
              <a:t>alize rüzgarlarının etkilerini ortadan kaldırır </a:t>
            </a:r>
            <a:r>
              <a:rPr sz="2400" spc="-10" dirty="0">
                <a:latin typeface="Times New Roman"/>
                <a:cs typeface="Times New Roman"/>
              </a:rPr>
              <a:t>ve yalnız  </a:t>
            </a:r>
            <a:r>
              <a:rPr sz="2400" spc="-5" dirty="0">
                <a:latin typeface="Times New Roman"/>
                <a:cs typeface="Times New Roman"/>
              </a:rPr>
              <a:t>kendilerini </a:t>
            </a:r>
            <a:r>
              <a:rPr sz="2400" spc="-15" dirty="0">
                <a:latin typeface="Times New Roman"/>
                <a:cs typeface="Times New Roman"/>
              </a:rPr>
              <a:t>hissettirir. </a:t>
            </a:r>
            <a:r>
              <a:rPr sz="2400" dirty="0">
                <a:latin typeface="Times New Roman"/>
                <a:cs typeface="Times New Roman"/>
              </a:rPr>
              <a:t>Alize </a:t>
            </a:r>
            <a:r>
              <a:rPr sz="2400" spc="-5" dirty="0">
                <a:latin typeface="Times New Roman"/>
                <a:cs typeface="Times New Roman"/>
              </a:rPr>
              <a:t>rüzgarları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aynı yönde estikleri </a:t>
            </a:r>
            <a:r>
              <a:rPr sz="2400" spc="-10" dirty="0">
                <a:latin typeface="Times New Roman"/>
                <a:cs typeface="Times New Roman"/>
              </a:rPr>
              <a:t>zaman  </a:t>
            </a:r>
            <a:r>
              <a:rPr sz="2400" dirty="0">
                <a:latin typeface="Times New Roman"/>
                <a:cs typeface="Times New Roman"/>
              </a:rPr>
              <a:t>rüzgarı daha </a:t>
            </a:r>
            <a:r>
              <a:rPr sz="2400" spc="-5" dirty="0">
                <a:latin typeface="Times New Roman"/>
                <a:cs typeface="Times New Roman"/>
              </a:rPr>
              <a:t>da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kuvvetlendirirler.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4917" y="5107889"/>
            <a:ext cx="7512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75" dirty="0">
                <a:latin typeface="Times New Roman"/>
                <a:cs typeface="Times New Roman"/>
              </a:rPr>
              <a:t>Y</a:t>
            </a:r>
            <a:r>
              <a:rPr sz="2400" b="1" dirty="0">
                <a:latin typeface="Times New Roman"/>
                <a:cs typeface="Times New Roman"/>
              </a:rPr>
              <a:t>a</a:t>
            </a:r>
            <a:r>
              <a:rPr sz="2400" b="1" spc="-25" dirty="0">
                <a:latin typeface="Times New Roman"/>
                <a:cs typeface="Times New Roman"/>
              </a:rPr>
              <a:t>z</a:t>
            </a:r>
            <a:r>
              <a:rPr sz="2400" b="1" dirty="0">
                <a:latin typeface="Times New Roman"/>
                <a:cs typeface="Times New Roman"/>
              </a:rPr>
              <a:t>ın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63495" y="4820488"/>
            <a:ext cx="7550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Deniz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39339" y="5300471"/>
            <a:ext cx="1080770" cy="0"/>
          </a:xfrm>
          <a:custGeom>
            <a:avLst/>
            <a:gdLst/>
            <a:ahLst/>
            <a:cxnLst/>
            <a:rect l="l" t="t" r="r" b="b"/>
            <a:pathLst>
              <a:path w="1080770">
                <a:moveTo>
                  <a:pt x="0" y="0"/>
                </a:moveTo>
                <a:lnTo>
                  <a:pt x="10805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66571" y="5900724"/>
            <a:ext cx="721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K</a:t>
            </a:r>
            <a:r>
              <a:rPr sz="2400" b="1" spc="5" dirty="0">
                <a:latin typeface="Times New Roman"/>
                <a:cs typeface="Times New Roman"/>
              </a:rPr>
              <a:t>ı</a:t>
            </a:r>
            <a:r>
              <a:rPr sz="2400" b="1" spc="-5" dirty="0">
                <a:latin typeface="Times New Roman"/>
                <a:cs typeface="Times New Roman"/>
              </a:rPr>
              <a:t>şın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5552" y="4746942"/>
            <a:ext cx="1176020" cy="184150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680"/>
              </a:spcBef>
              <a:tabLst>
                <a:tab pos="1162685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Kara	</a:t>
            </a:r>
            <a:endParaRPr sz="2400">
              <a:latin typeface="Times New Roman"/>
              <a:cs typeface="Times New Roman"/>
            </a:endParaRPr>
          </a:p>
          <a:p>
            <a:pPr marL="24892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sıcak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  <a:tabLst>
                <a:tab pos="24892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Deniz</a:t>
            </a:r>
            <a:r>
              <a:rPr sz="2400" u="sng" spc="-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endParaRPr sz="2400">
              <a:latin typeface="Times New Roman"/>
              <a:cs typeface="Times New Roman"/>
            </a:endParaRPr>
          </a:p>
          <a:p>
            <a:pPr marL="24892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imes New Roman"/>
                <a:cs typeface="Times New Roman"/>
              </a:rPr>
              <a:t>sıcak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26639" y="5201673"/>
            <a:ext cx="1106170" cy="131381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 algn="ctr">
              <a:lnSpc>
                <a:spcPct val="100000"/>
              </a:lnSpc>
              <a:spcBef>
                <a:spcPts val="560"/>
              </a:spcBef>
            </a:pPr>
            <a:r>
              <a:rPr sz="2400" b="1" dirty="0">
                <a:latin typeface="Times New Roman"/>
                <a:cs typeface="Times New Roman"/>
              </a:rPr>
              <a:t>serin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59"/>
              </a:spcBef>
              <a:tabLst>
                <a:tab pos="236220" algn="l"/>
                <a:tab pos="1080135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Kara	</a:t>
            </a:r>
            <a:endParaRPr sz="2400">
              <a:latin typeface="Times New Roman"/>
              <a:cs typeface="Times New Roman"/>
            </a:endParaRPr>
          </a:p>
          <a:p>
            <a:pPr marL="156210" algn="ctr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soğuk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03320" y="4937759"/>
            <a:ext cx="1018540" cy="655320"/>
            <a:chOff x="3703320" y="4937759"/>
            <a:chExt cx="1018540" cy="655320"/>
          </a:xfrm>
        </p:grpSpPr>
        <p:sp>
          <p:nvSpPr>
            <p:cNvPr id="10" name="object 10"/>
            <p:cNvSpPr/>
            <p:nvPr/>
          </p:nvSpPr>
          <p:spPr>
            <a:xfrm>
              <a:off x="3707892" y="4942331"/>
              <a:ext cx="1009015" cy="646430"/>
            </a:xfrm>
            <a:custGeom>
              <a:avLst/>
              <a:gdLst/>
              <a:ahLst/>
              <a:cxnLst/>
              <a:rect l="l" t="t" r="r" b="b"/>
              <a:pathLst>
                <a:path w="1009014" h="646429">
                  <a:moveTo>
                    <a:pt x="756793" y="0"/>
                  </a:moveTo>
                  <a:lnTo>
                    <a:pt x="756793" y="161544"/>
                  </a:lnTo>
                  <a:lnTo>
                    <a:pt x="0" y="161544"/>
                  </a:lnTo>
                  <a:lnTo>
                    <a:pt x="0" y="484632"/>
                  </a:lnTo>
                  <a:lnTo>
                    <a:pt x="756793" y="484632"/>
                  </a:lnTo>
                  <a:lnTo>
                    <a:pt x="756793" y="646176"/>
                  </a:lnTo>
                  <a:lnTo>
                    <a:pt x="1008888" y="323088"/>
                  </a:lnTo>
                  <a:lnTo>
                    <a:pt x="7567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07892" y="4942331"/>
              <a:ext cx="1009015" cy="646430"/>
            </a:xfrm>
            <a:custGeom>
              <a:avLst/>
              <a:gdLst/>
              <a:ahLst/>
              <a:cxnLst/>
              <a:rect l="l" t="t" r="r" b="b"/>
              <a:pathLst>
                <a:path w="1009014" h="646429">
                  <a:moveTo>
                    <a:pt x="0" y="161544"/>
                  </a:moveTo>
                  <a:lnTo>
                    <a:pt x="756793" y="161544"/>
                  </a:lnTo>
                  <a:lnTo>
                    <a:pt x="756793" y="0"/>
                  </a:lnTo>
                  <a:lnTo>
                    <a:pt x="1008888" y="323088"/>
                  </a:lnTo>
                  <a:lnTo>
                    <a:pt x="756793" y="646176"/>
                  </a:lnTo>
                  <a:lnTo>
                    <a:pt x="756793" y="484632"/>
                  </a:lnTo>
                  <a:lnTo>
                    <a:pt x="0" y="484632"/>
                  </a:lnTo>
                  <a:lnTo>
                    <a:pt x="0" y="161544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703320" y="5800344"/>
            <a:ext cx="1018540" cy="655320"/>
            <a:chOff x="3703320" y="5800344"/>
            <a:chExt cx="1018540" cy="655320"/>
          </a:xfrm>
        </p:grpSpPr>
        <p:sp>
          <p:nvSpPr>
            <p:cNvPr id="13" name="object 13"/>
            <p:cNvSpPr/>
            <p:nvPr/>
          </p:nvSpPr>
          <p:spPr>
            <a:xfrm>
              <a:off x="3707892" y="5804916"/>
              <a:ext cx="1009015" cy="646430"/>
            </a:xfrm>
            <a:custGeom>
              <a:avLst/>
              <a:gdLst/>
              <a:ahLst/>
              <a:cxnLst/>
              <a:rect l="l" t="t" r="r" b="b"/>
              <a:pathLst>
                <a:path w="1009014" h="646429">
                  <a:moveTo>
                    <a:pt x="756793" y="0"/>
                  </a:moveTo>
                  <a:lnTo>
                    <a:pt x="756793" y="161544"/>
                  </a:lnTo>
                  <a:lnTo>
                    <a:pt x="0" y="161544"/>
                  </a:lnTo>
                  <a:lnTo>
                    <a:pt x="0" y="484632"/>
                  </a:lnTo>
                  <a:lnTo>
                    <a:pt x="756793" y="484632"/>
                  </a:lnTo>
                  <a:lnTo>
                    <a:pt x="756793" y="646176"/>
                  </a:lnTo>
                  <a:lnTo>
                    <a:pt x="1008888" y="323088"/>
                  </a:lnTo>
                  <a:lnTo>
                    <a:pt x="75679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7892" y="5804916"/>
              <a:ext cx="1009015" cy="646430"/>
            </a:xfrm>
            <a:custGeom>
              <a:avLst/>
              <a:gdLst/>
              <a:ahLst/>
              <a:cxnLst/>
              <a:rect l="l" t="t" r="r" b="b"/>
              <a:pathLst>
                <a:path w="1009014" h="646429">
                  <a:moveTo>
                    <a:pt x="0" y="161544"/>
                  </a:moveTo>
                  <a:lnTo>
                    <a:pt x="756793" y="161544"/>
                  </a:lnTo>
                  <a:lnTo>
                    <a:pt x="756793" y="0"/>
                  </a:lnTo>
                  <a:lnTo>
                    <a:pt x="1008888" y="323088"/>
                  </a:lnTo>
                  <a:lnTo>
                    <a:pt x="756793" y="646176"/>
                  </a:lnTo>
                  <a:lnTo>
                    <a:pt x="756793" y="484632"/>
                  </a:lnTo>
                  <a:lnTo>
                    <a:pt x="0" y="484632"/>
                  </a:lnTo>
                  <a:lnTo>
                    <a:pt x="0" y="161544"/>
                  </a:lnTo>
                  <a:close/>
                </a:path>
              </a:pathLst>
            </a:custGeom>
            <a:ln w="9144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458" y="714883"/>
            <a:ext cx="2337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Muson</a:t>
            </a:r>
            <a:r>
              <a:rPr spc="-50" dirty="0"/>
              <a:t> </a:t>
            </a:r>
            <a:r>
              <a:rPr spc="-5" dirty="0"/>
              <a:t>rüzgarları</a:t>
            </a:r>
          </a:p>
        </p:txBody>
      </p:sp>
      <p:sp>
        <p:nvSpPr>
          <p:cNvPr id="3" name="object 3"/>
          <p:cNvSpPr/>
          <p:nvPr/>
        </p:nvSpPr>
        <p:spPr>
          <a:xfrm>
            <a:off x="1187196" y="1700783"/>
            <a:ext cx="6697980" cy="397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713359"/>
            <a:ext cx="8629015" cy="4805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Times New Roman"/>
                <a:cs typeface="Times New Roman"/>
              </a:rPr>
              <a:t>4. </a:t>
            </a:r>
            <a:r>
              <a:rPr sz="2800" b="1" spc="-5" dirty="0">
                <a:latin typeface="Times New Roman"/>
                <a:cs typeface="Times New Roman"/>
              </a:rPr>
              <a:t>Meltem rüzgarları: </a:t>
            </a:r>
            <a:r>
              <a:rPr sz="2800" spc="-10" dirty="0">
                <a:latin typeface="Times New Roman"/>
                <a:cs typeface="Times New Roman"/>
              </a:rPr>
              <a:t>Gece </a:t>
            </a:r>
            <a:r>
              <a:rPr sz="2800" spc="5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gündüz, karalar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denizler  arasında görülen sıcaklık farklarından doğan </a:t>
            </a:r>
            <a:r>
              <a:rPr sz="2800" spc="-1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oluşu  itibariyle musonlara benzeyen bir </a:t>
            </a:r>
            <a:r>
              <a:rPr sz="2800" spc="-20" dirty="0">
                <a:latin typeface="Times New Roman"/>
                <a:cs typeface="Times New Roman"/>
              </a:rPr>
              <a:t>rüzgardır. </a:t>
            </a:r>
            <a:r>
              <a:rPr sz="2800" spc="-5" dirty="0">
                <a:latin typeface="Times New Roman"/>
                <a:cs typeface="Times New Roman"/>
              </a:rPr>
              <a:t>Bu rüzgarlar  atmosferin alt tabakalarında 150-200 m yüksekliğe kadar  kendilerini </a:t>
            </a:r>
            <a:r>
              <a:rPr sz="2800" spc="-15" dirty="0">
                <a:latin typeface="Times New Roman"/>
                <a:cs typeface="Times New Roman"/>
              </a:rPr>
              <a:t>hissettirebilirler. </a:t>
            </a:r>
            <a:r>
              <a:rPr sz="2800" spc="-5" dirty="0">
                <a:latin typeface="Times New Roman"/>
                <a:cs typeface="Times New Roman"/>
              </a:rPr>
              <a:t>Bunlara </a:t>
            </a:r>
            <a:r>
              <a:rPr sz="2800" b="1" spc="-5" dirty="0">
                <a:latin typeface="Times New Roman"/>
                <a:cs typeface="Times New Roman"/>
              </a:rPr>
              <a:t>Meltem Rüzgarları  </a:t>
            </a:r>
            <a:r>
              <a:rPr sz="2800" spc="-30" dirty="0">
                <a:latin typeface="Times New Roman"/>
                <a:cs typeface="Times New Roman"/>
              </a:rPr>
              <a:t>denir.</a:t>
            </a:r>
            <a:endParaRPr sz="2800">
              <a:latin typeface="Times New Roman"/>
              <a:cs typeface="Times New Roman"/>
            </a:endParaRPr>
          </a:p>
          <a:p>
            <a:pPr marL="12700" marR="5080" indent="88265" algn="just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Times New Roman"/>
                <a:cs typeface="Times New Roman"/>
              </a:rPr>
              <a:t>Karalarla denizler arasında olan </a:t>
            </a:r>
            <a:r>
              <a:rPr sz="2800" b="1" spc="-5" dirty="0">
                <a:latin typeface="Times New Roman"/>
                <a:cs typeface="Times New Roman"/>
              </a:rPr>
              <a:t>Kara </a:t>
            </a:r>
            <a:r>
              <a:rPr sz="2800" b="1" dirty="0">
                <a:latin typeface="Times New Roman"/>
                <a:cs typeface="Times New Roman"/>
              </a:rPr>
              <a:t>ve Deniz </a:t>
            </a:r>
            <a:r>
              <a:rPr sz="2800" b="1" spc="-5" dirty="0">
                <a:latin typeface="Times New Roman"/>
                <a:cs typeface="Times New Roman"/>
              </a:rPr>
              <a:t>Meltemi  </a:t>
            </a:r>
            <a:r>
              <a:rPr sz="2800" spc="-5" dirty="0">
                <a:latin typeface="Times New Roman"/>
                <a:cs typeface="Times New Roman"/>
              </a:rPr>
              <a:t>adını alan </a:t>
            </a:r>
            <a:r>
              <a:rPr sz="2800" dirty="0">
                <a:latin typeface="Times New Roman"/>
                <a:cs typeface="Times New Roman"/>
              </a:rPr>
              <a:t>bu </a:t>
            </a:r>
            <a:r>
              <a:rPr sz="2800" spc="-15" dirty="0">
                <a:latin typeface="Times New Roman"/>
                <a:cs typeface="Times New Roman"/>
              </a:rPr>
              <a:t>rüzgarlar, </a:t>
            </a:r>
            <a:r>
              <a:rPr sz="2800" spc="-5" dirty="0">
                <a:latin typeface="Times New Roman"/>
                <a:cs typeface="Times New Roman"/>
              </a:rPr>
              <a:t>dağ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vadi arasındaki </a:t>
            </a:r>
            <a:r>
              <a:rPr sz="2800" spc="-10" dirty="0">
                <a:latin typeface="Times New Roman"/>
                <a:cs typeface="Times New Roman"/>
              </a:rPr>
              <a:t>sıcaklık  </a:t>
            </a:r>
            <a:r>
              <a:rPr sz="2800" dirty="0">
                <a:latin typeface="Times New Roman"/>
                <a:cs typeface="Times New Roman"/>
              </a:rPr>
              <a:t>farkından </a:t>
            </a:r>
            <a:r>
              <a:rPr sz="2800" spc="-5" dirty="0">
                <a:latin typeface="Times New Roman"/>
                <a:cs typeface="Times New Roman"/>
              </a:rPr>
              <a:t>dolayı buralarda eserek </a:t>
            </a:r>
            <a:r>
              <a:rPr sz="2800" b="1" spc="-5" dirty="0">
                <a:latin typeface="Times New Roman"/>
                <a:cs typeface="Times New Roman"/>
              </a:rPr>
              <a:t>Dağ ve </a:t>
            </a:r>
            <a:r>
              <a:rPr sz="2800" b="1" spc="-65" dirty="0">
                <a:latin typeface="Times New Roman"/>
                <a:cs typeface="Times New Roman"/>
              </a:rPr>
              <a:t>Vadi </a:t>
            </a:r>
            <a:r>
              <a:rPr sz="2800" b="1" spc="-5" dirty="0">
                <a:latin typeface="Times New Roman"/>
                <a:cs typeface="Times New Roman"/>
              </a:rPr>
              <a:t>Meltemleri  </a:t>
            </a:r>
            <a:r>
              <a:rPr sz="2800" spc="-5" dirty="0">
                <a:latin typeface="Times New Roman"/>
                <a:cs typeface="Times New Roman"/>
              </a:rPr>
              <a:t>adını </a:t>
            </a:r>
            <a:r>
              <a:rPr sz="2800" spc="-25" dirty="0">
                <a:latin typeface="Times New Roman"/>
                <a:cs typeface="Times New Roman"/>
              </a:rPr>
              <a:t>alırlar. </a:t>
            </a:r>
            <a:r>
              <a:rPr sz="2800" spc="-5" dirty="0">
                <a:latin typeface="Times New Roman"/>
                <a:cs typeface="Times New Roman"/>
              </a:rPr>
              <a:t>İzmir </a:t>
            </a:r>
            <a:r>
              <a:rPr sz="2800" dirty="0">
                <a:latin typeface="Times New Roman"/>
                <a:cs typeface="Times New Roman"/>
              </a:rPr>
              <a:t>ve </a:t>
            </a:r>
            <a:r>
              <a:rPr sz="2800" spc="-5" dirty="0">
                <a:latin typeface="Times New Roman"/>
                <a:cs typeface="Times New Roman"/>
              </a:rPr>
              <a:t>çevresinde esen deniz meltemine  </a:t>
            </a:r>
            <a:r>
              <a:rPr sz="2800" b="1" spc="-5" dirty="0">
                <a:latin typeface="Times New Roman"/>
                <a:cs typeface="Times New Roman"/>
              </a:rPr>
              <a:t>İmbat </a:t>
            </a:r>
            <a:r>
              <a:rPr sz="2800" spc="-5" dirty="0">
                <a:latin typeface="Times New Roman"/>
                <a:cs typeface="Times New Roman"/>
              </a:rPr>
              <a:t>adı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verilir.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536" y="2218563"/>
            <a:ext cx="3607435" cy="2222500"/>
            <a:chOff x="478536" y="2218563"/>
            <a:chExt cx="3607435" cy="2222500"/>
          </a:xfrm>
        </p:grpSpPr>
        <p:sp>
          <p:nvSpPr>
            <p:cNvPr id="3" name="object 3"/>
            <p:cNvSpPr/>
            <p:nvPr/>
          </p:nvSpPr>
          <p:spPr>
            <a:xfrm>
              <a:off x="483108" y="3250691"/>
              <a:ext cx="1880870" cy="1186180"/>
            </a:xfrm>
            <a:custGeom>
              <a:avLst/>
              <a:gdLst/>
              <a:ahLst/>
              <a:cxnLst/>
              <a:rect l="l" t="t" r="r" b="b"/>
              <a:pathLst>
                <a:path w="1880870" h="1186179">
                  <a:moveTo>
                    <a:pt x="1880616" y="0"/>
                  </a:moveTo>
                  <a:lnTo>
                    <a:pt x="0" y="0"/>
                  </a:lnTo>
                  <a:lnTo>
                    <a:pt x="0" y="1185672"/>
                  </a:lnTo>
                  <a:lnTo>
                    <a:pt x="816737" y="1185672"/>
                  </a:lnTo>
                  <a:lnTo>
                    <a:pt x="1144905" y="1014222"/>
                  </a:lnTo>
                  <a:lnTo>
                    <a:pt x="1552448" y="846328"/>
                  </a:lnTo>
                  <a:lnTo>
                    <a:pt x="1880616" y="339344"/>
                  </a:lnTo>
                  <a:lnTo>
                    <a:pt x="1880616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3108" y="3250691"/>
              <a:ext cx="1880870" cy="1186180"/>
            </a:xfrm>
            <a:custGeom>
              <a:avLst/>
              <a:gdLst/>
              <a:ahLst/>
              <a:cxnLst/>
              <a:rect l="l" t="t" r="r" b="b"/>
              <a:pathLst>
                <a:path w="1880870" h="1186179">
                  <a:moveTo>
                    <a:pt x="1880616" y="0"/>
                  </a:moveTo>
                  <a:lnTo>
                    <a:pt x="0" y="0"/>
                  </a:lnTo>
                  <a:lnTo>
                    <a:pt x="0" y="1185672"/>
                  </a:lnTo>
                  <a:lnTo>
                    <a:pt x="816737" y="1185672"/>
                  </a:lnTo>
                  <a:lnTo>
                    <a:pt x="1144905" y="1014222"/>
                  </a:lnTo>
                  <a:lnTo>
                    <a:pt x="1552448" y="846328"/>
                  </a:lnTo>
                  <a:lnTo>
                    <a:pt x="1880616" y="339344"/>
                  </a:lnTo>
                  <a:lnTo>
                    <a:pt x="1880616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3724" y="2235708"/>
              <a:ext cx="1717675" cy="1015365"/>
            </a:xfrm>
            <a:custGeom>
              <a:avLst/>
              <a:gdLst/>
              <a:ahLst/>
              <a:cxnLst/>
              <a:rect l="l" t="t" r="r" b="b"/>
              <a:pathLst>
                <a:path w="1717675" h="1015364">
                  <a:moveTo>
                    <a:pt x="1717548" y="0"/>
                  </a:moveTo>
                  <a:lnTo>
                    <a:pt x="1472184" y="0"/>
                  </a:lnTo>
                  <a:lnTo>
                    <a:pt x="1062609" y="167893"/>
                  </a:lnTo>
                  <a:lnTo>
                    <a:pt x="654938" y="507491"/>
                  </a:lnTo>
                  <a:lnTo>
                    <a:pt x="326517" y="675386"/>
                  </a:lnTo>
                  <a:lnTo>
                    <a:pt x="0" y="1014983"/>
                  </a:lnTo>
                  <a:lnTo>
                    <a:pt x="1717548" y="1014983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3724" y="2235708"/>
              <a:ext cx="1717675" cy="1015365"/>
            </a:xfrm>
            <a:custGeom>
              <a:avLst/>
              <a:gdLst/>
              <a:ahLst/>
              <a:cxnLst/>
              <a:rect l="l" t="t" r="r" b="b"/>
              <a:pathLst>
                <a:path w="1717675" h="1015364">
                  <a:moveTo>
                    <a:pt x="0" y="1014983"/>
                  </a:moveTo>
                  <a:lnTo>
                    <a:pt x="326517" y="675386"/>
                  </a:lnTo>
                  <a:lnTo>
                    <a:pt x="654938" y="507491"/>
                  </a:lnTo>
                  <a:lnTo>
                    <a:pt x="1062609" y="167893"/>
                  </a:lnTo>
                  <a:lnTo>
                    <a:pt x="1472184" y="0"/>
                  </a:lnTo>
                  <a:lnTo>
                    <a:pt x="1717548" y="0"/>
                  </a:lnTo>
                  <a:lnTo>
                    <a:pt x="1717548" y="1014983"/>
                  </a:lnTo>
                  <a:lnTo>
                    <a:pt x="0" y="101498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76550" y="2218563"/>
              <a:ext cx="625475" cy="300990"/>
            </a:xfrm>
            <a:custGeom>
              <a:avLst/>
              <a:gdLst/>
              <a:ahLst/>
              <a:cxnLst/>
              <a:rect l="l" t="t" r="r" b="b"/>
              <a:pathLst>
                <a:path w="625475" h="300989">
                  <a:moveTo>
                    <a:pt x="170052" y="88137"/>
                  </a:moveTo>
                  <a:lnTo>
                    <a:pt x="0" y="278891"/>
                  </a:lnTo>
                  <a:lnTo>
                    <a:pt x="254635" y="300482"/>
                  </a:lnTo>
                  <a:lnTo>
                    <a:pt x="232022" y="243712"/>
                  </a:lnTo>
                  <a:lnTo>
                    <a:pt x="191007" y="243712"/>
                  </a:lnTo>
                  <a:lnTo>
                    <a:pt x="186308" y="232028"/>
                  </a:lnTo>
                  <a:lnTo>
                    <a:pt x="215944" y="220217"/>
                  </a:lnTo>
                  <a:lnTo>
                    <a:pt x="181610" y="220217"/>
                  </a:lnTo>
                  <a:lnTo>
                    <a:pt x="172212" y="196596"/>
                  </a:lnTo>
                  <a:lnTo>
                    <a:pt x="201869" y="184785"/>
                  </a:lnTo>
                  <a:lnTo>
                    <a:pt x="167512" y="184785"/>
                  </a:lnTo>
                  <a:lnTo>
                    <a:pt x="162813" y="172974"/>
                  </a:lnTo>
                  <a:lnTo>
                    <a:pt x="198227" y="158870"/>
                  </a:lnTo>
                  <a:lnTo>
                    <a:pt x="170052" y="88137"/>
                  </a:lnTo>
                  <a:close/>
                </a:path>
                <a:path w="625475" h="300989">
                  <a:moveTo>
                    <a:pt x="221743" y="217907"/>
                  </a:moveTo>
                  <a:lnTo>
                    <a:pt x="186308" y="232028"/>
                  </a:lnTo>
                  <a:lnTo>
                    <a:pt x="191007" y="243712"/>
                  </a:lnTo>
                  <a:lnTo>
                    <a:pt x="226407" y="229615"/>
                  </a:lnTo>
                  <a:lnTo>
                    <a:pt x="221743" y="217907"/>
                  </a:lnTo>
                  <a:close/>
                </a:path>
                <a:path w="625475" h="300989">
                  <a:moveTo>
                    <a:pt x="226407" y="229615"/>
                  </a:moveTo>
                  <a:lnTo>
                    <a:pt x="191007" y="243712"/>
                  </a:lnTo>
                  <a:lnTo>
                    <a:pt x="232022" y="243712"/>
                  </a:lnTo>
                  <a:lnTo>
                    <a:pt x="226407" y="229615"/>
                  </a:lnTo>
                  <a:close/>
                </a:path>
                <a:path w="625475" h="300989">
                  <a:moveTo>
                    <a:pt x="620649" y="58927"/>
                  </a:moveTo>
                  <a:lnTo>
                    <a:pt x="221743" y="217907"/>
                  </a:lnTo>
                  <a:lnTo>
                    <a:pt x="226407" y="229615"/>
                  </a:lnTo>
                  <a:lnTo>
                    <a:pt x="625348" y="70738"/>
                  </a:lnTo>
                  <a:lnTo>
                    <a:pt x="620649" y="58927"/>
                  </a:lnTo>
                  <a:close/>
                </a:path>
                <a:path w="625475" h="300989">
                  <a:moveTo>
                    <a:pt x="207635" y="182488"/>
                  </a:moveTo>
                  <a:lnTo>
                    <a:pt x="172212" y="196596"/>
                  </a:lnTo>
                  <a:lnTo>
                    <a:pt x="181610" y="220217"/>
                  </a:lnTo>
                  <a:lnTo>
                    <a:pt x="217039" y="206098"/>
                  </a:lnTo>
                  <a:lnTo>
                    <a:pt x="207635" y="182488"/>
                  </a:lnTo>
                  <a:close/>
                </a:path>
                <a:path w="625475" h="300989">
                  <a:moveTo>
                    <a:pt x="217039" y="206098"/>
                  </a:moveTo>
                  <a:lnTo>
                    <a:pt x="181610" y="220217"/>
                  </a:lnTo>
                  <a:lnTo>
                    <a:pt x="215944" y="220217"/>
                  </a:lnTo>
                  <a:lnTo>
                    <a:pt x="221743" y="217907"/>
                  </a:lnTo>
                  <a:lnTo>
                    <a:pt x="217039" y="206098"/>
                  </a:lnTo>
                  <a:close/>
                </a:path>
                <a:path w="625475" h="300989">
                  <a:moveTo>
                    <a:pt x="606551" y="23622"/>
                  </a:moveTo>
                  <a:lnTo>
                    <a:pt x="207635" y="182488"/>
                  </a:lnTo>
                  <a:lnTo>
                    <a:pt x="217039" y="206098"/>
                  </a:lnTo>
                  <a:lnTo>
                    <a:pt x="615950" y="47116"/>
                  </a:lnTo>
                  <a:lnTo>
                    <a:pt x="606551" y="23622"/>
                  </a:lnTo>
                  <a:close/>
                </a:path>
                <a:path w="625475" h="300989">
                  <a:moveTo>
                    <a:pt x="198227" y="158870"/>
                  </a:moveTo>
                  <a:lnTo>
                    <a:pt x="162813" y="172974"/>
                  </a:lnTo>
                  <a:lnTo>
                    <a:pt x="167512" y="184785"/>
                  </a:lnTo>
                  <a:lnTo>
                    <a:pt x="202931" y="170679"/>
                  </a:lnTo>
                  <a:lnTo>
                    <a:pt x="198227" y="158870"/>
                  </a:lnTo>
                  <a:close/>
                </a:path>
                <a:path w="625475" h="300989">
                  <a:moveTo>
                    <a:pt x="202931" y="170679"/>
                  </a:moveTo>
                  <a:lnTo>
                    <a:pt x="167512" y="184785"/>
                  </a:lnTo>
                  <a:lnTo>
                    <a:pt x="201869" y="184785"/>
                  </a:lnTo>
                  <a:lnTo>
                    <a:pt x="207635" y="182488"/>
                  </a:lnTo>
                  <a:lnTo>
                    <a:pt x="202931" y="170679"/>
                  </a:lnTo>
                  <a:close/>
                </a:path>
                <a:path w="625475" h="300989">
                  <a:moveTo>
                    <a:pt x="597153" y="0"/>
                  </a:moveTo>
                  <a:lnTo>
                    <a:pt x="198227" y="158870"/>
                  </a:lnTo>
                  <a:lnTo>
                    <a:pt x="202931" y="170679"/>
                  </a:lnTo>
                  <a:lnTo>
                    <a:pt x="601852" y="11811"/>
                  </a:lnTo>
                  <a:lnTo>
                    <a:pt x="5971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22245" y="1176909"/>
            <a:ext cx="39611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Kara ve Deniz</a:t>
            </a:r>
            <a:r>
              <a:rPr sz="2800" spc="-35" dirty="0"/>
              <a:t> </a:t>
            </a:r>
            <a:r>
              <a:rPr sz="2800" spc="-5" dirty="0"/>
              <a:t>Meltemleri</a:t>
            </a:r>
            <a:endParaRPr sz="2800"/>
          </a:p>
        </p:txBody>
      </p:sp>
      <p:grpSp>
        <p:nvGrpSpPr>
          <p:cNvPr id="9" name="object 9"/>
          <p:cNvGrpSpPr/>
          <p:nvPr/>
        </p:nvGrpSpPr>
        <p:grpSpPr>
          <a:xfrm>
            <a:off x="5087111" y="2159507"/>
            <a:ext cx="3607435" cy="2211705"/>
            <a:chOff x="5087111" y="2159507"/>
            <a:chExt cx="3607435" cy="2211705"/>
          </a:xfrm>
        </p:grpSpPr>
        <p:sp>
          <p:nvSpPr>
            <p:cNvPr id="10" name="object 10"/>
            <p:cNvSpPr/>
            <p:nvPr/>
          </p:nvSpPr>
          <p:spPr>
            <a:xfrm>
              <a:off x="5091683" y="3179063"/>
              <a:ext cx="1880870" cy="1187450"/>
            </a:xfrm>
            <a:custGeom>
              <a:avLst/>
              <a:gdLst/>
              <a:ahLst/>
              <a:cxnLst/>
              <a:rect l="l" t="t" r="r" b="b"/>
              <a:pathLst>
                <a:path w="1880870" h="1187450">
                  <a:moveTo>
                    <a:pt x="1880615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816737" y="1187196"/>
                  </a:lnTo>
                  <a:lnTo>
                    <a:pt x="1144904" y="1015492"/>
                  </a:lnTo>
                  <a:lnTo>
                    <a:pt x="1552447" y="847471"/>
                  </a:lnTo>
                  <a:lnTo>
                    <a:pt x="1880615" y="339725"/>
                  </a:lnTo>
                  <a:lnTo>
                    <a:pt x="1880615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91683" y="3179063"/>
              <a:ext cx="1880870" cy="1187450"/>
            </a:xfrm>
            <a:custGeom>
              <a:avLst/>
              <a:gdLst/>
              <a:ahLst/>
              <a:cxnLst/>
              <a:rect l="l" t="t" r="r" b="b"/>
              <a:pathLst>
                <a:path w="1880870" h="1187450">
                  <a:moveTo>
                    <a:pt x="1880615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816737" y="1187196"/>
                  </a:lnTo>
                  <a:lnTo>
                    <a:pt x="1144904" y="1015492"/>
                  </a:lnTo>
                  <a:lnTo>
                    <a:pt x="1552447" y="847471"/>
                  </a:lnTo>
                  <a:lnTo>
                    <a:pt x="1880615" y="339725"/>
                  </a:lnTo>
                  <a:lnTo>
                    <a:pt x="1880615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2300" y="2164079"/>
              <a:ext cx="1717675" cy="1015365"/>
            </a:xfrm>
            <a:custGeom>
              <a:avLst/>
              <a:gdLst/>
              <a:ahLst/>
              <a:cxnLst/>
              <a:rect l="l" t="t" r="r" b="b"/>
              <a:pathLst>
                <a:path w="1717675" h="1015364">
                  <a:moveTo>
                    <a:pt x="1717548" y="0"/>
                  </a:moveTo>
                  <a:lnTo>
                    <a:pt x="1472183" y="0"/>
                  </a:lnTo>
                  <a:lnTo>
                    <a:pt x="1062608" y="167894"/>
                  </a:lnTo>
                  <a:lnTo>
                    <a:pt x="654939" y="507492"/>
                  </a:lnTo>
                  <a:lnTo>
                    <a:pt x="326517" y="675386"/>
                  </a:lnTo>
                  <a:lnTo>
                    <a:pt x="0" y="1014984"/>
                  </a:lnTo>
                  <a:lnTo>
                    <a:pt x="1717548" y="1014984"/>
                  </a:lnTo>
                  <a:lnTo>
                    <a:pt x="171754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72300" y="2164079"/>
              <a:ext cx="1717675" cy="1015365"/>
            </a:xfrm>
            <a:custGeom>
              <a:avLst/>
              <a:gdLst/>
              <a:ahLst/>
              <a:cxnLst/>
              <a:rect l="l" t="t" r="r" b="b"/>
              <a:pathLst>
                <a:path w="1717675" h="1015364">
                  <a:moveTo>
                    <a:pt x="0" y="1014984"/>
                  </a:moveTo>
                  <a:lnTo>
                    <a:pt x="326517" y="675386"/>
                  </a:lnTo>
                  <a:lnTo>
                    <a:pt x="654939" y="507492"/>
                  </a:lnTo>
                  <a:lnTo>
                    <a:pt x="1062608" y="167894"/>
                  </a:lnTo>
                  <a:lnTo>
                    <a:pt x="1472183" y="0"/>
                  </a:lnTo>
                  <a:lnTo>
                    <a:pt x="1717548" y="0"/>
                  </a:lnTo>
                  <a:lnTo>
                    <a:pt x="1717548" y="1014984"/>
                  </a:lnTo>
                  <a:lnTo>
                    <a:pt x="0" y="101498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4504" y="2699384"/>
              <a:ext cx="625475" cy="299085"/>
            </a:xfrm>
            <a:custGeom>
              <a:avLst/>
              <a:gdLst/>
              <a:ahLst/>
              <a:cxnLst/>
              <a:rect l="l" t="t" r="r" b="b"/>
              <a:pathLst>
                <a:path w="625475" h="299085">
                  <a:moveTo>
                    <a:pt x="421768" y="129943"/>
                  </a:moveTo>
                  <a:lnTo>
                    <a:pt x="23368" y="287274"/>
                  </a:lnTo>
                  <a:lnTo>
                    <a:pt x="28067" y="299085"/>
                  </a:lnTo>
                  <a:lnTo>
                    <a:pt x="426437" y="141766"/>
                  </a:lnTo>
                  <a:lnTo>
                    <a:pt x="421768" y="129943"/>
                  </a:lnTo>
                  <a:close/>
                </a:path>
                <a:path w="625475" h="299085">
                  <a:moveTo>
                    <a:pt x="407780" y="94517"/>
                  </a:moveTo>
                  <a:lnTo>
                    <a:pt x="9398" y="251840"/>
                  </a:lnTo>
                  <a:lnTo>
                    <a:pt x="18669" y="275463"/>
                  </a:lnTo>
                  <a:lnTo>
                    <a:pt x="417100" y="118120"/>
                  </a:lnTo>
                  <a:lnTo>
                    <a:pt x="407780" y="94517"/>
                  </a:lnTo>
                  <a:close/>
                </a:path>
                <a:path w="625475" h="299085">
                  <a:moveTo>
                    <a:pt x="398443" y="70871"/>
                  </a:moveTo>
                  <a:lnTo>
                    <a:pt x="0" y="228218"/>
                  </a:lnTo>
                  <a:lnTo>
                    <a:pt x="4699" y="240029"/>
                  </a:lnTo>
                  <a:lnTo>
                    <a:pt x="403111" y="82694"/>
                  </a:lnTo>
                  <a:lnTo>
                    <a:pt x="398443" y="70871"/>
                  </a:lnTo>
                  <a:close/>
                </a:path>
                <a:path w="625475" h="299085">
                  <a:moveTo>
                    <a:pt x="541117" y="115950"/>
                  </a:moveTo>
                  <a:lnTo>
                    <a:pt x="457200" y="115950"/>
                  </a:lnTo>
                  <a:lnTo>
                    <a:pt x="461899" y="127762"/>
                  </a:lnTo>
                  <a:lnTo>
                    <a:pt x="426437" y="141766"/>
                  </a:lnTo>
                  <a:lnTo>
                    <a:pt x="454406" y="212598"/>
                  </a:lnTo>
                  <a:lnTo>
                    <a:pt x="541117" y="115950"/>
                  </a:lnTo>
                  <a:close/>
                </a:path>
                <a:path w="625475" h="299085">
                  <a:moveTo>
                    <a:pt x="457200" y="115950"/>
                  </a:moveTo>
                  <a:lnTo>
                    <a:pt x="421768" y="129943"/>
                  </a:lnTo>
                  <a:lnTo>
                    <a:pt x="426437" y="141766"/>
                  </a:lnTo>
                  <a:lnTo>
                    <a:pt x="461899" y="127762"/>
                  </a:lnTo>
                  <a:lnTo>
                    <a:pt x="457200" y="115950"/>
                  </a:lnTo>
                  <a:close/>
                </a:path>
                <a:path w="625475" h="299085">
                  <a:moveTo>
                    <a:pt x="572907" y="80517"/>
                  </a:moveTo>
                  <a:lnTo>
                    <a:pt x="443230" y="80517"/>
                  </a:lnTo>
                  <a:lnTo>
                    <a:pt x="452500" y="104139"/>
                  </a:lnTo>
                  <a:lnTo>
                    <a:pt x="417100" y="118120"/>
                  </a:lnTo>
                  <a:lnTo>
                    <a:pt x="421768" y="129943"/>
                  </a:lnTo>
                  <a:lnTo>
                    <a:pt x="457200" y="115950"/>
                  </a:lnTo>
                  <a:lnTo>
                    <a:pt x="541117" y="115950"/>
                  </a:lnTo>
                  <a:lnTo>
                    <a:pt x="572907" y="80517"/>
                  </a:lnTo>
                  <a:close/>
                </a:path>
                <a:path w="625475" h="299085">
                  <a:moveTo>
                    <a:pt x="443230" y="80517"/>
                  </a:moveTo>
                  <a:lnTo>
                    <a:pt x="407780" y="94517"/>
                  </a:lnTo>
                  <a:lnTo>
                    <a:pt x="417100" y="118120"/>
                  </a:lnTo>
                  <a:lnTo>
                    <a:pt x="452500" y="104139"/>
                  </a:lnTo>
                  <a:lnTo>
                    <a:pt x="443230" y="80517"/>
                  </a:lnTo>
                  <a:close/>
                </a:path>
                <a:path w="625475" h="299085">
                  <a:moveTo>
                    <a:pt x="594101" y="56895"/>
                  </a:moveTo>
                  <a:lnTo>
                    <a:pt x="433832" y="56895"/>
                  </a:lnTo>
                  <a:lnTo>
                    <a:pt x="438531" y="68706"/>
                  </a:lnTo>
                  <a:lnTo>
                    <a:pt x="403111" y="82694"/>
                  </a:lnTo>
                  <a:lnTo>
                    <a:pt x="407780" y="94517"/>
                  </a:lnTo>
                  <a:lnTo>
                    <a:pt x="443230" y="80517"/>
                  </a:lnTo>
                  <a:lnTo>
                    <a:pt x="572907" y="80517"/>
                  </a:lnTo>
                  <a:lnTo>
                    <a:pt x="594101" y="56895"/>
                  </a:lnTo>
                  <a:close/>
                </a:path>
                <a:path w="625475" h="299085">
                  <a:moveTo>
                    <a:pt x="433832" y="56895"/>
                  </a:moveTo>
                  <a:lnTo>
                    <a:pt x="398443" y="70871"/>
                  </a:lnTo>
                  <a:lnTo>
                    <a:pt x="403111" y="82694"/>
                  </a:lnTo>
                  <a:lnTo>
                    <a:pt x="438531" y="68706"/>
                  </a:lnTo>
                  <a:lnTo>
                    <a:pt x="433832" y="56895"/>
                  </a:lnTo>
                  <a:close/>
                </a:path>
                <a:path w="625475" h="299085">
                  <a:moveTo>
                    <a:pt x="370459" y="0"/>
                  </a:moveTo>
                  <a:lnTo>
                    <a:pt x="398443" y="70871"/>
                  </a:lnTo>
                  <a:lnTo>
                    <a:pt x="433832" y="56895"/>
                  </a:lnTo>
                  <a:lnTo>
                    <a:pt x="594101" y="56895"/>
                  </a:lnTo>
                  <a:lnTo>
                    <a:pt x="625094" y="22351"/>
                  </a:lnTo>
                  <a:lnTo>
                    <a:pt x="3704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410080" y="4516230"/>
            <a:ext cx="1863725" cy="9804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800" b="1" spc="-5" dirty="0">
                <a:latin typeface="Times New Roman"/>
                <a:cs typeface="Times New Roman"/>
              </a:rPr>
              <a:t>Gece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400" b="1" dirty="0">
                <a:latin typeface="Times New Roman"/>
                <a:cs typeface="Times New Roman"/>
              </a:rPr>
              <a:t>Kara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Meltemi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62065" y="4494791"/>
            <a:ext cx="1931670" cy="98107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785"/>
              </a:spcBef>
            </a:pPr>
            <a:r>
              <a:rPr sz="2800" b="1" dirty="0">
                <a:latin typeface="Times New Roman"/>
                <a:cs typeface="Times New Roman"/>
              </a:rPr>
              <a:t>Gündüz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2400" b="1" spc="-5" dirty="0">
                <a:latin typeface="Times New Roman"/>
                <a:cs typeface="Times New Roman"/>
              </a:rPr>
              <a:t>Deniz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Meltemi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597" y="375030"/>
            <a:ext cx="39579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Kara ve </a:t>
            </a:r>
            <a:r>
              <a:rPr sz="2800" spc="-10" dirty="0"/>
              <a:t>Deniz</a:t>
            </a:r>
            <a:r>
              <a:rPr sz="2800" spc="-35" dirty="0"/>
              <a:t> </a:t>
            </a:r>
            <a:r>
              <a:rPr sz="2800" spc="-5" dirty="0"/>
              <a:t>Meltemleri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467868" y="1196339"/>
            <a:ext cx="8136635" cy="5245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8695" y="2631948"/>
            <a:ext cx="2219325" cy="1838325"/>
            <a:chOff x="1758695" y="2631948"/>
            <a:chExt cx="2219325" cy="1838325"/>
          </a:xfrm>
        </p:grpSpPr>
        <p:sp>
          <p:nvSpPr>
            <p:cNvPr id="3" name="object 3"/>
            <p:cNvSpPr/>
            <p:nvPr/>
          </p:nvSpPr>
          <p:spPr>
            <a:xfrm>
              <a:off x="1763267" y="2636520"/>
              <a:ext cx="2209800" cy="1828800"/>
            </a:xfrm>
            <a:custGeom>
              <a:avLst/>
              <a:gdLst/>
              <a:ahLst/>
              <a:cxnLst/>
              <a:rect l="l" t="t" r="r" b="b"/>
              <a:pathLst>
                <a:path w="2209800" h="1828800">
                  <a:moveTo>
                    <a:pt x="1104900" y="0"/>
                  </a:moveTo>
                  <a:lnTo>
                    <a:pt x="1052886" y="995"/>
                  </a:lnTo>
                  <a:lnTo>
                    <a:pt x="1001491" y="3952"/>
                  </a:lnTo>
                  <a:lnTo>
                    <a:pt x="950768" y="8826"/>
                  </a:lnTo>
                  <a:lnTo>
                    <a:pt x="900770" y="15575"/>
                  </a:lnTo>
                  <a:lnTo>
                    <a:pt x="851551" y="24152"/>
                  </a:lnTo>
                  <a:lnTo>
                    <a:pt x="803163" y="34516"/>
                  </a:lnTo>
                  <a:lnTo>
                    <a:pt x="755660" y="46622"/>
                  </a:lnTo>
                  <a:lnTo>
                    <a:pt x="709094" y="60425"/>
                  </a:lnTo>
                  <a:lnTo>
                    <a:pt x="663518" y="75883"/>
                  </a:lnTo>
                  <a:lnTo>
                    <a:pt x="618986" y="92950"/>
                  </a:lnTo>
                  <a:lnTo>
                    <a:pt x="575550" y="111584"/>
                  </a:lnTo>
                  <a:lnTo>
                    <a:pt x="533264" y="131740"/>
                  </a:lnTo>
                  <a:lnTo>
                    <a:pt x="492181" y="153374"/>
                  </a:lnTo>
                  <a:lnTo>
                    <a:pt x="452353" y="176442"/>
                  </a:lnTo>
                  <a:lnTo>
                    <a:pt x="413834" y="200901"/>
                  </a:lnTo>
                  <a:lnTo>
                    <a:pt x="376677" y="226706"/>
                  </a:lnTo>
                  <a:lnTo>
                    <a:pt x="340935" y="253814"/>
                  </a:lnTo>
                  <a:lnTo>
                    <a:pt x="306661" y="282180"/>
                  </a:lnTo>
                  <a:lnTo>
                    <a:pt x="273908" y="311761"/>
                  </a:lnTo>
                  <a:lnTo>
                    <a:pt x="242729" y="342513"/>
                  </a:lnTo>
                  <a:lnTo>
                    <a:pt x="213177" y="374391"/>
                  </a:lnTo>
                  <a:lnTo>
                    <a:pt x="185305" y="407353"/>
                  </a:lnTo>
                  <a:lnTo>
                    <a:pt x="159166" y="441353"/>
                  </a:lnTo>
                  <a:lnTo>
                    <a:pt x="134813" y="476348"/>
                  </a:lnTo>
                  <a:lnTo>
                    <a:pt x="112300" y="512295"/>
                  </a:lnTo>
                  <a:lnTo>
                    <a:pt x="91679" y="549148"/>
                  </a:lnTo>
                  <a:lnTo>
                    <a:pt x="73004" y="586865"/>
                  </a:lnTo>
                  <a:lnTo>
                    <a:pt x="56327" y="625400"/>
                  </a:lnTo>
                  <a:lnTo>
                    <a:pt x="41701" y="664711"/>
                  </a:lnTo>
                  <a:lnTo>
                    <a:pt x="29180" y="704754"/>
                  </a:lnTo>
                  <a:lnTo>
                    <a:pt x="18816" y="745484"/>
                  </a:lnTo>
                  <a:lnTo>
                    <a:pt x="10664" y="786857"/>
                  </a:lnTo>
                  <a:lnTo>
                    <a:pt x="4774" y="828830"/>
                  </a:lnTo>
                  <a:lnTo>
                    <a:pt x="1202" y="871359"/>
                  </a:lnTo>
                  <a:lnTo>
                    <a:pt x="0" y="914400"/>
                  </a:lnTo>
                  <a:lnTo>
                    <a:pt x="1202" y="957440"/>
                  </a:lnTo>
                  <a:lnTo>
                    <a:pt x="4774" y="999969"/>
                  </a:lnTo>
                  <a:lnTo>
                    <a:pt x="10664" y="1041942"/>
                  </a:lnTo>
                  <a:lnTo>
                    <a:pt x="18816" y="1083315"/>
                  </a:lnTo>
                  <a:lnTo>
                    <a:pt x="29180" y="1124045"/>
                  </a:lnTo>
                  <a:lnTo>
                    <a:pt x="41701" y="1164088"/>
                  </a:lnTo>
                  <a:lnTo>
                    <a:pt x="56327" y="1203399"/>
                  </a:lnTo>
                  <a:lnTo>
                    <a:pt x="73004" y="1241934"/>
                  </a:lnTo>
                  <a:lnTo>
                    <a:pt x="91679" y="1279651"/>
                  </a:lnTo>
                  <a:lnTo>
                    <a:pt x="112300" y="1316504"/>
                  </a:lnTo>
                  <a:lnTo>
                    <a:pt x="134813" y="1352451"/>
                  </a:lnTo>
                  <a:lnTo>
                    <a:pt x="159166" y="1387446"/>
                  </a:lnTo>
                  <a:lnTo>
                    <a:pt x="185305" y="1421446"/>
                  </a:lnTo>
                  <a:lnTo>
                    <a:pt x="213177" y="1454408"/>
                  </a:lnTo>
                  <a:lnTo>
                    <a:pt x="242729" y="1486286"/>
                  </a:lnTo>
                  <a:lnTo>
                    <a:pt x="273908" y="1517038"/>
                  </a:lnTo>
                  <a:lnTo>
                    <a:pt x="306661" y="1546619"/>
                  </a:lnTo>
                  <a:lnTo>
                    <a:pt x="340935" y="1574985"/>
                  </a:lnTo>
                  <a:lnTo>
                    <a:pt x="376677" y="1602093"/>
                  </a:lnTo>
                  <a:lnTo>
                    <a:pt x="413834" y="1627898"/>
                  </a:lnTo>
                  <a:lnTo>
                    <a:pt x="452353" y="1652357"/>
                  </a:lnTo>
                  <a:lnTo>
                    <a:pt x="492181" y="1675425"/>
                  </a:lnTo>
                  <a:lnTo>
                    <a:pt x="533264" y="1697059"/>
                  </a:lnTo>
                  <a:lnTo>
                    <a:pt x="575550" y="1717215"/>
                  </a:lnTo>
                  <a:lnTo>
                    <a:pt x="618986" y="1735849"/>
                  </a:lnTo>
                  <a:lnTo>
                    <a:pt x="663518" y="1752916"/>
                  </a:lnTo>
                  <a:lnTo>
                    <a:pt x="709094" y="1768374"/>
                  </a:lnTo>
                  <a:lnTo>
                    <a:pt x="755660" y="1782177"/>
                  </a:lnTo>
                  <a:lnTo>
                    <a:pt x="803163" y="1794283"/>
                  </a:lnTo>
                  <a:lnTo>
                    <a:pt x="851551" y="1804647"/>
                  </a:lnTo>
                  <a:lnTo>
                    <a:pt x="900770" y="1813224"/>
                  </a:lnTo>
                  <a:lnTo>
                    <a:pt x="950768" y="1819973"/>
                  </a:lnTo>
                  <a:lnTo>
                    <a:pt x="1001491" y="1824847"/>
                  </a:lnTo>
                  <a:lnTo>
                    <a:pt x="1052886" y="1827804"/>
                  </a:lnTo>
                  <a:lnTo>
                    <a:pt x="1104900" y="1828799"/>
                  </a:lnTo>
                  <a:lnTo>
                    <a:pt x="1156913" y="1827804"/>
                  </a:lnTo>
                  <a:lnTo>
                    <a:pt x="1208308" y="1824847"/>
                  </a:lnTo>
                  <a:lnTo>
                    <a:pt x="1259031" y="1819973"/>
                  </a:lnTo>
                  <a:lnTo>
                    <a:pt x="1309029" y="1813224"/>
                  </a:lnTo>
                  <a:lnTo>
                    <a:pt x="1358248" y="1804647"/>
                  </a:lnTo>
                  <a:lnTo>
                    <a:pt x="1406636" y="1794283"/>
                  </a:lnTo>
                  <a:lnTo>
                    <a:pt x="1454139" y="1782177"/>
                  </a:lnTo>
                  <a:lnTo>
                    <a:pt x="1500705" y="1768374"/>
                  </a:lnTo>
                  <a:lnTo>
                    <a:pt x="1546281" y="1752916"/>
                  </a:lnTo>
                  <a:lnTo>
                    <a:pt x="1590813" y="1735849"/>
                  </a:lnTo>
                  <a:lnTo>
                    <a:pt x="1634249" y="1717215"/>
                  </a:lnTo>
                  <a:lnTo>
                    <a:pt x="1676535" y="1697059"/>
                  </a:lnTo>
                  <a:lnTo>
                    <a:pt x="1717618" y="1675425"/>
                  </a:lnTo>
                  <a:lnTo>
                    <a:pt x="1757446" y="1652357"/>
                  </a:lnTo>
                  <a:lnTo>
                    <a:pt x="1795965" y="1627898"/>
                  </a:lnTo>
                  <a:lnTo>
                    <a:pt x="1833122" y="1602093"/>
                  </a:lnTo>
                  <a:lnTo>
                    <a:pt x="1868864" y="1574985"/>
                  </a:lnTo>
                  <a:lnTo>
                    <a:pt x="1903138" y="1546619"/>
                  </a:lnTo>
                  <a:lnTo>
                    <a:pt x="1935891" y="1517038"/>
                  </a:lnTo>
                  <a:lnTo>
                    <a:pt x="1967070" y="1486286"/>
                  </a:lnTo>
                  <a:lnTo>
                    <a:pt x="1996622" y="1454408"/>
                  </a:lnTo>
                  <a:lnTo>
                    <a:pt x="2024494" y="1421446"/>
                  </a:lnTo>
                  <a:lnTo>
                    <a:pt x="2050633" y="1387446"/>
                  </a:lnTo>
                  <a:lnTo>
                    <a:pt x="2074986" y="1352451"/>
                  </a:lnTo>
                  <a:lnTo>
                    <a:pt x="2097499" y="1316504"/>
                  </a:lnTo>
                  <a:lnTo>
                    <a:pt x="2118120" y="1279651"/>
                  </a:lnTo>
                  <a:lnTo>
                    <a:pt x="2136795" y="1241934"/>
                  </a:lnTo>
                  <a:lnTo>
                    <a:pt x="2153472" y="1203399"/>
                  </a:lnTo>
                  <a:lnTo>
                    <a:pt x="2168098" y="1164088"/>
                  </a:lnTo>
                  <a:lnTo>
                    <a:pt x="2180619" y="1124045"/>
                  </a:lnTo>
                  <a:lnTo>
                    <a:pt x="2190983" y="1083315"/>
                  </a:lnTo>
                  <a:lnTo>
                    <a:pt x="2199135" y="1041942"/>
                  </a:lnTo>
                  <a:lnTo>
                    <a:pt x="2205025" y="999969"/>
                  </a:lnTo>
                  <a:lnTo>
                    <a:pt x="2208597" y="957440"/>
                  </a:lnTo>
                  <a:lnTo>
                    <a:pt x="2209799" y="914400"/>
                  </a:lnTo>
                  <a:lnTo>
                    <a:pt x="2208597" y="871359"/>
                  </a:lnTo>
                  <a:lnTo>
                    <a:pt x="2205025" y="828830"/>
                  </a:lnTo>
                  <a:lnTo>
                    <a:pt x="2199135" y="786857"/>
                  </a:lnTo>
                  <a:lnTo>
                    <a:pt x="2190983" y="745484"/>
                  </a:lnTo>
                  <a:lnTo>
                    <a:pt x="2180619" y="704754"/>
                  </a:lnTo>
                  <a:lnTo>
                    <a:pt x="2168098" y="664711"/>
                  </a:lnTo>
                  <a:lnTo>
                    <a:pt x="2153472" y="625400"/>
                  </a:lnTo>
                  <a:lnTo>
                    <a:pt x="2136795" y="586865"/>
                  </a:lnTo>
                  <a:lnTo>
                    <a:pt x="2118120" y="549148"/>
                  </a:lnTo>
                  <a:lnTo>
                    <a:pt x="2097499" y="512295"/>
                  </a:lnTo>
                  <a:lnTo>
                    <a:pt x="2074986" y="476348"/>
                  </a:lnTo>
                  <a:lnTo>
                    <a:pt x="2050633" y="441353"/>
                  </a:lnTo>
                  <a:lnTo>
                    <a:pt x="2024494" y="407353"/>
                  </a:lnTo>
                  <a:lnTo>
                    <a:pt x="1996622" y="374391"/>
                  </a:lnTo>
                  <a:lnTo>
                    <a:pt x="1967070" y="342513"/>
                  </a:lnTo>
                  <a:lnTo>
                    <a:pt x="1935891" y="311761"/>
                  </a:lnTo>
                  <a:lnTo>
                    <a:pt x="1903138" y="282180"/>
                  </a:lnTo>
                  <a:lnTo>
                    <a:pt x="1868864" y="253814"/>
                  </a:lnTo>
                  <a:lnTo>
                    <a:pt x="1833122" y="226706"/>
                  </a:lnTo>
                  <a:lnTo>
                    <a:pt x="1795965" y="200901"/>
                  </a:lnTo>
                  <a:lnTo>
                    <a:pt x="1757446" y="176442"/>
                  </a:lnTo>
                  <a:lnTo>
                    <a:pt x="1717618" y="153374"/>
                  </a:lnTo>
                  <a:lnTo>
                    <a:pt x="1676535" y="131740"/>
                  </a:lnTo>
                  <a:lnTo>
                    <a:pt x="1634249" y="111584"/>
                  </a:lnTo>
                  <a:lnTo>
                    <a:pt x="1590813" y="92950"/>
                  </a:lnTo>
                  <a:lnTo>
                    <a:pt x="1546281" y="75883"/>
                  </a:lnTo>
                  <a:lnTo>
                    <a:pt x="1500705" y="60425"/>
                  </a:lnTo>
                  <a:lnTo>
                    <a:pt x="1454139" y="46622"/>
                  </a:lnTo>
                  <a:lnTo>
                    <a:pt x="1406636" y="34516"/>
                  </a:lnTo>
                  <a:lnTo>
                    <a:pt x="1358248" y="24152"/>
                  </a:lnTo>
                  <a:lnTo>
                    <a:pt x="1309029" y="15575"/>
                  </a:lnTo>
                  <a:lnTo>
                    <a:pt x="1259031" y="8826"/>
                  </a:lnTo>
                  <a:lnTo>
                    <a:pt x="1208308" y="3952"/>
                  </a:lnTo>
                  <a:lnTo>
                    <a:pt x="1156913" y="995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3267" y="2636520"/>
              <a:ext cx="2209800" cy="1828800"/>
            </a:xfrm>
            <a:custGeom>
              <a:avLst/>
              <a:gdLst/>
              <a:ahLst/>
              <a:cxnLst/>
              <a:rect l="l" t="t" r="r" b="b"/>
              <a:pathLst>
                <a:path w="2209800" h="1828800">
                  <a:moveTo>
                    <a:pt x="0" y="914400"/>
                  </a:moveTo>
                  <a:lnTo>
                    <a:pt x="1202" y="871359"/>
                  </a:lnTo>
                  <a:lnTo>
                    <a:pt x="4774" y="828830"/>
                  </a:lnTo>
                  <a:lnTo>
                    <a:pt x="10664" y="786857"/>
                  </a:lnTo>
                  <a:lnTo>
                    <a:pt x="18816" y="745484"/>
                  </a:lnTo>
                  <a:lnTo>
                    <a:pt x="29180" y="704754"/>
                  </a:lnTo>
                  <a:lnTo>
                    <a:pt x="41701" y="664711"/>
                  </a:lnTo>
                  <a:lnTo>
                    <a:pt x="56327" y="625400"/>
                  </a:lnTo>
                  <a:lnTo>
                    <a:pt x="73004" y="586865"/>
                  </a:lnTo>
                  <a:lnTo>
                    <a:pt x="91679" y="549148"/>
                  </a:lnTo>
                  <a:lnTo>
                    <a:pt x="112300" y="512295"/>
                  </a:lnTo>
                  <a:lnTo>
                    <a:pt x="134813" y="476348"/>
                  </a:lnTo>
                  <a:lnTo>
                    <a:pt x="159166" y="441353"/>
                  </a:lnTo>
                  <a:lnTo>
                    <a:pt x="185305" y="407353"/>
                  </a:lnTo>
                  <a:lnTo>
                    <a:pt x="213177" y="374391"/>
                  </a:lnTo>
                  <a:lnTo>
                    <a:pt x="242729" y="342513"/>
                  </a:lnTo>
                  <a:lnTo>
                    <a:pt x="273908" y="311761"/>
                  </a:lnTo>
                  <a:lnTo>
                    <a:pt x="306661" y="282180"/>
                  </a:lnTo>
                  <a:lnTo>
                    <a:pt x="340935" y="253814"/>
                  </a:lnTo>
                  <a:lnTo>
                    <a:pt x="376677" y="226706"/>
                  </a:lnTo>
                  <a:lnTo>
                    <a:pt x="413834" y="200901"/>
                  </a:lnTo>
                  <a:lnTo>
                    <a:pt x="452353" y="176442"/>
                  </a:lnTo>
                  <a:lnTo>
                    <a:pt x="492181" y="153374"/>
                  </a:lnTo>
                  <a:lnTo>
                    <a:pt x="533264" y="131740"/>
                  </a:lnTo>
                  <a:lnTo>
                    <a:pt x="575550" y="111584"/>
                  </a:lnTo>
                  <a:lnTo>
                    <a:pt x="618986" y="92950"/>
                  </a:lnTo>
                  <a:lnTo>
                    <a:pt x="663518" y="75883"/>
                  </a:lnTo>
                  <a:lnTo>
                    <a:pt x="709094" y="60425"/>
                  </a:lnTo>
                  <a:lnTo>
                    <a:pt x="755660" y="46622"/>
                  </a:lnTo>
                  <a:lnTo>
                    <a:pt x="803163" y="34516"/>
                  </a:lnTo>
                  <a:lnTo>
                    <a:pt x="851551" y="24152"/>
                  </a:lnTo>
                  <a:lnTo>
                    <a:pt x="900770" y="15575"/>
                  </a:lnTo>
                  <a:lnTo>
                    <a:pt x="950768" y="8826"/>
                  </a:lnTo>
                  <a:lnTo>
                    <a:pt x="1001491" y="3952"/>
                  </a:lnTo>
                  <a:lnTo>
                    <a:pt x="1052886" y="995"/>
                  </a:lnTo>
                  <a:lnTo>
                    <a:pt x="1104900" y="0"/>
                  </a:lnTo>
                  <a:lnTo>
                    <a:pt x="1156913" y="995"/>
                  </a:lnTo>
                  <a:lnTo>
                    <a:pt x="1208308" y="3952"/>
                  </a:lnTo>
                  <a:lnTo>
                    <a:pt x="1259031" y="8826"/>
                  </a:lnTo>
                  <a:lnTo>
                    <a:pt x="1309029" y="15575"/>
                  </a:lnTo>
                  <a:lnTo>
                    <a:pt x="1358248" y="24152"/>
                  </a:lnTo>
                  <a:lnTo>
                    <a:pt x="1406636" y="34516"/>
                  </a:lnTo>
                  <a:lnTo>
                    <a:pt x="1454139" y="46622"/>
                  </a:lnTo>
                  <a:lnTo>
                    <a:pt x="1500705" y="60425"/>
                  </a:lnTo>
                  <a:lnTo>
                    <a:pt x="1546281" y="75883"/>
                  </a:lnTo>
                  <a:lnTo>
                    <a:pt x="1590813" y="92950"/>
                  </a:lnTo>
                  <a:lnTo>
                    <a:pt x="1634249" y="111584"/>
                  </a:lnTo>
                  <a:lnTo>
                    <a:pt x="1676535" y="131740"/>
                  </a:lnTo>
                  <a:lnTo>
                    <a:pt x="1717618" y="153374"/>
                  </a:lnTo>
                  <a:lnTo>
                    <a:pt x="1757446" y="176442"/>
                  </a:lnTo>
                  <a:lnTo>
                    <a:pt x="1795965" y="200901"/>
                  </a:lnTo>
                  <a:lnTo>
                    <a:pt x="1833122" y="226706"/>
                  </a:lnTo>
                  <a:lnTo>
                    <a:pt x="1868864" y="253814"/>
                  </a:lnTo>
                  <a:lnTo>
                    <a:pt x="1903138" y="282180"/>
                  </a:lnTo>
                  <a:lnTo>
                    <a:pt x="1935891" y="311761"/>
                  </a:lnTo>
                  <a:lnTo>
                    <a:pt x="1967070" y="342513"/>
                  </a:lnTo>
                  <a:lnTo>
                    <a:pt x="1996622" y="374391"/>
                  </a:lnTo>
                  <a:lnTo>
                    <a:pt x="2024494" y="407353"/>
                  </a:lnTo>
                  <a:lnTo>
                    <a:pt x="2050633" y="441353"/>
                  </a:lnTo>
                  <a:lnTo>
                    <a:pt x="2074986" y="476348"/>
                  </a:lnTo>
                  <a:lnTo>
                    <a:pt x="2097499" y="512295"/>
                  </a:lnTo>
                  <a:lnTo>
                    <a:pt x="2118120" y="549148"/>
                  </a:lnTo>
                  <a:lnTo>
                    <a:pt x="2136795" y="586865"/>
                  </a:lnTo>
                  <a:lnTo>
                    <a:pt x="2153472" y="625400"/>
                  </a:lnTo>
                  <a:lnTo>
                    <a:pt x="2168098" y="664711"/>
                  </a:lnTo>
                  <a:lnTo>
                    <a:pt x="2180619" y="704754"/>
                  </a:lnTo>
                  <a:lnTo>
                    <a:pt x="2190983" y="745484"/>
                  </a:lnTo>
                  <a:lnTo>
                    <a:pt x="2199135" y="786857"/>
                  </a:lnTo>
                  <a:lnTo>
                    <a:pt x="2205025" y="828830"/>
                  </a:lnTo>
                  <a:lnTo>
                    <a:pt x="2208597" y="871359"/>
                  </a:lnTo>
                  <a:lnTo>
                    <a:pt x="2209799" y="914400"/>
                  </a:lnTo>
                  <a:lnTo>
                    <a:pt x="2208597" y="957440"/>
                  </a:lnTo>
                  <a:lnTo>
                    <a:pt x="2205025" y="999969"/>
                  </a:lnTo>
                  <a:lnTo>
                    <a:pt x="2199135" y="1041942"/>
                  </a:lnTo>
                  <a:lnTo>
                    <a:pt x="2190983" y="1083315"/>
                  </a:lnTo>
                  <a:lnTo>
                    <a:pt x="2180619" y="1124045"/>
                  </a:lnTo>
                  <a:lnTo>
                    <a:pt x="2168098" y="1164088"/>
                  </a:lnTo>
                  <a:lnTo>
                    <a:pt x="2153472" y="1203399"/>
                  </a:lnTo>
                  <a:lnTo>
                    <a:pt x="2136795" y="1241934"/>
                  </a:lnTo>
                  <a:lnTo>
                    <a:pt x="2118120" y="1279651"/>
                  </a:lnTo>
                  <a:lnTo>
                    <a:pt x="2097499" y="1316504"/>
                  </a:lnTo>
                  <a:lnTo>
                    <a:pt x="2074986" y="1352451"/>
                  </a:lnTo>
                  <a:lnTo>
                    <a:pt x="2050633" y="1387446"/>
                  </a:lnTo>
                  <a:lnTo>
                    <a:pt x="2024494" y="1421446"/>
                  </a:lnTo>
                  <a:lnTo>
                    <a:pt x="1996622" y="1454408"/>
                  </a:lnTo>
                  <a:lnTo>
                    <a:pt x="1967070" y="1486286"/>
                  </a:lnTo>
                  <a:lnTo>
                    <a:pt x="1935891" y="1517038"/>
                  </a:lnTo>
                  <a:lnTo>
                    <a:pt x="1903138" y="1546619"/>
                  </a:lnTo>
                  <a:lnTo>
                    <a:pt x="1868864" y="1574985"/>
                  </a:lnTo>
                  <a:lnTo>
                    <a:pt x="1833122" y="1602093"/>
                  </a:lnTo>
                  <a:lnTo>
                    <a:pt x="1795965" y="1627898"/>
                  </a:lnTo>
                  <a:lnTo>
                    <a:pt x="1757446" y="1652357"/>
                  </a:lnTo>
                  <a:lnTo>
                    <a:pt x="1717618" y="1675425"/>
                  </a:lnTo>
                  <a:lnTo>
                    <a:pt x="1676535" y="1697059"/>
                  </a:lnTo>
                  <a:lnTo>
                    <a:pt x="1634249" y="1717215"/>
                  </a:lnTo>
                  <a:lnTo>
                    <a:pt x="1590813" y="1735849"/>
                  </a:lnTo>
                  <a:lnTo>
                    <a:pt x="1546281" y="1752916"/>
                  </a:lnTo>
                  <a:lnTo>
                    <a:pt x="1500705" y="1768374"/>
                  </a:lnTo>
                  <a:lnTo>
                    <a:pt x="1454139" y="1782177"/>
                  </a:lnTo>
                  <a:lnTo>
                    <a:pt x="1406636" y="1794283"/>
                  </a:lnTo>
                  <a:lnTo>
                    <a:pt x="1358248" y="1804647"/>
                  </a:lnTo>
                  <a:lnTo>
                    <a:pt x="1309029" y="1813224"/>
                  </a:lnTo>
                  <a:lnTo>
                    <a:pt x="1259031" y="1819973"/>
                  </a:lnTo>
                  <a:lnTo>
                    <a:pt x="1208308" y="1824847"/>
                  </a:lnTo>
                  <a:lnTo>
                    <a:pt x="1156913" y="1827804"/>
                  </a:lnTo>
                  <a:lnTo>
                    <a:pt x="1104900" y="1828799"/>
                  </a:lnTo>
                  <a:lnTo>
                    <a:pt x="1052886" y="1827804"/>
                  </a:lnTo>
                  <a:lnTo>
                    <a:pt x="1001491" y="1824847"/>
                  </a:lnTo>
                  <a:lnTo>
                    <a:pt x="950768" y="1819973"/>
                  </a:lnTo>
                  <a:lnTo>
                    <a:pt x="900770" y="1813224"/>
                  </a:lnTo>
                  <a:lnTo>
                    <a:pt x="851551" y="1804647"/>
                  </a:lnTo>
                  <a:lnTo>
                    <a:pt x="803163" y="1794283"/>
                  </a:lnTo>
                  <a:lnTo>
                    <a:pt x="755660" y="1782177"/>
                  </a:lnTo>
                  <a:lnTo>
                    <a:pt x="709094" y="1768374"/>
                  </a:lnTo>
                  <a:lnTo>
                    <a:pt x="663518" y="1752916"/>
                  </a:lnTo>
                  <a:lnTo>
                    <a:pt x="618986" y="1735849"/>
                  </a:lnTo>
                  <a:lnTo>
                    <a:pt x="575550" y="1717215"/>
                  </a:lnTo>
                  <a:lnTo>
                    <a:pt x="533264" y="1697059"/>
                  </a:lnTo>
                  <a:lnTo>
                    <a:pt x="492181" y="1675425"/>
                  </a:lnTo>
                  <a:lnTo>
                    <a:pt x="452353" y="1652357"/>
                  </a:lnTo>
                  <a:lnTo>
                    <a:pt x="413834" y="1627898"/>
                  </a:lnTo>
                  <a:lnTo>
                    <a:pt x="376677" y="1602093"/>
                  </a:lnTo>
                  <a:lnTo>
                    <a:pt x="340935" y="1574985"/>
                  </a:lnTo>
                  <a:lnTo>
                    <a:pt x="306661" y="1546619"/>
                  </a:lnTo>
                  <a:lnTo>
                    <a:pt x="273908" y="1517038"/>
                  </a:lnTo>
                  <a:lnTo>
                    <a:pt x="242729" y="1486286"/>
                  </a:lnTo>
                  <a:lnTo>
                    <a:pt x="213177" y="1454408"/>
                  </a:lnTo>
                  <a:lnTo>
                    <a:pt x="185305" y="1421446"/>
                  </a:lnTo>
                  <a:lnTo>
                    <a:pt x="159166" y="1387446"/>
                  </a:lnTo>
                  <a:lnTo>
                    <a:pt x="134813" y="1352451"/>
                  </a:lnTo>
                  <a:lnTo>
                    <a:pt x="112300" y="1316504"/>
                  </a:lnTo>
                  <a:lnTo>
                    <a:pt x="91679" y="1279651"/>
                  </a:lnTo>
                  <a:lnTo>
                    <a:pt x="73004" y="1241934"/>
                  </a:lnTo>
                  <a:lnTo>
                    <a:pt x="56327" y="1203399"/>
                  </a:lnTo>
                  <a:lnTo>
                    <a:pt x="41701" y="1164088"/>
                  </a:lnTo>
                  <a:lnTo>
                    <a:pt x="29180" y="1124045"/>
                  </a:lnTo>
                  <a:lnTo>
                    <a:pt x="18816" y="1083315"/>
                  </a:lnTo>
                  <a:lnTo>
                    <a:pt x="10664" y="1041942"/>
                  </a:lnTo>
                  <a:lnTo>
                    <a:pt x="4774" y="999969"/>
                  </a:lnTo>
                  <a:lnTo>
                    <a:pt x="1202" y="957440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516623" y="3212592"/>
            <a:ext cx="719455" cy="685800"/>
          </a:xfrm>
          <a:custGeom>
            <a:avLst/>
            <a:gdLst/>
            <a:ahLst/>
            <a:cxnLst/>
            <a:rect l="l" t="t" r="r" b="b"/>
            <a:pathLst>
              <a:path w="719454" h="685800">
                <a:moveTo>
                  <a:pt x="359664" y="0"/>
                </a:moveTo>
                <a:lnTo>
                  <a:pt x="310861" y="3130"/>
                </a:lnTo>
                <a:lnTo>
                  <a:pt x="264054" y="12250"/>
                </a:lnTo>
                <a:lnTo>
                  <a:pt x="219670" y="26949"/>
                </a:lnTo>
                <a:lnTo>
                  <a:pt x="178138" y="46820"/>
                </a:lnTo>
                <a:lnTo>
                  <a:pt x="139887" y="71454"/>
                </a:lnTo>
                <a:lnTo>
                  <a:pt x="105346" y="100441"/>
                </a:lnTo>
                <a:lnTo>
                  <a:pt x="74943" y="133373"/>
                </a:lnTo>
                <a:lnTo>
                  <a:pt x="49106" y="169841"/>
                </a:lnTo>
                <a:lnTo>
                  <a:pt x="28265" y="209436"/>
                </a:lnTo>
                <a:lnTo>
                  <a:pt x="12848" y="251751"/>
                </a:lnTo>
                <a:lnTo>
                  <a:pt x="3283" y="296375"/>
                </a:lnTo>
                <a:lnTo>
                  <a:pt x="0" y="342900"/>
                </a:lnTo>
                <a:lnTo>
                  <a:pt x="3283" y="389424"/>
                </a:lnTo>
                <a:lnTo>
                  <a:pt x="12848" y="434048"/>
                </a:lnTo>
                <a:lnTo>
                  <a:pt x="28265" y="476363"/>
                </a:lnTo>
                <a:lnTo>
                  <a:pt x="49106" y="515958"/>
                </a:lnTo>
                <a:lnTo>
                  <a:pt x="74943" y="552426"/>
                </a:lnTo>
                <a:lnTo>
                  <a:pt x="105346" y="585358"/>
                </a:lnTo>
                <a:lnTo>
                  <a:pt x="139887" y="614345"/>
                </a:lnTo>
                <a:lnTo>
                  <a:pt x="178138" y="638979"/>
                </a:lnTo>
                <a:lnTo>
                  <a:pt x="219670" y="658850"/>
                </a:lnTo>
                <a:lnTo>
                  <a:pt x="264054" y="673549"/>
                </a:lnTo>
                <a:lnTo>
                  <a:pt x="310861" y="682669"/>
                </a:lnTo>
                <a:lnTo>
                  <a:pt x="359664" y="685800"/>
                </a:lnTo>
                <a:lnTo>
                  <a:pt x="408466" y="682669"/>
                </a:lnTo>
                <a:lnTo>
                  <a:pt x="455273" y="673549"/>
                </a:lnTo>
                <a:lnTo>
                  <a:pt x="499657" y="658850"/>
                </a:lnTo>
                <a:lnTo>
                  <a:pt x="541189" y="638979"/>
                </a:lnTo>
                <a:lnTo>
                  <a:pt x="579440" y="614345"/>
                </a:lnTo>
                <a:lnTo>
                  <a:pt x="613981" y="585358"/>
                </a:lnTo>
                <a:lnTo>
                  <a:pt x="644384" y="552426"/>
                </a:lnTo>
                <a:lnTo>
                  <a:pt x="670221" y="515958"/>
                </a:lnTo>
                <a:lnTo>
                  <a:pt x="691062" y="476363"/>
                </a:lnTo>
                <a:lnTo>
                  <a:pt x="706479" y="434048"/>
                </a:lnTo>
                <a:lnTo>
                  <a:pt x="716044" y="389424"/>
                </a:lnTo>
                <a:lnTo>
                  <a:pt x="719327" y="342900"/>
                </a:lnTo>
                <a:lnTo>
                  <a:pt x="716044" y="296375"/>
                </a:lnTo>
                <a:lnTo>
                  <a:pt x="706479" y="251751"/>
                </a:lnTo>
                <a:lnTo>
                  <a:pt x="691062" y="209436"/>
                </a:lnTo>
                <a:lnTo>
                  <a:pt x="670221" y="169841"/>
                </a:lnTo>
                <a:lnTo>
                  <a:pt x="644384" y="133373"/>
                </a:lnTo>
                <a:lnTo>
                  <a:pt x="613981" y="100441"/>
                </a:lnTo>
                <a:lnTo>
                  <a:pt x="579440" y="71454"/>
                </a:lnTo>
                <a:lnTo>
                  <a:pt x="541189" y="46820"/>
                </a:lnTo>
                <a:lnTo>
                  <a:pt x="499657" y="26949"/>
                </a:lnTo>
                <a:lnTo>
                  <a:pt x="455273" y="12250"/>
                </a:lnTo>
                <a:lnTo>
                  <a:pt x="408466" y="3130"/>
                </a:lnTo>
                <a:lnTo>
                  <a:pt x="35966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4120" y="3212592"/>
            <a:ext cx="792480" cy="721360"/>
          </a:xfrm>
          <a:custGeom>
            <a:avLst/>
            <a:gdLst/>
            <a:ahLst/>
            <a:cxnLst/>
            <a:rect l="l" t="t" r="r" b="b"/>
            <a:pathLst>
              <a:path w="792479" h="721360">
                <a:moveTo>
                  <a:pt x="396240" y="0"/>
                </a:moveTo>
                <a:lnTo>
                  <a:pt x="346539" y="2809"/>
                </a:lnTo>
                <a:lnTo>
                  <a:pt x="298680" y="11010"/>
                </a:lnTo>
                <a:lnTo>
                  <a:pt x="253034" y="24266"/>
                </a:lnTo>
                <a:lnTo>
                  <a:pt x="209972" y="42239"/>
                </a:lnTo>
                <a:lnTo>
                  <a:pt x="169866" y="64589"/>
                </a:lnTo>
                <a:lnTo>
                  <a:pt x="133087" y="90980"/>
                </a:lnTo>
                <a:lnTo>
                  <a:pt x="100007" y="121072"/>
                </a:lnTo>
                <a:lnTo>
                  <a:pt x="70997" y="154528"/>
                </a:lnTo>
                <a:lnTo>
                  <a:pt x="46428" y="191009"/>
                </a:lnTo>
                <a:lnTo>
                  <a:pt x="26673" y="230178"/>
                </a:lnTo>
                <a:lnTo>
                  <a:pt x="12102" y="271695"/>
                </a:lnTo>
                <a:lnTo>
                  <a:pt x="3087" y="315224"/>
                </a:lnTo>
                <a:lnTo>
                  <a:pt x="0" y="360425"/>
                </a:lnTo>
                <a:lnTo>
                  <a:pt x="3087" y="405627"/>
                </a:lnTo>
                <a:lnTo>
                  <a:pt x="12102" y="449156"/>
                </a:lnTo>
                <a:lnTo>
                  <a:pt x="26673" y="490673"/>
                </a:lnTo>
                <a:lnTo>
                  <a:pt x="46428" y="529842"/>
                </a:lnTo>
                <a:lnTo>
                  <a:pt x="70997" y="566323"/>
                </a:lnTo>
                <a:lnTo>
                  <a:pt x="100007" y="599779"/>
                </a:lnTo>
                <a:lnTo>
                  <a:pt x="133087" y="629871"/>
                </a:lnTo>
                <a:lnTo>
                  <a:pt x="169866" y="656262"/>
                </a:lnTo>
                <a:lnTo>
                  <a:pt x="209972" y="678612"/>
                </a:lnTo>
                <a:lnTo>
                  <a:pt x="253034" y="696585"/>
                </a:lnTo>
                <a:lnTo>
                  <a:pt x="298680" y="709841"/>
                </a:lnTo>
                <a:lnTo>
                  <a:pt x="346539" y="718042"/>
                </a:lnTo>
                <a:lnTo>
                  <a:pt x="396240" y="720852"/>
                </a:lnTo>
                <a:lnTo>
                  <a:pt x="445940" y="718042"/>
                </a:lnTo>
                <a:lnTo>
                  <a:pt x="493799" y="709841"/>
                </a:lnTo>
                <a:lnTo>
                  <a:pt x="539445" y="696585"/>
                </a:lnTo>
                <a:lnTo>
                  <a:pt x="582507" y="678612"/>
                </a:lnTo>
                <a:lnTo>
                  <a:pt x="622613" y="656262"/>
                </a:lnTo>
                <a:lnTo>
                  <a:pt x="659392" y="629871"/>
                </a:lnTo>
                <a:lnTo>
                  <a:pt x="692472" y="599779"/>
                </a:lnTo>
                <a:lnTo>
                  <a:pt x="721482" y="566323"/>
                </a:lnTo>
                <a:lnTo>
                  <a:pt x="746051" y="529842"/>
                </a:lnTo>
                <a:lnTo>
                  <a:pt x="765806" y="490673"/>
                </a:lnTo>
                <a:lnTo>
                  <a:pt x="780377" y="449156"/>
                </a:lnTo>
                <a:lnTo>
                  <a:pt x="789392" y="405627"/>
                </a:lnTo>
                <a:lnTo>
                  <a:pt x="792480" y="360425"/>
                </a:lnTo>
                <a:lnTo>
                  <a:pt x="789392" y="315224"/>
                </a:lnTo>
                <a:lnTo>
                  <a:pt x="780377" y="271695"/>
                </a:lnTo>
                <a:lnTo>
                  <a:pt x="765806" y="230178"/>
                </a:lnTo>
                <a:lnTo>
                  <a:pt x="746051" y="191009"/>
                </a:lnTo>
                <a:lnTo>
                  <a:pt x="721482" y="154528"/>
                </a:lnTo>
                <a:lnTo>
                  <a:pt x="692472" y="121072"/>
                </a:lnTo>
                <a:lnTo>
                  <a:pt x="659392" y="90980"/>
                </a:lnTo>
                <a:lnTo>
                  <a:pt x="622613" y="64589"/>
                </a:lnTo>
                <a:lnTo>
                  <a:pt x="582507" y="42239"/>
                </a:lnTo>
                <a:lnTo>
                  <a:pt x="539445" y="24266"/>
                </a:lnTo>
                <a:lnTo>
                  <a:pt x="493799" y="11010"/>
                </a:lnTo>
                <a:lnTo>
                  <a:pt x="445940" y="2809"/>
                </a:lnTo>
                <a:lnTo>
                  <a:pt x="39624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35123" y="1867661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9508" y="1867661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5496" y="4820767"/>
            <a:ext cx="297180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A hava </a:t>
            </a:r>
            <a:r>
              <a:rPr sz="2400" b="1" spc="-5" dirty="0">
                <a:latin typeface="Arial"/>
                <a:cs typeface="Arial"/>
              </a:rPr>
              <a:t>kütlesi </a:t>
            </a:r>
            <a:r>
              <a:rPr sz="2400" b="1" spc="-20" dirty="0">
                <a:latin typeface="Arial"/>
                <a:cs typeface="Arial"/>
              </a:rPr>
              <a:t>ısınır,  </a:t>
            </a:r>
            <a:r>
              <a:rPr sz="2400" b="1" dirty="0">
                <a:latin typeface="Arial"/>
                <a:cs typeface="Arial"/>
              </a:rPr>
              <a:t>Genleşir </a:t>
            </a:r>
            <a:r>
              <a:rPr sz="2400" b="1" spc="-5" dirty="0">
                <a:latin typeface="Arial"/>
                <a:cs typeface="Arial"/>
              </a:rPr>
              <a:t>ve</a:t>
            </a:r>
            <a:r>
              <a:rPr sz="2400" b="1" spc="-114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yükselir.  </a:t>
            </a:r>
            <a:r>
              <a:rPr sz="2400" b="1" spc="-5" dirty="0">
                <a:latin typeface="Arial"/>
                <a:cs typeface="Arial"/>
              </a:rPr>
              <a:t>Alçak basınç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oluşur.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8253" y="4637155"/>
            <a:ext cx="2870835" cy="1672589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sz="2400" b="1" dirty="0">
                <a:latin typeface="Arial"/>
                <a:cs typeface="Arial"/>
              </a:rPr>
              <a:t>B </a:t>
            </a:r>
            <a:r>
              <a:rPr sz="2400" b="1" spc="-5" dirty="0">
                <a:latin typeface="Times New Roman"/>
                <a:cs typeface="Times New Roman"/>
              </a:rPr>
              <a:t>hava kütlesi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soğur,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</a:pPr>
            <a:r>
              <a:rPr sz="2400" b="1" spc="-30" dirty="0">
                <a:latin typeface="Times New Roman"/>
                <a:cs typeface="Times New Roman"/>
              </a:rPr>
              <a:t>Sıkışır, </a:t>
            </a:r>
            <a:r>
              <a:rPr sz="2400" b="1" dirty="0">
                <a:latin typeface="Times New Roman"/>
                <a:cs typeface="Times New Roman"/>
              </a:rPr>
              <a:t>aşağı </a:t>
            </a:r>
            <a:r>
              <a:rPr sz="2400" b="1" spc="-35" dirty="0">
                <a:latin typeface="Times New Roman"/>
                <a:cs typeface="Times New Roman"/>
              </a:rPr>
              <a:t>çöker.  </a:t>
            </a:r>
            <a:r>
              <a:rPr sz="2400" b="1" spc="-5" dirty="0">
                <a:latin typeface="Times New Roman"/>
                <a:cs typeface="Times New Roman"/>
              </a:rPr>
              <a:t>Yüksek basınç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oluşur.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2384044"/>
            <a:ext cx="3537585" cy="2110740"/>
            <a:chOff x="556259" y="2384044"/>
            <a:chExt cx="3537585" cy="2110740"/>
          </a:xfrm>
        </p:grpSpPr>
        <p:sp>
          <p:nvSpPr>
            <p:cNvPr id="3" name="object 3"/>
            <p:cNvSpPr/>
            <p:nvPr/>
          </p:nvSpPr>
          <p:spPr>
            <a:xfrm>
              <a:off x="560831" y="2689860"/>
              <a:ext cx="3528060" cy="1800225"/>
            </a:xfrm>
            <a:custGeom>
              <a:avLst/>
              <a:gdLst/>
              <a:ahLst/>
              <a:cxnLst/>
              <a:rect l="l" t="t" r="r" b="b"/>
              <a:pathLst>
                <a:path w="3528060" h="1800225">
                  <a:moveTo>
                    <a:pt x="3528059" y="0"/>
                  </a:moveTo>
                  <a:lnTo>
                    <a:pt x="3023997" y="0"/>
                  </a:lnTo>
                  <a:lnTo>
                    <a:pt x="2182749" y="297814"/>
                  </a:lnTo>
                  <a:lnTo>
                    <a:pt x="1345311" y="899922"/>
                  </a:lnTo>
                  <a:lnTo>
                    <a:pt x="670775" y="1197737"/>
                  </a:lnTo>
                  <a:lnTo>
                    <a:pt x="0" y="1799844"/>
                  </a:lnTo>
                  <a:lnTo>
                    <a:pt x="3528059" y="1799844"/>
                  </a:lnTo>
                  <a:lnTo>
                    <a:pt x="3528059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0831" y="2689860"/>
              <a:ext cx="3528060" cy="1800225"/>
            </a:xfrm>
            <a:custGeom>
              <a:avLst/>
              <a:gdLst/>
              <a:ahLst/>
              <a:cxnLst/>
              <a:rect l="l" t="t" r="r" b="b"/>
              <a:pathLst>
                <a:path w="3528060" h="1800225">
                  <a:moveTo>
                    <a:pt x="0" y="1799844"/>
                  </a:moveTo>
                  <a:lnTo>
                    <a:pt x="670775" y="1197737"/>
                  </a:lnTo>
                  <a:lnTo>
                    <a:pt x="1345311" y="899922"/>
                  </a:lnTo>
                  <a:lnTo>
                    <a:pt x="2182749" y="297814"/>
                  </a:lnTo>
                  <a:lnTo>
                    <a:pt x="3023997" y="0"/>
                  </a:lnTo>
                  <a:lnTo>
                    <a:pt x="3528059" y="0"/>
                  </a:lnTo>
                  <a:lnTo>
                    <a:pt x="3528059" y="1799844"/>
                  </a:lnTo>
                  <a:lnTo>
                    <a:pt x="0" y="1799844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52749" y="2384044"/>
              <a:ext cx="629285" cy="306705"/>
            </a:xfrm>
            <a:custGeom>
              <a:avLst/>
              <a:gdLst/>
              <a:ahLst/>
              <a:cxnLst/>
              <a:rect l="l" t="t" r="r" b="b"/>
              <a:pathLst>
                <a:path w="629285" h="306705">
                  <a:moveTo>
                    <a:pt x="168020" y="95122"/>
                  </a:moveTo>
                  <a:lnTo>
                    <a:pt x="0" y="287781"/>
                  </a:lnTo>
                  <a:lnTo>
                    <a:pt x="255016" y="306577"/>
                  </a:lnTo>
                  <a:lnTo>
                    <a:pt x="231974" y="250570"/>
                  </a:lnTo>
                  <a:lnTo>
                    <a:pt x="190754" y="250570"/>
                  </a:lnTo>
                  <a:lnTo>
                    <a:pt x="185927" y="238886"/>
                  </a:lnTo>
                  <a:lnTo>
                    <a:pt x="214635" y="227075"/>
                  </a:lnTo>
                  <a:lnTo>
                    <a:pt x="181101" y="227075"/>
                  </a:lnTo>
                  <a:lnTo>
                    <a:pt x="171450" y="203580"/>
                  </a:lnTo>
                  <a:lnTo>
                    <a:pt x="199868" y="191896"/>
                  </a:lnTo>
                  <a:lnTo>
                    <a:pt x="166624" y="191896"/>
                  </a:lnTo>
                  <a:lnTo>
                    <a:pt x="161798" y="180085"/>
                  </a:lnTo>
                  <a:lnTo>
                    <a:pt x="197018" y="165605"/>
                  </a:lnTo>
                  <a:lnTo>
                    <a:pt x="168020" y="95122"/>
                  </a:lnTo>
                  <a:close/>
                </a:path>
                <a:path w="629285" h="306705">
                  <a:moveTo>
                    <a:pt x="221197" y="224376"/>
                  </a:moveTo>
                  <a:lnTo>
                    <a:pt x="185927" y="238886"/>
                  </a:lnTo>
                  <a:lnTo>
                    <a:pt x="190754" y="250570"/>
                  </a:lnTo>
                  <a:lnTo>
                    <a:pt x="226010" y="236075"/>
                  </a:lnTo>
                  <a:lnTo>
                    <a:pt x="221197" y="224376"/>
                  </a:lnTo>
                  <a:close/>
                </a:path>
                <a:path w="629285" h="306705">
                  <a:moveTo>
                    <a:pt x="226010" y="236075"/>
                  </a:moveTo>
                  <a:lnTo>
                    <a:pt x="190754" y="250570"/>
                  </a:lnTo>
                  <a:lnTo>
                    <a:pt x="231974" y="250570"/>
                  </a:lnTo>
                  <a:lnTo>
                    <a:pt x="226010" y="236075"/>
                  </a:lnTo>
                  <a:close/>
                </a:path>
                <a:path w="629285" h="306705">
                  <a:moveTo>
                    <a:pt x="623951" y="58673"/>
                  </a:moveTo>
                  <a:lnTo>
                    <a:pt x="221197" y="224376"/>
                  </a:lnTo>
                  <a:lnTo>
                    <a:pt x="226010" y="236075"/>
                  </a:lnTo>
                  <a:lnTo>
                    <a:pt x="628776" y="70484"/>
                  </a:lnTo>
                  <a:lnTo>
                    <a:pt x="623951" y="58673"/>
                  </a:lnTo>
                  <a:close/>
                </a:path>
                <a:path w="629285" h="306705">
                  <a:moveTo>
                    <a:pt x="206682" y="189095"/>
                  </a:moveTo>
                  <a:lnTo>
                    <a:pt x="171450" y="203580"/>
                  </a:lnTo>
                  <a:lnTo>
                    <a:pt x="181101" y="227075"/>
                  </a:lnTo>
                  <a:lnTo>
                    <a:pt x="216346" y="212585"/>
                  </a:lnTo>
                  <a:lnTo>
                    <a:pt x="206682" y="189095"/>
                  </a:lnTo>
                  <a:close/>
                </a:path>
                <a:path w="629285" h="306705">
                  <a:moveTo>
                    <a:pt x="216346" y="212585"/>
                  </a:moveTo>
                  <a:lnTo>
                    <a:pt x="181101" y="227075"/>
                  </a:lnTo>
                  <a:lnTo>
                    <a:pt x="214635" y="227075"/>
                  </a:lnTo>
                  <a:lnTo>
                    <a:pt x="221197" y="224376"/>
                  </a:lnTo>
                  <a:lnTo>
                    <a:pt x="216346" y="212585"/>
                  </a:lnTo>
                  <a:close/>
                </a:path>
                <a:path w="629285" h="306705">
                  <a:moveTo>
                    <a:pt x="609473" y="23494"/>
                  </a:moveTo>
                  <a:lnTo>
                    <a:pt x="206682" y="189095"/>
                  </a:lnTo>
                  <a:lnTo>
                    <a:pt x="216346" y="212585"/>
                  </a:lnTo>
                  <a:lnTo>
                    <a:pt x="619125" y="46989"/>
                  </a:lnTo>
                  <a:lnTo>
                    <a:pt x="609473" y="23494"/>
                  </a:lnTo>
                  <a:close/>
                </a:path>
                <a:path w="629285" h="306705">
                  <a:moveTo>
                    <a:pt x="197018" y="165605"/>
                  </a:moveTo>
                  <a:lnTo>
                    <a:pt x="161798" y="180085"/>
                  </a:lnTo>
                  <a:lnTo>
                    <a:pt x="166624" y="191896"/>
                  </a:lnTo>
                  <a:lnTo>
                    <a:pt x="201869" y="177396"/>
                  </a:lnTo>
                  <a:lnTo>
                    <a:pt x="197018" y="165605"/>
                  </a:lnTo>
                  <a:close/>
                </a:path>
                <a:path w="629285" h="306705">
                  <a:moveTo>
                    <a:pt x="201869" y="177396"/>
                  </a:moveTo>
                  <a:lnTo>
                    <a:pt x="166624" y="191896"/>
                  </a:lnTo>
                  <a:lnTo>
                    <a:pt x="199868" y="191896"/>
                  </a:lnTo>
                  <a:lnTo>
                    <a:pt x="206682" y="189095"/>
                  </a:lnTo>
                  <a:lnTo>
                    <a:pt x="201869" y="177396"/>
                  </a:lnTo>
                  <a:close/>
                </a:path>
                <a:path w="629285" h="306705">
                  <a:moveTo>
                    <a:pt x="599821" y="0"/>
                  </a:moveTo>
                  <a:lnTo>
                    <a:pt x="197018" y="165605"/>
                  </a:lnTo>
                  <a:lnTo>
                    <a:pt x="201869" y="177396"/>
                  </a:lnTo>
                  <a:lnTo>
                    <a:pt x="604647" y="11683"/>
                  </a:lnTo>
                  <a:lnTo>
                    <a:pt x="5998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990591" y="2612135"/>
            <a:ext cx="3711575" cy="1809114"/>
            <a:chOff x="4990591" y="2612135"/>
            <a:chExt cx="3711575" cy="1809114"/>
          </a:xfrm>
        </p:grpSpPr>
        <p:sp>
          <p:nvSpPr>
            <p:cNvPr id="7" name="object 7"/>
            <p:cNvSpPr/>
            <p:nvPr/>
          </p:nvSpPr>
          <p:spPr>
            <a:xfrm>
              <a:off x="4990591" y="3588130"/>
              <a:ext cx="629920" cy="305435"/>
            </a:xfrm>
            <a:custGeom>
              <a:avLst/>
              <a:gdLst/>
              <a:ahLst/>
              <a:cxnLst/>
              <a:rect l="l" t="t" r="r" b="b"/>
              <a:pathLst>
                <a:path w="629920" h="305435">
                  <a:moveTo>
                    <a:pt x="427458" y="129484"/>
                  </a:moveTo>
                  <a:lnTo>
                    <a:pt x="23875" y="293370"/>
                  </a:lnTo>
                  <a:lnTo>
                    <a:pt x="28575" y="305054"/>
                  </a:lnTo>
                  <a:lnTo>
                    <a:pt x="432211" y="141193"/>
                  </a:lnTo>
                  <a:lnTo>
                    <a:pt x="427458" y="129484"/>
                  </a:lnTo>
                  <a:close/>
                </a:path>
                <a:path w="629920" h="305435">
                  <a:moveTo>
                    <a:pt x="413125" y="94170"/>
                  </a:moveTo>
                  <a:lnTo>
                    <a:pt x="9525" y="258064"/>
                  </a:lnTo>
                  <a:lnTo>
                    <a:pt x="19050" y="281559"/>
                  </a:lnTo>
                  <a:lnTo>
                    <a:pt x="422676" y="117702"/>
                  </a:lnTo>
                  <a:lnTo>
                    <a:pt x="413125" y="94170"/>
                  </a:lnTo>
                  <a:close/>
                </a:path>
                <a:path w="629920" h="305435">
                  <a:moveTo>
                    <a:pt x="403546" y="70570"/>
                  </a:moveTo>
                  <a:lnTo>
                    <a:pt x="0" y="234442"/>
                  </a:lnTo>
                  <a:lnTo>
                    <a:pt x="4699" y="246253"/>
                  </a:lnTo>
                  <a:lnTo>
                    <a:pt x="408343" y="82389"/>
                  </a:lnTo>
                  <a:lnTo>
                    <a:pt x="403546" y="70570"/>
                  </a:lnTo>
                  <a:close/>
                </a:path>
                <a:path w="629920" h="305435">
                  <a:moveTo>
                    <a:pt x="545888" y="115189"/>
                  </a:moveTo>
                  <a:lnTo>
                    <a:pt x="462661" y="115189"/>
                  </a:lnTo>
                  <a:lnTo>
                    <a:pt x="467487" y="126873"/>
                  </a:lnTo>
                  <a:lnTo>
                    <a:pt x="432211" y="141193"/>
                  </a:lnTo>
                  <a:lnTo>
                    <a:pt x="460883" y="211836"/>
                  </a:lnTo>
                  <a:lnTo>
                    <a:pt x="545888" y="115189"/>
                  </a:lnTo>
                  <a:close/>
                </a:path>
                <a:path w="629920" h="305435">
                  <a:moveTo>
                    <a:pt x="462661" y="115189"/>
                  </a:moveTo>
                  <a:lnTo>
                    <a:pt x="427458" y="129484"/>
                  </a:lnTo>
                  <a:lnTo>
                    <a:pt x="432211" y="141193"/>
                  </a:lnTo>
                  <a:lnTo>
                    <a:pt x="467487" y="126873"/>
                  </a:lnTo>
                  <a:lnTo>
                    <a:pt x="462661" y="115189"/>
                  </a:lnTo>
                  <a:close/>
                </a:path>
                <a:path w="629920" h="305435">
                  <a:moveTo>
                    <a:pt x="576942" y="79883"/>
                  </a:moveTo>
                  <a:lnTo>
                    <a:pt x="448310" y="79883"/>
                  </a:lnTo>
                  <a:lnTo>
                    <a:pt x="457962" y="103378"/>
                  </a:lnTo>
                  <a:lnTo>
                    <a:pt x="422676" y="117702"/>
                  </a:lnTo>
                  <a:lnTo>
                    <a:pt x="427458" y="129484"/>
                  </a:lnTo>
                  <a:lnTo>
                    <a:pt x="462661" y="115189"/>
                  </a:lnTo>
                  <a:lnTo>
                    <a:pt x="545888" y="115189"/>
                  </a:lnTo>
                  <a:lnTo>
                    <a:pt x="576942" y="79883"/>
                  </a:lnTo>
                  <a:close/>
                </a:path>
                <a:path w="629920" h="305435">
                  <a:moveTo>
                    <a:pt x="448310" y="79883"/>
                  </a:moveTo>
                  <a:lnTo>
                    <a:pt x="413125" y="94170"/>
                  </a:lnTo>
                  <a:lnTo>
                    <a:pt x="422676" y="117702"/>
                  </a:lnTo>
                  <a:lnTo>
                    <a:pt x="457962" y="103378"/>
                  </a:lnTo>
                  <a:lnTo>
                    <a:pt x="448310" y="79883"/>
                  </a:lnTo>
                  <a:close/>
                </a:path>
                <a:path w="629920" h="305435">
                  <a:moveTo>
                    <a:pt x="597718" y="56261"/>
                  </a:moveTo>
                  <a:lnTo>
                    <a:pt x="438785" y="56261"/>
                  </a:lnTo>
                  <a:lnTo>
                    <a:pt x="443611" y="68072"/>
                  </a:lnTo>
                  <a:lnTo>
                    <a:pt x="408343" y="82389"/>
                  </a:lnTo>
                  <a:lnTo>
                    <a:pt x="413125" y="94170"/>
                  </a:lnTo>
                  <a:lnTo>
                    <a:pt x="448310" y="79883"/>
                  </a:lnTo>
                  <a:lnTo>
                    <a:pt x="576942" y="79883"/>
                  </a:lnTo>
                  <a:lnTo>
                    <a:pt x="597718" y="56261"/>
                  </a:lnTo>
                  <a:close/>
                </a:path>
                <a:path w="629920" h="305435">
                  <a:moveTo>
                    <a:pt x="438785" y="56261"/>
                  </a:moveTo>
                  <a:lnTo>
                    <a:pt x="403546" y="70570"/>
                  </a:lnTo>
                  <a:lnTo>
                    <a:pt x="408343" y="82389"/>
                  </a:lnTo>
                  <a:lnTo>
                    <a:pt x="443611" y="68072"/>
                  </a:lnTo>
                  <a:lnTo>
                    <a:pt x="438785" y="56261"/>
                  </a:lnTo>
                  <a:close/>
                </a:path>
                <a:path w="629920" h="305435">
                  <a:moveTo>
                    <a:pt x="374904" y="0"/>
                  </a:moveTo>
                  <a:lnTo>
                    <a:pt x="403546" y="70570"/>
                  </a:lnTo>
                  <a:lnTo>
                    <a:pt x="438785" y="56261"/>
                  </a:lnTo>
                  <a:lnTo>
                    <a:pt x="597718" y="56261"/>
                  </a:lnTo>
                  <a:lnTo>
                    <a:pt x="629666" y="19939"/>
                  </a:lnTo>
                  <a:lnTo>
                    <a:pt x="3749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69407" y="2616707"/>
              <a:ext cx="3528060" cy="1800225"/>
            </a:xfrm>
            <a:custGeom>
              <a:avLst/>
              <a:gdLst/>
              <a:ahLst/>
              <a:cxnLst/>
              <a:rect l="l" t="t" r="r" b="b"/>
              <a:pathLst>
                <a:path w="3528059" h="1800225">
                  <a:moveTo>
                    <a:pt x="3528060" y="0"/>
                  </a:moveTo>
                  <a:lnTo>
                    <a:pt x="3023996" y="0"/>
                  </a:lnTo>
                  <a:lnTo>
                    <a:pt x="2182748" y="297814"/>
                  </a:lnTo>
                  <a:lnTo>
                    <a:pt x="1345311" y="899921"/>
                  </a:lnTo>
                  <a:lnTo>
                    <a:pt x="670813" y="1197736"/>
                  </a:lnTo>
                  <a:lnTo>
                    <a:pt x="0" y="1799843"/>
                  </a:lnTo>
                  <a:lnTo>
                    <a:pt x="3528060" y="1799843"/>
                  </a:lnTo>
                  <a:lnTo>
                    <a:pt x="352806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69407" y="2616707"/>
              <a:ext cx="3528060" cy="1800225"/>
            </a:xfrm>
            <a:custGeom>
              <a:avLst/>
              <a:gdLst/>
              <a:ahLst/>
              <a:cxnLst/>
              <a:rect l="l" t="t" r="r" b="b"/>
              <a:pathLst>
                <a:path w="3528059" h="1800225">
                  <a:moveTo>
                    <a:pt x="0" y="1799843"/>
                  </a:moveTo>
                  <a:lnTo>
                    <a:pt x="670813" y="1197736"/>
                  </a:lnTo>
                  <a:lnTo>
                    <a:pt x="1345311" y="899921"/>
                  </a:lnTo>
                  <a:lnTo>
                    <a:pt x="2182748" y="297814"/>
                  </a:lnTo>
                  <a:lnTo>
                    <a:pt x="3023996" y="0"/>
                  </a:lnTo>
                  <a:lnTo>
                    <a:pt x="3528060" y="0"/>
                  </a:lnTo>
                  <a:lnTo>
                    <a:pt x="3528060" y="1799843"/>
                  </a:lnTo>
                  <a:lnTo>
                    <a:pt x="0" y="1799843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09522" y="4743891"/>
            <a:ext cx="1821814" cy="9105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5"/>
              </a:spcBef>
            </a:pPr>
            <a:r>
              <a:rPr sz="2400" b="1" dirty="0">
                <a:latin typeface="Times New Roman"/>
                <a:cs typeface="Times New Roman"/>
              </a:rPr>
              <a:t>Gece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b="1" spc="-5" dirty="0">
                <a:latin typeface="Arial"/>
                <a:cs typeface="Arial"/>
              </a:rPr>
              <a:t>Dağ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Meltemi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12560" y="4727194"/>
            <a:ext cx="1785620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6235">
              <a:lnSpc>
                <a:spcPct val="12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Gündüz  </a:t>
            </a:r>
            <a:r>
              <a:rPr sz="2400" b="1" spc="-60" dirty="0">
                <a:latin typeface="Times New Roman"/>
                <a:cs typeface="Times New Roman"/>
              </a:rPr>
              <a:t>Vadi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Meltemi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98850" y="2662504"/>
            <a:ext cx="567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dağ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4065" y="4099636"/>
            <a:ext cx="585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vadi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36814" y="2662504"/>
            <a:ext cx="567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dağ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83302" y="4027170"/>
            <a:ext cx="58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vadi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76625" y="430529"/>
            <a:ext cx="17360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Dağ ve</a:t>
            </a:r>
            <a:r>
              <a:rPr spc="-85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Vadi  </a:t>
            </a:r>
            <a:r>
              <a:rPr dirty="0">
                <a:latin typeface="Arial"/>
                <a:cs typeface="Arial"/>
              </a:rPr>
              <a:t>Meltemleri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047"/>
            <a:ext cx="2845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880" algn="l"/>
                <a:tab pos="139509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5.	Fön	rüzgarları: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88365"/>
            <a:ext cx="7778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9620" algn="l"/>
                <a:tab pos="2637155" algn="l"/>
                <a:tab pos="4216400" algn="l"/>
                <a:tab pos="5557520" algn="l"/>
                <a:tab pos="6744970" algn="l"/>
                <a:tab pos="7444740" algn="l"/>
              </a:tabLst>
            </a:pPr>
            <a:r>
              <a:rPr sz="2400" dirty="0">
                <a:latin typeface="Times New Roman"/>
                <a:cs typeface="Times New Roman"/>
              </a:rPr>
              <a:t>görü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ekte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2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u	rüzga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ların	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eydana	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el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-5" dirty="0">
                <a:latin typeface="Times New Roman"/>
                <a:cs typeface="Times New Roman"/>
              </a:rPr>
              <a:t>esi</a:t>
            </a:r>
            <a:r>
              <a:rPr sz="2400" dirty="0">
                <a:latin typeface="Times New Roman"/>
                <a:cs typeface="Times New Roman"/>
              </a:rPr>
              <a:t>	için	i</a:t>
            </a:r>
            <a:r>
              <a:rPr sz="2400" spc="-10" dirty="0">
                <a:latin typeface="Times New Roman"/>
                <a:cs typeface="Times New Roman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0339" y="22047"/>
            <a:ext cx="5846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677545" algn="l"/>
                <a:tab pos="2099945" algn="l"/>
                <a:tab pos="3622675" algn="l"/>
                <a:tab pos="4704715" algn="l"/>
              </a:tabLst>
            </a:pP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u	rüz</a:t>
            </a:r>
            <a:r>
              <a:rPr sz="2400" spc="-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arlar	ge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el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ikle	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ağ</a:t>
            </a:r>
            <a:r>
              <a:rPr sz="2400" spc="-10" dirty="0">
                <a:latin typeface="Times New Roman"/>
                <a:cs typeface="Times New Roman"/>
              </a:rPr>
              <a:t>lı</a:t>
            </a:r>
            <a:r>
              <a:rPr sz="2400" dirty="0">
                <a:latin typeface="Times New Roman"/>
                <a:cs typeface="Times New Roman"/>
              </a:rPr>
              <a:t>k	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lar</a:t>
            </a:r>
            <a:r>
              <a:rPr sz="2400" spc="-2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koşulun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754126"/>
            <a:ext cx="898842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bulunması </a:t>
            </a:r>
            <a:r>
              <a:rPr sz="2400" spc="-20" dirty="0">
                <a:latin typeface="Times New Roman"/>
                <a:cs typeface="Times New Roman"/>
              </a:rPr>
              <a:t>gerekir. </a:t>
            </a:r>
            <a:r>
              <a:rPr sz="2400" spc="-5" dirty="0">
                <a:latin typeface="Times New Roman"/>
                <a:cs typeface="Times New Roman"/>
              </a:rPr>
              <a:t>Bunlardan birincisi hava kütlelerinin </a:t>
            </a:r>
            <a:r>
              <a:rPr sz="2400" dirty="0">
                <a:latin typeface="Times New Roman"/>
                <a:cs typeface="Times New Roman"/>
              </a:rPr>
              <a:t>bir yerden </a:t>
            </a:r>
            <a:r>
              <a:rPr sz="2400" spc="-5" dirty="0">
                <a:latin typeface="Times New Roman"/>
                <a:cs typeface="Times New Roman"/>
              </a:rPr>
              <a:t>diğer 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yere hareket etmeleri, ikincisi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hareket yönlerinde </a:t>
            </a:r>
            <a:r>
              <a:rPr sz="2400" dirty="0">
                <a:latin typeface="Times New Roman"/>
                <a:cs typeface="Times New Roman"/>
              </a:rPr>
              <a:t>yüksek </a:t>
            </a:r>
            <a:r>
              <a:rPr sz="2400" spc="-5" dirty="0">
                <a:latin typeface="Times New Roman"/>
                <a:cs typeface="Times New Roman"/>
              </a:rPr>
              <a:t>bir  engelin </a:t>
            </a:r>
            <a:r>
              <a:rPr sz="2400" dirty="0">
                <a:latin typeface="Times New Roman"/>
                <a:cs typeface="Times New Roman"/>
              </a:rPr>
              <a:t>yani dağın </a:t>
            </a:r>
            <a:r>
              <a:rPr sz="2400" spc="-15" dirty="0">
                <a:latin typeface="Times New Roman"/>
                <a:cs typeface="Times New Roman"/>
              </a:rPr>
              <a:t>bulunmasıdır. </a:t>
            </a:r>
            <a:r>
              <a:rPr sz="2400" spc="-5" dirty="0">
                <a:latin typeface="Times New Roman"/>
                <a:cs typeface="Times New Roman"/>
              </a:rPr>
              <a:t>Bu şekilde hareket eden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10" dirty="0">
                <a:latin typeface="Times New Roman"/>
                <a:cs typeface="Times New Roman"/>
              </a:rPr>
              <a:t>kütleleri  </a:t>
            </a:r>
            <a:r>
              <a:rPr sz="2400" dirty="0">
                <a:latin typeface="Times New Roman"/>
                <a:cs typeface="Times New Roman"/>
              </a:rPr>
              <a:t>dağın </a:t>
            </a:r>
            <a:r>
              <a:rPr sz="2400" spc="-5" dirty="0">
                <a:latin typeface="Times New Roman"/>
                <a:cs typeface="Times New Roman"/>
              </a:rPr>
              <a:t>bir yamacına çarptıkları zaman yükselmek zorunda </a:t>
            </a:r>
            <a:r>
              <a:rPr sz="2400" spc="-20" dirty="0">
                <a:latin typeface="Times New Roman"/>
                <a:cs typeface="Times New Roman"/>
              </a:rPr>
              <a:t>kalırlar.  </a:t>
            </a:r>
            <a:r>
              <a:rPr sz="2400" spc="-5" dirty="0">
                <a:latin typeface="Times New Roman"/>
                <a:cs typeface="Times New Roman"/>
              </a:rPr>
              <a:t>Yükseliş anında nemini </a:t>
            </a:r>
            <a:r>
              <a:rPr sz="2400" dirty="0">
                <a:latin typeface="Times New Roman"/>
                <a:cs typeface="Times New Roman"/>
              </a:rPr>
              <a:t>kaybeden </a:t>
            </a:r>
            <a:r>
              <a:rPr sz="2400" spc="-1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kütleleri </a:t>
            </a:r>
            <a:r>
              <a:rPr sz="2400" dirty="0">
                <a:latin typeface="Times New Roman"/>
                <a:cs typeface="Times New Roman"/>
              </a:rPr>
              <a:t>dağın </a:t>
            </a:r>
            <a:r>
              <a:rPr sz="2400" spc="-5" dirty="0">
                <a:latin typeface="Times New Roman"/>
                <a:cs typeface="Times New Roman"/>
              </a:rPr>
              <a:t>diğer yamacından  </a:t>
            </a:r>
            <a:r>
              <a:rPr sz="2400" dirty="0">
                <a:latin typeface="Times New Roman"/>
                <a:cs typeface="Times New Roman"/>
              </a:rPr>
              <a:t>aşağıya </a:t>
            </a:r>
            <a:r>
              <a:rPr sz="2400" spc="-5" dirty="0">
                <a:latin typeface="Times New Roman"/>
                <a:cs typeface="Times New Roman"/>
              </a:rPr>
              <a:t>doğru inerken ısınmaya başlar </a:t>
            </a:r>
            <a:r>
              <a:rPr sz="2400" dirty="0">
                <a:latin typeface="Times New Roman"/>
                <a:cs typeface="Times New Roman"/>
              </a:rPr>
              <a:t>ve aşağı </a:t>
            </a:r>
            <a:r>
              <a:rPr sz="2400" spc="-5" dirty="0">
                <a:latin typeface="Times New Roman"/>
                <a:cs typeface="Times New Roman"/>
              </a:rPr>
              <a:t>indiğinde kuru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sıcak  </a:t>
            </a:r>
            <a:r>
              <a:rPr sz="2400" dirty="0">
                <a:latin typeface="Times New Roman"/>
                <a:cs typeface="Times New Roman"/>
              </a:rPr>
              <a:t>bir karakter </a:t>
            </a:r>
            <a:r>
              <a:rPr sz="2400" spc="-15" dirty="0">
                <a:latin typeface="Times New Roman"/>
                <a:cs typeface="Times New Roman"/>
              </a:rPr>
              <a:t>kazanır.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rüzgarlara </a:t>
            </a:r>
            <a:r>
              <a:rPr sz="2400" b="1" spc="-5" dirty="0">
                <a:latin typeface="Times New Roman"/>
                <a:cs typeface="Times New Roman"/>
              </a:rPr>
              <a:t>Fön Rüzgarları </a:t>
            </a:r>
            <a:r>
              <a:rPr sz="2400" dirty="0">
                <a:latin typeface="Times New Roman"/>
                <a:cs typeface="Times New Roman"/>
              </a:rPr>
              <a:t>adı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verilir.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2416" y="3573779"/>
            <a:ext cx="7635240" cy="3025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-22859" y="282955"/>
            <a:ext cx="9189720" cy="5732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06045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Diğer düzgün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devamlı rüzgarlar ise </a:t>
            </a:r>
            <a:r>
              <a:rPr sz="2400" b="1" spc="-10" dirty="0">
                <a:latin typeface="Times New Roman"/>
                <a:cs typeface="Times New Roman"/>
              </a:rPr>
              <a:t>Sirokko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Hamsin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5" dirty="0">
                <a:latin typeface="Times New Roman"/>
                <a:cs typeface="Times New Roman"/>
              </a:rPr>
              <a:t>Bora</a:t>
            </a:r>
            <a:r>
              <a:rPr sz="2400" spc="-5" dirty="0">
                <a:latin typeface="Times New Roman"/>
                <a:cs typeface="Times New Roman"/>
              </a:rPr>
              <a:t>,  </a:t>
            </a:r>
            <a:r>
              <a:rPr sz="2400" b="1" dirty="0">
                <a:latin typeface="Times New Roman"/>
                <a:cs typeface="Times New Roman"/>
              </a:rPr>
              <a:t>Mistral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b="1" dirty="0">
                <a:latin typeface="Times New Roman"/>
                <a:cs typeface="Times New Roman"/>
              </a:rPr>
              <a:t>Krivetz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rüzgarlarıdır.</a:t>
            </a:r>
            <a:endParaRPr sz="2400">
              <a:latin typeface="Times New Roman"/>
              <a:cs typeface="Times New Roman"/>
            </a:endParaRPr>
          </a:p>
          <a:p>
            <a:pPr marL="114300" marR="104139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latin typeface="Times New Roman"/>
                <a:cs typeface="Times New Roman"/>
              </a:rPr>
              <a:t>Sirokko </a:t>
            </a:r>
            <a:r>
              <a:rPr sz="2400" b="1" spc="-5" dirty="0">
                <a:latin typeface="Times New Roman"/>
                <a:cs typeface="Times New Roman"/>
              </a:rPr>
              <a:t>rüzgarları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spc="-15" dirty="0">
                <a:latin typeface="Times New Roman"/>
                <a:cs typeface="Times New Roman"/>
              </a:rPr>
              <a:t>Cezayir, </a:t>
            </a:r>
            <a:r>
              <a:rPr sz="2400" spc="-25" dirty="0">
                <a:latin typeface="Times New Roman"/>
                <a:cs typeface="Times New Roman"/>
              </a:rPr>
              <a:t>Tunus </a:t>
            </a:r>
            <a:r>
              <a:rPr sz="2400" dirty="0">
                <a:latin typeface="Times New Roman"/>
                <a:cs typeface="Times New Roman"/>
              </a:rPr>
              <a:t>ve İtalya’da </a:t>
            </a:r>
            <a:r>
              <a:rPr sz="2400" spc="-20" dirty="0">
                <a:latin typeface="Times New Roman"/>
                <a:cs typeface="Times New Roman"/>
              </a:rPr>
              <a:t>görülür. </a:t>
            </a:r>
            <a:r>
              <a:rPr sz="2400" spc="-5" dirty="0">
                <a:latin typeface="Times New Roman"/>
                <a:cs typeface="Times New Roman"/>
              </a:rPr>
              <a:t>Bu  rüzgarlar </a:t>
            </a:r>
            <a:r>
              <a:rPr sz="2400" dirty="0">
                <a:latin typeface="Times New Roman"/>
                <a:cs typeface="Times New Roman"/>
              </a:rPr>
              <a:t>Kuzey </a:t>
            </a:r>
            <a:r>
              <a:rPr sz="2400" spc="-5" dirty="0">
                <a:latin typeface="Times New Roman"/>
                <a:cs typeface="Times New Roman"/>
              </a:rPr>
              <a:t>Afrika’nın </a:t>
            </a:r>
            <a:r>
              <a:rPr sz="2400" dirty="0">
                <a:latin typeface="Times New Roman"/>
                <a:cs typeface="Times New Roman"/>
              </a:rPr>
              <a:t>çöl </a:t>
            </a:r>
            <a:r>
              <a:rPr sz="2400" spc="-5" dirty="0">
                <a:latin typeface="Times New Roman"/>
                <a:cs typeface="Times New Roman"/>
              </a:rPr>
              <a:t>alanlarında yüksek basınç alanının, Batı  Akdeniz’de </a:t>
            </a:r>
            <a:r>
              <a:rPr sz="2400" dirty="0">
                <a:latin typeface="Times New Roman"/>
                <a:cs typeface="Times New Roman"/>
              </a:rPr>
              <a:t>alçak </a:t>
            </a:r>
            <a:r>
              <a:rPr sz="2400" spc="-5" dirty="0">
                <a:latin typeface="Times New Roman"/>
                <a:cs typeface="Times New Roman"/>
              </a:rPr>
              <a:t>basınç alanının bulunması </a:t>
            </a:r>
            <a:r>
              <a:rPr sz="2400" dirty="0">
                <a:latin typeface="Times New Roman"/>
                <a:cs typeface="Times New Roman"/>
              </a:rPr>
              <a:t>sonucu </a:t>
            </a:r>
            <a:r>
              <a:rPr sz="2400" spc="-15" dirty="0">
                <a:latin typeface="Times New Roman"/>
                <a:cs typeface="Times New Roman"/>
              </a:rPr>
              <a:t>oluşurlar. </a:t>
            </a:r>
            <a:r>
              <a:rPr sz="2400" dirty="0">
                <a:latin typeface="Times New Roman"/>
                <a:cs typeface="Times New Roman"/>
              </a:rPr>
              <a:t>Kuru ve  tozlu </a:t>
            </a:r>
            <a:r>
              <a:rPr sz="2400" spc="-5" dirty="0">
                <a:latin typeface="Times New Roman"/>
                <a:cs typeface="Times New Roman"/>
              </a:rPr>
              <a:t>olan </a:t>
            </a:r>
            <a:r>
              <a:rPr sz="2400" dirty="0">
                <a:latin typeface="Times New Roman"/>
                <a:cs typeface="Times New Roman"/>
              </a:rPr>
              <a:t>bu </a:t>
            </a:r>
            <a:r>
              <a:rPr sz="2400" spc="-5" dirty="0">
                <a:latin typeface="Times New Roman"/>
                <a:cs typeface="Times New Roman"/>
              </a:rPr>
              <a:t>rüzgarların estiği bölgelerde sıcaklığın </a:t>
            </a:r>
            <a:r>
              <a:rPr sz="2400" spc="-10" dirty="0">
                <a:latin typeface="Times New Roman"/>
                <a:cs typeface="Times New Roman"/>
              </a:rPr>
              <a:t>zaman </a:t>
            </a:r>
            <a:r>
              <a:rPr sz="2400" spc="-5" dirty="0">
                <a:latin typeface="Times New Roman"/>
                <a:cs typeface="Times New Roman"/>
              </a:rPr>
              <a:t>zaman  </a:t>
            </a:r>
            <a:r>
              <a:rPr sz="2400" dirty="0">
                <a:latin typeface="Times New Roman"/>
                <a:cs typeface="Times New Roman"/>
              </a:rPr>
              <a:t>gölgede </a:t>
            </a:r>
            <a:r>
              <a:rPr sz="2400" spc="-5" dirty="0">
                <a:latin typeface="Times New Roman"/>
                <a:cs typeface="Times New Roman"/>
              </a:rPr>
              <a:t>50 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C’nin üzerine çıktığı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görülmektedir.</a:t>
            </a:r>
            <a:endParaRPr sz="2400">
              <a:latin typeface="Times New Roman"/>
              <a:cs typeface="Times New Roman"/>
            </a:endParaRPr>
          </a:p>
          <a:p>
            <a:pPr marL="114300" marR="10541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Hamsin rüzgarları</a:t>
            </a:r>
            <a:r>
              <a:rPr sz="2400" spc="-5" dirty="0">
                <a:latin typeface="Times New Roman"/>
                <a:cs typeface="Times New Roman"/>
              </a:rPr>
              <a:t>, karakter olarak Sirokko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5" dirty="0">
                <a:latin typeface="Times New Roman"/>
                <a:cs typeface="Times New Roman"/>
              </a:rPr>
              <a:t>aynı </a:t>
            </a:r>
            <a:r>
              <a:rPr sz="2400" dirty="0">
                <a:latin typeface="Times New Roman"/>
                <a:cs typeface="Times New Roman"/>
              </a:rPr>
              <a:t>olup  </a:t>
            </a:r>
            <a:r>
              <a:rPr sz="2400" spc="10" dirty="0">
                <a:latin typeface="Times New Roman"/>
                <a:cs typeface="Times New Roman"/>
              </a:rPr>
              <a:t>Mısır’da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görülmektedir.</a:t>
            </a:r>
            <a:endParaRPr sz="2400">
              <a:latin typeface="Times New Roman"/>
              <a:cs typeface="Times New Roman"/>
            </a:endParaRPr>
          </a:p>
          <a:p>
            <a:pPr marL="114300" marR="104139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imes New Roman"/>
                <a:cs typeface="Times New Roman"/>
              </a:rPr>
              <a:t>Bora </a:t>
            </a:r>
            <a:r>
              <a:rPr sz="2400" b="1" spc="-5" dirty="0">
                <a:latin typeface="Times New Roman"/>
                <a:cs typeface="Times New Roman"/>
              </a:rPr>
              <a:t>rüzgarları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dirty="0">
                <a:latin typeface="Times New Roman"/>
                <a:cs typeface="Times New Roman"/>
              </a:rPr>
              <a:t>Kuzey </a:t>
            </a:r>
            <a:r>
              <a:rPr sz="2400" spc="-5" dirty="0">
                <a:latin typeface="Times New Roman"/>
                <a:cs typeface="Times New Roman"/>
              </a:rPr>
              <a:t>İtalya, Adriyatik denizi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10" dirty="0">
                <a:latin typeface="Times New Roman"/>
                <a:cs typeface="Times New Roman"/>
              </a:rPr>
              <a:t>Dalmaçya  </a:t>
            </a:r>
            <a:r>
              <a:rPr sz="2400" spc="-5" dirty="0">
                <a:latin typeface="Times New Roman"/>
                <a:cs typeface="Times New Roman"/>
              </a:rPr>
              <a:t>kıyılarında </a:t>
            </a:r>
            <a:r>
              <a:rPr sz="2400" dirty="0">
                <a:latin typeface="Times New Roman"/>
                <a:cs typeface="Times New Roman"/>
              </a:rPr>
              <a:t>esen </a:t>
            </a:r>
            <a:r>
              <a:rPr sz="2400" spc="-5" dirty="0">
                <a:latin typeface="Times New Roman"/>
                <a:cs typeface="Times New Roman"/>
              </a:rPr>
              <a:t>kuvvetli, </a:t>
            </a:r>
            <a:r>
              <a:rPr sz="2400" dirty="0">
                <a:latin typeface="Times New Roman"/>
                <a:cs typeface="Times New Roman"/>
              </a:rPr>
              <a:t>kuru ve </a:t>
            </a:r>
            <a:r>
              <a:rPr sz="2400" spc="-5" dirty="0">
                <a:latin typeface="Times New Roman"/>
                <a:cs typeface="Times New Roman"/>
              </a:rPr>
              <a:t>soğuk karakterli </a:t>
            </a:r>
            <a:r>
              <a:rPr sz="2400" spc="-15" dirty="0">
                <a:latin typeface="Times New Roman"/>
                <a:cs typeface="Times New Roman"/>
              </a:rPr>
              <a:t>rüzgarlardır. </a:t>
            </a:r>
            <a:r>
              <a:rPr sz="2400" spc="-5" dirty="0">
                <a:latin typeface="Times New Roman"/>
                <a:cs typeface="Times New Roman"/>
              </a:rPr>
              <a:t>Kış  mevsiminde sıcak alanlar üzerinde alçak basınç merkezine, soğuk  alanlardaki </a:t>
            </a:r>
            <a:r>
              <a:rPr sz="2400" dirty="0">
                <a:latin typeface="Times New Roman"/>
                <a:cs typeface="Times New Roman"/>
              </a:rPr>
              <a:t>yüksek basınç </a:t>
            </a:r>
            <a:r>
              <a:rPr sz="2400" spc="-5" dirty="0">
                <a:latin typeface="Times New Roman"/>
                <a:cs typeface="Times New Roman"/>
              </a:rPr>
              <a:t>merkezinden gelen soğuk hava kütlesinin  oluşturduğu </a:t>
            </a:r>
            <a:r>
              <a:rPr sz="2400" spc="-15" dirty="0">
                <a:latin typeface="Times New Roman"/>
                <a:cs typeface="Times New Roman"/>
              </a:rPr>
              <a:t>rüzgarlardır. </a:t>
            </a:r>
            <a:r>
              <a:rPr sz="2400" spc="-5" dirty="0">
                <a:latin typeface="Times New Roman"/>
                <a:cs typeface="Times New Roman"/>
              </a:rPr>
              <a:t>Bu rüzgarlar estikleri yerlerin sıcaklığını çok  </a:t>
            </a:r>
            <a:r>
              <a:rPr sz="2400" spc="-15" dirty="0">
                <a:latin typeface="Times New Roman"/>
                <a:cs typeface="Times New Roman"/>
              </a:rPr>
              <a:t>düşürürler. </a:t>
            </a:r>
            <a:r>
              <a:rPr sz="2400" spc="-5" dirty="0">
                <a:latin typeface="Times New Roman"/>
                <a:cs typeface="Times New Roman"/>
              </a:rPr>
              <a:t>Ülkemizde </a:t>
            </a:r>
            <a:r>
              <a:rPr sz="2400" dirty="0">
                <a:latin typeface="Times New Roman"/>
                <a:cs typeface="Times New Roman"/>
              </a:rPr>
              <a:t>Akdeniz kıyılarında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görülmektedir.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39" y="158572"/>
            <a:ext cx="9064625" cy="652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304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Mistral rüzgarları</a:t>
            </a:r>
            <a:r>
              <a:rPr sz="2400" spc="-5" dirty="0">
                <a:latin typeface="Times New Roman"/>
                <a:cs typeface="Times New Roman"/>
              </a:rPr>
              <a:t>, Fransa’nın güney kıyılarında </a:t>
            </a:r>
            <a:r>
              <a:rPr sz="2400" dirty="0">
                <a:latin typeface="Times New Roman"/>
                <a:cs typeface="Times New Roman"/>
              </a:rPr>
              <a:t>esen kuru, </a:t>
            </a:r>
            <a:r>
              <a:rPr sz="2400" spc="-5" dirty="0">
                <a:latin typeface="Times New Roman"/>
                <a:cs typeface="Times New Roman"/>
              </a:rPr>
              <a:t>soğuk  karakterli </a:t>
            </a:r>
            <a:r>
              <a:rPr sz="2400" spc="-15" dirty="0">
                <a:latin typeface="Times New Roman"/>
                <a:cs typeface="Times New Roman"/>
              </a:rPr>
              <a:t>rüzgarlardır. </a:t>
            </a:r>
            <a:r>
              <a:rPr sz="2400" spc="-5" dirty="0">
                <a:latin typeface="Times New Roman"/>
                <a:cs typeface="Times New Roman"/>
              </a:rPr>
              <a:t>Fransa’nın kuzeyinde bir </a:t>
            </a:r>
            <a:r>
              <a:rPr sz="2400" dirty="0">
                <a:latin typeface="Times New Roman"/>
                <a:cs typeface="Times New Roman"/>
              </a:rPr>
              <a:t>yüksek basınç </a:t>
            </a:r>
            <a:r>
              <a:rPr sz="2400" spc="-5" dirty="0">
                <a:latin typeface="Times New Roman"/>
                <a:cs typeface="Times New Roman"/>
              </a:rPr>
              <a:t>alanının,  Batı Akdeniz’de bir alçak basınç alanının oluşması </a:t>
            </a:r>
            <a:r>
              <a:rPr sz="2400" dirty="0">
                <a:latin typeface="Times New Roman"/>
                <a:cs typeface="Times New Roman"/>
              </a:rPr>
              <a:t>ile </a:t>
            </a:r>
            <a:r>
              <a:rPr sz="2400" spc="-15" dirty="0">
                <a:latin typeface="Times New Roman"/>
                <a:cs typeface="Times New Roman"/>
              </a:rPr>
              <a:t>gelişirler. </a:t>
            </a:r>
            <a:r>
              <a:rPr sz="2400" spc="-5" dirty="0">
                <a:latin typeface="Times New Roman"/>
                <a:cs typeface="Times New Roman"/>
              </a:rPr>
              <a:t>Bu  rüzgarlar </a:t>
            </a:r>
            <a:r>
              <a:rPr sz="2400" spc="-10" dirty="0">
                <a:latin typeface="Times New Roman"/>
                <a:cs typeface="Times New Roman"/>
              </a:rPr>
              <a:t>özellikle </a:t>
            </a:r>
            <a:r>
              <a:rPr sz="2400" spc="-5" dirty="0">
                <a:latin typeface="Times New Roman"/>
                <a:cs typeface="Times New Roman"/>
              </a:rPr>
              <a:t>dar vadilerden geçerken kuvvetlenmekte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hızı </a:t>
            </a:r>
            <a:r>
              <a:rPr sz="2400" dirty="0">
                <a:latin typeface="Times New Roman"/>
                <a:cs typeface="Times New Roman"/>
              </a:rPr>
              <a:t>130  </a:t>
            </a:r>
            <a:r>
              <a:rPr sz="2400" spc="-5" dirty="0">
                <a:latin typeface="Times New Roman"/>
                <a:cs typeface="Times New Roman"/>
              </a:rPr>
              <a:t>km/h’ye </a:t>
            </a:r>
            <a:r>
              <a:rPr sz="2400" dirty="0">
                <a:latin typeface="Times New Roman"/>
                <a:cs typeface="Times New Roman"/>
              </a:rPr>
              <a:t>kadar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çıkmaktadır.</a:t>
            </a:r>
            <a:endParaRPr sz="2400">
              <a:latin typeface="Times New Roman"/>
              <a:cs typeface="Times New Roman"/>
            </a:endParaRPr>
          </a:p>
          <a:p>
            <a:pPr marL="62865" marR="31115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Krivetz rüzgarları</a:t>
            </a:r>
            <a:r>
              <a:rPr sz="2400" spc="-5" dirty="0">
                <a:latin typeface="Times New Roman"/>
                <a:cs typeface="Times New Roman"/>
              </a:rPr>
              <a:t>, Romanya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İtalya’da </a:t>
            </a:r>
            <a:r>
              <a:rPr sz="2400" dirty="0">
                <a:latin typeface="Times New Roman"/>
                <a:cs typeface="Times New Roman"/>
              </a:rPr>
              <a:t>esen </a:t>
            </a:r>
            <a:r>
              <a:rPr sz="2400" spc="-5" dirty="0">
                <a:latin typeface="Times New Roman"/>
                <a:cs typeface="Times New Roman"/>
              </a:rPr>
              <a:t>soğuk karakterli  </a:t>
            </a:r>
            <a:r>
              <a:rPr sz="2400" spc="-15" dirty="0">
                <a:latin typeface="Times New Roman"/>
                <a:cs typeface="Times New Roman"/>
              </a:rPr>
              <a:t>rüzgarlardır.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rüzgarlar Rusya </a:t>
            </a:r>
            <a:r>
              <a:rPr sz="2400" spc="-5" dirty="0">
                <a:latin typeface="Times New Roman"/>
                <a:cs typeface="Times New Roman"/>
              </a:rPr>
              <a:t>üzerinde bir </a:t>
            </a:r>
            <a:r>
              <a:rPr sz="2400" dirty="0">
                <a:latin typeface="Times New Roman"/>
                <a:cs typeface="Times New Roman"/>
              </a:rPr>
              <a:t>yüksek </a:t>
            </a:r>
            <a:r>
              <a:rPr sz="2400" spc="-5" dirty="0">
                <a:latin typeface="Times New Roman"/>
                <a:cs typeface="Times New Roman"/>
              </a:rPr>
              <a:t>basınç merkezi,  İtalya üzerinde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alçak basınç merkezi oluştuğu zaman meydana  gelmekte </a:t>
            </a:r>
            <a:r>
              <a:rPr sz="2400" dirty="0">
                <a:latin typeface="Times New Roman"/>
                <a:cs typeface="Times New Roman"/>
              </a:rPr>
              <a:t>ve Rusya’nın </a:t>
            </a:r>
            <a:r>
              <a:rPr sz="2400" spc="-5" dirty="0">
                <a:latin typeface="Times New Roman"/>
                <a:cs typeface="Times New Roman"/>
              </a:rPr>
              <a:t>soğuk havasını getirdiği için estiği bölgelerin </a:t>
            </a:r>
            <a:r>
              <a:rPr sz="2400" spc="5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sıcaklığını zaman zaman </a:t>
            </a:r>
            <a:r>
              <a:rPr sz="2400" dirty="0">
                <a:latin typeface="Times New Roman"/>
                <a:cs typeface="Times New Roman"/>
              </a:rPr>
              <a:t>- 15 </a:t>
            </a:r>
            <a:r>
              <a:rPr sz="2400" baseline="2430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C’ye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düşürmektedir.</a:t>
            </a:r>
            <a:endParaRPr sz="2400">
              <a:latin typeface="Times New Roman"/>
              <a:cs typeface="Times New Roman"/>
            </a:endParaRPr>
          </a:p>
          <a:p>
            <a:pPr marL="38100" marR="55244" indent="914400" algn="just">
              <a:lnSpc>
                <a:spcPct val="100000"/>
              </a:lnSpc>
              <a:spcBef>
                <a:spcPts val="1015"/>
              </a:spcBef>
            </a:pPr>
            <a:r>
              <a:rPr sz="2400" b="1" spc="-5" dirty="0">
                <a:latin typeface="Times New Roman"/>
                <a:cs typeface="Times New Roman"/>
              </a:rPr>
              <a:t>Etezyen Rüzgarlar: </a:t>
            </a:r>
            <a:r>
              <a:rPr sz="2400" spc="-5" dirty="0">
                <a:latin typeface="Times New Roman"/>
                <a:cs typeface="Times New Roman"/>
              </a:rPr>
              <a:t>Nisan ayından itibaren Eylül </a:t>
            </a:r>
            <a:r>
              <a:rPr sz="2400" dirty="0">
                <a:latin typeface="Times New Roman"/>
                <a:cs typeface="Times New Roman"/>
              </a:rPr>
              <a:t>ayına </a:t>
            </a:r>
            <a:r>
              <a:rPr sz="2400" spc="-5" dirty="0">
                <a:latin typeface="Times New Roman"/>
                <a:cs typeface="Times New Roman"/>
              </a:rPr>
              <a:t>kadar  düzenli olarak kuzeybatı </a:t>
            </a:r>
            <a:r>
              <a:rPr sz="2400" spc="-35" dirty="0">
                <a:latin typeface="Times New Roman"/>
                <a:cs typeface="Times New Roman"/>
              </a:rPr>
              <a:t>Avrupa </a:t>
            </a:r>
            <a:r>
              <a:rPr sz="2400" spc="-5" dirty="0">
                <a:latin typeface="Times New Roman"/>
                <a:cs typeface="Times New Roman"/>
              </a:rPr>
              <a:t>üzerinden Basra’ya </a:t>
            </a:r>
            <a:r>
              <a:rPr sz="2400" dirty="0">
                <a:latin typeface="Times New Roman"/>
                <a:cs typeface="Times New Roman"/>
              </a:rPr>
              <a:t>doğru </a:t>
            </a:r>
            <a:r>
              <a:rPr sz="2400" spc="-5" dirty="0">
                <a:latin typeface="Times New Roman"/>
                <a:cs typeface="Times New Roman"/>
              </a:rPr>
              <a:t>genel bir  </a:t>
            </a:r>
            <a:r>
              <a:rPr sz="2400" dirty="0">
                <a:latin typeface="Times New Roman"/>
                <a:cs typeface="Times New Roman"/>
              </a:rPr>
              <a:t>hava </a:t>
            </a:r>
            <a:r>
              <a:rPr sz="2400" spc="-5" dirty="0">
                <a:latin typeface="Times New Roman"/>
                <a:cs typeface="Times New Roman"/>
              </a:rPr>
              <a:t>akımı </a:t>
            </a:r>
            <a:r>
              <a:rPr sz="2400" spc="-20" dirty="0">
                <a:latin typeface="Times New Roman"/>
                <a:cs typeface="Times New Roman"/>
              </a:rPr>
              <a:t>oluşur. </a:t>
            </a:r>
            <a:r>
              <a:rPr sz="2400" spc="-10" dirty="0">
                <a:latin typeface="Times New Roman"/>
                <a:cs typeface="Times New Roman"/>
              </a:rPr>
              <a:t>Marmara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Ege Bölgesini etkisi altına </a:t>
            </a:r>
            <a:r>
              <a:rPr sz="2400" dirty="0">
                <a:latin typeface="Times New Roman"/>
                <a:cs typeface="Times New Roman"/>
              </a:rPr>
              <a:t>alan, kuru </a:t>
            </a:r>
            <a:r>
              <a:rPr sz="2400" spc="-15" dirty="0">
                <a:latin typeface="Times New Roman"/>
                <a:cs typeface="Times New Roman"/>
              </a:rPr>
              <a:t>ve  </a:t>
            </a:r>
            <a:r>
              <a:rPr sz="2400" spc="-5" dirty="0">
                <a:latin typeface="Times New Roman"/>
                <a:cs typeface="Times New Roman"/>
              </a:rPr>
              <a:t>soğuk karakterli olan bu </a:t>
            </a:r>
            <a:r>
              <a:rPr sz="2400" dirty="0">
                <a:latin typeface="Times New Roman"/>
                <a:cs typeface="Times New Roman"/>
              </a:rPr>
              <a:t>rüzgarlara </a:t>
            </a:r>
            <a:r>
              <a:rPr sz="2400" b="1" spc="-5" dirty="0">
                <a:latin typeface="Times New Roman"/>
                <a:cs typeface="Times New Roman"/>
              </a:rPr>
              <a:t>Etezyen rüzgarlar </a:t>
            </a:r>
            <a:r>
              <a:rPr sz="2400" spc="-5" dirty="0">
                <a:latin typeface="Times New Roman"/>
                <a:cs typeface="Times New Roman"/>
              </a:rPr>
              <a:t>adı </a:t>
            </a:r>
            <a:r>
              <a:rPr sz="2400" spc="-15" dirty="0">
                <a:latin typeface="Times New Roman"/>
                <a:cs typeface="Times New Roman"/>
              </a:rPr>
              <a:t>verilmektedir.  maktadır. </a:t>
            </a:r>
            <a:r>
              <a:rPr sz="2400" spc="-20" dirty="0">
                <a:latin typeface="Times New Roman"/>
                <a:cs typeface="Times New Roman"/>
              </a:rPr>
              <a:t>Torosları </a:t>
            </a:r>
            <a:r>
              <a:rPr sz="2400" dirty="0">
                <a:latin typeface="Times New Roman"/>
                <a:cs typeface="Times New Roman"/>
              </a:rPr>
              <a:t>aşan bu rüzgarlar </a:t>
            </a:r>
            <a:r>
              <a:rPr sz="2400" spc="-5" dirty="0">
                <a:latin typeface="Times New Roman"/>
                <a:cs typeface="Times New Roman"/>
              </a:rPr>
              <a:t>Fön </a:t>
            </a:r>
            <a:r>
              <a:rPr sz="2400" dirty="0">
                <a:latin typeface="Times New Roman"/>
                <a:cs typeface="Times New Roman"/>
              </a:rPr>
              <a:t>rüzgarlarını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oluştururlar.</a:t>
            </a:r>
            <a:endParaRPr sz="2400">
              <a:latin typeface="Times New Roman"/>
              <a:cs typeface="Times New Roman"/>
            </a:endParaRPr>
          </a:p>
          <a:p>
            <a:pPr marL="10287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Ülkemizde Güneyden </a:t>
            </a:r>
            <a:r>
              <a:rPr sz="2400" dirty="0">
                <a:latin typeface="Times New Roman"/>
                <a:cs typeface="Times New Roman"/>
              </a:rPr>
              <a:t>esen </a:t>
            </a:r>
            <a:r>
              <a:rPr sz="2400" spc="-5" dirty="0">
                <a:latin typeface="Times New Roman"/>
                <a:cs typeface="Times New Roman"/>
              </a:rPr>
              <a:t>sıcak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5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kavurucu rüzgarlar ise</a:t>
            </a:r>
            <a:endParaRPr sz="2400">
              <a:latin typeface="Times New Roman"/>
              <a:cs typeface="Times New Roman"/>
            </a:endParaRPr>
          </a:p>
          <a:p>
            <a:pPr marL="38100" algn="just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samyeli </a:t>
            </a:r>
            <a:r>
              <a:rPr sz="2400" dirty="0">
                <a:latin typeface="Times New Roman"/>
                <a:cs typeface="Times New Roman"/>
              </a:rPr>
              <a:t>olarak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adlandırılmaktadır.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Sirokko, </a:t>
            </a:r>
            <a:r>
              <a:rPr dirty="0"/>
              <a:t>Mistral, Hamsin, </a:t>
            </a:r>
            <a:r>
              <a:rPr spc="-5" dirty="0"/>
              <a:t>Krivetz, </a:t>
            </a:r>
            <a:r>
              <a:rPr dirty="0"/>
              <a:t>Bora, </a:t>
            </a:r>
            <a:r>
              <a:rPr spc="-5" dirty="0"/>
              <a:t>Etezyen </a:t>
            </a:r>
            <a:r>
              <a:rPr dirty="0"/>
              <a:t>ve</a:t>
            </a:r>
            <a:r>
              <a:rPr spc="-120" dirty="0"/>
              <a:t> </a:t>
            </a:r>
            <a:r>
              <a:rPr dirty="0"/>
              <a:t>Samyeli</a:t>
            </a:r>
          </a:p>
        </p:txBody>
      </p:sp>
      <p:sp>
        <p:nvSpPr>
          <p:cNvPr id="3" name="object 3"/>
          <p:cNvSpPr/>
          <p:nvPr/>
        </p:nvSpPr>
        <p:spPr>
          <a:xfrm>
            <a:off x="539495" y="1484375"/>
            <a:ext cx="8147304" cy="5053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3128" y="20523"/>
            <a:ext cx="60642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Düzgün </a:t>
            </a:r>
            <a:r>
              <a:rPr sz="2800" dirty="0"/>
              <a:t>olmayan </a:t>
            </a:r>
            <a:r>
              <a:rPr sz="2800" spc="-5" dirty="0"/>
              <a:t>ve </a:t>
            </a:r>
            <a:r>
              <a:rPr sz="2800" spc="-10" dirty="0"/>
              <a:t>devamsız</a:t>
            </a:r>
            <a:r>
              <a:rPr sz="2800" dirty="0"/>
              <a:t> </a:t>
            </a:r>
            <a:r>
              <a:rPr sz="2800" spc="-5" dirty="0"/>
              <a:t>rüzgarlar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507949"/>
            <a:ext cx="8988425" cy="6318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Düzgün </a:t>
            </a:r>
            <a:r>
              <a:rPr sz="2400" dirty="0">
                <a:latin typeface="Times New Roman"/>
                <a:cs typeface="Times New Roman"/>
              </a:rPr>
              <a:t>olmayan </a:t>
            </a:r>
            <a:r>
              <a:rPr sz="2400" spc="-5" dirty="0">
                <a:latin typeface="Times New Roman"/>
                <a:cs typeface="Times New Roman"/>
              </a:rPr>
              <a:t>ve </a:t>
            </a:r>
            <a:r>
              <a:rPr sz="2400" spc="-10" dirty="0">
                <a:latin typeface="Times New Roman"/>
                <a:cs typeface="Times New Roman"/>
              </a:rPr>
              <a:t>devamsız rüzgarlar, </a:t>
            </a:r>
            <a:r>
              <a:rPr sz="2400" spc="-5" dirty="0">
                <a:latin typeface="Times New Roman"/>
                <a:cs typeface="Times New Roman"/>
              </a:rPr>
              <a:t>hava kütlelerine, siklon 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antisiklon merkezlerine bağlı </a:t>
            </a:r>
            <a:r>
              <a:rPr sz="2400" dirty="0">
                <a:latin typeface="Times New Roman"/>
                <a:cs typeface="Times New Roman"/>
              </a:rPr>
              <a:t>olarak </a:t>
            </a:r>
            <a:r>
              <a:rPr sz="2400" spc="-5" dirty="0">
                <a:latin typeface="Times New Roman"/>
                <a:cs typeface="Times New Roman"/>
              </a:rPr>
              <a:t>oluşan </a:t>
            </a:r>
            <a:r>
              <a:rPr sz="2400" spc="-15" dirty="0">
                <a:latin typeface="Times New Roman"/>
                <a:cs typeface="Times New Roman"/>
              </a:rPr>
              <a:t>rüzgarlardır. </a:t>
            </a:r>
            <a:r>
              <a:rPr sz="2400" spc="-5" dirty="0">
                <a:latin typeface="Times New Roman"/>
                <a:cs typeface="Times New Roman"/>
              </a:rPr>
              <a:t>Bu  rüzgarların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özelliği </a:t>
            </a:r>
            <a:r>
              <a:rPr sz="2400" dirty="0">
                <a:latin typeface="Times New Roman"/>
                <a:cs typeface="Times New Roman"/>
              </a:rPr>
              <a:t>de hem kendi </a:t>
            </a:r>
            <a:r>
              <a:rPr sz="2400" spc="-5" dirty="0">
                <a:latin typeface="Times New Roman"/>
                <a:cs typeface="Times New Roman"/>
              </a:rPr>
              <a:t>eksenleri etrafında hem </a:t>
            </a:r>
            <a:r>
              <a:rPr sz="2400" dirty="0">
                <a:latin typeface="Times New Roman"/>
                <a:cs typeface="Times New Roman"/>
              </a:rPr>
              <a:t>de </a:t>
            </a:r>
            <a:r>
              <a:rPr sz="2400" spc="-5" dirty="0">
                <a:latin typeface="Times New Roman"/>
                <a:cs typeface="Times New Roman"/>
              </a:rPr>
              <a:t>belirli  </a:t>
            </a:r>
            <a:r>
              <a:rPr sz="2400" dirty="0">
                <a:latin typeface="Times New Roman"/>
                <a:cs typeface="Times New Roman"/>
              </a:rPr>
              <a:t>bir </a:t>
            </a:r>
            <a:r>
              <a:rPr sz="2400" spc="-5" dirty="0">
                <a:latin typeface="Times New Roman"/>
                <a:cs typeface="Times New Roman"/>
              </a:rPr>
              <a:t>yönde hareket </a:t>
            </a:r>
            <a:r>
              <a:rPr sz="2400" spc="-15" dirty="0">
                <a:latin typeface="Times New Roman"/>
                <a:cs typeface="Times New Roman"/>
              </a:rPr>
              <a:t>etmeleridir.  </a:t>
            </a:r>
            <a:r>
              <a:rPr sz="2400" spc="-5" dirty="0">
                <a:latin typeface="Times New Roman"/>
                <a:cs typeface="Times New Roman"/>
              </a:rPr>
              <a:t>Fırtınaları </a:t>
            </a:r>
            <a:r>
              <a:rPr sz="2400" spc="-15" dirty="0">
                <a:latin typeface="Times New Roman"/>
                <a:cs typeface="Times New Roman"/>
              </a:rPr>
              <a:t>oluştururlar.  </a:t>
            </a:r>
            <a:r>
              <a:rPr sz="2400" dirty="0">
                <a:latin typeface="Times New Roman"/>
                <a:cs typeface="Times New Roman"/>
              </a:rPr>
              <a:t>Siklon </a:t>
            </a:r>
            <a:r>
              <a:rPr sz="2400" spc="-15" dirty="0">
                <a:latin typeface="Times New Roman"/>
                <a:cs typeface="Times New Roman"/>
              </a:rPr>
              <a:t>ve  </a:t>
            </a:r>
            <a:r>
              <a:rPr sz="2400" dirty="0">
                <a:latin typeface="Times New Roman"/>
                <a:cs typeface="Times New Roman"/>
              </a:rPr>
              <a:t>antisiklonlar dağıldıklarında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rüzgarlarda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kaybolurlar.</a:t>
            </a:r>
            <a:endParaRPr sz="240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Düzgün olmayan devamsız </a:t>
            </a:r>
            <a:r>
              <a:rPr sz="2400" dirty="0">
                <a:latin typeface="Times New Roman"/>
                <a:cs typeface="Times New Roman"/>
              </a:rPr>
              <a:t>rüzgarlar iki grupta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toplanırlar.</a:t>
            </a:r>
            <a:endParaRPr sz="2400">
              <a:latin typeface="Times New Roman"/>
              <a:cs typeface="Times New Roman"/>
            </a:endParaRPr>
          </a:p>
          <a:p>
            <a:pPr marL="1215390" indent="-288290" algn="just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1215390" algn="l"/>
              </a:tabLst>
            </a:pPr>
            <a:r>
              <a:rPr sz="2400" dirty="0">
                <a:latin typeface="Times New Roman"/>
                <a:cs typeface="Times New Roman"/>
              </a:rPr>
              <a:t>Siklonik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rüzgarlar</a:t>
            </a:r>
            <a:endParaRPr sz="2400">
              <a:latin typeface="Times New Roman"/>
              <a:cs typeface="Times New Roman"/>
            </a:endParaRPr>
          </a:p>
          <a:p>
            <a:pPr marL="1215390" indent="-288290" algn="just">
              <a:lnSpc>
                <a:spcPct val="100000"/>
              </a:lnSpc>
              <a:spcBef>
                <a:spcPts val="580"/>
              </a:spcBef>
              <a:buAutoNum type="alphaLcPeriod"/>
              <a:tabLst>
                <a:tab pos="1215390" algn="l"/>
              </a:tabLst>
            </a:pPr>
            <a:r>
              <a:rPr sz="2400" dirty="0">
                <a:latin typeface="Times New Roman"/>
                <a:cs typeface="Times New Roman"/>
              </a:rPr>
              <a:t>Antisiklonik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rüzgarlar</a:t>
            </a:r>
            <a:endParaRPr sz="24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Siklonik rüzgarlar alçak basınç, antisiklonik rüzgarlar ise yüksek  basınç merkezinde </a:t>
            </a:r>
            <a:r>
              <a:rPr sz="2400" spc="-15" dirty="0">
                <a:latin typeface="Times New Roman"/>
                <a:cs typeface="Times New Roman"/>
              </a:rPr>
              <a:t>görülmektedir. </a:t>
            </a:r>
            <a:r>
              <a:rPr sz="2400" spc="-5" dirty="0">
                <a:latin typeface="Times New Roman"/>
                <a:cs typeface="Times New Roman"/>
              </a:rPr>
              <a:t>Siklonik olan fırtınalar daha enerjik </a:t>
            </a:r>
            <a:r>
              <a:rPr sz="2400" spc="-20" dirty="0">
                <a:latin typeface="Times New Roman"/>
                <a:cs typeface="Times New Roman"/>
              </a:rPr>
              <a:t>ve  </a:t>
            </a:r>
            <a:r>
              <a:rPr sz="2400" dirty="0">
                <a:latin typeface="Times New Roman"/>
                <a:cs typeface="Times New Roman"/>
              </a:rPr>
              <a:t>daha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kuvvetlidir.</a:t>
            </a:r>
            <a:endParaRPr sz="24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Times New Roman"/>
                <a:cs typeface="Times New Roman"/>
              </a:rPr>
              <a:t>Siklonik fırtınalar içinde; </a:t>
            </a:r>
            <a:r>
              <a:rPr sz="2400" b="1" spc="-5" dirty="0">
                <a:latin typeface="Times New Roman"/>
                <a:cs typeface="Times New Roman"/>
              </a:rPr>
              <a:t>Harikeyn (Hurricane)</a:t>
            </a:r>
            <a:r>
              <a:rPr sz="2400" spc="-5" dirty="0">
                <a:latin typeface="Times New Roman"/>
                <a:cs typeface="Times New Roman"/>
              </a:rPr>
              <a:t>, </a:t>
            </a:r>
            <a:r>
              <a:rPr sz="2400" b="1" spc="-35" dirty="0">
                <a:latin typeface="Times New Roman"/>
                <a:cs typeface="Times New Roman"/>
              </a:rPr>
              <a:t>Tayfun</a:t>
            </a:r>
            <a:r>
              <a:rPr sz="2400" spc="-35" dirty="0">
                <a:latin typeface="Times New Roman"/>
                <a:cs typeface="Times New Roman"/>
              </a:rPr>
              <a:t>,  </a:t>
            </a:r>
            <a:r>
              <a:rPr sz="2400" b="1" spc="-35" dirty="0">
                <a:latin typeface="Times New Roman"/>
                <a:cs typeface="Times New Roman"/>
              </a:rPr>
              <a:t>Tornado </a:t>
            </a:r>
            <a:r>
              <a:rPr sz="2400" spc="-5" dirty="0">
                <a:latin typeface="Times New Roman"/>
                <a:cs typeface="Times New Roman"/>
              </a:rPr>
              <a:t>ve </a:t>
            </a:r>
            <a:r>
              <a:rPr sz="2400" b="1" dirty="0">
                <a:latin typeface="Times New Roman"/>
                <a:cs typeface="Times New Roman"/>
              </a:rPr>
              <a:t>Girdap </a:t>
            </a:r>
            <a:r>
              <a:rPr sz="2400" spc="-5" dirty="0">
                <a:latin typeface="Times New Roman"/>
                <a:cs typeface="Times New Roman"/>
              </a:rPr>
              <a:t>yer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almaktadır.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imes New Roman"/>
                <a:cs typeface="Times New Roman"/>
              </a:rPr>
              <a:t>Harikeyn</a:t>
            </a:r>
            <a:r>
              <a:rPr sz="2400" spc="-5" dirty="0">
                <a:latin typeface="Times New Roman"/>
                <a:cs typeface="Times New Roman"/>
              </a:rPr>
              <a:t>’ler genellikle </a:t>
            </a:r>
            <a:r>
              <a:rPr sz="2400" dirty="0">
                <a:latin typeface="Times New Roman"/>
                <a:cs typeface="Times New Roman"/>
              </a:rPr>
              <a:t>Hint </a:t>
            </a:r>
            <a:r>
              <a:rPr sz="2400" spc="-5" dirty="0">
                <a:latin typeface="Times New Roman"/>
                <a:cs typeface="Times New Roman"/>
              </a:rPr>
              <a:t>adaları çevresinde meydana </a:t>
            </a:r>
            <a:r>
              <a:rPr sz="2400" spc="-20" dirty="0">
                <a:latin typeface="Times New Roman"/>
                <a:cs typeface="Times New Roman"/>
              </a:rPr>
              <a:t>gelirler.  </a:t>
            </a:r>
            <a:r>
              <a:rPr sz="2400" dirty="0">
                <a:latin typeface="Times New Roman"/>
                <a:cs typeface="Times New Roman"/>
              </a:rPr>
              <a:t>Bazen Meksika </a:t>
            </a:r>
            <a:r>
              <a:rPr sz="2400" spc="-5" dirty="0">
                <a:latin typeface="Times New Roman"/>
                <a:cs typeface="Times New Roman"/>
              </a:rPr>
              <a:t>körfezi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Amerika’nın </a:t>
            </a:r>
            <a:r>
              <a:rPr sz="2400" dirty="0">
                <a:latin typeface="Times New Roman"/>
                <a:cs typeface="Times New Roman"/>
              </a:rPr>
              <a:t>iç </a:t>
            </a:r>
            <a:r>
              <a:rPr sz="2400" spc="-5" dirty="0">
                <a:latin typeface="Times New Roman"/>
                <a:cs typeface="Times New Roman"/>
              </a:rPr>
              <a:t>kısımlarında </a:t>
            </a:r>
            <a:r>
              <a:rPr sz="2400" dirty="0">
                <a:latin typeface="Times New Roman"/>
                <a:cs typeface="Times New Roman"/>
              </a:rPr>
              <a:t>da </a:t>
            </a:r>
            <a:r>
              <a:rPr sz="2400" spc="-15" dirty="0">
                <a:latin typeface="Times New Roman"/>
                <a:cs typeface="Times New Roman"/>
              </a:rPr>
              <a:t>görülmektedir.  </a:t>
            </a:r>
            <a:r>
              <a:rPr sz="2400" spc="-5" dirty="0">
                <a:latin typeface="Times New Roman"/>
                <a:cs typeface="Times New Roman"/>
              </a:rPr>
              <a:t>Bu </a:t>
            </a:r>
            <a:r>
              <a:rPr sz="2400" dirty="0">
                <a:latin typeface="Times New Roman"/>
                <a:cs typeface="Times New Roman"/>
              </a:rPr>
              <a:t>fırtınalar </a:t>
            </a:r>
            <a:r>
              <a:rPr sz="2400" spc="-5" dirty="0">
                <a:latin typeface="Times New Roman"/>
                <a:cs typeface="Times New Roman"/>
              </a:rPr>
              <a:t>Atlas </a:t>
            </a:r>
            <a:r>
              <a:rPr sz="2400" dirty="0">
                <a:latin typeface="Times New Roman"/>
                <a:cs typeface="Times New Roman"/>
              </a:rPr>
              <a:t>Okyanusunda çok tehlike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yaratırlar.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19276"/>
            <a:ext cx="898842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latin typeface="Times New Roman"/>
                <a:cs typeface="Times New Roman"/>
              </a:rPr>
              <a:t>Tayfun</a:t>
            </a:r>
            <a:r>
              <a:rPr sz="2400" spc="-25" dirty="0">
                <a:latin typeface="Times New Roman"/>
                <a:cs typeface="Times New Roman"/>
              </a:rPr>
              <a:t>’lar </a:t>
            </a:r>
            <a:r>
              <a:rPr sz="2400" spc="-5" dirty="0">
                <a:latin typeface="Times New Roman"/>
                <a:cs typeface="Times New Roman"/>
              </a:rPr>
              <a:t>da aynı tip fırtınalar </a:t>
            </a:r>
            <a:r>
              <a:rPr sz="2400" spc="-10" dirty="0">
                <a:latin typeface="Times New Roman"/>
                <a:cs typeface="Times New Roman"/>
              </a:rPr>
              <a:t>olup </a:t>
            </a:r>
            <a:r>
              <a:rPr sz="2400" dirty="0">
                <a:latin typeface="Times New Roman"/>
                <a:cs typeface="Times New Roman"/>
              </a:rPr>
              <a:t>daha çok Japon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denizinde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görülürler.</a:t>
            </a:r>
            <a:endParaRPr sz="240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b="1" spc="-25" dirty="0">
                <a:latin typeface="Times New Roman"/>
                <a:cs typeface="Times New Roman"/>
              </a:rPr>
              <a:t>Tornado</a:t>
            </a:r>
            <a:r>
              <a:rPr sz="2400" spc="-25" dirty="0">
                <a:latin typeface="Times New Roman"/>
                <a:cs typeface="Times New Roman"/>
              </a:rPr>
              <a:t>’lar </a:t>
            </a:r>
            <a:r>
              <a:rPr sz="2400" dirty="0">
                <a:latin typeface="Times New Roman"/>
                <a:cs typeface="Times New Roman"/>
              </a:rPr>
              <a:t>da </a:t>
            </a:r>
            <a:r>
              <a:rPr sz="2400" spc="-5" dirty="0">
                <a:latin typeface="Times New Roman"/>
                <a:cs typeface="Times New Roman"/>
              </a:rPr>
              <a:t>aynı </a:t>
            </a:r>
            <a:r>
              <a:rPr sz="2400" dirty="0">
                <a:latin typeface="Times New Roman"/>
                <a:cs typeface="Times New Roman"/>
              </a:rPr>
              <a:t>tip </a:t>
            </a:r>
            <a:r>
              <a:rPr sz="2400" spc="-5" dirty="0">
                <a:latin typeface="Times New Roman"/>
                <a:cs typeface="Times New Roman"/>
              </a:rPr>
              <a:t>özelliklere </a:t>
            </a:r>
            <a:r>
              <a:rPr sz="2400" spc="-15" dirty="0">
                <a:latin typeface="Times New Roman"/>
                <a:cs typeface="Times New Roman"/>
              </a:rPr>
              <a:t>sahiptir. </a:t>
            </a:r>
            <a:r>
              <a:rPr sz="2400" spc="-5" dirty="0">
                <a:latin typeface="Times New Roman"/>
                <a:cs typeface="Times New Roman"/>
              </a:rPr>
              <a:t>Diğerlerinden farkı  </a:t>
            </a:r>
            <a:r>
              <a:rPr sz="2400" dirty="0">
                <a:latin typeface="Times New Roman"/>
                <a:cs typeface="Times New Roman"/>
              </a:rPr>
              <a:t>daha küçük </a:t>
            </a:r>
            <a:r>
              <a:rPr sz="2400" spc="-5" dirty="0">
                <a:latin typeface="Times New Roman"/>
                <a:cs typeface="Times New Roman"/>
              </a:rPr>
              <a:t>çapta oluşmaları </a:t>
            </a:r>
            <a:r>
              <a:rPr sz="2400" dirty="0">
                <a:latin typeface="Times New Roman"/>
                <a:cs typeface="Times New Roman"/>
              </a:rPr>
              <a:t>ve kısa </a:t>
            </a:r>
            <a:r>
              <a:rPr sz="2400" spc="-5" dirty="0">
                <a:latin typeface="Times New Roman"/>
                <a:cs typeface="Times New Roman"/>
              </a:rPr>
              <a:t>süreli </a:t>
            </a:r>
            <a:r>
              <a:rPr sz="2400" spc="-15" dirty="0">
                <a:latin typeface="Times New Roman"/>
                <a:cs typeface="Times New Roman"/>
              </a:rPr>
              <a:t>olmalarıdır.  </a:t>
            </a:r>
            <a:r>
              <a:rPr sz="2400" spc="-5" dirty="0">
                <a:latin typeface="Times New Roman"/>
                <a:cs typeface="Times New Roman"/>
              </a:rPr>
              <a:t>Alçakta  </a:t>
            </a:r>
            <a:r>
              <a:rPr sz="2400" dirty="0">
                <a:latin typeface="Times New Roman"/>
                <a:cs typeface="Times New Roman"/>
              </a:rPr>
              <a:t>oluştuklarında hortum </a:t>
            </a:r>
            <a:r>
              <a:rPr sz="2400" spc="-5" dirty="0">
                <a:latin typeface="Times New Roman"/>
                <a:cs typeface="Times New Roman"/>
              </a:rPr>
              <a:t>meydana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getirirler.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Girdap </a:t>
            </a:r>
            <a:r>
              <a:rPr sz="2400" b="1" dirty="0">
                <a:latin typeface="Times New Roman"/>
                <a:cs typeface="Times New Roman"/>
              </a:rPr>
              <a:t>(hortum)</a:t>
            </a:r>
            <a:r>
              <a:rPr sz="2400" dirty="0">
                <a:latin typeface="Times New Roman"/>
                <a:cs typeface="Times New Roman"/>
              </a:rPr>
              <a:t>’lar </a:t>
            </a:r>
            <a:r>
              <a:rPr sz="2400" spc="-5" dirty="0">
                <a:latin typeface="Times New Roman"/>
                <a:cs typeface="Times New Roman"/>
              </a:rPr>
              <a:t>ise </a:t>
            </a:r>
            <a:r>
              <a:rPr sz="2400" dirty="0">
                <a:latin typeface="Times New Roman"/>
                <a:cs typeface="Times New Roman"/>
              </a:rPr>
              <a:t>kuru </a:t>
            </a:r>
            <a:r>
              <a:rPr sz="2400" spc="-5" dirty="0">
                <a:latin typeface="Times New Roman"/>
                <a:cs typeface="Times New Roman"/>
              </a:rPr>
              <a:t>bir atmosferde fazla ısınan havanın  </a:t>
            </a:r>
            <a:r>
              <a:rPr sz="2400" dirty="0">
                <a:latin typeface="Times New Roman"/>
                <a:cs typeface="Times New Roman"/>
              </a:rPr>
              <a:t>tozla beraber </a:t>
            </a:r>
            <a:r>
              <a:rPr sz="2400" spc="-5" dirty="0">
                <a:latin typeface="Times New Roman"/>
                <a:cs typeface="Times New Roman"/>
              </a:rPr>
              <a:t>yükselmesi </a:t>
            </a:r>
            <a:r>
              <a:rPr sz="2400" dirty="0">
                <a:latin typeface="Times New Roman"/>
                <a:cs typeface="Times New Roman"/>
              </a:rPr>
              <a:t>sonucu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oluşur.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Antisiklonik </a:t>
            </a:r>
            <a:r>
              <a:rPr sz="2400" dirty="0">
                <a:latin typeface="Times New Roman"/>
                <a:cs typeface="Times New Roman"/>
              </a:rPr>
              <a:t>rüzgarlar </a:t>
            </a:r>
            <a:r>
              <a:rPr sz="2400" spc="-5" dirty="0">
                <a:latin typeface="Times New Roman"/>
                <a:cs typeface="Times New Roman"/>
              </a:rPr>
              <a:t>ise </a:t>
            </a:r>
            <a:r>
              <a:rPr sz="2400" dirty="0">
                <a:latin typeface="Times New Roman"/>
                <a:cs typeface="Times New Roman"/>
              </a:rPr>
              <a:t>fırtına </a:t>
            </a:r>
            <a:r>
              <a:rPr sz="2400" spc="-5" dirty="0">
                <a:latin typeface="Times New Roman"/>
                <a:cs typeface="Times New Roman"/>
              </a:rPr>
              <a:t>karakterinde olmayan, genel  </a:t>
            </a:r>
            <a:r>
              <a:rPr sz="2400" dirty="0">
                <a:latin typeface="Times New Roman"/>
                <a:cs typeface="Times New Roman"/>
              </a:rPr>
              <a:t>olarak </a:t>
            </a:r>
            <a:r>
              <a:rPr sz="2400" spc="-5" dirty="0">
                <a:latin typeface="Times New Roman"/>
                <a:cs typeface="Times New Roman"/>
              </a:rPr>
              <a:t>hava kütlelerinin normal şekillerde akışları halindeki </a:t>
            </a:r>
            <a:r>
              <a:rPr sz="2400" spc="-15" dirty="0">
                <a:latin typeface="Times New Roman"/>
                <a:cs typeface="Times New Roman"/>
              </a:rPr>
              <a:t>rüzgarlardır.  </a:t>
            </a:r>
            <a:r>
              <a:rPr sz="2400" spc="-5" dirty="0">
                <a:latin typeface="Times New Roman"/>
                <a:cs typeface="Times New Roman"/>
              </a:rPr>
              <a:t>Yüksek </a:t>
            </a:r>
            <a:r>
              <a:rPr sz="2400" dirty="0">
                <a:latin typeface="Times New Roman"/>
                <a:cs typeface="Times New Roman"/>
              </a:rPr>
              <a:t>basınç alanlarında </a:t>
            </a:r>
            <a:r>
              <a:rPr sz="2400" spc="-5" dirty="0">
                <a:latin typeface="Times New Roman"/>
                <a:cs typeface="Times New Roman"/>
              </a:rPr>
              <a:t>merkezden </a:t>
            </a:r>
            <a:r>
              <a:rPr sz="2400" dirty="0">
                <a:latin typeface="Times New Roman"/>
                <a:cs typeface="Times New Roman"/>
              </a:rPr>
              <a:t>çevrelerine doğru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eserler.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123" y="375030"/>
            <a:ext cx="3376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Rüzgarların</a:t>
            </a:r>
            <a:r>
              <a:rPr sz="2800" spc="-100" dirty="0"/>
              <a:t> </a:t>
            </a:r>
            <a:r>
              <a:rPr sz="2800" spc="-40" dirty="0"/>
              <a:t>Yararları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618540" y="1506982"/>
            <a:ext cx="7412355" cy="346456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Birçok bitkide </a:t>
            </a:r>
            <a:r>
              <a:rPr sz="2400" spc="-5" dirty="0">
                <a:latin typeface="Times New Roman"/>
                <a:cs typeface="Times New Roman"/>
              </a:rPr>
              <a:t>tozlanma </a:t>
            </a:r>
            <a:r>
              <a:rPr sz="2400" dirty="0">
                <a:latin typeface="Times New Roman"/>
                <a:cs typeface="Times New Roman"/>
              </a:rPr>
              <a:t>ve </a:t>
            </a:r>
            <a:r>
              <a:rPr sz="2400" spc="-5" dirty="0">
                <a:latin typeface="Times New Roman"/>
                <a:cs typeface="Times New Roman"/>
              </a:rPr>
              <a:t>döllenme </a:t>
            </a:r>
            <a:r>
              <a:rPr sz="2400" dirty="0">
                <a:latin typeface="Times New Roman"/>
                <a:cs typeface="Times New Roman"/>
              </a:rPr>
              <a:t>olayına yardım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eder.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Bitkide kök </a:t>
            </a:r>
            <a:r>
              <a:rPr sz="2400" spc="-5" dirty="0">
                <a:latin typeface="Times New Roman"/>
                <a:cs typeface="Times New Roman"/>
              </a:rPr>
              <a:t>gelişimini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destekler.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8135" algn="l"/>
              </a:tabLst>
            </a:pPr>
            <a:r>
              <a:rPr sz="2400" dirty="0">
                <a:latin typeface="Times New Roman"/>
                <a:cs typeface="Times New Roman"/>
              </a:rPr>
              <a:t>İlkbaharda </a:t>
            </a:r>
            <a:r>
              <a:rPr sz="2400" spc="-5" dirty="0">
                <a:latin typeface="Times New Roman"/>
                <a:cs typeface="Times New Roman"/>
              </a:rPr>
              <a:t>nemli </a:t>
            </a:r>
            <a:r>
              <a:rPr sz="2400" dirty="0">
                <a:latin typeface="Times New Roman"/>
                <a:cs typeface="Times New Roman"/>
              </a:rPr>
              <a:t>arazileri daha çabuk </a:t>
            </a:r>
            <a:r>
              <a:rPr sz="2400" spc="-15" dirty="0">
                <a:latin typeface="Times New Roman"/>
                <a:cs typeface="Times New Roman"/>
              </a:rPr>
              <a:t>kurutur,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böylece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toprak erken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işlenebilir.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Isıyı taşıdığı için bitkileri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serinletir.</a:t>
            </a:r>
            <a:endParaRPr sz="2400">
              <a:latin typeface="Times New Roman"/>
              <a:cs typeface="Times New Roman"/>
            </a:endParaRPr>
          </a:p>
          <a:p>
            <a:pPr marL="317500" indent="-305435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318135" algn="l"/>
              </a:tabLst>
            </a:pPr>
            <a:r>
              <a:rPr sz="2400" spc="-5" dirty="0">
                <a:latin typeface="Times New Roman"/>
                <a:cs typeface="Times New Roman"/>
              </a:rPr>
              <a:t>Biçilmiş </a:t>
            </a:r>
            <a:r>
              <a:rPr sz="2400" dirty="0">
                <a:latin typeface="Times New Roman"/>
                <a:cs typeface="Times New Roman"/>
              </a:rPr>
              <a:t>otların ve tahılların </a:t>
            </a:r>
            <a:r>
              <a:rPr sz="2400" spc="-5" dirty="0">
                <a:latin typeface="Times New Roman"/>
                <a:cs typeface="Times New Roman"/>
              </a:rPr>
              <a:t>kurumasını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sağlar.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80"/>
              </a:spcBef>
              <a:buAutoNum type="arabicPeriod" startAt="4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Havayı</a:t>
            </a:r>
            <a:r>
              <a:rPr sz="2400" spc="-15" dirty="0">
                <a:latin typeface="Times New Roman"/>
                <a:cs typeface="Times New Roman"/>
              </a:rPr>
              <a:t> temizler.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 startAt="4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Enerji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sağlar.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5123" y="375030"/>
            <a:ext cx="34093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Rüzgarların</a:t>
            </a:r>
            <a:r>
              <a:rPr sz="2800" spc="10" dirty="0"/>
              <a:t> </a:t>
            </a:r>
            <a:r>
              <a:rPr sz="2800" spc="-5" dirty="0"/>
              <a:t>Zararları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55168" y="1022731"/>
            <a:ext cx="8225790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Rüzgarın </a:t>
            </a:r>
            <a:r>
              <a:rPr sz="2400" spc="-5" dirty="0">
                <a:latin typeface="Times New Roman"/>
                <a:cs typeface="Times New Roman"/>
              </a:rPr>
              <a:t>mekanik etkisiyle </a:t>
            </a:r>
            <a:r>
              <a:rPr sz="2400" dirty="0">
                <a:latin typeface="Times New Roman"/>
                <a:cs typeface="Times New Roman"/>
              </a:rPr>
              <a:t>dallar kırılıp ürün hasara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uğrayabilir.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Evapotranspirasyonu </a:t>
            </a:r>
            <a:r>
              <a:rPr sz="2400" spc="-15" dirty="0">
                <a:latin typeface="Times New Roman"/>
                <a:cs typeface="Times New Roman"/>
              </a:rPr>
              <a:t>artırır, </a:t>
            </a:r>
            <a:r>
              <a:rPr sz="2400" dirty="0">
                <a:latin typeface="Times New Roman"/>
                <a:cs typeface="Times New Roman"/>
              </a:rPr>
              <a:t>toprağı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kurutur.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17500" algn="l"/>
              </a:tabLst>
            </a:pPr>
            <a:r>
              <a:rPr sz="2400" spc="-5" dirty="0">
                <a:latin typeface="Times New Roman"/>
                <a:cs typeface="Times New Roman"/>
              </a:rPr>
              <a:t>Kışın </a:t>
            </a:r>
            <a:r>
              <a:rPr sz="2400" dirty="0">
                <a:latin typeface="Times New Roman"/>
                <a:cs typeface="Times New Roman"/>
              </a:rPr>
              <a:t>don olayı </a:t>
            </a:r>
            <a:r>
              <a:rPr sz="2400" spc="-5" dirty="0">
                <a:latin typeface="Times New Roman"/>
                <a:cs typeface="Times New Roman"/>
              </a:rPr>
              <a:t>etkisini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artırır.</a:t>
            </a:r>
            <a:endParaRPr sz="240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07340" algn="l"/>
              </a:tabLst>
            </a:pPr>
            <a:r>
              <a:rPr sz="2400" spc="-50" dirty="0">
                <a:latin typeface="Times New Roman"/>
                <a:cs typeface="Times New Roman"/>
              </a:rPr>
              <a:t>Yazın </a:t>
            </a:r>
            <a:r>
              <a:rPr sz="2400" dirty="0">
                <a:latin typeface="Times New Roman"/>
                <a:cs typeface="Times New Roman"/>
              </a:rPr>
              <a:t>kurutucu ve yakıcı etkisi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vardır.</a:t>
            </a:r>
            <a:endParaRPr sz="2400">
              <a:latin typeface="Times New Roman"/>
              <a:cs typeface="Times New Roman"/>
            </a:endParaRPr>
          </a:p>
          <a:p>
            <a:pPr marL="317500" indent="-3048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17500" algn="l"/>
              </a:tabLst>
            </a:pPr>
            <a:r>
              <a:rPr sz="2400" dirty="0">
                <a:latin typeface="Times New Roman"/>
                <a:cs typeface="Times New Roman"/>
              </a:rPr>
              <a:t>Bazı </a:t>
            </a:r>
            <a:r>
              <a:rPr sz="2400" spc="-5" dirty="0">
                <a:latin typeface="Times New Roman"/>
                <a:cs typeface="Times New Roman"/>
              </a:rPr>
              <a:t>hastalıkların sporlarını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yayar.</a:t>
            </a:r>
            <a:endParaRPr sz="2400">
              <a:latin typeface="Times New Roman"/>
              <a:cs typeface="Times New Roman"/>
            </a:endParaRPr>
          </a:p>
          <a:p>
            <a:pPr marL="300355" indent="-28829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00990" algn="l"/>
              </a:tabLst>
            </a:pPr>
            <a:r>
              <a:rPr sz="2400" spc="-5" dirty="0">
                <a:latin typeface="Times New Roman"/>
                <a:cs typeface="Times New Roman"/>
              </a:rPr>
              <a:t>Açık </a:t>
            </a:r>
            <a:r>
              <a:rPr sz="2400" dirty="0">
                <a:latin typeface="Times New Roman"/>
                <a:cs typeface="Times New Roman"/>
              </a:rPr>
              <a:t>alanlarda rüzgar erozyonuna neden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olur.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Bu zararlı etkilerden bazıları rüzgar kıranlarla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engellenebilir.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8695" y="2055876"/>
            <a:ext cx="2025650" cy="1838325"/>
            <a:chOff x="1758695" y="2055876"/>
            <a:chExt cx="2025650" cy="1838325"/>
          </a:xfrm>
        </p:grpSpPr>
        <p:sp>
          <p:nvSpPr>
            <p:cNvPr id="3" name="object 3"/>
            <p:cNvSpPr/>
            <p:nvPr/>
          </p:nvSpPr>
          <p:spPr>
            <a:xfrm>
              <a:off x="1763267" y="2060448"/>
              <a:ext cx="2016760" cy="1828800"/>
            </a:xfrm>
            <a:custGeom>
              <a:avLst/>
              <a:gdLst/>
              <a:ahLst/>
              <a:cxnLst/>
              <a:rect l="l" t="t" r="r" b="b"/>
              <a:pathLst>
                <a:path w="2016760" h="1828800">
                  <a:moveTo>
                    <a:pt x="1008126" y="0"/>
                  </a:moveTo>
                  <a:lnTo>
                    <a:pt x="957810" y="1119"/>
                  </a:lnTo>
                  <a:lnTo>
                    <a:pt x="908134" y="4441"/>
                  </a:lnTo>
                  <a:lnTo>
                    <a:pt x="859153" y="9915"/>
                  </a:lnTo>
                  <a:lnTo>
                    <a:pt x="810927" y="17488"/>
                  </a:lnTo>
                  <a:lnTo>
                    <a:pt x="763512" y="27106"/>
                  </a:lnTo>
                  <a:lnTo>
                    <a:pt x="716967" y="38719"/>
                  </a:lnTo>
                  <a:lnTo>
                    <a:pt x="671349" y="52273"/>
                  </a:lnTo>
                  <a:lnTo>
                    <a:pt x="626717" y="67716"/>
                  </a:lnTo>
                  <a:lnTo>
                    <a:pt x="583127" y="84995"/>
                  </a:lnTo>
                  <a:lnTo>
                    <a:pt x="540638" y="104059"/>
                  </a:lnTo>
                  <a:lnTo>
                    <a:pt x="499307" y="124855"/>
                  </a:lnTo>
                  <a:lnTo>
                    <a:pt x="459192" y="147329"/>
                  </a:lnTo>
                  <a:lnTo>
                    <a:pt x="420352" y="171431"/>
                  </a:lnTo>
                  <a:lnTo>
                    <a:pt x="382842" y="197107"/>
                  </a:lnTo>
                  <a:lnTo>
                    <a:pt x="346723" y="224306"/>
                  </a:lnTo>
                  <a:lnTo>
                    <a:pt x="312050" y="252974"/>
                  </a:lnTo>
                  <a:lnTo>
                    <a:pt x="278882" y="283059"/>
                  </a:lnTo>
                  <a:lnTo>
                    <a:pt x="247277" y="314509"/>
                  </a:lnTo>
                  <a:lnTo>
                    <a:pt x="217293" y="347272"/>
                  </a:lnTo>
                  <a:lnTo>
                    <a:pt x="188986" y="381294"/>
                  </a:lnTo>
                  <a:lnTo>
                    <a:pt x="162416" y="416524"/>
                  </a:lnTo>
                  <a:lnTo>
                    <a:pt x="137639" y="452910"/>
                  </a:lnTo>
                  <a:lnTo>
                    <a:pt x="114714" y="490398"/>
                  </a:lnTo>
                  <a:lnTo>
                    <a:pt x="93698" y="528936"/>
                  </a:lnTo>
                  <a:lnTo>
                    <a:pt x="74649" y="568473"/>
                  </a:lnTo>
                  <a:lnTo>
                    <a:pt x="57625" y="608955"/>
                  </a:lnTo>
                  <a:lnTo>
                    <a:pt x="42683" y="650330"/>
                  </a:lnTo>
                  <a:lnTo>
                    <a:pt x="29881" y="692545"/>
                  </a:lnTo>
                  <a:lnTo>
                    <a:pt x="19278" y="735549"/>
                  </a:lnTo>
                  <a:lnTo>
                    <a:pt x="10930" y="779289"/>
                  </a:lnTo>
                  <a:lnTo>
                    <a:pt x="4896" y="823712"/>
                  </a:lnTo>
                  <a:lnTo>
                    <a:pt x="1233" y="868767"/>
                  </a:lnTo>
                  <a:lnTo>
                    <a:pt x="0" y="914400"/>
                  </a:lnTo>
                  <a:lnTo>
                    <a:pt x="1233" y="960032"/>
                  </a:lnTo>
                  <a:lnTo>
                    <a:pt x="4896" y="1005087"/>
                  </a:lnTo>
                  <a:lnTo>
                    <a:pt x="10930" y="1049510"/>
                  </a:lnTo>
                  <a:lnTo>
                    <a:pt x="19278" y="1093250"/>
                  </a:lnTo>
                  <a:lnTo>
                    <a:pt x="29881" y="1136254"/>
                  </a:lnTo>
                  <a:lnTo>
                    <a:pt x="42683" y="1178469"/>
                  </a:lnTo>
                  <a:lnTo>
                    <a:pt x="57625" y="1219844"/>
                  </a:lnTo>
                  <a:lnTo>
                    <a:pt x="74649" y="1260326"/>
                  </a:lnTo>
                  <a:lnTo>
                    <a:pt x="93698" y="1299863"/>
                  </a:lnTo>
                  <a:lnTo>
                    <a:pt x="114714" y="1338401"/>
                  </a:lnTo>
                  <a:lnTo>
                    <a:pt x="137639" y="1375889"/>
                  </a:lnTo>
                  <a:lnTo>
                    <a:pt x="162416" y="1412275"/>
                  </a:lnTo>
                  <a:lnTo>
                    <a:pt x="188986" y="1447505"/>
                  </a:lnTo>
                  <a:lnTo>
                    <a:pt x="217293" y="1481527"/>
                  </a:lnTo>
                  <a:lnTo>
                    <a:pt x="247277" y="1514290"/>
                  </a:lnTo>
                  <a:lnTo>
                    <a:pt x="278882" y="1545740"/>
                  </a:lnTo>
                  <a:lnTo>
                    <a:pt x="312050" y="1575825"/>
                  </a:lnTo>
                  <a:lnTo>
                    <a:pt x="346723" y="1604493"/>
                  </a:lnTo>
                  <a:lnTo>
                    <a:pt x="382842" y="1631692"/>
                  </a:lnTo>
                  <a:lnTo>
                    <a:pt x="420352" y="1657368"/>
                  </a:lnTo>
                  <a:lnTo>
                    <a:pt x="459192" y="1681470"/>
                  </a:lnTo>
                  <a:lnTo>
                    <a:pt x="499307" y="1703944"/>
                  </a:lnTo>
                  <a:lnTo>
                    <a:pt x="540638" y="1724740"/>
                  </a:lnTo>
                  <a:lnTo>
                    <a:pt x="583127" y="1743804"/>
                  </a:lnTo>
                  <a:lnTo>
                    <a:pt x="626717" y="1761083"/>
                  </a:lnTo>
                  <a:lnTo>
                    <a:pt x="671349" y="1776526"/>
                  </a:lnTo>
                  <a:lnTo>
                    <a:pt x="716967" y="1790080"/>
                  </a:lnTo>
                  <a:lnTo>
                    <a:pt x="763512" y="1801693"/>
                  </a:lnTo>
                  <a:lnTo>
                    <a:pt x="810927" y="1811311"/>
                  </a:lnTo>
                  <a:lnTo>
                    <a:pt x="859153" y="1818884"/>
                  </a:lnTo>
                  <a:lnTo>
                    <a:pt x="908134" y="1824358"/>
                  </a:lnTo>
                  <a:lnTo>
                    <a:pt x="957810" y="1827680"/>
                  </a:lnTo>
                  <a:lnTo>
                    <a:pt x="1008126" y="1828800"/>
                  </a:lnTo>
                  <a:lnTo>
                    <a:pt x="1058441" y="1827680"/>
                  </a:lnTo>
                  <a:lnTo>
                    <a:pt x="1108117" y="1824358"/>
                  </a:lnTo>
                  <a:lnTo>
                    <a:pt x="1157098" y="1818884"/>
                  </a:lnTo>
                  <a:lnTo>
                    <a:pt x="1205324" y="1811311"/>
                  </a:lnTo>
                  <a:lnTo>
                    <a:pt x="1252739" y="1801693"/>
                  </a:lnTo>
                  <a:lnTo>
                    <a:pt x="1299284" y="1790080"/>
                  </a:lnTo>
                  <a:lnTo>
                    <a:pt x="1344902" y="1776526"/>
                  </a:lnTo>
                  <a:lnTo>
                    <a:pt x="1389534" y="1761083"/>
                  </a:lnTo>
                  <a:lnTo>
                    <a:pt x="1433124" y="1743804"/>
                  </a:lnTo>
                  <a:lnTo>
                    <a:pt x="1475613" y="1724740"/>
                  </a:lnTo>
                  <a:lnTo>
                    <a:pt x="1516944" y="1703944"/>
                  </a:lnTo>
                  <a:lnTo>
                    <a:pt x="1557059" y="1681470"/>
                  </a:lnTo>
                  <a:lnTo>
                    <a:pt x="1595899" y="1657368"/>
                  </a:lnTo>
                  <a:lnTo>
                    <a:pt x="1633409" y="1631692"/>
                  </a:lnTo>
                  <a:lnTo>
                    <a:pt x="1669528" y="1604493"/>
                  </a:lnTo>
                  <a:lnTo>
                    <a:pt x="1704201" y="1575825"/>
                  </a:lnTo>
                  <a:lnTo>
                    <a:pt x="1737369" y="1545740"/>
                  </a:lnTo>
                  <a:lnTo>
                    <a:pt x="1768974" y="1514290"/>
                  </a:lnTo>
                  <a:lnTo>
                    <a:pt x="1798958" y="1481527"/>
                  </a:lnTo>
                  <a:lnTo>
                    <a:pt x="1827265" y="1447505"/>
                  </a:lnTo>
                  <a:lnTo>
                    <a:pt x="1853835" y="1412275"/>
                  </a:lnTo>
                  <a:lnTo>
                    <a:pt x="1878612" y="1375889"/>
                  </a:lnTo>
                  <a:lnTo>
                    <a:pt x="1901537" y="1338401"/>
                  </a:lnTo>
                  <a:lnTo>
                    <a:pt x="1922553" y="1299863"/>
                  </a:lnTo>
                  <a:lnTo>
                    <a:pt x="1941602" y="1260326"/>
                  </a:lnTo>
                  <a:lnTo>
                    <a:pt x="1958626" y="1219844"/>
                  </a:lnTo>
                  <a:lnTo>
                    <a:pt x="1973568" y="1178469"/>
                  </a:lnTo>
                  <a:lnTo>
                    <a:pt x="1986370" y="1136254"/>
                  </a:lnTo>
                  <a:lnTo>
                    <a:pt x="1996973" y="1093250"/>
                  </a:lnTo>
                  <a:lnTo>
                    <a:pt x="2005321" y="1049510"/>
                  </a:lnTo>
                  <a:lnTo>
                    <a:pt x="2011355" y="1005087"/>
                  </a:lnTo>
                  <a:lnTo>
                    <a:pt x="2015018" y="960032"/>
                  </a:lnTo>
                  <a:lnTo>
                    <a:pt x="2016252" y="914400"/>
                  </a:lnTo>
                  <a:lnTo>
                    <a:pt x="2015018" y="868767"/>
                  </a:lnTo>
                  <a:lnTo>
                    <a:pt x="2011355" y="823712"/>
                  </a:lnTo>
                  <a:lnTo>
                    <a:pt x="2005321" y="779289"/>
                  </a:lnTo>
                  <a:lnTo>
                    <a:pt x="1996973" y="735549"/>
                  </a:lnTo>
                  <a:lnTo>
                    <a:pt x="1986370" y="692545"/>
                  </a:lnTo>
                  <a:lnTo>
                    <a:pt x="1973568" y="650330"/>
                  </a:lnTo>
                  <a:lnTo>
                    <a:pt x="1958626" y="608955"/>
                  </a:lnTo>
                  <a:lnTo>
                    <a:pt x="1941602" y="568473"/>
                  </a:lnTo>
                  <a:lnTo>
                    <a:pt x="1922553" y="528936"/>
                  </a:lnTo>
                  <a:lnTo>
                    <a:pt x="1901537" y="490398"/>
                  </a:lnTo>
                  <a:lnTo>
                    <a:pt x="1878612" y="452910"/>
                  </a:lnTo>
                  <a:lnTo>
                    <a:pt x="1853835" y="416524"/>
                  </a:lnTo>
                  <a:lnTo>
                    <a:pt x="1827265" y="381294"/>
                  </a:lnTo>
                  <a:lnTo>
                    <a:pt x="1798958" y="347272"/>
                  </a:lnTo>
                  <a:lnTo>
                    <a:pt x="1768974" y="314509"/>
                  </a:lnTo>
                  <a:lnTo>
                    <a:pt x="1737369" y="283059"/>
                  </a:lnTo>
                  <a:lnTo>
                    <a:pt x="1704201" y="252974"/>
                  </a:lnTo>
                  <a:lnTo>
                    <a:pt x="1669528" y="224306"/>
                  </a:lnTo>
                  <a:lnTo>
                    <a:pt x="1633409" y="197107"/>
                  </a:lnTo>
                  <a:lnTo>
                    <a:pt x="1595899" y="171431"/>
                  </a:lnTo>
                  <a:lnTo>
                    <a:pt x="1557059" y="147329"/>
                  </a:lnTo>
                  <a:lnTo>
                    <a:pt x="1516944" y="124855"/>
                  </a:lnTo>
                  <a:lnTo>
                    <a:pt x="1475613" y="104059"/>
                  </a:lnTo>
                  <a:lnTo>
                    <a:pt x="1433124" y="84995"/>
                  </a:lnTo>
                  <a:lnTo>
                    <a:pt x="1389534" y="67716"/>
                  </a:lnTo>
                  <a:lnTo>
                    <a:pt x="1344902" y="52273"/>
                  </a:lnTo>
                  <a:lnTo>
                    <a:pt x="1299284" y="38719"/>
                  </a:lnTo>
                  <a:lnTo>
                    <a:pt x="1252739" y="27106"/>
                  </a:lnTo>
                  <a:lnTo>
                    <a:pt x="1205324" y="17488"/>
                  </a:lnTo>
                  <a:lnTo>
                    <a:pt x="1157098" y="9915"/>
                  </a:lnTo>
                  <a:lnTo>
                    <a:pt x="1108117" y="4441"/>
                  </a:lnTo>
                  <a:lnTo>
                    <a:pt x="1058441" y="1119"/>
                  </a:lnTo>
                  <a:lnTo>
                    <a:pt x="1008126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63267" y="2060448"/>
              <a:ext cx="2016760" cy="1828800"/>
            </a:xfrm>
            <a:custGeom>
              <a:avLst/>
              <a:gdLst/>
              <a:ahLst/>
              <a:cxnLst/>
              <a:rect l="l" t="t" r="r" b="b"/>
              <a:pathLst>
                <a:path w="2016760" h="1828800">
                  <a:moveTo>
                    <a:pt x="0" y="914400"/>
                  </a:moveTo>
                  <a:lnTo>
                    <a:pt x="1233" y="868767"/>
                  </a:lnTo>
                  <a:lnTo>
                    <a:pt x="4896" y="823712"/>
                  </a:lnTo>
                  <a:lnTo>
                    <a:pt x="10930" y="779289"/>
                  </a:lnTo>
                  <a:lnTo>
                    <a:pt x="19278" y="735549"/>
                  </a:lnTo>
                  <a:lnTo>
                    <a:pt x="29881" y="692545"/>
                  </a:lnTo>
                  <a:lnTo>
                    <a:pt x="42683" y="650330"/>
                  </a:lnTo>
                  <a:lnTo>
                    <a:pt x="57625" y="608955"/>
                  </a:lnTo>
                  <a:lnTo>
                    <a:pt x="74649" y="568473"/>
                  </a:lnTo>
                  <a:lnTo>
                    <a:pt x="93698" y="528936"/>
                  </a:lnTo>
                  <a:lnTo>
                    <a:pt x="114714" y="490398"/>
                  </a:lnTo>
                  <a:lnTo>
                    <a:pt x="137639" y="452910"/>
                  </a:lnTo>
                  <a:lnTo>
                    <a:pt x="162416" y="416524"/>
                  </a:lnTo>
                  <a:lnTo>
                    <a:pt x="188986" y="381294"/>
                  </a:lnTo>
                  <a:lnTo>
                    <a:pt x="217293" y="347272"/>
                  </a:lnTo>
                  <a:lnTo>
                    <a:pt x="247277" y="314509"/>
                  </a:lnTo>
                  <a:lnTo>
                    <a:pt x="278882" y="283059"/>
                  </a:lnTo>
                  <a:lnTo>
                    <a:pt x="312050" y="252974"/>
                  </a:lnTo>
                  <a:lnTo>
                    <a:pt x="346723" y="224306"/>
                  </a:lnTo>
                  <a:lnTo>
                    <a:pt x="382842" y="197107"/>
                  </a:lnTo>
                  <a:lnTo>
                    <a:pt x="420352" y="171431"/>
                  </a:lnTo>
                  <a:lnTo>
                    <a:pt x="459192" y="147329"/>
                  </a:lnTo>
                  <a:lnTo>
                    <a:pt x="499307" y="124855"/>
                  </a:lnTo>
                  <a:lnTo>
                    <a:pt x="540638" y="104059"/>
                  </a:lnTo>
                  <a:lnTo>
                    <a:pt x="583127" y="84995"/>
                  </a:lnTo>
                  <a:lnTo>
                    <a:pt x="626717" y="67716"/>
                  </a:lnTo>
                  <a:lnTo>
                    <a:pt x="671349" y="52273"/>
                  </a:lnTo>
                  <a:lnTo>
                    <a:pt x="716967" y="38719"/>
                  </a:lnTo>
                  <a:lnTo>
                    <a:pt x="763512" y="27106"/>
                  </a:lnTo>
                  <a:lnTo>
                    <a:pt x="810927" y="17488"/>
                  </a:lnTo>
                  <a:lnTo>
                    <a:pt x="859153" y="9915"/>
                  </a:lnTo>
                  <a:lnTo>
                    <a:pt x="908134" y="4441"/>
                  </a:lnTo>
                  <a:lnTo>
                    <a:pt x="957810" y="1119"/>
                  </a:lnTo>
                  <a:lnTo>
                    <a:pt x="1008126" y="0"/>
                  </a:lnTo>
                  <a:lnTo>
                    <a:pt x="1058441" y="1119"/>
                  </a:lnTo>
                  <a:lnTo>
                    <a:pt x="1108117" y="4441"/>
                  </a:lnTo>
                  <a:lnTo>
                    <a:pt x="1157098" y="9915"/>
                  </a:lnTo>
                  <a:lnTo>
                    <a:pt x="1205324" y="17488"/>
                  </a:lnTo>
                  <a:lnTo>
                    <a:pt x="1252739" y="27106"/>
                  </a:lnTo>
                  <a:lnTo>
                    <a:pt x="1299284" y="38719"/>
                  </a:lnTo>
                  <a:lnTo>
                    <a:pt x="1344902" y="52273"/>
                  </a:lnTo>
                  <a:lnTo>
                    <a:pt x="1389534" y="67716"/>
                  </a:lnTo>
                  <a:lnTo>
                    <a:pt x="1433124" y="84995"/>
                  </a:lnTo>
                  <a:lnTo>
                    <a:pt x="1475613" y="104059"/>
                  </a:lnTo>
                  <a:lnTo>
                    <a:pt x="1516944" y="124855"/>
                  </a:lnTo>
                  <a:lnTo>
                    <a:pt x="1557059" y="147329"/>
                  </a:lnTo>
                  <a:lnTo>
                    <a:pt x="1595899" y="171431"/>
                  </a:lnTo>
                  <a:lnTo>
                    <a:pt x="1633409" y="197107"/>
                  </a:lnTo>
                  <a:lnTo>
                    <a:pt x="1669528" y="224306"/>
                  </a:lnTo>
                  <a:lnTo>
                    <a:pt x="1704201" y="252974"/>
                  </a:lnTo>
                  <a:lnTo>
                    <a:pt x="1737369" y="283059"/>
                  </a:lnTo>
                  <a:lnTo>
                    <a:pt x="1768974" y="314509"/>
                  </a:lnTo>
                  <a:lnTo>
                    <a:pt x="1798958" y="347272"/>
                  </a:lnTo>
                  <a:lnTo>
                    <a:pt x="1827265" y="381294"/>
                  </a:lnTo>
                  <a:lnTo>
                    <a:pt x="1853835" y="416524"/>
                  </a:lnTo>
                  <a:lnTo>
                    <a:pt x="1878612" y="452910"/>
                  </a:lnTo>
                  <a:lnTo>
                    <a:pt x="1901537" y="490398"/>
                  </a:lnTo>
                  <a:lnTo>
                    <a:pt x="1922553" y="528936"/>
                  </a:lnTo>
                  <a:lnTo>
                    <a:pt x="1941602" y="568473"/>
                  </a:lnTo>
                  <a:lnTo>
                    <a:pt x="1958626" y="608955"/>
                  </a:lnTo>
                  <a:lnTo>
                    <a:pt x="1973568" y="650330"/>
                  </a:lnTo>
                  <a:lnTo>
                    <a:pt x="1986370" y="692545"/>
                  </a:lnTo>
                  <a:lnTo>
                    <a:pt x="1996973" y="735549"/>
                  </a:lnTo>
                  <a:lnTo>
                    <a:pt x="2005321" y="779289"/>
                  </a:lnTo>
                  <a:lnTo>
                    <a:pt x="2011355" y="823712"/>
                  </a:lnTo>
                  <a:lnTo>
                    <a:pt x="2015018" y="868767"/>
                  </a:lnTo>
                  <a:lnTo>
                    <a:pt x="2016252" y="914400"/>
                  </a:lnTo>
                  <a:lnTo>
                    <a:pt x="2015018" y="960032"/>
                  </a:lnTo>
                  <a:lnTo>
                    <a:pt x="2011355" y="1005087"/>
                  </a:lnTo>
                  <a:lnTo>
                    <a:pt x="2005321" y="1049510"/>
                  </a:lnTo>
                  <a:lnTo>
                    <a:pt x="1996973" y="1093250"/>
                  </a:lnTo>
                  <a:lnTo>
                    <a:pt x="1986370" y="1136254"/>
                  </a:lnTo>
                  <a:lnTo>
                    <a:pt x="1973568" y="1178469"/>
                  </a:lnTo>
                  <a:lnTo>
                    <a:pt x="1958626" y="1219844"/>
                  </a:lnTo>
                  <a:lnTo>
                    <a:pt x="1941602" y="1260326"/>
                  </a:lnTo>
                  <a:lnTo>
                    <a:pt x="1922553" y="1299863"/>
                  </a:lnTo>
                  <a:lnTo>
                    <a:pt x="1901537" y="1338401"/>
                  </a:lnTo>
                  <a:lnTo>
                    <a:pt x="1878612" y="1375889"/>
                  </a:lnTo>
                  <a:lnTo>
                    <a:pt x="1853835" y="1412275"/>
                  </a:lnTo>
                  <a:lnTo>
                    <a:pt x="1827265" y="1447505"/>
                  </a:lnTo>
                  <a:lnTo>
                    <a:pt x="1798958" y="1481527"/>
                  </a:lnTo>
                  <a:lnTo>
                    <a:pt x="1768974" y="1514290"/>
                  </a:lnTo>
                  <a:lnTo>
                    <a:pt x="1737369" y="1545740"/>
                  </a:lnTo>
                  <a:lnTo>
                    <a:pt x="1704201" y="1575825"/>
                  </a:lnTo>
                  <a:lnTo>
                    <a:pt x="1669528" y="1604493"/>
                  </a:lnTo>
                  <a:lnTo>
                    <a:pt x="1633409" y="1631692"/>
                  </a:lnTo>
                  <a:lnTo>
                    <a:pt x="1595899" y="1657368"/>
                  </a:lnTo>
                  <a:lnTo>
                    <a:pt x="1557059" y="1681470"/>
                  </a:lnTo>
                  <a:lnTo>
                    <a:pt x="1516944" y="1703944"/>
                  </a:lnTo>
                  <a:lnTo>
                    <a:pt x="1475613" y="1724740"/>
                  </a:lnTo>
                  <a:lnTo>
                    <a:pt x="1433124" y="1743804"/>
                  </a:lnTo>
                  <a:lnTo>
                    <a:pt x="1389534" y="1761083"/>
                  </a:lnTo>
                  <a:lnTo>
                    <a:pt x="1344902" y="1776526"/>
                  </a:lnTo>
                  <a:lnTo>
                    <a:pt x="1299284" y="1790080"/>
                  </a:lnTo>
                  <a:lnTo>
                    <a:pt x="1252739" y="1801693"/>
                  </a:lnTo>
                  <a:lnTo>
                    <a:pt x="1205324" y="1811311"/>
                  </a:lnTo>
                  <a:lnTo>
                    <a:pt x="1157098" y="1818884"/>
                  </a:lnTo>
                  <a:lnTo>
                    <a:pt x="1108117" y="1824358"/>
                  </a:lnTo>
                  <a:lnTo>
                    <a:pt x="1058441" y="1827680"/>
                  </a:lnTo>
                  <a:lnTo>
                    <a:pt x="1008126" y="1828800"/>
                  </a:lnTo>
                  <a:lnTo>
                    <a:pt x="957810" y="1827680"/>
                  </a:lnTo>
                  <a:lnTo>
                    <a:pt x="908134" y="1824358"/>
                  </a:lnTo>
                  <a:lnTo>
                    <a:pt x="859153" y="1818884"/>
                  </a:lnTo>
                  <a:lnTo>
                    <a:pt x="810927" y="1811311"/>
                  </a:lnTo>
                  <a:lnTo>
                    <a:pt x="763512" y="1801693"/>
                  </a:lnTo>
                  <a:lnTo>
                    <a:pt x="716967" y="1790080"/>
                  </a:lnTo>
                  <a:lnTo>
                    <a:pt x="671349" y="1776526"/>
                  </a:lnTo>
                  <a:lnTo>
                    <a:pt x="626717" y="1761083"/>
                  </a:lnTo>
                  <a:lnTo>
                    <a:pt x="583127" y="1743804"/>
                  </a:lnTo>
                  <a:lnTo>
                    <a:pt x="540638" y="1724740"/>
                  </a:lnTo>
                  <a:lnTo>
                    <a:pt x="499307" y="1703944"/>
                  </a:lnTo>
                  <a:lnTo>
                    <a:pt x="459192" y="1681470"/>
                  </a:lnTo>
                  <a:lnTo>
                    <a:pt x="420352" y="1657368"/>
                  </a:lnTo>
                  <a:lnTo>
                    <a:pt x="382842" y="1631692"/>
                  </a:lnTo>
                  <a:lnTo>
                    <a:pt x="346723" y="1604493"/>
                  </a:lnTo>
                  <a:lnTo>
                    <a:pt x="312050" y="1575825"/>
                  </a:lnTo>
                  <a:lnTo>
                    <a:pt x="278882" y="1545740"/>
                  </a:lnTo>
                  <a:lnTo>
                    <a:pt x="247277" y="1514290"/>
                  </a:lnTo>
                  <a:lnTo>
                    <a:pt x="217293" y="1481527"/>
                  </a:lnTo>
                  <a:lnTo>
                    <a:pt x="188986" y="1447505"/>
                  </a:lnTo>
                  <a:lnTo>
                    <a:pt x="162416" y="1412275"/>
                  </a:lnTo>
                  <a:lnTo>
                    <a:pt x="137639" y="1375889"/>
                  </a:lnTo>
                  <a:lnTo>
                    <a:pt x="114714" y="1338401"/>
                  </a:lnTo>
                  <a:lnTo>
                    <a:pt x="93698" y="1299863"/>
                  </a:lnTo>
                  <a:lnTo>
                    <a:pt x="74649" y="1260326"/>
                  </a:lnTo>
                  <a:lnTo>
                    <a:pt x="57625" y="1219844"/>
                  </a:lnTo>
                  <a:lnTo>
                    <a:pt x="42683" y="1178469"/>
                  </a:lnTo>
                  <a:lnTo>
                    <a:pt x="29881" y="1136254"/>
                  </a:lnTo>
                  <a:lnTo>
                    <a:pt x="19278" y="1093250"/>
                  </a:lnTo>
                  <a:lnTo>
                    <a:pt x="10930" y="1049510"/>
                  </a:lnTo>
                  <a:lnTo>
                    <a:pt x="4896" y="1005087"/>
                  </a:lnTo>
                  <a:lnTo>
                    <a:pt x="1233" y="960032"/>
                  </a:lnTo>
                  <a:lnTo>
                    <a:pt x="0" y="914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6588252" y="2708148"/>
            <a:ext cx="719455" cy="685800"/>
          </a:xfrm>
          <a:custGeom>
            <a:avLst/>
            <a:gdLst/>
            <a:ahLst/>
            <a:cxnLst/>
            <a:rect l="l" t="t" r="r" b="b"/>
            <a:pathLst>
              <a:path w="719454" h="685800">
                <a:moveTo>
                  <a:pt x="359664" y="0"/>
                </a:moveTo>
                <a:lnTo>
                  <a:pt x="310861" y="3130"/>
                </a:lnTo>
                <a:lnTo>
                  <a:pt x="264054" y="12250"/>
                </a:lnTo>
                <a:lnTo>
                  <a:pt x="219670" y="26949"/>
                </a:lnTo>
                <a:lnTo>
                  <a:pt x="178138" y="46820"/>
                </a:lnTo>
                <a:lnTo>
                  <a:pt x="139887" y="71454"/>
                </a:lnTo>
                <a:lnTo>
                  <a:pt x="105346" y="100441"/>
                </a:lnTo>
                <a:lnTo>
                  <a:pt x="74943" y="133373"/>
                </a:lnTo>
                <a:lnTo>
                  <a:pt x="49106" y="169841"/>
                </a:lnTo>
                <a:lnTo>
                  <a:pt x="28265" y="209436"/>
                </a:lnTo>
                <a:lnTo>
                  <a:pt x="12848" y="251751"/>
                </a:lnTo>
                <a:lnTo>
                  <a:pt x="3283" y="296375"/>
                </a:lnTo>
                <a:lnTo>
                  <a:pt x="0" y="342900"/>
                </a:lnTo>
                <a:lnTo>
                  <a:pt x="3283" y="389424"/>
                </a:lnTo>
                <a:lnTo>
                  <a:pt x="12848" y="434048"/>
                </a:lnTo>
                <a:lnTo>
                  <a:pt x="28265" y="476363"/>
                </a:lnTo>
                <a:lnTo>
                  <a:pt x="49106" y="515958"/>
                </a:lnTo>
                <a:lnTo>
                  <a:pt x="74943" y="552426"/>
                </a:lnTo>
                <a:lnTo>
                  <a:pt x="105346" y="585358"/>
                </a:lnTo>
                <a:lnTo>
                  <a:pt x="139887" y="614345"/>
                </a:lnTo>
                <a:lnTo>
                  <a:pt x="178138" y="638979"/>
                </a:lnTo>
                <a:lnTo>
                  <a:pt x="219670" y="658850"/>
                </a:lnTo>
                <a:lnTo>
                  <a:pt x="264054" y="673549"/>
                </a:lnTo>
                <a:lnTo>
                  <a:pt x="310861" y="682669"/>
                </a:lnTo>
                <a:lnTo>
                  <a:pt x="359664" y="685800"/>
                </a:lnTo>
                <a:lnTo>
                  <a:pt x="408466" y="682669"/>
                </a:lnTo>
                <a:lnTo>
                  <a:pt x="455273" y="673549"/>
                </a:lnTo>
                <a:lnTo>
                  <a:pt x="499657" y="658850"/>
                </a:lnTo>
                <a:lnTo>
                  <a:pt x="541189" y="638979"/>
                </a:lnTo>
                <a:lnTo>
                  <a:pt x="579440" y="614345"/>
                </a:lnTo>
                <a:lnTo>
                  <a:pt x="613981" y="585358"/>
                </a:lnTo>
                <a:lnTo>
                  <a:pt x="644384" y="552426"/>
                </a:lnTo>
                <a:lnTo>
                  <a:pt x="670221" y="515958"/>
                </a:lnTo>
                <a:lnTo>
                  <a:pt x="691062" y="476363"/>
                </a:lnTo>
                <a:lnTo>
                  <a:pt x="706479" y="434048"/>
                </a:lnTo>
                <a:lnTo>
                  <a:pt x="716044" y="389424"/>
                </a:lnTo>
                <a:lnTo>
                  <a:pt x="719327" y="342900"/>
                </a:lnTo>
                <a:lnTo>
                  <a:pt x="716044" y="296375"/>
                </a:lnTo>
                <a:lnTo>
                  <a:pt x="706479" y="251751"/>
                </a:lnTo>
                <a:lnTo>
                  <a:pt x="691062" y="209436"/>
                </a:lnTo>
                <a:lnTo>
                  <a:pt x="670221" y="169841"/>
                </a:lnTo>
                <a:lnTo>
                  <a:pt x="644384" y="133373"/>
                </a:lnTo>
                <a:lnTo>
                  <a:pt x="613981" y="100441"/>
                </a:lnTo>
                <a:lnTo>
                  <a:pt x="579440" y="71454"/>
                </a:lnTo>
                <a:lnTo>
                  <a:pt x="541189" y="46820"/>
                </a:lnTo>
                <a:lnTo>
                  <a:pt x="499657" y="26949"/>
                </a:lnTo>
                <a:lnTo>
                  <a:pt x="455273" y="12250"/>
                </a:lnTo>
                <a:lnTo>
                  <a:pt x="408466" y="3130"/>
                </a:lnTo>
                <a:lnTo>
                  <a:pt x="35966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35123" y="1291209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12406" y="1435734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5496" y="4101465"/>
            <a:ext cx="310769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A hava </a:t>
            </a:r>
            <a:r>
              <a:rPr sz="2400" b="1" spc="-5" dirty="0">
                <a:latin typeface="Arial"/>
                <a:cs typeface="Arial"/>
              </a:rPr>
              <a:t>kütlesi </a:t>
            </a:r>
            <a:r>
              <a:rPr sz="2400" b="1" spc="-20" dirty="0">
                <a:latin typeface="Arial"/>
                <a:cs typeface="Arial"/>
              </a:rPr>
              <a:t>ısınır,  </a:t>
            </a:r>
            <a:r>
              <a:rPr sz="2400" b="1" dirty="0">
                <a:latin typeface="Arial"/>
                <a:cs typeface="Arial"/>
              </a:rPr>
              <a:t>Genleşir </a:t>
            </a:r>
            <a:r>
              <a:rPr sz="2400" b="1" spc="-5" dirty="0">
                <a:latin typeface="Arial"/>
                <a:cs typeface="Arial"/>
              </a:rPr>
              <a:t>ve </a:t>
            </a:r>
            <a:r>
              <a:rPr sz="2400" b="1" spc="-20" dirty="0">
                <a:latin typeface="Arial"/>
                <a:cs typeface="Arial"/>
              </a:rPr>
              <a:t>yükselir.  </a:t>
            </a:r>
            <a:r>
              <a:rPr sz="2400" b="1" spc="-5" dirty="0">
                <a:latin typeface="Arial"/>
                <a:cs typeface="Arial"/>
              </a:rPr>
              <a:t>Alçak basınç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merkezi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71871" y="2685288"/>
            <a:ext cx="1304925" cy="727075"/>
            <a:chOff x="5071871" y="2685288"/>
            <a:chExt cx="1304925" cy="727075"/>
          </a:xfrm>
        </p:grpSpPr>
        <p:sp>
          <p:nvSpPr>
            <p:cNvPr id="10" name="object 10"/>
            <p:cNvSpPr/>
            <p:nvPr/>
          </p:nvSpPr>
          <p:spPr>
            <a:xfrm>
              <a:off x="5076443" y="2689860"/>
              <a:ext cx="1295400" cy="718185"/>
            </a:xfrm>
            <a:custGeom>
              <a:avLst/>
              <a:gdLst/>
              <a:ahLst/>
              <a:cxnLst/>
              <a:rect l="l" t="t" r="r" b="b"/>
              <a:pathLst>
                <a:path w="1295400" h="718185">
                  <a:moveTo>
                    <a:pt x="323214" y="0"/>
                  </a:moveTo>
                  <a:lnTo>
                    <a:pt x="0" y="358901"/>
                  </a:lnTo>
                  <a:lnTo>
                    <a:pt x="323214" y="717803"/>
                  </a:lnTo>
                  <a:lnTo>
                    <a:pt x="323214" y="538352"/>
                  </a:lnTo>
                  <a:lnTo>
                    <a:pt x="1295400" y="538352"/>
                  </a:lnTo>
                  <a:lnTo>
                    <a:pt x="1295400" y="179450"/>
                  </a:lnTo>
                  <a:lnTo>
                    <a:pt x="323214" y="179450"/>
                  </a:lnTo>
                  <a:lnTo>
                    <a:pt x="323214" y="0"/>
                  </a:lnTo>
                  <a:close/>
                </a:path>
              </a:pathLst>
            </a:custGeom>
            <a:solidFill>
              <a:srgbClr val="0D2D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6443" y="2689860"/>
              <a:ext cx="1295400" cy="718185"/>
            </a:xfrm>
            <a:custGeom>
              <a:avLst/>
              <a:gdLst/>
              <a:ahLst/>
              <a:cxnLst/>
              <a:rect l="l" t="t" r="r" b="b"/>
              <a:pathLst>
                <a:path w="1295400" h="718185">
                  <a:moveTo>
                    <a:pt x="0" y="358901"/>
                  </a:moveTo>
                  <a:lnTo>
                    <a:pt x="323214" y="0"/>
                  </a:lnTo>
                  <a:lnTo>
                    <a:pt x="323214" y="179450"/>
                  </a:lnTo>
                  <a:lnTo>
                    <a:pt x="1295400" y="179450"/>
                  </a:lnTo>
                  <a:lnTo>
                    <a:pt x="1295400" y="538352"/>
                  </a:lnTo>
                  <a:lnTo>
                    <a:pt x="323214" y="538352"/>
                  </a:lnTo>
                  <a:lnTo>
                    <a:pt x="323214" y="717803"/>
                  </a:lnTo>
                  <a:lnTo>
                    <a:pt x="0" y="35890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80152" y="2299461"/>
            <a:ext cx="9061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Rüzgar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6453" y="4244162"/>
            <a:ext cx="28708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B </a:t>
            </a:r>
            <a:r>
              <a:rPr sz="2400" b="1" spc="-5" dirty="0">
                <a:latin typeface="Times New Roman"/>
                <a:cs typeface="Times New Roman"/>
              </a:rPr>
              <a:t>hava kütlesi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soğur,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spc="-30" dirty="0">
                <a:latin typeface="Times New Roman"/>
                <a:cs typeface="Times New Roman"/>
              </a:rPr>
              <a:t>Sıkışır, </a:t>
            </a:r>
            <a:r>
              <a:rPr sz="2400" b="1" dirty="0">
                <a:latin typeface="Times New Roman"/>
                <a:cs typeface="Times New Roman"/>
              </a:rPr>
              <a:t>aşağı </a:t>
            </a:r>
            <a:r>
              <a:rPr sz="2400" b="1" spc="-35" dirty="0">
                <a:latin typeface="Times New Roman"/>
                <a:cs typeface="Times New Roman"/>
              </a:rPr>
              <a:t>çöker.  </a:t>
            </a:r>
            <a:r>
              <a:rPr sz="2400" b="1" spc="-5" dirty="0">
                <a:latin typeface="Times New Roman"/>
                <a:cs typeface="Times New Roman"/>
              </a:rPr>
              <a:t>Yüksek basınç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35" dirty="0">
                <a:latin typeface="Times New Roman"/>
                <a:cs typeface="Times New Roman"/>
              </a:rPr>
              <a:t>oluşur.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8" y="790397"/>
            <a:ext cx="739584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Arial"/>
                <a:cs typeface="Arial"/>
              </a:rPr>
              <a:t>Hava kütleleri soğuk alanlardan sıcak alanlara</a:t>
            </a:r>
            <a:r>
              <a:rPr b="0" spc="13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ve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b="0" dirty="0">
                <a:latin typeface="Arial"/>
                <a:cs typeface="Arial"/>
              </a:rPr>
              <a:t>yüksek </a:t>
            </a:r>
            <a:r>
              <a:rPr b="0" spc="-10" dirty="0">
                <a:latin typeface="Arial"/>
                <a:cs typeface="Arial"/>
              </a:rPr>
              <a:t>basınçtan </a:t>
            </a:r>
            <a:r>
              <a:rPr b="0" spc="-5" dirty="0">
                <a:latin typeface="Arial"/>
                <a:cs typeface="Arial"/>
              </a:rPr>
              <a:t>alçak </a:t>
            </a:r>
            <a:r>
              <a:rPr b="0" spc="-10" dirty="0">
                <a:latin typeface="Arial"/>
                <a:cs typeface="Arial"/>
              </a:rPr>
              <a:t>basınca </a:t>
            </a:r>
            <a:r>
              <a:rPr b="0" spc="-5" dirty="0">
                <a:latin typeface="Arial"/>
                <a:cs typeface="Arial"/>
              </a:rPr>
              <a:t>doğru hareket</a:t>
            </a:r>
            <a:r>
              <a:rPr b="0" spc="90" dirty="0">
                <a:latin typeface="Arial"/>
                <a:cs typeface="Arial"/>
              </a:rPr>
              <a:t> </a:t>
            </a:r>
            <a:r>
              <a:rPr b="0" spc="-25" dirty="0">
                <a:latin typeface="Arial"/>
                <a:cs typeface="Arial"/>
              </a:rPr>
              <a:t>ederler.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4191" y="2126361"/>
            <a:ext cx="5906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964430" algn="l"/>
              </a:tabLst>
            </a:pPr>
            <a:r>
              <a:rPr sz="2800" b="1" spc="-10" dirty="0">
                <a:latin typeface="Arial"/>
                <a:cs typeface="Arial"/>
              </a:rPr>
              <a:t>Soğu</a:t>
            </a:r>
            <a:r>
              <a:rPr sz="2800" b="1" spc="-5" dirty="0">
                <a:latin typeface="Arial"/>
                <a:cs typeface="Arial"/>
              </a:rPr>
              <a:t>k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Sıc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9548" y="1984248"/>
            <a:ext cx="1304925" cy="802005"/>
            <a:chOff x="2479548" y="1984248"/>
            <a:chExt cx="1304925" cy="802005"/>
          </a:xfrm>
        </p:grpSpPr>
        <p:sp>
          <p:nvSpPr>
            <p:cNvPr id="5" name="object 5"/>
            <p:cNvSpPr/>
            <p:nvPr/>
          </p:nvSpPr>
          <p:spPr>
            <a:xfrm>
              <a:off x="2484120" y="1988820"/>
              <a:ext cx="1295400" cy="792480"/>
            </a:xfrm>
            <a:custGeom>
              <a:avLst/>
              <a:gdLst/>
              <a:ahLst/>
              <a:cxnLst/>
              <a:rect l="l" t="t" r="r" b="b"/>
              <a:pathLst>
                <a:path w="1295400" h="792480">
                  <a:moveTo>
                    <a:pt x="971422" y="0"/>
                  </a:moveTo>
                  <a:lnTo>
                    <a:pt x="971422" y="198119"/>
                  </a:lnTo>
                  <a:lnTo>
                    <a:pt x="0" y="198119"/>
                  </a:lnTo>
                  <a:lnTo>
                    <a:pt x="0" y="594359"/>
                  </a:lnTo>
                  <a:lnTo>
                    <a:pt x="971422" y="594359"/>
                  </a:lnTo>
                  <a:lnTo>
                    <a:pt x="971422" y="792479"/>
                  </a:lnTo>
                  <a:lnTo>
                    <a:pt x="1295400" y="396239"/>
                  </a:lnTo>
                  <a:lnTo>
                    <a:pt x="97142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84120" y="1988820"/>
              <a:ext cx="1295400" cy="792480"/>
            </a:xfrm>
            <a:custGeom>
              <a:avLst/>
              <a:gdLst/>
              <a:ahLst/>
              <a:cxnLst/>
              <a:rect l="l" t="t" r="r" b="b"/>
              <a:pathLst>
                <a:path w="1295400" h="792480">
                  <a:moveTo>
                    <a:pt x="0" y="198119"/>
                  </a:moveTo>
                  <a:lnTo>
                    <a:pt x="971422" y="198119"/>
                  </a:lnTo>
                  <a:lnTo>
                    <a:pt x="971422" y="0"/>
                  </a:lnTo>
                  <a:lnTo>
                    <a:pt x="1295400" y="396239"/>
                  </a:lnTo>
                  <a:lnTo>
                    <a:pt x="971422" y="792479"/>
                  </a:lnTo>
                  <a:lnTo>
                    <a:pt x="971422" y="594359"/>
                  </a:lnTo>
                  <a:lnTo>
                    <a:pt x="0" y="594359"/>
                  </a:lnTo>
                  <a:lnTo>
                    <a:pt x="0" y="19811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94917" y="3741865"/>
            <a:ext cx="109220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b="1" dirty="0">
                <a:latin typeface="Arial"/>
                <a:cs typeface="Arial"/>
              </a:rPr>
              <a:t>Y</a:t>
            </a:r>
            <a:r>
              <a:rPr sz="2400" b="1" spc="-10" dirty="0">
                <a:latin typeface="Arial"/>
                <a:cs typeface="Arial"/>
              </a:rPr>
              <a:t>ü</a:t>
            </a:r>
            <a:r>
              <a:rPr sz="2400" b="1" spc="-5" dirty="0">
                <a:latin typeface="Arial"/>
                <a:cs typeface="Arial"/>
              </a:rPr>
              <a:t>k</a:t>
            </a:r>
            <a:r>
              <a:rPr sz="2400" b="1" spc="-10" dirty="0">
                <a:latin typeface="Arial"/>
                <a:cs typeface="Arial"/>
              </a:rPr>
              <a:t>s</a:t>
            </a:r>
            <a:r>
              <a:rPr sz="2400" b="1" spc="-5" dirty="0">
                <a:latin typeface="Arial"/>
                <a:cs typeface="Arial"/>
              </a:rPr>
              <a:t>ek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10" dirty="0">
                <a:latin typeface="Arial"/>
                <a:cs typeface="Arial"/>
              </a:rPr>
              <a:t>Basınç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1554" y="3741289"/>
            <a:ext cx="1024890" cy="9029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sz="2400" b="1" spc="-5" dirty="0">
                <a:latin typeface="Arial"/>
                <a:cs typeface="Arial"/>
              </a:rPr>
              <a:t>Alçak  B</a:t>
            </a:r>
            <a:r>
              <a:rPr sz="2400" b="1" spc="-10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sınç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500883" y="3831335"/>
            <a:ext cx="1304925" cy="800100"/>
            <a:chOff x="2500883" y="3831335"/>
            <a:chExt cx="1304925" cy="800100"/>
          </a:xfrm>
        </p:grpSpPr>
        <p:sp>
          <p:nvSpPr>
            <p:cNvPr id="10" name="object 10"/>
            <p:cNvSpPr/>
            <p:nvPr/>
          </p:nvSpPr>
          <p:spPr>
            <a:xfrm>
              <a:off x="2505455" y="3835907"/>
              <a:ext cx="1295400" cy="791210"/>
            </a:xfrm>
            <a:custGeom>
              <a:avLst/>
              <a:gdLst/>
              <a:ahLst/>
              <a:cxnLst/>
              <a:rect l="l" t="t" r="r" b="b"/>
              <a:pathLst>
                <a:path w="1295400" h="791210">
                  <a:moveTo>
                    <a:pt x="972057" y="0"/>
                  </a:moveTo>
                  <a:lnTo>
                    <a:pt x="972057" y="197739"/>
                  </a:lnTo>
                  <a:lnTo>
                    <a:pt x="0" y="197739"/>
                  </a:lnTo>
                  <a:lnTo>
                    <a:pt x="0" y="593217"/>
                  </a:lnTo>
                  <a:lnTo>
                    <a:pt x="972057" y="593217"/>
                  </a:lnTo>
                  <a:lnTo>
                    <a:pt x="972057" y="790956"/>
                  </a:lnTo>
                  <a:lnTo>
                    <a:pt x="1295399" y="395478"/>
                  </a:lnTo>
                  <a:lnTo>
                    <a:pt x="9720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05455" y="3835907"/>
              <a:ext cx="1295400" cy="791210"/>
            </a:xfrm>
            <a:custGeom>
              <a:avLst/>
              <a:gdLst/>
              <a:ahLst/>
              <a:cxnLst/>
              <a:rect l="l" t="t" r="r" b="b"/>
              <a:pathLst>
                <a:path w="1295400" h="791210">
                  <a:moveTo>
                    <a:pt x="0" y="197739"/>
                  </a:moveTo>
                  <a:lnTo>
                    <a:pt x="972057" y="197739"/>
                  </a:lnTo>
                  <a:lnTo>
                    <a:pt x="972057" y="0"/>
                  </a:lnTo>
                  <a:lnTo>
                    <a:pt x="1295399" y="395478"/>
                  </a:lnTo>
                  <a:lnTo>
                    <a:pt x="972057" y="790956"/>
                  </a:lnTo>
                  <a:lnTo>
                    <a:pt x="972057" y="593217"/>
                  </a:lnTo>
                  <a:lnTo>
                    <a:pt x="0" y="593217"/>
                  </a:lnTo>
                  <a:lnTo>
                    <a:pt x="0" y="197739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8429"/>
            <a:ext cx="8988425" cy="49276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6985">
              <a:lnSpc>
                <a:spcPct val="100800"/>
              </a:lnSpc>
              <a:spcBef>
                <a:spcPts val="75"/>
              </a:spcBef>
            </a:pPr>
            <a:r>
              <a:rPr sz="2400" spc="-25" dirty="0">
                <a:latin typeface="Arial"/>
                <a:cs typeface="Arial"/>
              </a:rPr>
              <a:t>Rüzgar, </a:t>
            </a:r>
            <a:r>
              <a:rPr sz="2400" dirty="0">
                <a:latin typeface="Arial"/>
                <a:cs typeface="Arial"/>
              </a:rPr>
              <a:t>çevreye yaptığı </a:t>
            </a:r>
            <a:r>
              <a:rPr sz="2400" spc="-5" dirty="0">
                <a:latin typeface="Arial"/>
                <a:cs typeface="Arial"/>
              </a:rPr>
              <a:t>etkilerle </a:t>
            </a:r>
            <a:r>
              <a:rPr sz="2400" spc="-15" dirty="0">
                <a:latin typeface="Arial"/>
                <a:cs typeface="Arial"/>
              </a:rPr>
              <a:t>gözlenebilir. </a:t>
            </a:r>
            <a:r>
              <a:rPr sz="2400" spc="-5" dirty="0">
                <a:latin typeface="Arial"/>
                <a:cs typeface="Arial"/>
              </a:rPr>
              <a:t>Rüzgarın </a:t>
            </a:r>
            <a:r>
              <a:rPr sz="2400" dirty="0">
                <a:latin typeface="Arial"/>
                <a:cs typeface="Arial"/>
              </a:rPr>
              <a:t>etkileri  </a:t>
            </a:r>
            <a:r>
              <a:rPr sz="2400" spc="-10" dirty="0">
                <a:latin typeface="Arial"/>
                <a:cs typeface="Arial"/>
              </a:rPr>
              <a:t>bakımından </a:t>
            </a:r>
            <a:r>
              <a:rPr sz="2400" spc="-5" dirty="0">
                <a:latin typeface="Arial"/>
                <a:cs typeface="Arial"/>
              </a:rPr>
              <a:t>üç belirgin </a:t>
            </a:r>
            <a:r>
              <a:rPr sz="2400" spc="-10" dirty="0">
                <a:latin typeface="Arial"/>
                <a:cs typeface="Arial"/>
              </a:rPr>
              <a:t>özelliği </a:t>
            </a:r>
            <a:r>
              <a:rPr sz="2400" spc="-25" dirty="0">
                <a:latin typeface="Arial"/>
                <a:cs typeface="Arial"/>
              </a:rPr>
              <a:t>vardır. </a:t>
            </a:r>
            <a:r>
              <a:rPr sz="2400" spc="-5" dirty="0">
                <a:latin typeface="Arial"/>
                <a:cs typeface="Arial"/>
              </a:rPr>
              <a:t>Bu</a:t>
            </a:r>
            <a:r>
              <a:rPr sz="2400" spc="1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özellikler;</a:t>
            </a:r>
            <a:endParaRPr sz="2400">
              <a:latin typeface="Arial"/>
              <a:cs typeface="Arial"/>
            </a:endParaRPr>
          </a:p>
          <a:p>
            <a:pPr marL="1101090" indent="-458470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1100455" algn="l"/>
                <a:tab pos="1101725" algn="l"/>
              </a:tabLst>
            </a:pPr>
            <a:r>
              <a:rPr sz="2400" b="1" spc="-5" dirty="0">
                <a:latin typeface="Arial"/>
                <a:cs typeface="Arial"/>
              </a:rPr>
              <a:t>Rüzgar </a:t>
            </a:r>
            <a:r>
              <a:rPr sz="2400" b="1" spc="-10" dirty="0">
                <a:latin typeface="Arial"/>
                <a:cs typeface="Arial"/>
              </a:rPr>
              <a:t>yönü</a:t>
            </a:r>
            <a:endParaRPr sz="2400">
              <a:latin typeface="Arial"/>
              <a:cs typeface="Arial"/>
            </a:endParaRPr>
          </a:p>
          <a:p>
            <a:pPr marL="1101090" indent="-458470">
              <a:lnSpc>
                <a:spcPct val="100000"/>
              </a:lnSpc>
              <a:spcBef>
                <a:spcPts val="580"/>
              </a:spcBef>
              <a:buAutoNum type="alphaLcPeriod"/>
              <a:tabLst>
                <a:tab pos="1100455" algn="l"/>
                <a:tab pos="1101725" algn="l"/>
              </a:tabLst>
            </a:pPr>
            <a:r>
              <a:rPr sz="2400" b="1" spc="-5" dirty="0">
                <a:latin typeface="Arial"/>
                <a:cs typeface="Arial"/>
              </a:rPr>
              <a:t>Rüzgar </a:t>
            </a:r>
            <a:r>
              <a:rPr sz="2400" b="1" dirty="0">
                <a:latin typeface="Arial"/>
                <a:cs typeface="Arial"/>
              </a:rPr>
              <a:t>hızı</a:t>
            </a:r>
            <a:endParaRPr sz="2400">
              <a:latin typeface="Arial"/>
              <a:cs typeface="Arial"/>
            </a:endParaRPr>
          </a:p>
          <a:p>
            <a:pPr marL="1101090" indent="-458470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1100455" algn="l"/>
                <a:tab pos="1101725" algn="l"/>
              </a:tabLst>
            </a:pPr>
            <a:r>
              <a:rPr sz="2400" b="1" spc="-5" dirty="0">
                <a:latin typeface="Arial"/>
                <a:cs typeface="Arial"/>
              </a:rPr>
              <a:t>Rüzgar frekansı (Esiş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sıklığı)</a:t>
            </a:r>
            <a:r>
              <a:rPr sz="2400" spc="-15" dirty="0">
                <a:latin typeface="Arial"/>
                <a:cs typeface="Arial"/>
              </a:rPr>
              <a:t>’dır.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100200"/>
              </a:lnSpc>
              <a:spcBef>
                <a:spcPts val="1205"/>
              </a:spcBef>
            </a:pPr>
            <a:r>
              <a:rPr sz="2800" b="1" spc="-5" dirty="0">
                <a:latin typeface="Times New Roman"/>
                <a:cs typeface="Times New Roman"/>
              </a:rPr>
              <a:t>Rüzgar </a:t>
            </a:r>
            <a:r>
              <a:rPr sz="2800" b="1" dirty="0">
                <a:latin typeface="Times New Roman"/>
                <a:cs typeface="Times New Roman"/>
              </a:rPr>
              <a:t>yönü: </a:t>
            </a:r>
            <a:r>
              <a:rPr sz="2400" dirty="0">
                <a:latin typeface="Times New Roman"/>
                <a:cs typeface="Times New Roman"/>
              </a:rPr>
              <a:t>Rüzgarın </a:t>
            </a:r>
            <a:r>
              <a:rPr sz="2400" spc="-5" dirty="0">
                <a:latin typeface="Times New Roman"/>
                <a:cs typeface="Times New Roman"/>
              </a:rPr>
              <a:t>bulunduğumuz </a:t>
            </a:r>
            <a:r>
              <a:rPr sz="2400" dirty="0">
                <a:latin typeface="Times New Roman"/>
                <a:cs typeface="Times New Roman"/>
              </a:rPr>
              <a:t>yere doğru </a:t>
            </a:r>
            <a:r>
              <a:rPr sz="2400" spc="-5" dirty="0">
                <a:latin typeface="Times New Roman"/>
                <a:cs typeface="Times New Roman"/>
              </a:rPr>
              <a:t>geldiği </a:t>
            </a:r>
            <a:r>
              <a:rPr sz="2400" dirty="0">
                <a:latin typeface="Times New Roman"/>
                <a:cs typeface="Times New Roman"/>
              </a:rPr>
              <a:t>yöne  </a:t>
            </a:r>
            <a:r>
              <a:rPr sz="2400" b="1" spc="-5" dirty="0">
                <a:latin typeface="Times New Roman"/>
                <a:cs typeface="Times New Roman"/>
              </a:rPr>
              <a:t>rüzgar </a:t>
            </a:r>
            <a:r>
              <a:rPr sz="2400" b="1" dirty="0">
                <a:latin typeface="Times New Roman"/>
                <a:cs typeface="Times New Roman"/>
              </a:rPr>
              <a:t>yönü </a:t>
            </a:r>
            <a:r>
              <a:rPr sz="2400" spc="-20" dirty="0">
                <a:latin typeface="Times New Roman"/>
                <a:cs typeface="Times New Roman"/>
              </a:rPr>
              <a:t>denir. </a:t>
            </a:r>
            <a:r>
              <a:rPr sz="2400" dirty="0">
                <a:latin typeface="Times New Roman"/>
                <a:cs typeface="Times New Roman"/>
              </a:rPr>
              <a:t>Rüzgar yönü </a:t>
            </a:r>
            <a:r>
              <a:rPr sz="2400" b="1" dirty="0">
                <a:latin typeface="Times New Roman"/>
                <a:cs typeface="Times New Roman"/>
              </a:rPr>
              <a:t>jirüet </a:t>
            </a:r>
            <a:r>
              <a:rPr sz="2400" dirty="0">
                <a:latin typeface="Times New Roman"/>
                <a:cs typeface="Times New Roman"/>
              </a:rPr>
              <a:t>(= </a:t>
            </a:r>
            <a:r>
              <a:rPr sz="2400" b="1" dirty="0">
                <a:latin typeface="Times New Roman"/>
                <a:cs typeface="Times New Roman"/>
              </a:rPr>
              <a:t>anemoskop</a:t>
            </a:r>
            <a:r>
              <a:rPr sz="2400" dirty="0">
                <a:latin typeface="Times New Roman"/>
                <a:cs typeface="Times New Roman"/>
              </a:rPr>
              <a:t>) </a:t>
            </a:r>
            <a:r>
              <a:rPr sz="2400" spc="-10" dirty="0">
                <a:latin typeface="Times New Roman"/>
                <a:cs typeface="Times New Roman"/>
              </a:rPr>
              <a:t>ve </a:t>
            </a:r>
            <a:r>
              <a:rPr sz="2400" b="1" spc="-5" dirty="0">
                <a:latin typeface="Times New Roman"/>
                <a:cs typeface="Times New Roman"/>
              </a:rPr>
              <a:t>windjak  </a:t>
            </a:r>
            <a:r>
              <a:rPr sz="2400" dirty="0">
                <a:latin typeface="Times New Roman"/>
                <a:cs typeface="Times New Roman"/>
              </a:rPr>
              <a:t>(= </a:t>
            </a:r>
            <a:r>
              <a:rPr sz="2400" b="1" spc="-5" dirty="0">
                <a:latin typeface="Times New Roman"/>
                <a:cs typeface="Times New Roman"/>
              </a:rPr>
              <a:t>windsock</a:t>
            </a:r>
            <a:r>
              <a:rPr sz="2400" spc="-5" dirty="0">
                <a:latin typeface="Times New Roman"/>
                <a:cs typeface="Times New Roman"/>
              </a:rPr>
              <a:t>)(= </a:t>
            </a:r>
            <a:r>
              <a:rPr sz="2400" b="1" spc="-5" dirty="0">
                <a:latin typeface="Times New Roman"/>
                <a:cs typeface="Times New Roman"/>
              </a:rPr>
              <a:t>rüzgar </a:t>
            </a:r>
            <a:r>
              <a:rPr sz="2400" b="1" dirty="0">
                <a:latin typeface="Times New Roman"/>
                <a:cs typeface="Times New Roman"/>
              </a:rPr>
              <a:t>torbası</a:t>
            </a:r>
            <a:r>
              <a:rPr sz="2400" dirty="0">
                <a:latin typeface="Times New Roman"/>
                <a:cs typeface="Times New Roman"/>
              </a:rPr>
              <a:t>)(= </a:t>
            </a:r>
            <a:r>
              <a:rPr sz="2400" b="1" spc="-5" dirty="0">
                <a:latin typeface="Times New Roman"/>
                <a:cs typeface="Times New Roman"/>
              </a:rPr>
              <a:t>rüzgar </a:t>
            </a:r>
            <a:r>
              <a:rPr sz="2400" b="1" dirty="0">
                <a:latin typeface="Times New Roman"/>
                <a:cs typeface="Times New Roman"/>
              </a:rPr>
              <a:t>tulumu</a:t>
            </a:r>
            <a:r>
              <a:rPr sz="2400" dirty="0">
                <a:latin typeface="Times New Roman"/>
                <a:cs typeface="Times New Roman"/>
              </a:rPr>
              <a:t>)ile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belirlenir.</a:t>
            </a:r>
            <a:endParaRPr sz="24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Times New Roman"/>
                <a:cs typeface="Times New Roman"/>
              </a:rPr>
              <a:t>Meteorolojide rüzgar </a:t>
            </a:r>
            <a:r>
              <a:rPr sz="2400" dirty="0">
                <a:latin typeface="Times New Roman"/>
                <a:cs typeface="Times New Roman"/>
              </a:rPr>
              <a:t>esiş yönleri coğrafik </a:t>
            </a:r>
            <a:r>
              <a:rPr sz="2400" spc="-5" dirty="0">
                <a:latin typeface="Times New Roman"/>
                <a:cs typeface="Times New Roman"/>
              </a:rPr>
              <a:t>yönlerle </a:t>
            </a:r>
            <a:r>
              <a:rPr sz="2400" spc="-20" dirty="0">
                <a:latin typeface="Times New Roman"/>
                <a:cs typeface="Times New Roman"/>
              </a:rPr>
              <a:t>açıklanır.  </a:t>
            </a:r>
            <a:r>
              <a:rPr sz="2400" spc="-5" dirty="0">
                <a:latin typeface="Times New Roman"/>
                <a:cs typeface="Times New Roman"/>
              </a:rPr>
              <a:t>Rüzgar yönü “</a:t>
            </a:r>
            <a:r>
              <a:rPr sz="2400" b="1" spc="-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” denildiği zaman, doğudan batıya doğru hareket eden  hava akımı </a:t>
            </a:r>
            <a:r>
              <a:rPr sz="2400" spc="-20" dirty="0">
                <a:latin typeface="Times New Roman"/>
                <a:cs typeface="Times New Roman"/>
              </a:rPr>
              <a:t>anlaşılır. </a:t>
            </a:r>
            <a:r>
              <a:rPr sz="2400" spc="-5" dirty="0">
                <a:latin typeface="Times New Roman"/>
                <a:cs typeface="Times New Roman"/>
              </a:rPr>
              <a:t>Rüzgar yönü gözlemleri 8 yön dikkate alınarak  </a:t>
            </a:r>
            <a:r>
              <a:rPr sz="2400" spc="-15" dirty="0">
                <a:latin typeface="Times New Roman"/>
                <a:cs typeface="Times New Roman"/>
              </a:rPr>
              <a:t>yapılır.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Bunlar;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5040680"/>
            <a:ext cx="3154680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1384300" algn="l"/>
                <a:tab pos="1675130" algn="l"/>
              </a:tabLst>
            </a:pPr>
            <a:r>
              <a:rPr sz="2400" spc="-5" dirty="0">
                <a:latin typeface="Times New Roman"/>
                <a:cs typeface="Times New Roman"/>
              </a:rPr>
              <a:t>Kuzey (N) = </a:t>
            </a:r>
            <a:r>
              <a:rPr sz="2400" b="1" spc="-5" dirty="0">
                <a:latin typeface="Times New Roman"/>
                <a:cs typeface="Times New Roman"/>
              </a:rPr>
              <a:t>Yıldız  </a:t>
            </a:r>
            <a:r>
              <a:rPr sz="2400" spc="-5" dirty="0">
                <a:latin typeface="Times New Roman"/>
                <a:cs typeface="Times New Roman"/>
              </a:rPr>
              <a:t>Doğu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(E)	=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Gündoğusu  </a:t>
            </a:r>
            <a:r>
              <a:rPr sz="2400" spc="-5" dirty="0">
                <a:latin typeface="Times New Roman"/>
                <a:cs typeface="Times New Roman"/>
              </a:rPr>
              <a:t>Güney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(S)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	</a:t>
            </a:r>
            <a:r>
              <a:rPr sz="2400" b="1" dirty="0">
                <a:latin typeface="Times New Roman"/>
                <a:cs typeface="Times New Roman"/>
              </a:rPr>
              <a:t>Kıble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313815" algn="l"/>
                <a:tab pos="1638935" algn="l"/>
              </a:tabLst>
            </a:pPr>
            <a:r>
              <a:rPr sz="2400" dirty="0">
                <a:latin typeface="Times New Roman"/>
                <a:cs typeface="Times New Roman"/>
              </a:rPr>
              <a:t>Batı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(W)	</a:t>
            </a:r>
            <a:r>
              <a:rPr sz="2400" dirty="0">
                <a:latin typeface="Times New Roman"/>
                <a:cs typeface="Times New Roman"/>
              </a:rPr>
              <a:t>=	</a:t>
            </a:r>
            <a:r>
              <a:rPr sz="2400" b="1" spc="-5" dirty="0">
                <a:latin typeface="Times New Roman"/>
                <a:cs typeface="Times New Roman"/>
              </a:rPr>
              <a:t>Günbatısı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628" y="5040680"/>
            <a:ext cx="4016375" cy="1781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  <a:tabLst>
                <a:tab pos="2170430" algn="l"/>
                <a:tab pos="2204085" algn="l"/>
              </a:tabLst>
            </a:pPr>
            <a:r>
              <a:rPr sz="2400" spc="-5" dirty="0">
                <a:latin typeface="Times New Roman"/>
                <a:cs typeface="Times New Roman"/>
              </a:rPr>
              <a:t>Kuzeydoğu </a:t>
            </a:r>
            <a:r>
              <a:rPr sz="2400" dirty="0">
                <a:latin typeface="Times New Roman"/>
                <a:cs typeface="Times New Roman"/>
              </a:rPr>
              <a:t>(NE) = </a:t>
            </a:r>
            <a:r>
              <a:rPr sz="2400" b="1" dirty="0">
                <a:latin typeface="Times New Roman"/>
                <a:cs typeface="Times New Roman"/>
              </a:rPr>
              <a:t>Poyraz  </a:t>
            </a:r>
            <a:r>
              <a:rPr sz="2400" spc="-5" dirty="0">
                <a:latin typeface="Times New Roman"/>
                <a:cs typeface="Times New Roman"/>
              </a:rPr>
              <a:t>Güneydoğu </a:t>
            </a:r>
            <a:r>
              <a:rPr sz="2400" dirty="0">
                <a:latin typeface="Times New Roman"/>
                <a:cs typeface="Times New Roman"/>
              </a:rPr>
              <a:t>(SE) = </a:t>
            </a:r>
            <a:r>
              <a:rPr sz="2400" b="1" dirty="0">
                <a:latin typeface="Times New Roman"/>
                <a:cs typeface="Times New Roman"/>
              </a:rPr>
              <a:t>Keşişleme  </a:t>
            </a:r>
            <a:r>
              <a:rPr sz="2400" spc="-5" dirty="0">
                <a:latin typeface="Times New Roman"/>
                <a:cs typeface="Times New Roman"/>
              </a:rPr>
              <a:t>Güneybatı </a:t>
            </a:r>
            <a:r>
              <a:rPr sz="2400" spc="-10" dirty="0">
                <a:latin typeface="Times New Roman"/>
                <a:cs typeface="Times New Roman"/>
              </a:rPr>
              <a:t>(SW)	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b="1" spc="-5" dirty="0">
                <a:latin typeface="Times New Roman"/>
                <a:cs typeface="Times New Roman"/>
              </a:rPr>
              <a:t>Lodos  </a:t>
            </a:r>
            <a:r>
              <a:rPr sz="2400" spc="-5" dirty="0">
                <a:latin typeface="Times New Roman"/>
                <a:cs typeface="Times New Roman"/>
              </a:rPr>
              <a:t>Kuzeybatı </a:t>
            </a:r>
            <a:r>
              <a:rPr sz="2400" spc="-10" dirty="0">
                <a:latin typeface="Times New Roman"/>
                <a:cs typeface="Times New Roman"/>
              </a:rPr>
              <a:t>(NW)		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Karayel</a:t>
            </a:r>
            <a:r>
              <a:rPr sz="2400" spc="-10" dirty="0">
                <a:latin typeface="Times New Roman"/>
                <a:cs typeface="Times New Roman"/>
              </a:rPr>
              <a:t>’dir.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611" y="1053083"/>
            <a:ext cx="3742944" cy="2578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43628" y="548640"/>
            <a:ext cx="4145279" cy="5951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1265" y="75692"/>
            <a:ext cx="3054350" cy="81470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637540" marR="5080" indent="-625475">
              <a:lnSpc>
                <a:spcPts val="2860"/>
              </a:lnSpc>
              <a:spcBef>
                <a:spcPts val="605"/>
              </a:spcBef>
            </a:pPr>
            <a:r>
              <a:rPr sz="2800" spc="-5" dirty="0"/>
              <a:t>Jirüet</a:t>
            </a:r>
            <a:r>
              <a:rPr sz="2800" spc="-60" dirty="0"/>
              <a:t> </a:t>
            </a:r>
            <a:r>
              <a:rPr sz="2800" spc="-5" dirty="0"/>
              <a:t>(Anemoskop)  </a:t>
            </a:r>
            <a:r>
              <a:rPr sz="2800" spc="-10" dirty="0"/>
              <a:t>Rüzgar</a:t>
            </a:r>
            <a:r>
              <a:rPr sz="2800" spc="-35" dirty="0"/>
              <a:t> </a:t>
            </a:r>
            <a:r>
              <a:rPr sz="2800" spc="-10" dirty="0"/>
              <a:t>oku</a:t>
            </a:r>
            <a:endParaRPr sz="2800"/>
          </a:p>
        </p:txBody>
      </p:sp>
      <p:sp>
        <p:nvSpPr>
          <p:cNvPr id="5" name="object 5"/>
          <p:cNvSpPr/>
          <p:nvPr/>
        </p:nvSpPr>
        <p:spPr>
          <a:xfrm>
            <a:off x="684276" y="3965447"/>
            <a:ext cx="3261360" cy="2892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1053083"/>
            <a:ext cx="6906768" cy="518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9905" y="354025"/>
            <a:ext cx="1363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60" dirty="0"/>
              <a:t>W</a:t>
            </a:r>
            <a:r>
              <a:rPr sz="2800" spc="-5" dirty="0"/>
              <a:t>in</a:t>
            </a:r>
            <a:r>
              <a:rPr sz="2800" dirty="0"/>
              <a:t>d</a:t>
            </a:r>
            <a:r>
              <a:rPr sz="2800" spc="-5" dirty="0"/>
              <a:t>j</a:t>
            </a:r>
            <a:r>
              <a:rPr sz="2800" dirty="0"/>
              <a:t>a</a:t>
            </a:r>
            <a:r>
              <a:rPr sz="2800" spc="-5" dirty="0"/>
              <a:t>k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3376" y="930655"/>
            <a:ext cx="1320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Kuzey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3376" y="1369263"/>
            <a:ext cx="11093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YI</a:t>
            </a:r>
            <a:r>
              <a:rPr sz="2400" b="1" spc="-15" dirty="0">
                <a:latin typeface="Times New Roman"/>
                <a:cs typeface="Times New Roman"/>
              </a:rPr>
              <a:t>L</a:t>
            </a:r>
            <a:r>
              <a:rPr sz="2400" b="1" dirty="0">
                <a:latin typeface="Times New Roman"/>
                <a:cs typeface="Times New Roman"/>
              </a:rPr>
              <a:t>DIZ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8253" y="1475358"/>
            <a:ext cx="213296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Kuzeydoğu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NE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imes New Roman"/>
                <a:cs typeface="Times New Roman"/>
              </a:rPr>
              <a:t>POYRAZ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31407" y="3399790"/>
            <a:ext cx="2005964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Times New Roman"/>
                <a:cs typeface="Times New Roman"/>
              </a:rPr>
              <a:t>Doğu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imes New Roman"/>
                <a:cs typeface="Times New Roman"/>
              </a:rPr>
              <a:t>GÜNDOĞUSU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59628" y="4933264"/>
            <a:ext cx="20993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Güneydoğu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SE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59628" y="5372811"/>
            <a:ext cx="18218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KEŞİŞLEME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86378" y="5488098"/>
            <a:ext cx="1286510" cy="90296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Times New Roman"/>
                <a:cs typeface="Times New Roman"/>
              </a:rPr>
              <a:t>Güney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Times New Roman"/>
                <a:cs typeface="Times New Roman"/>
              </a:rPr>
              <a:t>KIBLE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26870" y="4891570"/>
            <a:ext cx="2047875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latin typeface="Times New Roman"/>
                <a:cs typeface="Times New Roman"/>
              </a:rPr>
              <a:t>Güneybatı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SW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Times New Roman"/>
                <a:cs typeface="Times New Roman"/>
              </a:rPr>
              <a:t>LODOS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3091688"/>
            <a:ext cx="171196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Times New Roman"/>
                <a:cs typeface="Times New Roman"/>
              </a:rPr>
              <a:t>Batı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</a:t>
            </a:r>
            <a:r>
              <a:rPr sz="2400" b="1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Times New Roman"/>
                <a:cs typeface="Times New Roman"/>
              </a:rPr>
              <a:t>GÜN</a:t>
            </a:r>
            <a:r>
              <a:rPr sz="2400" b="1" spc="-10" dirty="0">
                <a:latin typeface="Times New Roman"/>
                <a:cs typeface="Times New Roman"/>
              </a:rPr>
              <a:t>B</a:t>
            </a:r>
            <a:r>
              <a:rPr sz="2400" b="1" spc="-19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TISI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22070" y="1722311"/>
            <a:ext cx="2081530" cy="90424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400" spc="-5" dirty="0">
                <a:latin typeface="Times New Roman"/>
                <a:cs typeface="Times New Roman"/>
              </a:rPr>
              <a:t>Kuzeybatı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(</a:t>
            </a:r>
            <a:r>
              <a:rPr sz="2400" b="1" spc="-5" dirty="0">
                <a:latin typeface="Times New Roman"/>
                <a:cs typeface="Times New Roman"/>
              </a:rPr>
              <a:t>NW</a:t>
            </a:r>
            <a:r>
              <a:rPr sz="2400" spc="-5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35" dirty="0">
                <a:latin typeface="Times New Roman"/>
                <a:cs typeface="Times New Roman"/>
              </a:rPr>
              <a:t>KARAYEL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70176" y="1883663"/>
            <a:ext cx="4150360" cy="3580129"/>
          </a:xfrm>
          <a:custGeom>
            <a:avLst/>
            <a:gdLst/>
            <a:ahLst/>
            <a:cxnLst/>
            <a:rect l="l" t="t" r="r" b="b"/>
            <a:pathLst>
              <a:path w="4150360" h="3580129">
                <a:moveTo>
                  <a:pt x="1584960" y="1792224"/>
                </a:moveTo>
                <a:lnTo>
                  <a:pt x="1527048" y="1763268"/>
                </a:lnTo>
                <a:lnTo>
                  <a:pt x="1411224" y="1705368"/>
                </a:lnTo>
                <a:lnTo>
                  <a:pt x="1411224" y="1763268"/>
                </a:lnTo>
                <a:lnTo>
                  <a:pt x="0" y="1763268"/>
                </a:lnTo>
                <a:lnTo>
                  <a:pt x="0" y="1821180"/>
                </a:lnTo>
                <a:lnTo>
                  <a:pt x="1411224" y="1821180"/>
                </a:lnTo>
                <a:lnTo>
                  <a:pt x="1411224" y="1879092"/>
                </a:lnTo>
                <a:lnTo>
                  <a:pt x="1527048" y="1821180"/>
                </a:lnTo>
                <a:lnTo>
                  <a:pt x="1584960" y="1792224"/>
                </a:lnTo>
                <a:close/>
              </a:path>
              <a:path w="4150360" h="3580129">
                <a:moveTo>
                  <a:pt x="1713357" y="1632331"/>
                </a:moveTo>
                <a:lnTo>
                  <a:pt x="1687410" y="1549019"/>
                </a:lnTo>
                <a:lnTo>
                  <a:pt x="1656334" y="1449197"/>
                </a:lnTo>
                <a:lnTo>
                  <a:pt x="1615033" y="1488884"/>
                </a:lnTo>
                <a:lnTo>
                  <a:pt x="636016" y="470281"/>
                </a:lnTo>
                <a:lnTo>
                  <a:pt x="594868" y="509778"/>
                </a:lnTo>
                <a:lnTo>
                  <a:pt x="1573898" y="1528406"/>
                </a:lnTo>
                <a:lnTo>
                  <a:pt x="1532636" y="1568069"/>
                </a:lnTo>
                <a:lnTo>
                  <a:pt x="1713357" y="1632331"/>
                </a:lnTo>
                <a:close/>
              </a:path>
              <a:path w="4150360" h="3580129">
                <a:moveTo>
                  <a:pt x="1714881" y="1929892"/>
                </a:moveTo>
                <a:lnTo>
                  <a:pt x="1534287" y="1994027"/>
                </a:lnTo>
                <a:lnTo>
                  <a:pt x="1575473" y="2033651"/>
                </a:lnTo>
                <a:lnTo>
                  <a:pt x="596392" y="3052318"/>
                </a:lnTo>
                <a:lnTo>
                  <a:pt x="637667" y="3091942"/>
                </a:lnTo>
                <a:lnTo>
                  <a:pt x="1616697" y="2073325"/>
                </a:lnTo>
                <a:lnTo>
                  <a:pt x="1657858" y="2112899"/>
                </a:lnTo>
                <a:lnTo>
                  <a:pt x="1688960" y="2013077"/>
                </a:lnTo>
                <a:lnTo>
                  <a:pt x="1714881" y="1929892"/>
                </a:lnTo>
                <a:close/>
              </a:path>
              <a:path w="4150360" h="3580129">
                <a:moveTo>
                  <a:pt x="2159508" y="1411224"/>
                </a:moveTo>
                <a:lnTo>
                  <a:pt x="2101596" y="1411224"/>
                </a:lnTo>
                <a:lnTo>
                  <a:pt x="2101596" y="0"/>
                </a:lnTo>
                <a:lnTo>
                  <a:pt x="2043684" y="0"/>
                </a:lnTo>
                <a:lnTo>
                  <a:pt x="2043684" y="1411224"/>
                </a:lnTo>
                <a:lnTo>
                  <a:pt x="1985772" y="1411224"/>
                </a:lnTo>
                <a:lnTo>
                  <a:pt x="2072640" y="1584960"/>
                </a:lnTo>
                <a:lnTo>
                  <a:pt x="2145030" y="1440180"/>
                </a:lnTo>
                <a:lnTo>
                  <a:pt x="2159508" y="1411224"/>
                </a:lnTo>
                <a:close/>
              </a:path>
              <a:path w="4150360" h="3580129">
                <a:moveTo>
                  <a:pt x="2170176" y="2170176"/>
                </a:moveTo>
                <a:lnTo>
                  <a:pt x="2155698" y="2141220"/>
                </a:lnTo>
                <a:lnTo>
                  <a:pt x="2083308" y="1996440"/>
                </a:lnTo>
                <a:lnTo>
                  <a:pt x="1996440" y="2170176"/>
                </a:lnTo>
                <a:lnTo>
                  <a:pt x="2054352" y="2170176"/>
                </a:lnTo>
                <a:lnTo>
                  <a:pt x="2054352" y="3579876"/>
                </a:lnTo>
                <a:lnTo>
                  <a:pt x="2112264" y="3579876"/>
                </a:lnTo>
                <a:lnTo>
                  <a:pt x="2112264" y="2170176"/>
                </a:lnTo>
                <a:lnTo>
                  <a:pt x="2170176" y="2170176"/>
                </a:lnTo>
                <a:close/>
              </a:path>
              <a:path w="4150360" h="3580129">
                <a:moveTo>
                  <a:pt x="3562731" y="549529"/>
                </a:moveTo>
                <a:lnTo>
                  <a:pt x="3521456" y="509905"/>
                </a:lnTo>
                <a:lnTo>
                  <a:pt x="2542413" y="1528533"/>
                </a:lnTo>
                <a:lnTo>
                  <a:pt x="2501265" y="1488948"/>
                </a:lnTo>
                <a:lnTo>
                  <a:pt x="2444242" y="1671967"/>
                </a:lnTo>
                <a:lnTo>
                  <a:pt x="2624836" y="1607820"/>
                </a:lnTo>
                <a:lnTo>
                  <a:pt x="2605024" y="1588770"/>
                </a:lnTo>
                <a:lnTo>
                  <a:pt x="2583637" y="1568208"/>
                </a:lnTo>
                <a:lnTo>
                  <a:pt x="3562731" y="549529"/>
                </a:lnTo>
                <a:close/>
              </a:path>
              <a:path w="4150360" h="3580129">
                <a:moveTo>
                  <a:pt x="3568954" y="3049143"/>
                </a:moveTo>
                <a:lnTo>
                  <a:pt x="2550337" y="2070125"/>
                </a:lnTo>
                <a:lnTo>
                  <a:pt x="2569400" y="2050288"/>
                </a:lnTo>
                <a:lnTo>
                  <a:pt x="2589911" y="2028952"/>
                </a:lnTo>
                <a:lnTo>
                  <a:pt x="2406904" y="1971929"/>
                </a:lnTo>
                <a:lnTo>
                  <a:pt x="2471166" y="2152523"/>
                </a:lnTo>
                <a:lnTo>
                  <a:pt x="2510764" y="2111324"/>
                </a:lnTo>
                <a:lnTo>
                  <a:pt x="3529457" y="3090418"/>
                </a:lnTo>
                <a:lnTo>
                  <a:pt x="3568954" y="3049143"/>
                </a:lnTo>
                <a:close/>
              </a:path>
              <a:path w="4150360" h="3580129">
                <a:moveTo>
                  <a:pt x="4149852" y="1778508"/>
                </a:moveTo>
                <a:lnTo>
                  <a:pt x="2738628" y="1778508"/>
                </a:lnTo>
                <a:lnTo>
                  <a:pt x="2738628" y="1720596"/>
                </a:lnTo>
                <a:lnTo>
                  <a:pt x="2564892" y="1807464"/>
                </a:lnTo>
                <a:lnTo>
                  <a:pt x="2738628" y="1894332"/>
                </a:lnTo>
                <a:lnTo>
                  <a:pt x="2738628" y="1836420"/>
                </a:lnTo>
                <a:lnTo>
                  <a:pt x="4149852" y="1836420"/>
                </a:lnTo>
                <a:lnTo>
                  <a:pt x="4149852" y="17785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787142" y="18999"/>
            <a:ext cx="27038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Rüzgar</a:t>
            </a:r>
            <a:r>
              <a:rPr sz="3200" spc="-254" dirty="0"/>
              <a:t> </a:t>
            </a:r>
            <a:r>
              <a:rPr sz="3200" spc="-5" dirty="0"/>
              <a:t>Yönleri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2188</Words>
  <Application>Microsoft Office PowerPoint</Application>
  <PresentationFormat>Ekran Gösterisi (4:3)</PresentationFormat>
  <Paragraphs>274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3" baseType="lpstr">
      <vt:lpstr>Arial</vt:lpstr>
      <vt:lpstr>Calibri</vt:lpstr>
      <vt:lpstr>TeXGyreAdventor</vt:lpstr>
      <vt:lpstr>Times New Roman</vt:lpstr>
      <vt:lpstr>Office Theme</vt:lpstr>
      <vt:lpstr>METEOROLOJİ</vt:lpstr>
      <vt:lpstr>RÜZGAR</vt:lpstr>
      <vt:lpstr>PowerPoint Sunusu</vt:lpstr>
      <vt:lpstr>PowerPoint Sunusu</vt:lpstr>
      <vt:lpstr>Hava kütleleri soğuk alanlardan sıcak alanlara ve yüksek basınçtan alçak basınca doğru hareket ederler.</vt:lpstr>
      <vt:lpstr>PowerPoint Sunusu</vt:lpstr>
      <vt:lpstr>Jirüet (Anemoskop)  Rüzgar oku</vt:lpstr>
      <vt:lpstr>Windjak</vt:lpstr>
      <vt:lpstr>Rüzgar Yönleri</vt:lpstr>
      <vt:lpstr>Rüzgar hızı: Hava hareketlerinin hızıdır. Rüzgar hızı anemometre ile  ölçülür. Yazıcı tipte olanına ise anemograf adı verilir. Rüzgar hızı, m/s,  km/h ve knot (deniz mili/saat) birimleri ile ifade edilir.</vt:lpstr>
      <vt:lpstr>Anemometre</vt:lpstr>
      <vt:lpstr>PowerPoint Sunusu</vt:lpstr>
      <vt:lpstr>PowerPoint Sunusu</vt:lpstr>
      <vt:lpstr>Rüzgar Hızı</vt:lpstr>
      <vt:lpstr>PowerPoint Sunusu</vt:lpstr>
      <vt:lpstr>PowerPoint Sunusu</vt:lpstr>
      <vt:lpstr>Rüzgar esme sayısı diyagramı</vt:lpstr>
      <vt:lpstr>Rüzgar rejim diyagramı</vt:lpstr>
      <vt:lpstr>Rüzgarı Etkileyen faktörler</vt:lpstr>
      <vt:lpstr>PowerPoint Sunusu</vt:lpstr>
      <vt:lpstr>Rüzgarların Sınıflandırılması</vt:lpstr>
      <vt:lpstr>Alize rüzgarları</vt:lpstr>
      <vt:lpstr>PowerPoint Sunusu</vt:lpstr>
      <vt:lpstr>Alize ve Kontr-Alize rüzgarları</vt:lpstr>
      <vt:lpstr>PowerPoint Sunusu</vt:lpstr>
      <vt:lpstr>Muson rüzgarları</vt:lpstr>
      <vt:lpstr>PowerPoint Sunusu</vt:lpstr>
      <vt:lpstr>Kara ve Deniz Meltemleri</vt:lpstr>
      <vt:lpstr>Kara ve Deniz Meltemleri</vt:lpstr>
      <vt:lpstr>Dağ ve Vadi  Meltemleri</vt:lpstr>
      <vt:lpstr>PowerPoint Sunusu</vt:lpstr>
      <vt:lpstr>PowerPoint Sunusu</vt:lpstr>
      <vt:lpstr>PowerPoint Sunusu</vt:lpstr>
      <vt:lpstr>Sirokko, Mistral, Hamsin, Krivetz, Bora, Etezyen ve Samyeli</vt:lpstr>
      <vt:lpstr>Düzgün olmayan ve devamsız rüzgarlar</vt:lpstr>
      <vt:lpstr>PowerPoint Sunusu</vt:lpstr>
      <vt:lpstr>Rüzgarların Yararları</vt:lpstr>
      <vt:lpstr>Rüzgarların Zararları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ALİ</dc:creator>
  <cp:lastModifiedBy>user</cp:lastModifiedBy>
  <cp:revision>1</cp:revision>
  <dcterms:created xsi:type="dcterms:W3CDTF">2020-05-11T06:57:02Z</dcterms:created>
  <dcterms:modified xsi:type="dcterms:W3CDTF">2020-05-11T07:06:28Z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2020-05-11T00:00:00Z</vt:filetime>
  </property>
</Properties>
</file>