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566"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yşe Gül Şıvkın" initials="AGŞ" lastIdx="2" clrIdx="0">
    <p:extLst>
      <p:ext uri="{19B8F6BF-5375-455C-9EA6-DF929625EA0E}">
        <p15:presenceInfo xmlns="" xmlns:p15="http://schemas.microsoft.com/office/powerpoint/2012/main" userId="c0623d9b6733d1d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00FF"/>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74" d="100"/>
          <a:sy n="74" d="100"/>
        </p:scale>
        <p:origin x="-45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0-22T22:38:50.455" idx="1">
    <p:pos x="10" y="10"/>
    <p:text/>
    <p:extLst>
      <p:ext uri="{C676402C-5697-4E1C-873F-D02D1690AC5C}">
        <p15:threadingInfo xmlns=""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10-23T21:57:07.572" idx="2">
    <p:pos x="10" y="10"/>
    <p:text/>
    <p:extLst>
      <p:ext uri="{C676402C-5697-4E1C-873F-D02D1690AC5C}">
        <p15:threadingInfo xmlns="" xmlns:p15="http://schemas.microsoft.com/office/powerpoint/2012/main" timeZoneBias="-18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104CD8BA-DF2E-4D6E-8DD2-AFDFB38AD5DD}"/>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 xmlns:a16="http://schemas.microsoft.com/office/drawing/2014/main" id="{9066CF70-6094-4BF0-8E58-BF55014942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 xmlns:a16="http://schemas.microsoft.com/office/drawing/2014/main" id="{750CE9FE-5647-4934-B699-E83F5D8D203E}"/>
              </a:ext>
            </a:extLst>
          </p:cNvPr>
          <p:cNvSpPr>
            <a:spLocks noGrp="1"/>
          </p:cNvSpPr>
          <p:nvPr>
            <p:ph type="dt" sz="half" idx="10"/>
          </p:nvPr>
        </p:nvSpPr>
        <p:spPr/>
        <p:txBody>
          <a:bodyPr/>
          <a:lstStyle/>
          <a:p>
            <a:fld id="{6AC1D4B8-D719-48E6-953E-9E118A141FBF}" type="datetimeFigureOut">
              <a:rPr lang="tr-TR" smtClean="0"/>
              <a:t>20.11.2019</a:t>
            </a:fld>
            <a:endParaRPr lang="tr-TR"/>
          </a:p>
        </p:txBody>
      </p:sp>
      <p:sp>
        <p:nvSpPr>
          <p:cNvPr id="5" name="Alt Bilgi Yer Tutucusu 4">
            <a:extLst>
              <a:ext uri="{FF2B5EF4-FFF2-40B4-BE49-F238E27FC236}">
                <a16:creationId xmlns="" xmlns:a16="http://schemas.microsoft.com/office/drawing/2014/main" id="{E7972DBE-54F2-49AC-A7F1-2D3A46AF2CD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5E524D80-E0B8-493B-9755-525621BAD957}"/>
              </a:ext>
            </a:extLst>
          </p:cNvPr>
          <p:cNvSpPr>
            <a:spLocks noGrp="1"/>
          </p:cNvSpPr>
          <p:nvPr>
            <p:ph type="sldNum" sz="quarter" idx="12"/>
          </p:nvPr>
        </p:nvSpPr>
        <p:spPr/>
        <p:txBody>
          <a:bodyPr/>
          <a:lstStyle/>
          <a:p>
            <a:fld id="{4FED7EA7-5752-4C82-BE64-2169421CAF0A}" type="slidenum">
              <a:rPr lang="tr-TR" smtClean="0"/>
              <a:t>‹#›</a:t>
            </a:fld>
            <a:endParaRPr lang="tr-TR"/>
          </a:p>
        </p:txBody>
      </p:sp>
    </p:spTree>
    <p:extLst>
      <p:ext uri="{BB962C8B-B14F-4D97-AF65-F5344CB8AC3E}">
        <p14:creationId xmlns:p14="http://schemas.microsoft.com/office/powerpoint/2010/main" val="3459631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2CC3215E-EFB2-4D74-B308-0442518552A1}"/>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 xmlns:a16="http://schemas.microsoft.com/office/drawing/2014/main" id="{9F6F517B-20F9-41BB-A75F-BD45451133B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63FD765A-FF8F-4ECA-B092-5265AE00022E}"/>
              </a:ext>
            </a:extLst>
          </p:cNvPr>
          <p:cNvSpPr>
            <a:spLocks noGrp="1"/>
          </p:cNvSpPr>
          <p:nvPr>
            <p:ph type="dt" sz="half" idx="10"/>
          </p:nvPr>
        </p:nvSpPr>
        <p:spPr/>
        <p:txBody>
          <a:bodyPr/>
          <a:lstStyle/>
          <a:p>
            <a:fld id="{6AC1D4B8-D719-48E6-953E-9E118A141FBF}" type="datetimeFigureOut">
              <a:rPr lang="tr-TR" smtClean="0"/>
              <a:t>20.11.2019</a:t>
            </a:fld>
            <a:endParaRPr lang="tr-TR"/>
          </a:p>
        </p:txBody>
      </p:sp>
      <p:sp>
        <p:nvSpPr>
          <p:cNvPr id="5" name="Alt Bilgi Yer Tutucusu 4">
            <a:extLst>
              <a:ext uri="{FF2B5EF4-FFF2-40B4-BE49-F238E27FC236}">
                <a16:creationId xmlns="" xmlns:a16="http://schemas.microsoft.com/office/drawing/2014/main" id="{E6804453-6BA2-48E5-974B-17553D1EDBB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055A2FDD-2483-4681-83F8-194FB142825E}"/>
              </a:ext>
            </a:extLst>
          </p:cNvPr>
          <p:cNvSpPr>
            <a:spLocks noGrp="1"/>
          </p:cNvSpPr>
          <p:nvPr>
            <p:ph type="sldNum" sz="quarter" idx="12"/>
          </p:nvPr>
        </p:nvSpPr>
        <p:spPr/>
        <p:txBody>
          <a:bodyPr/>
          <a:lstStyle/>
          <a:p>
            <a:fld id="{4FED7EA7-5752-4C82-BE64-2169421CAF0A}" type="slidenum">
              <a:rPr lang="tr-TR" smtClean="0"/>
              <a:t>‹#›</a:t>
            </a:fld>
            <a:endParaRPr lang="tr-TR"/>
          </a:p>
        </p:txBody>
      </p:sp>
    </p:spTree>
    <p:extLst>
      <p:ext uri="{BB962C8B-B14F-4D97-AF65-F5344CB8AC3E}">
        <p14:creationId xmlns:p14="http://schemas.microsoft.com/office/powerpoint/2010/main" val="2377821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 xmlns:a16="http://schemas.microsoft.com/office/drawing/2014/main" id="{35164F42-5AD5-44E2-BAC5-0C5E85F0C0C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 xmlns:a16="http://schemas.microsoft.com/office/drawing/2014/main" id="{4687FE34-15A7-4B6C-A2FB-C75BC09886C4}"/>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81F5E59C-5DE2-45D5-8D51-2E9721D98D23}"/>
              </a:ext>
            </a:extLst>
          </p:cNvPr>
          <p:cNvSpPr>
            <a:spLocks noGrp="1"/>
          </p:cNvSpPr>
          <p:nvPr>
            <p:ph type="dt" sz="half" idx="10"/>
          </p:nvPr>
        </p:nvSpPr>
        <p:spPr/>
        <p:txBody>
          <a:bodyPr/>
          <a:lstStyle/>
          <a:p>
            <a:fld id="{6AC1D4B8-D719-48E6-953E-9E118A141FBF}" type="datetimeFigureOut">
              <a:rPr lang="tr-TR" smtClean="0"/>
              <a:t>20.11.2019</a:t>
            </a:fld>
            <a:endParaRPr lang="tr-TR"/>
          </a:p>
        </p:txBody>
      </p:sp>
      <p:sp>
        <p:nvSpPr>
          <p:cNvPr id="5" name="Alt Bilgi Yer Tutucusu 4">
            <a:extLst>
              <a:ext uri="{FF2B5EF4-FFF2-40B4-BE49-F238E27FC236}">
                <a16:creationId xmlns="" xmlns:a16="http://schemas.microsoft.com/office/drawing/2014/main" id="{875A6333-25EE-4661-B47E-876F62B289B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333B3C6C-9E23-4BFE-9126-9479275ECCF5}"/>
              </a:ext>
            </a:extLst>
          </p:cNvPr>
          <p:cNvSpPr>
            <a:spLocks noGrp="1"/>
          </p:cNvSpPr>
          <p:nvPr>
            <p:ph type="sldNum" sz="quarter" idx="12"/>
          </p:nvPr>
        </p:nvSpPr>
        <p:spPr/>
        <p:txBody>
          <a:bodyPr/>
          <a:lstStyle/>
          <a:p>
            <a:fld id="{4FED7EA7-5752-4C82-BE64-2169421CAF0A}" type="slidenum">
              <a:rPr lang="tr-TR" smtClean="0"/>
              <a:t>‹#›</a:t>
            </a:fld>
            <a:endParaRPr lang="tr-TR"/>
          </a:p>
        </p:txBody>
      </p:sp>
    </p:spTree>
    <p:extLst>
      <p:ext uri="{BB962C8B-B14F-4D97-AF65-F5344CB8AC3E}">
        <p14:creationId xmlns:p14="http://schemas.microsoft.com/office/powerpoint/2010/main" val="2544248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D782A328-07EB-4A25-BFC8-50220117102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 xmlns:a16="http://schemas.microsoft.com/office/drawing/2014/main" id="{7C86D123-CE1B-4168-A774-CE2E16DF1E05}"/>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80EB9975-53F7-4779-888F-36AD5861CF68}"/>
              </a:ext>
            </a:extLst>
          </p:cNvPr>
          <p:cNvSpPr>
            <a:spLocks noGrp="1"/>
          </p:cNvSpPr>
          <p:nvPr>
            <p:ph type="dt" sz="half" idx="10"/>
          </p:nvPr>
        </p:nvSpPr>
        <p:spPr/>
        <p:txBody>
          <a:bodyPr/>
          <a:lstStyle/>
          <a:p>
            <a:fld id="{6AC1D4B8-D719-48E6-953E-9E118A141FBF}" type="datetimeFigureOut">
              <a:rPr lang="tr-TR" smtClean="0"/>
              <a:t>20.11.2019</a:t>
            </a:fld>
            <a:endParaRPr lang="tr-TR"/>
          </a:p>
        </p:txBody>
      </p:sp>
      <p:sp>
        <p:nvSpPr>
          <p:cNvPr id="5" name="Alt Bilgi Yer Tutucusu 4">
            <a:extLst>
              <a:ext uri="{FF2B5EF4-FFF2-40B4-BE49-F238E27FC236}">
                <a16:creationId xmlns="" xmlns:a16="http://schemas.microsoft.com/office/drawing/2014/main" id="{D6B3BCCD-D418-4D39-BCCB-36873016359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015A1E1A-8259-43E3-9E9F-7E7C0839A1F2}"/>
              </a:ext>
            </a:extLst>
          </p:cNvPr>
          <p:cNvSpPr>
            <a:spLocks noGrp="1"/>
          </p:cNvSpPr>
          <p:nvPr>
            <p:ph type="sldNum" sz="quarter" idx="12"/>
          </p:nvPr>
        </p:nvSpPr>
        <p:spPr/>
        <p:txBody>
          <a:bodyPr/>
          <a:lstStyle/>
          <a:p>
            <a:fld id="{4FED7EA7-5752-4C82-BE64-2169421CAF0A}" type="slidenum">
              <a:rPr lang="tr-TR" smtClean="0"/>
              <a:t>‹#›</a:t>
            </a:fld>
            <a:endParaRPr lang="tr-TR"/>
          </a:p>
        </p:txBody>
      </p:sp>
    </p:spTree>
    <p:extLst>
      <p:ext uri="{BB962C8B-B14F-4D97-AF65-F5344CB8AC3E}">
        <p14:creationId xmlns:p14="http://schemas.microsoft.com/office/powerpoint/2010/main" val="224968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E842922-F36C-4CF2-8E11-55C319354674}"/>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 xmlns:a16="http://schemas.microsoft.com/office/drawing/2014/main" id="{10F6BF8D-9CC7-4F6D-B534-CC3A10E77B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 xmlns:a16="http://schemas.microsoft.com/office/drawing/2014/main" id="{D92A1DCC-42D5-42D0-9D9F-DC9A334A48E4}"/>
              </a:ext>
            </a:extLst>
          </p:cNvPr>
          <p:cNvSpPr>
            <a:spLocks noGrp="1"/>
          </p:cNvSpPr>
          <p:nvPr>
            <p:ph type="dt" sz="half" idx="10"/>
          </p:nvPr>
        </p:nvSpPr>
        <p:spPr/>
        <p:txBody>
          <a:bodyPr/>
          <a:lstStyle/>
          <a:p>
            <a:fld id="{6AC1D4B8-D719-48E6-953E-9E118A141FBF}" type="datetimeFigureOut">
              <a:rPr lang="tr-TR" smtClean="0"/>
              <a:t>20.11.2019</a:t>
            </a:fld>
            <a:endParaRPr lang="tr-TR"/>
          </a:p>
        </p:txBody>
      </p:sp>
      <p:sp>
        <p:nvSpPr>
          <p:cNvPr id="5" name="Alt Bilgi Yer Tutucusu 4">
            <a:extLst>
              <a:ext uri="{FF2B5EF4-FFF2-40B4-BE49-F238E27FC236}">
                <a16:creationId xmlns="" xmlns:a16="http://schemas.microsoft.com/office/drawing/2014/main" id="{218B8180-91C7-49EC-8775-DB0708D5023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ABC90449-2F22-4F7B-9F95-A6C3F6D88887}"/>
              </a:ext>
            </a:extLst>
          </p:cNvPr>
          <p:cNvSpPr>
            <a:spLocks noGrp="1"/>
          </p:cNvSpPr>
          <p:nvPr>
            <p:ph type="sldNum" sz="quarter" idx="12"/>
          </p:nvPr>
        </p:nvSpPr>
        <p:spPr/>
        <p:txBody>
          <a:bodyPr/>
          <a:lstStyle/>
          <a:p>
            <a:fld id="{4FED7EA7-5752-4C82-BE64-2169421CAF0A}" type="slidenum">
              <a:rPr lang="tr-TR" smtClean="0"/>
              <a:t>‹#›</a:t>
            </a:fld>
            <a:endParaRPr lang="tr-TR"/>
          </a:p>
        </p:txBody>
      </p:sp>
    </p:spTree>
    <p:extLst>
      <p:ext uri="{BB962C8B-B14F-4D97-AF65-F5344CB8AC3E}">
        <p14:creationId xmlns:p14="http://schemas.microsoft.com/office/powerpoint/2010/main" val="1734945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2DAB2F51-8ED5-4C68-9126-6101FF6258B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 xmlns:a16="http://schemas.microsoft.com/office/drawing/2014/main" id="{2CC30723-EAF4-4914-ABEF-9DB5D1B70B5F}"/>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 xmlns:a16="http://schemas.microsoft.com/office/drawing/2014/main" id="{DC89D7BD-307A-4E88-A458-A73265C73103}"/>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 xmlns:a16="http://schemas.microsoft.com/office/drawing/2014/main" id="{0226E414-CDED-4E36-811C-4C70AC00FD20}"/>
              </a:ext>
            </a:extLst>
          </p:cNvPr>
          <p:cNvSpPr>
            <a:spLocks noGrp="1"/>
          </p:cNvSpPr>
          <p:nvPr>
            <p:ph type="dt" sz="half" idx="10"/>
          </p:nvPr>
        </p:nvSpPr>
        <p:spPr/>
        <p:txBody>
          <a:bodyPr/>
          <a:lstStyle/>
          <a:p>
            <a:fld id="{6AC1D4B8-D719-48E6-953E-9E118A141FBF}" type="datetimeFigureOut">
              <a:rPr lang="tr-TR" smtClean="0"/>
              <a:t>20.11.2019</a:t>
            </a:fld>
            <a:endParaRPr lang="tr-TR"/>
          </a:p>
        </p:txBody>
      </p:sp>
      <p:sp>
        <p:nvSpPr>
          <p:cNvPr id="6" name="Alt Bilgi Yer Tutucusu 5">
            <a:extLst>
              <a:ext uri="{FF2B5EF4-FFF2-40B4-BE49-F238E27FC236}">
                <a16:creationId xmlns="" xmlns:a16="http://schemas.microsoft.com/office/drawing/2014/main" id="{7B48E77B-4E6C-4A71-8E10-36655A66708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 xmlns:a16="http://schemas.microsoft.com/office/drawing/2014/main" id="{F2352C1E-D381-4B14-A44C-F4C6B8811C95}"/>
              </a:ext>
            </a:extLst>
          </p:cNvPr>
          <p:cNvSpPr>
            <a:spLocks noGrp="1"/>
          </p:cNvSpPr>
          <p:nvPr>
            <p:ph type="sldNum" sz="quarter" idx="12"/>
          </p:nvPr>
        </p:nvSpPr>
        <p:spPr/>
        <p:txBody>
          <a:bodyPr/>
          <a:lstStyle/>
          <a:p>
            <a:fld id="{4FED7EA7-5752-4C82-BE64-2169421CAF0A}" type="slidenum">
              <a:rPr lang="tr-TR" smtClean="0"/>
              <a:t>‹#›</a:t>
            </a:fld>
            <a:endParaRPr lang="tr-TR"/>
          </a:p>
        </p:txBody>
      </p:sp>
    </p:spTree>
    <p:extLst>
      <p:ext uri="{BB962C8B-B14F-4D97-AF65-F5344CB8AC3E}">
        <p14:creationId xmlns:p14="http://schemas.microsoft.com/office/powerpoint/2010/main" val="1832550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47A1F8BB-B35D-4544-A091-CDDA9BEC760C}"/>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 xmlns:a16="http://schemas.microsoft.com/office/drawing/2014/main" id="{6A84C740-B383-41F4-A1FF-A671471DE3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 xmlns:a16="http://schemas.microsoft.com/office/drawing/2014/main" id="{B070C53C-9A5F-4534-9DCC-13F55B292984}"/>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 xmlns:a16="http://schemas.microsoft.com/office/drawing/2014/main" id="{1C5A7375-3C29-4531-9151-E2AD11116D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 xmlns:a16="http://schemas.microsoft.com/office/drawing/2014/main" id="{25A0110F-76C1-4586-90C4-EF78ABA78109}"/>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 xmlns:a16="http://schemas.microsoft.com/office/drawing/2014/main" id="{912607CA-506F-403C-839E-B549FE707CC1}"/>
              </a:ext>
            </a:extLst>
          </p:cNvPr>
          <p:cNvSpPr>
            <a:spLocks noGrp="1"/>
          </p:cNvSpPr>
          <p:nvPr>
            <p:ph type="dt" sz="half" idx="10"/>
          </p:nvPr>
        </p:nvSpPr>
        <p:spPr/>
        <p:txBody>
          <a:bodyPr/>
          <a:lstStyle/>
          <a:p>
            <a:fld id="{6AC1D4B8-D719-48E6-953E-9E118A141FBF}" type="datetimeFigureOut">
              <a:rPr lang="tr-TR" smtClean="0"/>
              <a:t>20.11.2019</a:t>
            </a:fld>
            <a:endParaRPr lang="tr-TR"/>
          </a:p>
        </p:txBody>
      </p:sp>
      <p:sp>
        <p:nvSpPr>
          <p:cNvPr id="8" name="Alt Bilgi Yer Tutucusu 7">
            <a:extLst>
              <a:ext uri="{FF2B5EF4-FFF2-40B4-BE49-F238E27FC236}">
                <a16:creationId xmlns="" xmlns:a16="http://schemas.microsoft.com/office/drawing/2014/main" id="{98C59DA7-44A0-4868-9E00-D0DE53E578C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 xmlns:a16="http://schemas.microsoft.com/office/drawing/2014/main" id="{93F7497A-BFDC-4F33-BBA7-D2AB3796A20D}"/>
              </a:ext>
            </a:extLst>
          </p:cNvPr>
          <p:cNvSpPr>
            <a:spLocks noGrp="1"/>
          </p:cNvSpPr>
          <p:nvPr>
            <p:ph type="sldNum" sz="quarter" idx="12"/>
          </p:nvPr>
        </p:nvSpPr>
        <p:spPr/>
        <p:txBody>
          <a:bodyPr/>
          <a:lstStyle/>
          <a:p>
            <a:fld id="{4FED7EA7-5752-4C82-BE64-2169421CAF0A}" type="slidenum">
              <a:rPr lang="tr-TR" smtClean="0"/>
              <a:t>‹#›</a:t>
            </a:fld>
            <a:endParaRPr lang="tr-TR"/>
          </a:p>
        </p:txBody>
      </p:sp>
    </p:spTree>
    <p:extLst>
      <p:ext uri="{BB962C8B-B14F-4D97-AF65-F5344CB8AC3E}">
        <p14:creationId xmlns:p14="http://schemas.microsoft.com/office/powerpoint/2010/main" val="3047925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1BC46480-0052-4F60-875E-DA6AB6C0D29A}"/>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 xmlns:a16="http://schemas.microsoft.com/office/drawing/2014/main" id="{2014F9ED-3BC0-4C29-92FE-01B12FB9A9D9}"/>
              </a:ext>
            </a:extLst>
          </p:cNvPr>
          <p:cNvSpPr>
            <a:spLocks noGrp="1"/>
          </p:cNvSpPr>
          <p:nvPr>
            <p:ph type="dt" sz="half" idx="10"/>
          </p:nvPr>
        </p:nvSpPr>
        <p:spPr/>
        <p:txBody>
          <a:bodyPr/>
          <a:lstStyle/>
          <a:p>
            <a:fld id="{6AC1D4B8-D719-48E6-953E-9E118A141FBF}" type="datetimeFigureOut">
              <a:rPr lang="tr-TR" smtClean="0"/>
              <a:t>20.11.2019</a:t>
            </a:fld>
            <a:endParaRPr lang="tr-TR"/>
          </a:p>
        </p:txBody>
      </p:sp>
      <p:sp>
        <p:nvSpPr>
          <p:cNvPr id="4" name="Alt Bilgi Yer Tutucusu 3">
            <a:extLst>
              <a:ext uri="{FF2B5EF4-FFF2-40B4-BE49-F238E27FC236}">
                <a16:creationId xmlns="" xmlns:a16="http://schemas.microsoft.com/office/drawing/2014/main" id="{04419254-A3EC-4062-9D19-64A884ACB205}"/>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 xmlns:a16="http://schemas.microsoft.com/office/drawing/2014/main" id="{64468B8C-452A-43FF-888F-22A13CFACD1E}"/>
              </a:ext>
            </a:extLst>
          </p:cNvPr>
          <p:cNvSpPr>
            <a:spLocks noGrp="1"/>
          </p:cNvSpPr>
          <p:nvPr>
            <p:ph type="sldNum" sz="quarter" idx="12"/>
          </p:nvPr>
        </p:nvSpPr>
        <p:spPr/>
        <p:txBody>
          <a:bodyPr/>
          <a:lstStyle/>
          <a:p>
            <a:fld id="{4FED7EA7-5752-4C82-BE64-2169421CAF0A}" type="slidenum">
              <a:rPr lang="tr-TR" smtClean="0"/>
              <a:t>‹#›</a:t>
            </a:fld>
            <a:endParaRPr lang="tr-TR"/>
          </a:p>
        </p:txBody>
      </p:sp>
    </p:spTree>
    <p:extLst>
      <p:ext uri="{BB962C8B-B14F-4D97-AF65-F5344CB8AC3E}">
        <p14:creationId xmlns:p14="http://schemas.microsoft.com/office/powerpoint/2010/main" val="3371691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 xmlns:a16="http://schemas.microsoft.com/office/drawing/2014/main" id="{BAC0AEF9-0C33-43F1-87F9-B0ED87963418}"/>
              </a:ext>
            </a:extLst>
          </p:cNvPr>
          <p:cNvSpPr>
            <a:spLocks noGrp="1"/>
          </p:cNvSpPr>
          <p:nvPr>
            <p:ph type="dt" sz="half" idx="10"/>
          </p:nvPr>
        </p:nvSpPr>
        <p:spPr/>
        <p:txBody>
          <a:bodyPr/>
          <a:lstStyle/>
          <a:p>
            <a:fld id="{6AC1D4B8-D719-48E6-953E-9E118A141FBF}" type="datetimeFigureOut">
              <a:rPr lang="tr-TR" smtClean="0"/>
              <a:t>20.11.2019</a:t>
            </a:fld>
            <a:endParaRPr lang="tr-TR"/>
          </a:p>
        </p:txBody>
      </p:sp>
      <p:sp>
        <p:nvSpPr>
          <p:cNvPr id="3" name="Alt Bilgi Yer Tutucusu 2">
            <a:extLst>
              <a:ext uri="{FF2B5EF4-FFF2-40B4-BE49-F238E27FC236}">
                <a16:creationId xmlns="" xmlns:a16="http://schemas.microsoft.com/office/drawing/2014/main" id="{22DC81C6-B65B-4D7E-AEBF-73D4B735C8D7}"/>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 xmlns:a16="http://schemas.microsoft.com/office/drawing/2014/main" id="{8D346CD6-C4EC-4EA7-8967-446F2D0113DC}"/>
              </a:ext>
            </a:extLst>
          </p:cNvPr>
          <p:cNvSpPr>
            <a:spLocks noGrp="1"/>
          </p:cNvSpPr>
          <p:nvPr>
            <p:ph type="sldNum" sz="quarter" idx="12"/>
          </p:nvPr>
        </p:nvSpPr>
        <p:spPr/>
        <p:txBody>
          <a:bodyPr/>
          <a:lstStyle/>
          <a:p>
            <a:fld id="{4FED7EA7-5752-4C82-BE64-2169421CAF0A}" type="slidenum">
              <a:rPr lang="tr-TR" smtClean="0"/>
              <a:t>‹#›</a:t>
            </a:fld>
            <a:endParaRPr lang="tr-TR"/>
          </a:p>
        </p:txBody>
      </p:sp>
    </p:spTree>
    <p:extLst>
      <p:ext uri="{BB962C8B-B14F-4D97-AF65-F5344CB8AC3E}">
        <p14:creationId xmlns:p14="http://schemas.microsoft.com/office/powerpoint/2010/main" val="2832007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B6A875F0-9F96-4CAB-A31A-E8C54BCD56B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 xmlns:a16="http://schemas.microsoft.com/office/drawing/2014/main" id="{62C7C3CC-23AF-4358-BDEC-269209A0FB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 xmlns:a16="http://schemas.microsoft.com/office/drawing/2014/main" id="{D4A3EC72-E224-4CE8-9288-B6EE046FA5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 xmlns:a16="http://schemas.microsoft.com/office/drawing/2014/main" id="{461B640A-F0CB-419E-B189-FDCB1DA3F46A}"/>
              </a:ext>
            </a:extLst>
          </p:cNvPr>
          <p:cNvSpPr>
            <a:spLocks noGrp="1"/>
          </p:cNvSpPr>
          <p:nvPr>
            <p:ph type="dt" sz="half" idx="10"/>
          </p:nvPr>
        </p:nvSpPr>
        <p:spPr/>
        <p:txBody>
          <a:bodyPr/>
          <a:lstStyle/>
          <a:p>
            <a:fld id="{6AC1D4B8-D719-48E6-953E-9E118A141FBF}" type="datetimeFigureOut">
              <a:rPr lang="tr-TR" smtClean="0"/>
              <a:t>20.11.2019</a:t>
            </a:fld>
            <a:endParaRPr lang="tr-TR"/>
          </a:p>
        </p:txBody>
      </p:sp>
      <p:sp>
        <p:nvSpPr>
          <p:cNvPr id="6" name="Alt Bilgi Yer Tutucusu 5">
            <a:extLst>
              <a:ext uri="{FF2B5EF4-FFF2-40B4-BE49-F238E27FC236}">
                <a16:creationId xmlns="" xmlns:a16="http://schemas.microsoft.com/office/drawing/2014/main" id="{15E46979-019A-4591-B2F5-14ACF76DCDB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 xmlns:a16="http://schemas.microsoft.com/office/drawing/2014/main" id="{F3504789-ED7B-4D0D-B546-EEFE80047EE5}"/>
              </a:ext>
            </a:extLst>
          </p:cNvPr>
          <p:cNvSpPr>
            <a:spLocks noGrp="1"/>
          </p:cNvSpPr>
          <p:nvPr>
            <p:ph type="sldNum" sz="quarter" idx="12"/>
          </p:nvPr>
        </p:nvSpPr>
        <p:spPr/>
        <p:txBody>
          <a:bodyPr/>
          <a:lstStyle/>
          <a:p>
            <a:fld id="{4FED7EA7-5752-4C82-BE64-2169421CAF0A}" type="slidenum">
              <a:rPr lang="tr-TR" smtClean="0"/>
              <a:t>‹#›</a:t>
            </a:fld>
            <a:endParaRPr lang="tr-TR"/>
          </a:p>
        </p:txBody>
      </p:sp>
    </p:spTree>
    <p:extLst>
      <p:ext uri="{BB962C8B-B14F-4D97-AF65-F5344CB8AC3E}">
        <p14:creationId xmlns:p14="http://schemas.microsoft.com/office/powerpoint/2010/main" val="12155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8B458EB8-A1BC-496D-927D-3E13A8C13B9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 xmlns:a16="http://schemas.microsoft.com/office/drawing/2014/main" id="{1564B022-2BCD-45BC-BB46-3D3DCEB177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 xmlns:a16="http://schemas.microsoft.com/office/drawing/2014/main" id="{E40BA79D-C255-47EC-BDAE-16C043742A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 xmlns:a16="http://schemas.microsoft.com/office/drawing/2014/main" id="{22AE1638-DD59-48BB-9E3F-E5A557551DE6}"/>
              </a:ext>
            </a:extLst>
          </p:cNvPr>
          <p:cNvSpPr>
            <a:spLocks noGrp="1"/>
          </p:cNvSpPr>
          <p:nvPr>
            <p:ph type="dt" sz="half" idx="10"/>
          </p:nvPr>
        </p:nvSpPr>
        <p:spPr/>
        <p:txBody>
          <a:bodyPr/>
          <a:lstStyle/>
          <a:p>
            <a:fld id="{6AC1D4B8-D719-48E6-953E-9E118A141FBF}" type="datetimeFigureOut">
              <a:rPr lang="tr-TR" smtClean="0"/>
              <a:t>20.11.2019</a:t>
            </a:fld>
            <a:endParaRPr lang="tr-TR"/>
          </a:p>
        </p:txBody>
      </p:sp>
      <p:sp>
        <p:nvSpPr>
          <p:cNvPr id="6" name="Alt Bilgi Yer Tutucusu 5">
            <a:extLst>
              <a:ext uri="{FF2B5EF4-FFF2-40B4-BE49-F238E27FC236}">
                <a16:creationId xmlns="" xmlns:a16="http://schemas.microsoft.com/office/drawing/2014/main" id="{6B9F3B2D-B24F-405E-8A57-949EDDA4EEB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 xmlns:a16="http://schemas.microsoft.com/office/drawing/2014/main" id="{8DA81778-1DA5-47FD-8FAF-61E301F7D084}"/>
              </a:ext>
            </a:extLst>
          </p:cNvPr>
          <p:cNvSpPr>
            <a:spLocks noGrp="1"/>
          </p:cNvSpPr>
          <p:nvPr>
            <p:ph type="sldNum" sz="quarter" idx="12"/>
          </p:nvPr>
        </p:nvSpPr>
        <p:spPr/>
        <p:txBody>
          <a:bodyPr/>
          <a:lstStyle/>
          <a:p>
            <a:fld id="{4FED7EA7-5752-4C82-BE64-2169421CAF0A}" type="slidenum">
              <a:rPr lang="tr-TR" smtClean="0"/>
              <a:t>‹#›</a:t>
            </a:fld>
            <a:endParaRPr lang="tr-TR"/>
          </a:p>
        </p:txBody>
      </p:sp>
    </p:spTree>
    <p:extLst>
      <p:ext uri="{BB962C8B-B14F-4D97-AF65-F5344CB8AC3E}">
        <p14:creationId xmlns:p14="http://schemas.microsoft.com/office/powerpoint/2010/main" val="602090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1000"/>
            <a:lum/>
          </a:blip>
          <a:srcRect/>
          <a:tile tx="0" ty="0" sx="100000" sy="100000" flip="none" algn="tl"/>
        </a:blip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 xmlns:a16="http://schemas.microsoft.com/office/drawing/2014/main" id="{FDF05C3A-79B1-48A6-B6C5-C0BB884193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 xmlns:a16="http://schemas.microsoft.com/office/drawing/2014/main" id="{DA0F3C56-DC9E-4975-8DB3-13C4601D3F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EA56DAAA-1452-4D3F-A672-43C64AFA33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C1D4B8-D719-48E6-953E-9E118A141FBF}" type="datetimeFigureOut">
              <a:rPr lang="tr-TR" smtClean="0"/>
              <a:t>20.11.2019</a:t>
            </a:fld>
            <a:endParaRPr lang="tr-TR"/>
          </a:p>
        </p:txBody>
      </p:sp>
      <p:sp>
        <p:nvSpPr>
          <p:cNvPr id="5" name="Alt Bilgi Yer Tutucusu 4">
            <a:extLst>
              <a:ext uri="{FF2B5EF4-FFF2-40B4-BE49-F238E27FC236}">
                <a16:creationId xmlns="" xmlns:a16="http://schemas.microsoft.com/office/drawing/2014/main" id="{96547C1E-8AA8-446D-B998-1ED22ABD36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 xmlns:a16="http://schemas.microsoft.com/office/drawing/2014/main" id="{C2916524-F31E-44B9-93E9-B17F87255F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ED7EA7-5752-4C82-BE64-2169421CAF0A}" type="slidenum">
              <a:rPr lang="tr-TR" smtClean="0"/>
              <a:t>‹#›</a:t>
            </a:fld>
            <a:endParaRPr lang="tr-TR"/>
          </a:p>
        </p:txBody>
      </p:sp>
    </p:spTree>
    <p:extLst>
      <p:ext uri="{BB962C8B-B14F-4D97-AF65-F5344CB8AC3E}">
        <p14:creationId xmlns:p14="http://schemas.microsoft.com/office/powerpoint/2010/main" val="3335097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 xmlns:a16="http://schemas.microsoft.com/office/drawing/2014/main" id="{E4DC0513-CF1F-4DFB-BE59-78240B21F1BD}"/>
              </a:ext>
            </a:extLst>
          </p:cNvPr>
          <p:cNvSpPr>
            <a:spLocks noGrp="1"/>
          </p:cNvSpPr>
          <p:nvPr>
            <p:ph type="ctrTitle"/>
          </p:nvPr>
        </p:nvSpPr>
        <p:spPr>
          <a:xfrm>
            <a:off x="1524000" y="1122363"/>
            <a:ext cx="9144000" cy="1470935"/>
          </a:xfrm>
        </p:spPr>
        <p:txBody>
          <a:bodyPr/>
          <a:lstStyle/>
          <a:p>
            <a:r>
              <a:rPr lang="tr-TR" dirty="0">
                <a:solidFill>
                  <a:srgbClr val="FF0000"/>
                </a:solidFill>
                <a:latin typeface="Arial Black" panose="020B0A04020102020204" pitchFamily="34" charset="0"/>
              </a:rPr>
              <a:t>1. ÜNİTE </a:t>
            </a:r>
          </a:p>
        </p:txBody>
      </p:sp>
      <p:sp>
        <p:nvSpPr>
          <p:cNvPr id="5" name="Alt Başlık 4">
            <a:extLst>
              <a:ext uri="{FF2B5EF4-FFF2-40B4-BE49-F238E27FC236}">
                <a16:creationId xmlns="" xmlns:a16="http://schemas.microsoft.com/office/drawing/2014/main" id="{4298CC45-7688-42F2-B6FB-6A62E5237ADA}"/>
              </a:ext>
            </a:extLst>
          </p:cNvPr>
          <p:cNvSpPr>
            <a:spLocks noGrp="1"/>
          </p:cNvSpPr>
          <p:nvPr>
            <p:ph type="subTitle" idx="1"/>
          </p:nvPr>
        </p:nvSpPr>
        <p:spPr/>
        <p:txBody>
          <a:bodyPr>
            <a:normAutofit/>
          </a:bodyPr>
          <a:lstStyle/>
          <a:p>
            <a:r>
              <a:rPr lang="tr-TR" sz="4000" dirty="0">
                <a:solidFill>
                  <a:srgbClr val="FF0000"/>
                </a:solidFill>
                <a:latin typeface="Arial Black" panose="020B0A04020102020204" pitchFamily="34" charset="0"/>
              </a:rPr>
              <a:t>Otel İşletmelerinde Bölümler </a:t>
            </a:r>
            <a:endParaRPr lang="tr-TR" sz="4000" dirty="0" smtClean="0">
              <a:solidFill>
                <a:srgbClr val="FF0000"/>
              </a:solidFill>
              <a:latin typeface="Arial Black" panose="020B0A04020102020204" pitchFamily="34" charset="0"/>
            </a:endParaRPr>
          </a:p>
        </p:txBody>
      </p:sp>
    </p:spTree>
    <p:extLst>
      <p:ext uri="{BB962C8B-B14F-4D97-AF65-F5344CB8AC3E}">
        <p14:creationId xmlns:p14="http://schemas.microsoft.com/office/powerpoint/2010/main" val="4052861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8097B8E4-2419-46C6-B919-CCF82E5568F7}"/>
              </a:ext>
            </a:extLst>
          </p:cNvPr>
          <p:cNvSpPr>
            <a:spLocks noGrp="1"/>
          </p:cNvSpPr>
          <p:nvPr>
            <p:ph type="title"/>
          </p:nvPr>
        </p:nvSpPr>
        <p:spPr>
          <a:xfrm>
            <a:off x="0" y="0"/>
            <a:ext cx="7369791" cy="1105469"/>
          </a:xfrm>
        </p:spPr>
        <p:txBody>
          <a:bodyPr/>
          <a:lstStyle/>
          <a:p>
            <a:r>
              <a:rPr lang="tr-TR" dirty="0">
                <a:solidFill>
                  <a:srgbClr val="FF0000"/>
                </a:solidFill>
                <a:latin typeface="Algerian" panose="04020705040A02060702" pitchFamily="82" charset="0"/>
              </a:rPr>
              <a:t>Çamaşırhane Bölümü :</a:t>
            </a:r>
          </a:p>
        </p:txBody>
      </p:sp>
      <p:sp>
        <p:nvSpPr>
          <p:cNvPr id="4" name="İçerik Yer Tutucusu 3">
            <a:extLst>
              <a:ext uri="{FF2B5EF4-FFF2-40B4-BE49-F238E27FC236}">
                <a16:creationId xmlns="" xmlns:a16="http://schemas.microsoft.com/office/drawing/2014/main" id="{523CE302-2B3F-42F7-B263-AE68FE5EB0B5}"/>
              </a:ext>
            </a:extLst>
          </p:cNvPr>
          <p:cNvSpPr>
            <a:spLocks noGrp="1"/>
          </p:cNvSpPr>
          <p:nvPr>
            <p:ph sz="half" idx="1"/>
          </p:nvPr>
        </p:nvSpPr>
        <p:spPr>
          <a:xfrm>
            <a:off x="155811" y="1253331"/>
            <a:ext cx="6053919" cy="5202060"/>
          </a:xfrm>
        </p:spPr>
        <p:txBody>
          <a:bodyPr>
            <a:noAutofit/>
          </a:bodyPr>
          <a:lstStyle/>
          <a:p>
            <a:r>
              <a:rPr lang="tr-TR" sz="2400" dirty="0">
                <a:latin typeface="Arial Black" panose="020B0A04020102020204" pitchFamily="34" charset="0"/>
              </a:rPr>
              <a:t>Çamaşırhane bölümü, otelin kirli çamaşırlarının yıkandığı, kurutulduğu, bakım ve onarımının yapıldığı, ütülendiği, çamaşır stoklarının düzenlendiği ve çamaşırların alınıp verildiği bölümdür.</a:t>
            </a:r>
          </a:p>
          <a:p>
            <a:r>
              <a:rPr lang="tr-TR" sz="2400" dirty="0">
                <a:latin typeface="Arial Black" panose="020B0A04020102020204" pitchFamily="34" charset="0"/>
              </a:rPr>
              <a:t>Bazı işletmelerde odalar bölümüne bağlı bir bölüm olarak çalışırken, otel işletmesinin yanı sıra dışarıya </a:t>
            </a:r>
            <a:r>
              <a:rPr lang="tr-TR" sz="2400" dirty="0" err="1">
                <a:latin typeface="Arial Black" panose="020B0A04020102020204" pitchFamily="34" charset="0"/>
              </a:rPr>
              <a:t>dışarıya</a:t>
            </a:r>
            <a:r>
              <a:rPr lang="tr-TR" sz="2400" dirty="0">
                <a:latin typeface="Arial Black" panose="020B0A04020102020204" pitchFamily="34" charset="0"/>
              </a:rPr>
              <a:t> çokça iş yapan bazı otel işletmelerinde ise ayrı bir bölüm olarak hizmet vermektedir. </a:t>
            </a:r>
          </a:p>
        </p:txBody>
      </p:sp>
      <p:sp>
        <p:nvSpPr>
          <p:cNvPr id="5" name="İçerik Yer Tutucusu 4">
            <a:extLst>
              <a:ext uri="{FF2B5EF4-FFF2-40B4-BE49-F238E27FC236}">
                <a16:creationId xmlns="" xmlns:a16="http://schemas.microsoft.com/office/drawing/2014/main" id="{FE79F353-99EF-49C0-97C7-F7CD7776E613}"/>
              </a:ext>
            </a:extLst>
          </p:cNvPr>
          <p:cNvSpPr>
            <a:spLocks noGrp="1"/>
          </p:cNvSpPr>
          <p:nvPr>
            <p:ph sz="half" idx="2"/>
          </p:nvPr>
        </p:nvSpPr>
        <p:spPr>
          <a:xfrm>
            <a:off x="7055892" y="2003958"/>
            <a:ext cx="4666398" cy="4751684"/>
          </a:xfrm>
        </p:spPr>
        <p:txBody>
          <a:bodyPr>
            <a:normAutofit/>
          </a:bodyPr>
          <a:lstStyle/>
          <a:p>
            <a:r>
              <a:rPr lang="tr-TR" sz="2400" dirty="0">
                <a:solidFill>
                  <a:srgbClr val="FF0000"/>
                </a:solidFill>
                <a:latin typeface="Arial Black" panose="020B0A04020102020204" pitchFamily="34" charset="0"/>
              </a:rPr>
              <a:t>Modern bir otel işletmesinin çamaşırhanesi yapılan işlerin özelliklerini :</a:t>
            </a:r>
          </a:p>
          <a:p>
            <a:endParaRPr lang="tr-TR" sz="2400" dirty="0">
              <a:solidFill>
                <a:srgbClr val="FF0000"/>
              </a:solidFill>
              <a:latin typeface="Arial Black" panose="020B0A04020102020204" pitchFamily="34" charset="0"/>
            </a:endParaRPr>
          </a:p>
          <a:p>
            <a:pPr marL="0" indent="0">
              <a:buNone/>
            </a:pPr>
            <a:r>
              <a:rPr lang="tr-TR" sz="2400" dirty="0">
                <a:solidFill>
                  <a:schemeClr val="accent1">
                    <a:lumMod val="75000"/>
                  </a:schemeClr>
                </a:solidFill>
                <a:latin typeface="Arial Black" panose="020B0A04020102020204" pitchFamily="34" charset="0"/>
              </a:rPr>
              <a:t>• Kirli Çamaşır</a:t>
            </a:r>
          </a:p>
          <a:p>
            <a:pPr marL="0" indent="0">
              <a:buNone/>
            </a:pPr>
            <a:r>
              <a:rPr lang="tr-TR" sz="2400" dirty="0">
                <a:solidFill>
                  <a:schemeClr val="accent1">
                    <a:lumMod val="75000"/>
                  </a:schemeClr>
                </a:solidFill>
                <a:latin typeface="Arial Black" panose="020B0A04020102020204" pitchFamily="34" charset="0"/>
              </a:rPr>
              <a:t>• Yıkama ve Kurutma</a:t>
            </a:r>
          </a:p>
          <a:p>
            <a:pPr marL="0" indent="0">
              <a:buNone/>
            </a:pPr>
            <a:r>
              <a:rPr lang="tr-TR" sz="2400" dirty="0">
                <a:solidFill>
                  <a:schemeClr val="accent1">
                    <a:lumMod val="75000"/>
                  </a:schemeClr>
                </a:solidFill>
                <a:latin typeface="Arial Black" panose="020B0A04020102020204" pitchFamily="34" charset="0"/>
              </a:rPr>
              <a:t>• Dikiş ve Tamir</a:t>
            </a:r>
          </a:p>
          <a:p>
            <a:pPr marL="0" indent="0">
              <a:buNone/>
            </a:pPr>
            <a:r>
              <a:rPr lang="tr-TR" sz="2400" dirty="0">
                <a:solidFill>
                  <a:schemeClr val="accent1">
                    <a:lumMod val="75000"/>
                  </a:schemeClr>
                </a:solidFill>
                <a:latin typeface="Arial Black" panose="020B0A04020102020204" pitchFamily="34" charset="0"/>
              </a:rPr>
              <a:t>• Ütü ve Kola</a:t>
            </a:r>
          </a:p>
          <a:p>
            <a:pPr marL="0" indent="0">
              <a:buNone/>
            </a:pPr>
            <a:r>
              <a:rPr lang="tr-TR" sz="2400" dirty="0">
                <a:solidFill>
                  <a:schemeClr val="accent1">
                    <a:lumMod val="75000"/>
                  </a:schemeClr>
                </a:solidFill>
                <a:latin typeface="Arial Black" panose="020B0A04020102020204" pitchFamily="34" charset="0"/>
              </a:rPr>
              <a:t>• Kuru Temizleme</a:t>
            </a:r>
          </a:p>
          <a:p>
            <a:pPr marL="0" indent="0">
              <a:buNone/>
            </a:pPr>
            <a:r>
              <a:rPr lang="tr-TR" sz="2400" dirty="0">
                <a:solidFill>
                  <a:schemeClr val="accent1">
                    <a:lumMod val="75000"/>
                  </a:schemeClr>
                </a:solidFill>
                <a:latin typeface="Arial Black" panose="020B0A04020102020204" pitchFamily="34" charset="0"/>
              </a:rPr>
              <a:t>• Temiz Çamaşır</a:t>
            </a:r>
          </a:p>
        </p:txBody>
      </p:sp>
    </p:spTree>
    <p:extLst>
      <p:ext uri="{BB962C8B-B14F-4D97-AF65-F5344CB8AC3E}">
        <p14:creationId xmlns:p14="http://schemas.microsoft.com/office/powerpoint/2010/main" val="4009429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7D24DB10-0C58-4F48-88EA-54D12D0A06E1}"/>
              </a:ext>
            </a:extLst>
          </p:cNvPr>
          <p:cNvSpPr>
            <a:spLocks noGrp="1"/>
          </p:cNvSpPr>
          <p:nvPr>
            <p:ph type="title"/>
          </p:nvPr>
        </p:nvSpPr>
        <p:spPr>
          <a:xfrm>
            <a:off x="0" y="-46831"/>
            <a:ext cx="10515600" cy="823913"/>
          </a:xfrm>
        </p:spPr>
        <p:txBody>
          <a:bodyPr>
            <a:noAutofit/>
          </a:bodyPr>
          <a:lstStyle/>
          <a:p>
            <a:r>
              <a:rPr lang="tr-TR" sz="3200" dirty="0">
                <a:solidFill>
                  <a:srgbClr val="FF0000"/>
                </a:solidFill>
                <a:latin typeface="Arial Black" panose="020B0A04020102020204" pitchFamily="34" charset="0"/>
              </a:rPr>
              <a:t>Yiyecek ve İçecek Bölümü :</a:t>
            </a:r>
          </a:p>
        </p:txBody>
      </p:sp>
      <p:sp>
        <p:nvSpPr>
          <p:cNvPr id="3" name="İçerik Yer Tutucusu 2">
            <a:extLst>
              <a:ext uri="{FF2B5EF4-FFF2-40B4-BE49-F238E27FC236}">
                <a16:creationId xmlns="" xmlns:a16="http://schemas.microsoft.com/office/drawing/2014/main" id="{7C04428C-6356-4CFA-942D-98CE573D1A0C}"/>
              </a:ext>
            </a:extLst>
          </p:cNvPr>
          <p:cNvSpPr>
            <a:spLocks noGrp="1"/>
          </p:cNvSpPr>
          <p:nvPr>
            <p:ph type="body" idx="1"/>
          </p:nvPr>
        </p:nvSpPr>
        <p:spPr>
          <a:xfrm>
            <a:off x="0" y="796400"/>
            <a:ext cx="10908406" cy="1024262"/>
          </a:xfrm>
        </p:spPr>
        <p:txBody>
          <a:bodyPr>
            <a:normAutofit/>
          </a:bodyPr>
          <a:lstStyle/>
          <a:p>
            <a:pPr marL="285750" indent="-285750">
              <a:buFont typeface="Arial" panose="020B0604020202020204" pitchFamily="34" charset="0"/>
              <a:buChar char="•"/>
            </a:pPr>
            <a:r>
              <a:rPr lang="tr-TR" sz="2800" dirty="0">
                <a:solidFill>
                  <a:schemeClr val="accent1">
                    <a:lumMod val="50000"/>
                  </a:schemeClr>
                </a:solidFill>
                <a:latin typeface="Agency FB" panose="020B0503020202020204" pitchFamily="34" charset="0"/>
                <a:cs typeface="Andalus" panose="02020603050405020304" pitchFamily="18" charset="-78"/>
              </a:rPr>
              <a:t>Yiyecek-içecek bölümü, otel işletmelerinde oda gelirlerinden sonra en fazla gelir getirenidir</a:t>
            </a:r>
            <a:r>
              <a:rPr lang="tr-TR" sz="2400" dirty="0">
                <a:latin typeface="Andalus" panose="02020603050405020304" pitchFamily="18" charset="-78"/>
                <a:cs typeface="Andalus" panose="02020603050405020304" pitchFamily="18" charset="-78"/>
              </a:rPr>
              <a:t>. </a:t>
            </a:r>
          </a:p>
          <a:p>
            <a:endParaRPr lang="tr-TR" dirty="0"/>
          </a:p>
        </p:txBody>
      </p:sp>
      <p:pic>
        <p:nvPicPr>
          <p:cNvPr id="6" name="Resim Yer Tutucusu 5">
            <a:extLst>
              <a:ext uri="{FF2B5EF4-FFF2-40B4-BE49-F238E27FC236}">
                <a16:creationId xmlns="" xmlns:a16="http://schemas.microsoft.com/office/drawing/2014/main" id="{E3724D2C-E403-4020-844C-79618BB320F9}"/>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8176" t="9195" r="14677" b="32495"/>
          <a:stretch/>
        </p:blipFill>
        <p:spPr>
          <a:xfrm>
            <a:off x="296214" y="2001303"/>
            <a:ext cx="5701362" cy="3279036"/>
          </a:xfrm>
        </p:spPr>
      </p:pic>
      <p:sp>
        <p:nvSpPr>
          <p:cNvPr id="7" name="Metin Yer Tutucusu 6">
            <a:extLst>
              <a:ext uri="{FF2B5EF4-FFF2-40B4-BE49-F238E27FC236}">
                <a16:creationId xmlns="" xmlns:a16="http://schemas.microsoft.com/office/drawing/2014/main" id="{C5593C51-87A3-45D8-A2B2-D6A72807379D}"/>
              </a:ext>
            </a:extLst>
          </p:cNvPr>
          <p:cNvSpPr>
            <a:spLocks noGrp="1"/>
          </p:cNvSpPr>
          <p:nvPr>
            <p:ph type="body" sz="quarter" idx="3"/>
          </p:nvPr>
        </p:nvSpPr>
        <p:spPr>
          <a:xfrm>
            <a:off x="296215" y="5649643"/>
            <a:ext cx="5799786" cy="828429"/>
          </a:xfrm>
        </p:spPr>
        <p:txBody>
          <a:bodyPr>
            <a:normAutofit fontScale="70000" lnSpcReduction="20000"/>
          </a:bodyPr>
          <a:lstStyle/>
          <a:p>
            <a:r>
              <a:rPr lang="tr-TR" dirty="0"/>
              <a:t>Kaynak: Burhanettin Zengin (editör) (2006); Konaklama İşletmelerinde Ön büro Yönetimi ve Ön büro Otomasyon Sistemleri, Adapazarı – Değişim Yayınları, s. 26.</a:t>
            </a:r>
          </a:p>
        </p:txBody>
      </p:sp>
      <p:sp>
        <p:nvSpPr>
          <p:cNvPr id="8" name="İçerik Yer Tutucusu 7">
            <a:extLst>
              <a:ext uri="{FF2B5EF4-FFF2-40B4-BE49-F238E27FC236}">
                <a16:creationId xmlns="" xmlns:a16="http://schemas.microsoft.com/office/drawing/2014/main" id="{C1B14510-F3A2-47CA-B1A8-B6594BD1C0D5}"/>
              </a:ext>
            </a:extLst>
          </p:cNvPr>
          <p:cNvSpPr>
            <a:spLocks noGrp="1"/>
          </p:cNvSpPr>
          <p:nvPr>
            <p:ph sz="quarter" idx="4"/>
          </p:nvPr>
        </p:nvSpPr>
        <p:spPr>
          <a:xfrm>
            <a:off x="6912779" y="2001303"/>
            <a:ext cx="4400796" cy="3279035"/>
          </a:xfrm>
        </p:spPr>
        <p:txBody>
          <a:bodyPr>
            <a:normAutofit fontScale="92500" lnSpcReduction="10000"/>
          </a:bodyPr>
          <a:lstStyle/>
          <a:p>
            <a:r>
              <a:rPr lang="tr-TR" dirty="0">
                <a:latin typeface="Andalus" panose="02020603050405020304" pitchFamily="18" charset="-78"/>
                <a:cs typeface="Andalus" panose="02020603050405020304" pitchFamily="18" charset="-78"/>
              </a:rPr>
              <a:t>Bir otelin en büyük gelir kaynağını odalar bölümünden sonra, yiyecek-içecek bölümü (yaklaşık % 34) oluşturur. Otellerin değişik hizmet alanları olabilir. Bunlar arasında genel ve özel yemek salonları, kokteyl salonları ve barlar bulunmaktadır.</a:t>
            </a:r>
          </a:p>
          <a:p>
            <a:endParaRPr lang="tr-TR" dirty="0"/>
          </a:p>
        </p:txBody>
      </p:sp>
    </p:spTree>
    <p:extLst>
      <p:ext uri="{BB962C8B-B14F-4D97-AF65-F5344CB8AC3E}">
        <p14:creationId xmlns:p14="http://schemas.microsoft.com/office/powerpoint/2010/main" val="341799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a:extLst>
              <a:ext uri="{FF2B5EF4-FFF2-40B4-BE49-F238E27FC236}">
                <a16:creationId xmlns="" xmlns:a16="http://schemas.microsoft.com/office/drawing/2014/main" id="{3437186A-281D-4DAC-B843-3FD1F50C34C9}"/>
              </a:ext>
            </a:extLst>
          </p:cNvPr>
          <p:cNvSpPr>
            <a:spLocks noGrp="1"/>
          </p:cNvSpPr>
          <p:nvPr>
            <p:ph type="title"/>
          </p:nvPr>
        </p:nvSpPr>
        <p:spPr>
          <a:xfrm>
            <a:off x="0" y="-17011"/>
            <a:ext cx="10454185" cy="823913"/>
          </a:xfrm>
        </p:spPr>
        <p:txBody>
          <a:bodyPr>
            <a:normAutofit fontScale="90000"/>
          </a:bodyPr>
          <a:lstStyle/>
          <a:p>
            <a:r>
              <a:rPr lang="tr-TR" dirty="0">
                <a:solidFill>
                  <a:srgbClr val="FF0000"/>
                </a:solidFill>
                <a:latin typeface="Aharoni" panose="02010803020104030203" pitchFamily="2" charset="-79"/>
                <a:cs typeface="Aharoni" panose="02010803020104030203" pitchFamily="2" charset="-79"/>
              </a:rPr>
              <a:t>Teknik Hizmetler (Mühendislik) Bölümü :</a:t>
            </a:r>
          </a:p>
        </p:txBody>
      </p:sp>
      <p:sp>
        <p:nvSpPr>
          <p:cNvPr id="8" name="Metin Yer Tutucusu 7">
            <a:extLst>
              <a:ext uri="{FF2B5EF4-FFF2-40B4-BE49-F238E27FC236}">
                <a16:creationId xmlns="" xmlns:a16="http://schemas.microsoft.com/office/drawing/2014/main" id="{D3F89A33-337A-4E95-8C7B-D304C4879E66}"/>
              </a:ext>
            </a:extLst>
          </p:cNvPr>
          <p:cNvSpPr>
            <a:spLocks noGrp="1"/>
          </p:cNvSpPr>
          <p:nvPr>
            <p:ph type="body" idx="1"/>
          </p:nvPr>
        </p:nvSpPr>
        <p:spPr>
          <a:xfrm>
            <a:off x="0" y="806902"/>
            <a:ext cx="11026325" cy="468633"/>
          </a:xfrm>
        </p:spPr>
        <p:txBody>
          <a:bodyPr>
            <a:normAutofit/>
          </a:bodyPr>
          <a:lstStyle/>
          <a:p>
            <a:pPr marL="342900" indent="-342900">
              <a:buFont typeface="Arial" panose="020B0604020202020204" pitchFamily="34" charset="0"/>
              <a:buChar char="•"/>
            </a:pPr>
            <a:r>
              <a:rPr lang="tr-TR" dirty="0">
                <a:solidFill>
                  <a:schemeClr val="accent1">
                    <a:lumMod val="75000"/>
                  </a:schemeClr>
                </a:solidFill>
                <a:latin typeface="Agency FB" panose="020B0503020202020204" pitchFamily="34" charset="0"/>
              </a:rPr>
              <a:t>Teknik hizmetler bölümü, otelin işler halde tutulması açısından temel bölümlerden birisidir. </a:t>
            </a:r>
          </a:p>
        </p:txBody>
      </p:sp>
      <p:sp>
        <p:nvSpPr>
          <p:cNvPr id="9" name="İçerik Yer Tutucusu 8">
            <a:extLst>
              <a:ext uri="{FF2B5EF4-FFF2-40B4-BE49-F238E27FC236}">
                <a16:creationId xmlns="" xmlns:a16="http://schemas.microsoft.com/office/drawing/2014/main" id="{24290D5E-D481-441F-A970-F37350D58E43}"/>
              </a:ext>
            </a:extLst>
          </p:cNvPr>
          <p:cNvSpPr>
            <a:spLocks noGrp="1"/>
          </p:cNvSpPr>
          <p:nvPr>
            <p:ph sz="half" idx="2"/>
          </p:nvPr>
        </p:nvSpPr>
        <p:spPr>
          <a:xfrm>
            <a:off x="184695" y="1630814"/>
            <a:ext cx="4264475" cy="5002340"/>
          </a:xfrm>
        </p:spPr>
        <p:txBody>
          <a:bodyPr>
            <a:normAutofit fontScale="92500"/>
          </a:bodyPr>
          <a:lstStyle/>
          <a:p>
            <a:r>
              <a:rPr lang="tr-TR" dirty="0">
                <a:solidFill>
                  <a:schemeClr val="accent2">
                    <a:lumMod val="75000"/>
                  </a:schemeClr>
                </a:solidFill>
              </a:rPr>
              <a:t>Teknik hizmetler bölümünün temel görevleri kısaca şunlardır ?</a:t>
            </a:r>
          </a:p>
          <a:p>
            <a:pPr marL="0" indent="0">
              <a:buNone/>
            </a:pPr>
            <a:r>
              <a:rPr lang="tr-TR" dirty="0">
                <a:latin typeface="+mj-lt"/>
              </a:rPr>
              <a:t>• Sıhhi Tesisat</a:t>
            </a:r>
          </a:p>
          <a:p>
            <a:pPr marL="0" indent="0">
              <a:buNone/>
            </a:pPr>
            <a:r>
              <a:rPr lang="tr-TR" dirty="0">
                <a:latin typeface="+mj-lt"/>
              </a:rPr>
              <a:t>• Işık ve Aydınlatma</a:t>
            </a:r>
          </a:p>
          <a:p>
            <a:pPr marL="0" indent="0">
              <a:buNone/>
            </a:pPr>
            <a:r>
              <a:rPr lang="tr-TR" dirty="0">
                <a:latin typeface="+mj-lt"/>
              </a:rPr>
              <a:t>• Isıtma ve Havalandırma</a:t>
            </a:r>
          </a:p>
          <a:p>
            <a:pPr marL="0" indent="0">
              <a:buNone/>
            </a:pPr>
            <a:r>
              <a:rPr lang="tr-TR" dirty="0">
                <a:latin typeface="+mj-lt"/>
              </a:rPr>
              <a:t>• Boya</a:t>
            </a:r>
          </a:p>
          <a:p>
            <a:pPr marL="0" indent="0">
              <a:buNone/>
            </a:pPr>
            <a:r>
              <a:rPr lang="tr-TR" dirty="0">
                <a:latin typeface="+mj-lt"/>
              </a:rPr>
              <a:t>•Elektronik (bilgisayar, telefon)</a:t>
            </a:r>
          </a:p>
          <a:p>
            <a:pPr marL="0" indent="0">
              <a:buNone/>
            </a:pPr>
            <a:r>
              <a:rPr lang="tr-TR" dirty="0">
                <a:latin typeface="+mj-lt"/>
              </a:rPr>
              <a:t>• Malzeme Ambarı</a:t>
            </a:r>
          </a:p>
          <a:p>
            <a:pPr marL="0" indent="0">
              <a:buNone/>
            </a:pPr>
            <a:r>
              <a:rPr lang="tr-TR" dirty="0">
                <a:latin typeface="+mj-lt"/>
              </a:rPr>
              <a:t>• Bakım ve Onarım atölye birimleri</a:t>
            </a:r>
          </a:p>
        </p:txBody>
      </p:sp>
      <p:sp>
        <p:nvSpPr>
          <p:cNvPr id="10" name="Metin Yer Tutucusu 9">
            <a:extLst>
              <a:ext uri="{FF2B5EF4-FFF2-40B4-BE49-F238E27FC236}">
                <a16:creationId xmlns="" xmlns:a16="http://schemas.microsoft.com/office/drawing/2014/main" id="{EE2A0373-D7EC-4313-BFE9-B9B01519C617}"/>
              </a:ext>
            </a:extLst>
          </p:cNvPr>
          <p:cNvSpPr>
            <a:spLocks noGrp="1"/>
          </p:cNvSpPr>
          <p:nvPr>
            <p:ph type="body" sz="quarter" idx="3"/>
          </p:nvPr>
        </p:nvSpPr>
        <p:spPr>
          <a:xfrm>
            <a:off x="5199797" y="5773438"/>
            <a:ext cx="6646461" cy="859716"/>
          </a:xfrm>
        </p:spPr>
        <p:txBody>
          <a:bodyPr>
            <a:normAutofit fontScale="92500" lnSpcReduction="20000"/>
          </a:bodyPr>
          <a:lstStyle/>
          <a:p>
            <a:r>
              <a:rPr lang="tr-TR" dirty="0"/>
              <a:t>Kaynak: Burhanettin Zengin (editör) (2006); Konaklama İşletmelerinde ön büro Yönetimi ve ön büro Otomasyon Sistemleri, Adapazarı – Değişim Yayınları, s. 27.</a:t>
            </a:r>
          </a:p>
        </p:txBody>
      </p:sp>
      <p:pic>
        <p:nvPicPr>
          <p:cNvPr id="15" name="İçerik Yer Tutucusu 14">
            <a:extLst>
              <a:ext uri="{FF2B5EF4-FFF2-40B4-BE49-F238E27FC236}">
                <a16:creationId xmlns="" xmlns:a16="http://schemas.microsoft.com/office/drawing/2014/main" id="{28BD21A2-6F55-478F-9FE0-2745E9355844}"/>
              </a:ext>
            </a:extLst>
          </p:cNvPr>
          <p:cNvPicPr>
            <a:picLocks noGrp="1" noChangeAspect="1"/>
          </p:cNvPicPr>
          <p:nvPr>
            <p:ph sz="quarter" idx="4"/>
          </p:nvPr>
        </p:nvPicPr>
        <p:blipFill rotWithShape="1">
          <a:blip r:embed="rId2" cstate="print">
            <a:extLst>
              <a:ext uri="{28A0092B-C50C-407E-A947-70E740481C1C}">
                <a14:useLocalDpi xmlns:a14="http://schemas.microsoft.com/office/drawing/2010/main" val="0"/>
              </a:ext>
            </a:extLst>
          </a:blip>
          <a:srcRect l="22469" t="11906" r="19866" b="24432"/>
          <a:stretch/>
        </p:blipFill>
        <p:spPr>
          <a:xfrm>
            <a:off x="5049673" y="1630813"/>
            <a:ext cx="6796586" cy="3951121"/>
          </a:xfrm>
        </p:spPr>
      </p:pic>
    </p:spTree>
    <p:extLst>
      <p:ext uri="{BB962C8B-B14F-4D97-AF65-F5344CB8AC3E}">
        <p14:creationId xmlns:p14="http://schemas.microsoft.com/office/powerpoint/2010/main" val="3137278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 xmlns:a16="http://schemas.microsoft.com/office/drawing/2014/main" id="{879B2D69-482F-4A9F-AD77-48BAB1240539}"/>
              </a:ext>
            </a:extLst>
          </p:cNvPr>
          <p:cNvSpPr>
            <a:spLocks noGrp="1"/>
          </p:cNvSpPr>
          <p:nvPr>
            <p:ph type="title"/>
          </p:nvPr>
        </p:nvSpPr>
        <p:spPr>
          <a:xfrm>
            <a:off x="0" y="-294442"/>
            <a:ext cx="10515600" cy="1325563"/>
          </a:xfrm>
        </p:spPr>
        <p:txBody>
          <a:bodyPr/>
          <a:lstStyle/>
          <a:p>
            <a:r>
              <a:rPr lang="tr-TR" dirty="0">
                <a:solidFill>
                  <a:srgbClr val="FF0000"/>
                </a:solidFill>
                <a:latin typeface="Algerian" panose="04020705040A02060702" pitchFamily="82" charset="0"/>
                <a:cs typeface="Aharoni" panose="02010803020104030203" pitchFamily="2" charset="-79"/>
              </a:rPr>
              <a:t>Muhasebe Bölümü :</a:t>
            </a:r>
          </a:p>
        </p:txBody>
      </p:sp>
      <p:sp>
        <p:nvSpPr>
          <p:cNvPr id="5" name="İçerik Yer Tutucusu 4">
            <a:extLst>
              <a:ext uri="{FF2B5EF4-FFF2-40B4-BE49-F238E27FC236}">
                <a16:creationId xmlns="" xmlns:a16="http://schemas.microsoft.com/office/drawing/2014/main" id="{49507919-DE11-492E-AB44-E417E0F758EF}"/>
              </a:ext>
            </a:extLst>
          </p:cNvPr>
          <p:cNvSpPr>
            <a:spLocks noGrp="1"/>
          </p:cNvSpPr>
          <p:nvPr>
            <p:ph idx="1"/>
          </p:nvPr>
        </p:nvSpPr>
        <p:spPr>
          <a:xfrm>
            <a:off x="0" y="1031120"/>
            <a:ext cx="12192000" cy="5826879"/>
          </a:xfrm>
        </p:spPr>
        <p:txBody>
          <a:bodyPr>
            <a:normAutofit/>
          </a:bodyPr>
          <a:lstStyle/>
          <a:p>
            <a:r>
              <a:rPr lang="tr-TR" dirty="0">
                <a:cs typeface="Aharoni" panose="02010803020104030203" pitchFamily="2" charset="-79"/>
              </a:rPr>
              <a:t>İşletmede yürütülen etkinliklerle ilgili hesapların kaydedilmesi, sınıflandırılması ve bunlarla ilgili raporların hazırlandığı bölümdür.</a:t>
            </a:r>
          </a:p>
          <a:p>
            <a:r>
              <a:rPr lang="tr-TR" dirty="0">
                <a:cs typeface="Aharoni" panose="02010803020104030203" pitchFamily="2" charset="-79"/>
              </a:rPr>
              <a:t>Muhasebe bölümü daha ziyade işletme ile yönetim arasında bir bölümdür. İşletmeyle ilgili hazırladığı günlük, haftalık, aylık ve yıllık raporları yönetime sunar. Bu raporlar işletmenin geleceği için çok önemlidir ve yöneticilerin sunulan bu raporları çok iyi analiz etmeleri gerekir. Çünkü geleceğe ait planlamalar bu raporlara göre yapılır.</a:t>
            </a:r>
          </a:p>
          <a:p>
            <a:r>
              <a:rPr lang="tr-TR" dirty="0"/>
              <a:t>Çoğu işletmede satın alma bölümü muhasebe bölümünün içinde yer almıştır. Talep edilen mal ve malzemelerin satın alınmasından sorumludur. Ayrıca satın alınan malların usulüne uygun kullanılıp kullanılmadığını da denetler. Buna otel işletmeciliğinde </a:t>
            </a:r>
            <a:r>
              <a:rPr lang="tr-TR" dirty="0" err="1">
                <a:solidFill>
                  <a:schemeClr val="accent2">
                    <a:lumMod val="75000"/>
                  </a:schemeClr>
                </a:solidFill>
                <a:latin typeface="Arial Black" panose="020B0A04020102020204" pitchFamily="34" charset="0"/>
              </a:rPr>
              <a:t>cost</a:t>
            </a:r>
            <a:r>
              <a:rPr lang="tr-TR" dirty="0">
                <a:solidFill>
                  <a:schemeClr val="accent2">
                    <a:lumMod val="75000"/>
                  </a:schemeClr>
                </a:solidFill>
                <a:latin typeface="Arial Black" panose="020B0A04020102020204" pitchFamily="34" charset="0"/>
              </a:rPr>
              <a:t> </a:t>
            </a:r>
            <a:r>
              <a:rPr lang="tr-TR" dirty="0" err="1">
                <a:solidFill>
                  <a:schemeClr val="accent2">
                    <a:lumMod val="75000"/>
                  </a:schemeClr>
                </a:solidFill>
                <a:latin typeface="Arial Black" panose="020B0A04020102020204" pitchFamily="34" charset="0"/>
              </a:rPr>
              <a:t>control</a:t>
            </a:r>
            <a:r>
              <a:rPr lang="tr-TR" dirty="0">
                <a:solidFill>
                  <a:schemeClr val="accent2">
                    <a:lumMod val="75000"/>
                  </a:schemeClr>
                </a:solidFill>
                <a:latin typeface="Arial Black" panose="020B0A04020102020204" pitchFamily="34" charset="0"/>
              </a:rPr>
              <a:t> (maliyet kontrolü) </a:t>
            </a:r>
            <a:r>
              <a:rPr lang="tr-TR" dirty="0"/>
              <a:t>denir.</a:t>
            </a:r>
          </a:p>
        </p:txBody>
      </p:sp>
    </p:spTree>
    <p:extLst>
      <p:ext uri="{BB962C8B-B14F-4D97-AF65-F5344CB8AC3E}">
        <p14:creationId xmlns:p14="http://schemas.microsoft.com/office/powerpoint/2010/main" val="669691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8">
            <a:extLst>
              <a:ext uri="{FF2B5EF4-FFF2-40B4-BE49-F238E27FC236}">
                <a16:creationId xmlns="" xmlns:a16="http://schemas.microsoft.com/office/drawing/2014/main" id="{5A7B1F4C-A06B-4781-92CE-95A8FCC8CE53}"/>
              </a:ext>
            </a:extLst>
          </p:cNvPr>
          <p:cNvSpPr>
            <a:spLocks noGrp="1"/>
          </p:cNvSpPr>
          <p:nvPr>
            <p:ph type="title"/>
          </p:nvPr>
        </p:nvSpPr>
        <p:spPr>
          <a:xfrm>
            <a:off x="7155304" y="4092314"/>
            <a:ext cx="4901785" cy="1783830"/>
          </a:xfrm>
        </p:spPr>
        <p:txBody>
          <a:bodyPr>
            <a:normAutofit fontScale="90000"/>
          </a:bodyPr>
          <a:lstStyle/>
          <a:p>
            <a:r>
              <a:rPr lang="tr-TR" sz="2800" dirty="0">
                <a:latin typeface="Agency FB" panose="020B0503020202020204" pitchFamily="34" charset="0"/>
              </a:rPr>
              <a:t>Kaynak: Burhanettin Zengin vd.(2006); Konaklama İşletmelerinde ön büro Yönetimi ve ön büro Otomasyon Sistemleri, Adapazarı – Değişim Yayınları, s. 29.</a:t>
            </a:r>
          </a:p>
        </p:txBody>
      </p:sp>
      <p:sp>
        <p:nvSpPr>
          <p:cNvPr id="10" name="İçerik Yer Tutucusu 9">
            <a:extLst>
              <a:ext uri="{FF2B5EF4-FFF2-40B4-BE49-F238E27FC236}">
                <a16:creationId xmlns="" xmlns:a16="http://schemas.microsoft.com/office/drawing/2014/main" id="{30AF3AA2-F892-444D-A14E-983ADED7480D}"/>
              </a:ext>
            </a:extLst>
          </p:cNvPr>
          <p:cNvSpPr>
            <a:spLocks noGrp="1"/>
          </p:cNvSpPr>
          <p:nvPr>
            <p:ph sz="half" idx="1"/>
          </p:nvPr>
        </p:nvSpPr>
        <p:spPr>
          <a:xfrm>
            <a:off x="134911" y="59961"/>
            <a:ext cx="12192000" cy="2881286"/>
          </a:xfrm>
        </p:spPr>
        <p:txBody>
          <a:bodyPr>
            <a:normAutofit lnSpcReduction="10000"/>
          </a:bodyPr>
          <a:lstStyle/>
          <a:p>
            <a:r>
              <a:rPr lang="tr-TR" dirty="0">
                <a:latin typeface="Arial Black" panose="020B0A04020102020204" pitchFamily="34" charset="0"/>
              </a:rPr>
              <a:t>Satın alma bölümünün gerçekleştirdiği işler şunlardır:</a:t>
            </a:r>
          </a:p>
          <a:p>
            <a:pPr marL="0" indent="0">
              <a:buNone/>
            </a:pPr>
            <a:r>
              <a:rPr lang="tr-TR" dirty="0"/>
              <a:t>• Oda gelirlerinin kontrolü</a:t>
            </a:r>
          </a:p>
          <a:p>
            <a:pPr marL="0" indent="0">
              <a:buNone/>
            </a:pPr>
            <a:r>
              <a:rPr lang="tr-TR" dirty="0"/>
              <a:t>• Otel ödemeleri (geri ödemeler, vergi ödemeleri)</a:t>
            </a:r>
          </a:p>
          <a:p>
            <a:pPr marL="0" indent="0">
              <a:buNone/>
            </a:pPr>
            <a:r>
              <a:rPr lang="tr-TR" dirty="0"/>
              <a:t>• Otel gelirlerinin kontrolü</a:t>
            </a:r>
          </a:p>
          <a:p>
            <a:pPr marL="0" indent="0">
              <a:buNone/>
            </a:pPr>
            <a:r>
              <a:rPr lang="tr-TR" dirty="0"/>
              <a:t>• Menü planlama</a:t>
            </a:r>
          </a:p>
          <a:p>
            <a:pPr marL="0" indent="0">
              <a:buNone/>
            </a:pPr>
            <a:r>
              <a:rPr lang="tr-TR" dirty="0"/>
              <a:t>• Kredi planlama</a:t>
            </a:r>
          </a:p>
          <a:p>
            <a:pPr marL="0" indent="0">
              <a:buNone/>
            </a:pPr>
            <a:endParaRPr lang="tr-TR" dirty="0"/>
          </a:p>
        </p:txBody>
      </p:sp>
      <p:pic>
        <p:nvPicPr>
          <p:cNvPr id="13" name="İçerik Yer Tutucusu 12">
            <a:extLst>
              <a:ext uri="{FF2B5EF4-FFF2-40B4-BE49-F238E27FC236}">
                <a16:creationId xmlns="" xmlns:a16="http://schemas.microsoft.com/office/drawing/2014/main" id="{49A9E807-2861-4151-B168-94D30CCA8A33}"/>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26399" t="24836" r="25867" b="18590"/>
          <a:stretch/>
        </p:blipFill>
        <p:spPr>
          <a:xfrm>
            <a:off x="134911" y="3074327"/>
            <a:ext cx="6595672" cy="3590632"/>
          </a:xfrm>
        </p:spPr>
      </p:pic>
    </p:spTree>
    <p:extLst>
      <p:ext uri="{BB962C8B-B14F-4D97-AF65-F5344CB8AC3E}">
        <p14:creationId xmlns:p14="http://schemas.microsoft.com/office/powerpoint/2010/main" val="4012558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 xmlns:a16="http://schemas.microsoft.com/office/drawing/2014/main" id="{DD3F7C57-059C-44A6-A562-343C1CEF5AE9}"/>
              </a:ext>
            </a:extLst>
          </p:cNvPr>
          <p:cNvSpPr>
            <a:spLocks noGrp="1"/>
          </p:cNvSpPr>
          <p:nvPr>
            <p:ph type="title"/>
          </p:nvPr>
        </p:nvSpPr>
        <p:spPr>
          <a:xfrm>
            <a:off x="0" y="18256"/>
            <a:ext cx="8934138" cy="776224"/>
          </a:xfrm>
        </p:spPr>
        <p:txBody>
          <a:bodyPr>
            <a:normAutofit/>
          </a:bodyPr>
          <a:lstStyle/>
          <a:p>
            <a:r>
              <a:rPr lang="tr-TR" sz="3600" dirty="0">
                <a:solidFill>
                  <a:srgbClr val="FF0000"/>
                </a:solidFill>
                <a:latin typeface="Arial Black" panose="020B0A04020102020204" pitchFamily="34" charset="0"/>
                <a:cs typeface="Aharoni" panose="02010803020104030203" pitchFamily="2" charset="-79"/>
              </a:rPr>
              <a:t>Satış ve Pazarlama Bölümü :</a:t>
            </a:r>
          </a:p>
        </p:txBody>
      </p:sp>
      <p:sp>
        <p:nvSpPr>
          <p:cNvPr id="6" name="İçerik Yer Tutucusu 5">
            <a:extLst>
              <a:ext uri="{FF2B5EF4-FFF2-40B4-BE49-F238E27FC236}">
                <a16:creationId xmlns="" xmlns:a16="http://schemas.microsoft.com/office/drawing/2014/main" id="{055286A6-9B93-4191-8FF0-E0A1983AEE29}"/>
              </a:ext>
            </a:extLst>
          </p:cNvPr>
          <p:cNvSpPr>
            <a:spLocks noGrp="1"/>
          </p:cNvSpPr>
          <p:nvPr>
            <p:ph sz="half" idx="1"/>
          </p:nvPr>
        </p:nvSpPr>
        <p:spPr>
          <a:xfrm>
            <a:off x="0" y="1001165"/>
            <a:ext cx="12192000" cy="2971228"/>
          </a:xfrm>
        </p:spPr>
        <p:txBody>
          <a:bodyPr>
            <a:normAutofit fontScale="77500" lnSpcReduction="20000"/>
          </a:bodyPr>
          <a:lstStyle/>
          <a:p>
            <a:r>
              <a:rPr lang="tr-TR" dirty="0"/>
              <a:t>Satış ve Pazarlama bölümünün, otel işletmesinde aşağıdaki etkinliklerde bulunmaktadır:</a:t>
            </a:r>
          </a:p>
          <a:p>
            <a:pPr marL="0" indent="0">
              <a:buNone/>
            </a:pPr>
            <a:r>
              <a:rPr lang="tr-TR" dirty="0"/>
              <a:t>• Satış arttırıcı çabaları araştırmak. Bu konuda eğlence, halkla ilişkiler gibi bölümlerle işbirliğini yürütmek.</a:t>
            </a:r>
          </a:p>
          <a:p>
            <a:pPr marL="0" indent="0">
              <a:buNone/>
            </a:pPr>
            <a:r>
              <a:rPr lang="tr-TR" dirty="0"/>
              <a:t>• Oda fiyatlarının belirlenmesinde ön büro bölümüyle işbirliği yapmak.</a:t>
            </a:r>
          </a:p>
          <a:p>
            <a:pPr marL="0" indent="0">
              <a:buNone/>
            </a:pPr>
            <a:r>
              <a:rPr lang="tr-TR" dirty="0"/>
              <a:t>• Yerli ve yabancı acentelerle münferit, grup ve kontenjan anlaşmaları yapmak. Otel fiyatlarını bildirmek.</a:t>
            </a:r>
          </a:p>
          <a:p>
            <a:pPr marL="0" indent="0">
              <a:buNone/>
            </a:pPr>
            <a:r>
              <a:rPr lang="tr-TR" dirty="0"/>
              <a:t>• Acente sahipleri ve tur operatörlerini davet ederek işletmenin mal ve hizmet üretimi konusunda bilgi vermek.</a:t>
            </a:r>
          </a:p>
          <a:p>
            <a:pPr marL="0" indent="0">
              <a:buNone/>
            </a:pPr>
            <a:r>
              <a:rPr lang="tr-TR" dirty="0"/>
              <a:t>• Gruplarla ilgili memorandum (</a:t>
            </a:r>
            <a:r>
              <a:rPr lang="tr-TR" dirty="0" err="1"/>
              <a:t>memo</a:t>
            </a:r>
            <a:r>
              <a:rPr lang="tr-TR" dirty="0"/>
              <a:t>) düzenlemek ve ilgili bölümlere dağıtımını yapmak.</a:t>
            </a:r>
          </a:p>
          <a:p>
            <a:pPr marL="0" indent="0">
              <a:buNone/>
            </a:pPr>
            <a:r>
              <a:rPr lang="tr-TR" dirty="0"/>
              <a:t>• Toplantı, seminer gibi gruplarla ilgili organizasyonları takip etmek ve işlerin yolunda gitmesi için grup liderleriyle işbirliğinde bulunmak.</a:t>
            </a:r>
          </a:p>
        </p:txBody>
      </p:sp>
      <p:sp>
        <p:nvSpPr>
          <p:cNvPr id="7" name="İçerik Yer Tutucusu 6">
            <a:extLst>
              <a:ext uri="{FF2B5EF4-FFF2-40B4-BE49-F238E27FC236}">
                <a16:creationId xmlns="" xmlns:a16="http://schemas.microsoft.com/office/drawing/2014/main" id="{857F18B2-648F-4D94-92C4-12F0A3B52A76}"/>
              </a:ext>
            </a:extLst>
          </p:cNvPr>
          <p:cNvSpPr>
            <a:spLocks noGrp="1"/>
          </p:cNvSpPr>
          <p:nvPr>
            <p:ph sz="half" idx="2"/>
          </p:nvPr>
        </p:nvSpPr>
        <p:spPr>
          <a:xfrm>
            <a:off x="104931" y="3984208"/>
            <a:ext cx="11962151" cy="2746376"/>
          </a:xfrm>
        </p:spPr>
        <p:txBody>
          <a:bodyPr>
            <a:noAutofit/>
          </a:bodyPr>
          <a:lstStyle/>
          <a:p>
            <a:r>
              <a:rPr lang="tr-TR" sz="2300" dirty="0">
                <a:solidFill>
                  <a:schemeClr val="accent2">
                    <a:lumMod val="75000"/>
                  </a:schemeClr>
                </a:solidFill>
                <a:latin typeface="Arial" panose="020B0604020202020204" pitchFamily="34" charset="0"/>
                <a:cs typeface="Arial" panose="020B0604020202020204" pitchFamily="34" charset="0"/>
              </a:rPr>
              <a:t>Otel işletmeleri, ulusal ve uluslar arası turizm hareketlerinin ve toplantıların artması nedeniyle bundan daha fazla yararlanmak için yetenekli satış ve pazarlama personeline ihtiyaç duymuşlardır. Pazarlama bölümü, işletmenin müşteri potansiyeline göre mal ve hizmetini şekillendirerek elindeki arzı piyasaya sürer. Ardından arzının diğer işletmelere oranla cazip yönlerini ve üstünlüklerini vurgular. En son olarak üretilen arzın (mal ve hizmetin) müşterilere sunumunu gerçekleştirerek müşteri memnuniyetini sağlanmaya çalışır. </a:t>
            </a:r>
          </a:p>
        </p:txBody>
      </p:sp>
    </p:spTree>
    <p:extLst>
      <p:ext uri="{BB962C8B-B14F-4D97-AF65-F5344CB8AC3E}">
        <p14:creationId xmlns:p14="http://schemas.microsoft.com/office/powerpoint/2010/main" val="2534178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5A5497E5-26D2-4805-8F93-B7F44DE6612B}"/>
              </a:ext>
            </a:extLst>
          </p:cNvPr>
          <p:cNvSpPr>
            <a:spLocks noGrp="1"/>
          </p:cNvSpPr>
          <p:nvPr>
            <p:ph type="title"/>
          </p:nvPr>
        </p:nvSpPr>
        <p:spPr>
          <a:xfrm>
            <a:off x="0" y="0"/>
            <a:ext cx="5396459" cy="854439"/>
          </a:xfrm>
        </p:spPr>
        <p:txBody>
          <a:bodyPr>
            <a:normAutofit/>
          </a:bodyPr>
          <a:lstStyle/>
          <a:p>
            <a:r>
              <a:rPr lang="tr-TR" sz="3200" dirty="0">
                <a:solidFill>
                  <a:srgbClr val="FF0000"/>
                </a:solidFill>
                <a:latin typeface="Arial Black" panose="020B0A04020102020204" pitchFamily="34" charset="0"/>
              </a:rPr>
              <a:t>Personel Bölümü :</a:t>
            </a:r>
          </a:p>
        </p:txBody>
      </p:sp>
      <p:sp>
        <p:nvSpPr>
          <p:cNvPr id="3" name="İçerik Yer Tutucusu 2">
            <a:extLst>
              <a:ext uri="{FF2B5EF4-FFF2-40B4-BE49-F238E27FC236}">
                <a16:creationId xmlns="" xmlns:a16="http://schemas.microsoft.com/office/drawing/2014/main" id="{B76384FF-AE7D-4079-AB8E-CD3741A125CD}"/>
              </a:ext>
            </a:extLst>
          </p:cNvPr>
          <p:cNvSpPr>
            <a:spLocks noGrp="1"/>
          </p:cNvSpPr>
          <p:nvPr>
            <p:ph idx="1"/>
          </p:nvPr>
        </p:nvSpPr>
        <p:spPr>
          <a:xfrm>
            <a:off x="0" y="854440"/>
            <a:ext cx="12192000" cy="6003560"/>
          </a:xfrm>
        </p:spPr>
        <p:txBody>
          <a:bodyPr>
            <a:normAutofit fontScale="92500" lnSpcReduction="10000"/>
          </a:bodyPr>
          <a:lstStyle/>
          <a:p>
            <a:r>
              <a:rPr lang="tr-TR" dirty="0">
                <a:solidFill>
                  <a:schemeClr val="accent2">
                    <a:lumMod val="75000"/>
                  </a:schemeClr>
                </a:solidFill>
              </a:rPr>
              <a:t>Personel bölümü, otelin genel personel politikasının esaslarını tespit ederek uygulanmasını sağlayan, sendikal ilişkileri ve toplu sözleşmelerini yürüten, personel ücretlerini belirleyen ve sosyal haklarını fonksiyonel olarak yerine getiren bölümdür.</a:t>
            </a:r>
          </a:p>
          <a:p>
            <a:r>
              <a:rPr lang="tr-TR" dirty="0">
                <a:solidFill>
                  <a:schemeClr val="bg1">
                    <a:lumMod val="50000"/>
                  </a:schemeClr>
                </a:solidFill>
              </a:rPr>
              <a:t>Personel Bölümünde, yukarıdaki tanımda belirtilen görevlerin yanı sıra aşağıdaki noktaların da çözülmesine yardımcı olur .</a:t>
            </a:r>
          </a:p>
          <a:p>
            <a:pPr marL="0" indent="0">
              <a:buNone/>
            </a:pPr>
            <a:r>
              <a:rPr lang="tr-TR" dirty="0"/>
              <a:t>                                                                                              • İş analizi</a:t>
            </a:r>
          </a:p>
          <a:p>
            <a:pPr marL="0" indent="0">
              <a:buNone/>
            </a:pPr>
            <a:r>
              <a:rPr lang="tr-TR" dirty="0"/>
              <a:t>• İnsan gücü politikalarının planlanması</a:t>
            </a:r>
          </a:p>
          <a:p>
            <a:pPr marL="0" indent="0">
              <a:buNone/>
            </a:pPr>
            <a:r>
              <a:rPr lang="tr-TR" dirty="0"/>
              <a:t>• Personel seçimi                                                  • İşe alınması</a:t>
            </a:r>
          </a:p>
          <a:p>
            <a:pPr marL="0" indent="0">
              <a:buNone/>
            </a:pPr>
            <a:r>
              <a:rPr lang="tr-TR" dirty="0"/>
              <a:t>• Mülakat </a:t>
            </a:r>
          </a:p>
          <a:p>
            <a:pPr marL="0" indent="0">
              <a:buNone/>
            </a:pPr>
            <a:r>
              <a:rPr lang="tr-TR" dirty="0"/>
              <a:t>• Yerleştirme                                   • İşe özendirici formüller</a:t>
            </a:r>
          </a:p>
          <a:p>
            <a:pPr marL="0" indent="0">
              <a:buNone/>
            </a:pPr>
            <a:r>
              <a:rPr lang="tr-TR" dirty="0"/>
              <a:t>• Sicil tutma</a:t>
            </a:r>
          </a:p>
          <a:p>
            <a:pPr marL="0" indent="0">
              <a:buNone/>
            </a:pPr>
            <a:r>
              <a:rPr lang="tr-TR" dirty="0"/>
              <a:t>• Eğitim programları                                        • İş değerlemesi</a:t>
            </a:r>
          </a:p>
          <a:p>
            <a:pPr marL="0" indent="0">
              <a:buNone/>
            </a:pPr>
            <a:r>
              <a:rPr lang="tr-TR" dirty="0"/>
              <a:t>• Personelin ödüllendirilmesi</a:t>
            </a:r>
          </a:p>
          <a:p>
            <a:pPr marL="0" indent="0">
              <a:buNone/>
            </a:pPr>
            <a:r>
              <a:rPr lang="tr-TR" dirty="0"/>
              <a:t>• Ücret araştırmaları                                                         • Sendikal ilişkiler</a:t>
            </a:r>
          </a:p>
        </p:txBody>
      </p:sp>
    </p:spTree>
    <p:extLst>
      <p:ext uri="{BB962C8B-B14F-4D97-AF65-F5344CB8AC3E}">
        <p14:creationId xmlns:p14="http://schemas.microsoft.com/office/powerpoint/2010/main" val="1770178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 xmlns:a16="http://schemas.microsoft.com/office/drawing/2014/main" id="{36AC6A6A-5978-49EB-BC38-EB4B74B49CA2}"/>
              </a:ext>
            </a:extLst>
          </p:cNvPr>
          <p:cNvSpPr>
            <a:spLocks noGrp="1"/>
          </p:cNvSpPr>
          <p:nvPr>
            <p:ph type="title"/>
          </p:nvPr>
        </p:nvSpPr>
        <p:spPr>
          <a:xfrm>
            <a:off x="0" y="18256"/>
            <a:ext cx="6172200" cy="1031055"/>
          </a:xfrm>
        </p:spPr>
        <p:txBody>
          <a:bodyPr>
            <a:normAutofit/>
          </a:bodyPr>
          <a:lstStyle/>
          <a:p>
            <a:r>
              <a:rPr lang="tr-TR" sz="3600" dirty="0">
                <a:solidFill>
                  <a:srgbClr val="FF0000"/>
                </a:solidFill>
                <a:latin typeface="Arial Black" panose="020B0A04020102020204" pitchFamily="34" charset="0"/>
              </a:rPr>
              <a:t>Güvenlik Bölümü :</a:t>
            </a:r>
          </a:p>
        </p:txBody>
      </p:sp>
      <p:sp>
        <p:nvSpPr>
          <p:cNvPr id="5" name="İçerik Yer Tutucusu 4">
            <a:extLst>
              <a:ext uri="{FF2B5EF4-FFF2-40B4-BE49-F238E27FC236}">
                <a16:creationId xmlns="" xmlns:a16="http://schemas.microsoft.com/office/drawing/2014/main" id="{5C4B522B-8943-479A-AA21-B14D29B40CC6}"/>
              </a:ext>
            </a:extLst>
          </p:cNvPr>
          <p:cNvSpPr>
            <a:spLocks noGrp="1"/>
          </p:cNvSpPr>
          <p:nvPr>
            <p:ph sz="half" idx="1"/>
          </p:nvPr>
        </p:nvSpPr>
        <p:spPr>
          <a:xfrm>
            <a:off x="130539" y="1064300"/>
            <a:ext cx="5340871" cy="5340728"/>
          </a:xfrm>
        </p:spPr>
        <p:txBody>
          <a:bodyPr>
            <a:noAutofit/>
          </a:bodyPr>
          <a:lstStyle/>
          <a:p>
            <a:r>
              <a:rPr lang="tr-TR" sz="2400" dirty="0">
                <a:solidFill>
                  <a:schemeClr val="accent5">
                    <a:lumMod val="50000"/>
                  </a:schemeClr>
                </a:solidFill>
                <a:latin typeface="Arial Black" panose="020B0A04020102020204" pitchFamily="34" charset="0"/>
              </a:rPr>
              <a:t>Turizmi destekleyen unsurlardan birisi de güvenliktir. Zira insanlar güvenli buldukları alanları ziyaret ederler. Nitekim </a:t>
            </a:r>
            <a:r>
              <a:rPr lang="tr-TR" sz="2400" dirty="0" err="1">
                <a:solidFill>
                  <a:schemeClr val="accent5">
                    <a:lumMod val="50000"/>
                  </a:schemeClr>
                </a:solidFill>
                <a:latin typeface="Arial Black" panose="020B0A04020102020204" pitchFamily="34" charset="0"/>
              </a:rPr>
              <a:t>Maslow’un</a:t>
            </a:r>
            <a:r>
              <a:rPr lang="tr-TR" sz="2400" dirty="0">
                <a:solidFill>
                  <a:schemeClr val="accent5">
                    <a:lumMod val="50000"/>
                  </a:schemeClr>
                </a:solidFill>
                <a:latin typeface="Arial Black" panose="020B0A04020102020204" pitchFamily="34" charset="0"/>
              </a:rPr>
              <a:t> hiyerarşisine göre güvenlik unsuru insanların temel ihtiyaçlarındandır. Güvenlik bölümü, otelin, konukların ve personelin her türlü güvenliğini sağlayan, rahat ve huzuru bozan olaylara meydan vermemek için çalışan bir bölümdür.</a:t>
            </a:r>
          </a:p>
        </p:txBody>
      </p:sp>
      <p:sp>
        <p:nvSpPr>
          <p:cNvPr id="6" name="İçerik Yer Tutucusu 5">
            <a:extLst>
              <a:ext uri="{FF2B5EF4-FFF2-40B4-BE49-F238E27FC236}">
                <a16:creationId xmlns="" xmlns:a16="http://schemas.microsoft.com/office/drawing/2014/main" id="{F319C9CE-429F-4458-8857-091737B7D16E}"/>
              </a:ext>
            </a:extLst>
          </p:cNvPr>
          <p:cNvSpPr>
            <a:spLocks noGrp="1"/>
          </p:cNvSpPr>
          <p:nvPr>
            <p:ph sz="half" idx="2"/>
          </p:nvPr>
        </p:nvSpPr>
        <p:spPr>
          <a:xfrm>
            <a:off x="6310859" y="1064300"/>
            <a:ext cx="5881141" cy="5793699"/>
          </a:xfrm>
        </p:spPr>
        <p:txBody>
          <a:bodyPr>
            <a:normAutofit/>
          </a:bodyPr>
          <a:lstStyle/>
          <a:p>
            <a:r>
              <a:rPr lang="tr-TR" dirty="0">
                <a:solidFill>
                  <a:schemeClr val="tx2">
                    <a:lumMod val="75000"/>
                  </a:schemeClr>
                </a:solidFill>
              </a:rPr>
              <a:t>Otellerde olağanüstü olaylara karşı alınan tüm tedbirler ve bu tedbirleri uygulayan personel, güvenlik bölümünü oluşturur. </a:t>
            </a:r>
          </a:p>
          <a:p>
            <a:r>
              <a:rPr lang="tr-TR" dirty="0">
                <a:solidFill>
                  <a:schemeClr val="accent2">
                    <a:lumMod val="75000"/>
                  </a:schemeClr>
                </a:solidFill>
              </a:rPr>
              <a:t>Bu olayların en önemlileri şunlardır:</a:t>
            </a:r>
          </a:p>
          <a:p>
            <a:pPr marL="0" indent="0">
              <a:buNone/>
            </a:pPr>
            <a:r>
              <a:rPr lang="tr-TR" dirty="0"/>
              <a:t>• Yangın</a:t>
            </a:r>
          </a:p>
          <a:p>
            <a:pPr marL="0" indent="0">
              <a:buNone/>
            </a:pPr>
            <a:r>
              <a:rPr lang="tr-TR" dirty="0"/>
              <a:t>• Ölüm</a:t>
            </a:r>
          </a:p>
          <a:p>
            <a:pPr marL="0" indent="0">
              <a:buNone/>
            </a:pPr>
            <a:r>
              <a:rPr lang="tr-TR" dirty="0"/>
              <a:t>• Kaza</a:t>
            </a:r>
          </a:p>
          <a:p>
            <a:pPr marL="0" indent="0">
              <a:buNone/>
            </a:pPr>
            <a:r>
              <a:rPr lang="tr-TR" dirty="0"/>
              <a:t>• Hırsızlık</a:t>
            </a:r>
          </a:p>
          <a:p>
            <a:pPr marL="0" indent="0">
              <a:buNone/>
            </a:pPr>
            <a:r>
              <a:rPr lang="tr-TR" dirty="0"/>
              <a:t>• İşletmenin tesis ve demirbaşlarına (kasıtlı olarak ya da sarhoşluk sonucu) verilen zarar</a:t>
            </a:r>
          </a:p>
        </p:txBody>
      </p:sp>
    </p:spTree>
    <p:extLst>
      <p:ext uri="{BB962C8B-B14F-4D97-AF65-F5344CB8AC3E}">
        <p14:creationId xmlns:p14="http://schemas.microsoft.com/office/powerpoint/2010/main" val="2341149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8">
            <a:extLst>
              <a:ext uri="{FF2B5EF4-FFF2-40B4-BE49-F238E27FC236}">
                <a16:creationId xmlns="" xmlns:a16="http://schemas.microsoft.com/office/drawing/2014/main" id="{5450DC6B-3D90-435D-B00F-D693C78D0C91}"/>
              </a:ext>
            </a:extLst>
          </p:cNvPr>
          <p:cNvSpPr>
            <a:spLocks noGrp="1"/>
          </p:cNvSpPr>
          <p:nvPr>
            <p:ph type="title"/>
          </p:nvPr>
        </p:nvSpPr>
        <p:spPr>
          <a:xfrm>
            <a:off x="0" y="18255"/>
            <a:ext cx="5396459" cy="881155"/>
          </a:xfrm>
        </p:spPr>
        <p:txBody>
          <a:bodyPr>
            <a:normAutofit/>
          </a:bodyPr>
          <a:lstStyle/>
          <a:p>
            <a:r>
              <a:rPr lang="tr-TR" sz="3600" dirty="0">
                <a:solidFill>
                  <a:srgbClr val="FF0000"/>
                </a:solidFill>
                <a:latin typeface="Arial Black" panose="020B0A04020102020204" pitchFamily="34" charset="0"/>
              </a:rPr>
              <a:t>Eğlence Bölümü :</a:t>
            </a:r>
          </a:p>
        </p:txBody>
      </p:sp>
      <p:sp>
        <p:nvSpPr>
          <p:cNvPr id="16" name="İçerik Yer Tutucusu 15">
            <a:extLst>
              <a:ext uri="{FF2B5EF4-FFF2-40B4-BE49-F238E27FC236}">
                <a16:creationId xmlns="" xmlns:a16="http://schemas.microsoft.com/office/drawing/2014/main" id="{D20AF010-358D-4780-A38C-81427B7AA60B}"/>
              </a:ext>
            </a:extLst>
          </p:cNvPr>
          <p:cNvSpPr>
            <a:spLocks noGrp="1"/>
          </p:cNvSpPr>
          <p:nvPr>
            <p:ph sz="half" idx="1"/>
          </p:nvPr>
        </p:nvSpPr>
        <p:spPr>
          <a:xfrm>
            <a:off x="-1" y="2368445"/>
            <a:ext cx="12191999" cy="4471300"/>
          </a:xfrm>
        </p:spPr>
        <p:txBody>
          <a:bodyPr>
            <a:normAutofit/>
          </a:bodyPr>
          <a:lstStyle/>
          <a:p>
            <a:r>
              <a:rPr lang="tr-TR" sz="3200" dirty="0">
                <a:solidFill>
                  <a:srgbClr val="00B050"/>
                </a:solidFill>
                <a:latin typeface="Arial" panose="020B0604020202020204" pitchFamily="34" charset="0"/>
                <a:cs typeface="Arial" panose="020B0604020202020204" pitchFamily="34" charset="0"/>
              </a:rPr>
              <a:t>Eğlence öğesinin aşağıdaki özellikleri kapsadığı görülmüştür.</a:t>
            </a:r>
          </a:p>
          <a:p>
            <a:pPr marL="0" indent="0">
              <a:buNone/>
            </a:pPr>
            <a:r>
              <a:rPr lang="tr-TR" dirty="0"/>
              <a:t>• </a:t>
            </a:r>
            <a:r>
              <a:rPr lang="tr-TR" dirty="0">
                <a:solidFill>
                  <a:schemeClr val="accent1">
                    <a:lumMod val="75000"/>
                  </a:schemeClr>
                </a:solidFill>
              </a:rPr>
              <a:t>Kültürel Etkinlikler: </a:t>
            </a:r>
            <a:r>
              <a:rPr lang="tr-TR" dirty="0"/>
              <a:t>Fuarlar, sergiler, bilimsel kongre, konferans ve toplantı gibi etkinlikler.</a:t>
            </a:r>
          </a:p>
          <a:p>
            <a:pPr marL="0" indent="0">
              <a:buNone/>
            </a:pPr>
            <a:r>
              <a:rPr lang="tr-TR" dirty="0"/>
              <a:t>• </a:t>
            </a:r>
            <a:r>
              <a:rPr lang="tr-TR" dirty="0">
                <a:solidFill>
                  <a:schemeClr val="accent1">
                    <a:lumMod val="75000"/>
                  </a:schemeClr>
                </a:solidFill>
              </a:rPr>
              <a:t>Eğlence-Dinlence Etkinlikleri: </a:t>
            </a:r>
            <a:r>
              <a:rPr lang="tr-TR" dirty="0"/>
              <a:t>Gece hayatı, sinemalar, tiyatrolar, sportif etkinlikleri izleme, lunaparklar, rekreasyon merkezleri, kır gezileri, hayvanat bahçeleri ve akvaryumlar, mutfak ve yemek kültürü, </a:t>
            </a:r>
            <a:r>
              <a:rPr lang="tr-TR" dirty="0" err="1"/>
              <a:t>casino</a:t>
            </a:r>
            <a:r>
              <a:rPr lang="tr-TR" dirty="0"/>
              <a:t> ve kumarhaneler, müzik ve folklor.</a:t>
            </a:r>
          </a:p>
          <a:p>
            <a:pPr marL="0" indent="0">
              <a:buNone/>
            </a:pPr>
            <a:r>
              <a:rPr lang="tr-TR" dirty="0"/>
              <a:t>• </a:t>
            </a:r>
            <a:r>
              <a:rPr lang="tr-TR" dirty="0">
                <a:solidFill>
                  <a:schemeClr val="accent1">
                    <a:lumMod val="75000"/>
                  </a:schemeClr>
                </a:solidFill>
              </a:rPr>
              <a:t>Spor Etkinlikleri: </a:t>
            </a:r>
            <a:r>
              <a:rPr lang="tr-TR" dirty="0"/>
              <a:t>Olimpiyatlar, ulusal ve uluslar arası yarışmalar.</a:t>
            </a:r>
          </a:p>
          <a:p>
            <a:pPr marL="0" indent="0">
              <a:buNone/>
            </a:pPr>
            <a:r>
              <a:rPr lang="tr-TR" dirty="0"/>
              <a:t>• </a:t>
            </a:r>
            <a:r>
              <a:rPr lang="tr-TR" dirty="0">
                <a:solidFill>
                  <a:schemeClr val="accent1">
                    <a:lumMod val="75000"/>
                  </a:schemeClr>
                </a:solidFill>
              </a:rPr>
              <a:t>Sağlık Etkileri: </a:t>
            </a:r>
            <a:r>
              <a:rPr lang="tr-TR" dirty="0"/>
              <a:t>Sağlık merkezleri, kaplıcalar, uluslararası alanda ün yapmış sağlık kuruluşları.</a:t>
            </a:r>
          </a:p>
        </p:txBody>
      </p:sp>
      <p:sp>
        <p:nvSpPr>
          <p:cNvPr id="15" name="Metin Yer Tutucusu 14">
            <a:extLst>
              <a:ext uri="{FF2B5EF4-FFF2-40B4-BE49-F238E27FC236}">
                <a16:creationId xmlns="" xmlns:a16="http://schemas.microsoft.com/office/drawing/2014/main" id="{61E53AAF-A7D6-461E-A88C-9C795B78A43E}"/>
              </a:ext>
            </a:extLst>
          </p:cNvPr>
          <p:cNvSpPr>
            <a:spLocks noGrp="1"/>
          </p:cNvSpPr>
          <p:nvPr>
            <p:ph sz="half" idx="2"/>
          </p:nvPr>
        </p:nvSpPr>
        <p:spPr>
          <a:xfrm>
            <a:off x="0" y="1049311"/>
            <a:ext cx="12191999" cy="881155"/>
          </a:xfrm>
        </p:spPr>
        <p:txBody>
          <a:bodyPr>
            <a:normAutofit/>
          </a:bodyPr>
          <a:lstStyle/>
          <a:p>
            <a:r>
              <a:rPr lang="tr-TR" sz="2200" dirty="0">
                <a:solidFill>
                  <a:schemeClr val="accent2">
                    <a:lumMod val="75000"/>
                  </a:schemeClr>
                </a:solidFill>
                <a:latin typeface="Arial Black" panose="020B0A04020102020204" pitchFamily="34" charset="0"/>
              </a:rPr>
              <a:t>Eğlence, faaliyet olarak gidilen yerde konuklara sunulan ya da konukların katılımıyla meydana gelen hoşça vakit geçirmeye yarayan davranışlardır.</a:t>
            </a:r>
          </a:p>
        </p:txBody>
      </p:sp>
    </p:spTree>
    <p:extLst>
      <p:ext uri="{BB962C8B-B14F-4D97-AF65-F5344CB8AC3E}">
        <p14:creationId xmlns:p14="http://schemas.microsoft.com/office/powerpoint/2010/main" val="3070465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2A9627AF-0360-4B04-B22A-32A364F8893A}"/>
              </a:ext>
            </a:extLst>
          </p:cNvPr>
          <p:cNvSpPr>
            <a:spLocks noGrp="1"/>
          </p:cNvSpPr>
          <p:nvPr>
            <p:ph type="title"/>
          </p:nvPr>
        </p:nvSpPr>
        <p:spPr>
          <a:xfrm>
            <a:off x="104931" y="365125"/>
            <a:ext cx="12087069" cy="1325563"/>
          </a:xfrm>
        </p:spPr>
        <p:txBody>
          <a:bodyPr>
            <a:normAutofit/>
          </a:bodyPr>
          <a:lstStyle/>
          <a:p>
            <a:r>
              <a:rPr lang="tr-TR" sz="2800" dirty="0">
                <a:solidFill>
                  <a:srgbClr val="002060"/>
                </a:solidFill>
                <a:latin typeface="Aharoni" panose="02010803020104030203" pitchFamily="2" charset="-79"/>
                <a:cs typeface="Aharoni" panose="02010803020104030203" pitchFamily="2" charset="-79"/>
              </a:rPr>
              <a:t>Müşteri temeline göre bölümlere ayrılmış büyük otel organizasyonu. </a:t>
            </a:r>
          </a:p>
        </p:txBody>
      </p:sp>
      <p:pic>
        <p:nvPicPr>
          <p:cNvPr id="4" name="İçerik Yer Tutucusu 3">
            <a:extLst>
              <a:ext uri="{FF2B5EF4-FFF2-40B4-BE49-F238E27FC236}">
                <a16:creationId xmlns="" xmlns:a16="http://schemas.microsoft.com/office/drawing/2014/main" id="{6F17F56E-CC4F-4B39-847B-59E863B87514}"/>
              </a:ext>
            </a:extLst>
          </p:cNvPr>
          <p:cNvPicPr>
            <a:picLocks noGrp="1" noChangeAspect="1"/>
          </p:cNvPicPr>
          <p:nvPr>
            <p:ph idx="1"/>
          </p:nvPr>
        </p:nvPicPr>
        <p:blipFill>
          <a:blip r:embed="rId2"/>
          <a:stretch>
            <a:fillRect/>
          </a:stretch>
        </p:blipFill>
        <p:spPr>
          <a:xfrm>
            <a:off x="834452" y="1552269"/>
            <a:ext cx="10523095" cy="4940606"/>
          </a:xfrm>
          <a:prstGeom prst="rect">
            <a:avLst/>
          </a:prstGeom>
        </p:spPr>
      </p:pic>
    </p:spTree>
    <p:extLst>
      <p:ext uri="{BB962C8B-B14F-4D97-AF65-F5344CB8AC3E}">
        <p14:creationId xmlns:p14="http://schemas.microsoft.com/office/powerpoint/2010/main" val="358992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F476D319-3C1C-43FE-9A92-5C3517E01257}"/>
              </a:ext>
            </a:extLst>
          </p:cNvPr>
          <p:cNvSpPr>
            <a:spLocks noGrp="1"/>
          </p:cNvSpPr>
          <p:nvPr>
            <p:ph type="title"/>
          </p:nvPr>
        </p:nvSpPr>
        <p:spPr>
          <a:xfrm>
            <a:off x="674427" y="474307"/>
            <a:ext cx="10515600" cy="1325563"/>
          </a:xfrm>
        </p:spPr>
        <p:txBody>
          <a:bodyPr/>
          <a:lstStyle/>
          <a:p>
            <a:r>
              <a:rPr lang="tr-TR" b="1" dirty="0">
                <a:solidFill>
                  <a:srgbClr val="FF0000"/>
                </a:solidFill>
                <a:latin typeface="+mn-lt"/>
              </a:rPr>
              <a:t>Otel İşletmelerinde Bölümler </a:t>
            </a:r>
          </a:p>
        </p:txBody>
      </p:sp>
      <p:sp>
        <p:nvSpPr>
          <p:cNvPr id="3" name="İçerik Yer Tutucusu 2">
            <a:extLst>
              <a:ext uri="{FF2B5EF4-FFF2-40B4-BE49-F238E27FC236}">
                <a16:creationId xmlns="" xmlns:a16="http://schemas.microsoft.com/office/drawing/2014/main" id="{8A6AE833-E4C9-452F-AADA-4E37859C7E80}"/>
              </a:ext>
            </a:extLst>
          </p:cNvPr>
          <p:cNvSpPr>
            <a:spLocks noGrp="1"/>
          </p:cNvSpPr>
          <p:nvPr>
            <p:ph idx="1"/>
          </p:nvPr>
        </p:nvSpPr>
        <p:spPr>
          <a:xfrm>
            <a:off x="838200" y="2033516"/>
            <a:ext cx="10515600" cy="4143447"/>
          </a:xfrm>
        </p:spPr>
        <p:txBody>
          <a:bodyPr/>
          <a:lstStyle/>
          <a:p>
            <a:pPr marL="0" indent="0">
              <a:buNone/>
            </a:pPr>
            <a:r>
              <a:rPr lang="tr-TR" dirty="0">
                <a:latin typeface="Arial Black" panose="020B0A04020102020204" pitchFamily="34" charset="0"/>
              </a:rPr>
              <a:t>• </a:t>
            </a:r>
            <a:r>
              <a:rPr lang="tr-TR" u="sng" dirty="0">
                <a:latin typeface="Arial Black" panose="020B0A04020102020204" pitchFamily="34" charset="0"/>
              </a:rPr>
              <a:t>Ana Bölümler </a:t>
            </a:r>
            <a:r>
              <a:rPr lang="tr-TR" dirty="0">
                <a:latin typeface="Arial Black" panose="020B0A04020102020204" pitchFamily="34" charset="0"/>
              </a:rPr>
              <a:t>:(Odalar, Yiyecek-İçecek Bölümü) </a:t>
            </a:r>
          </a:p>
          <a:p>
            <a:pPr marL="0" indent="0">
              <a:buNone/>
            </a:pPr>
            <a:r>
              <a:rPr lang="tr-TR" dirty="0">
                <a:latin typeface="Arial Black" panose="020B0A04020102020204" pitchFamily="34" charset="0"/>
              </a:rPr>
              <a:t>• </a:t>
            </a:r>
            <a:r>
              <a:rPr lang="tr-TR" u="sng" dirty="0">
                <a:latin typeface="Arial Black" panose="020B0A04020102020204" pitchFamily="34" charset="0"/>
              </a:rPr>
              <a:t>Tali Bölümler </a:t>
            </a:r>
            <a:r>
              <a:rPr lang="tr-TR" dirty="0">
                <a:latin typeface="Arial Black" panose="020B0A04020102020204" pitchFamily="34" charset="0"/>
              </a:rPr>
              <a:t>:(Telefon, Telgraf, Berber, Kuru Temizleme, Sigara ve Gazete Satışı </a:t>
            </a:r>
            <a:r>
              <a:rPr lang="tr-TR" dirty="0" err="1">
                <a:latin typeface="Arial Black" panose="020B0A04020102020204" pitchFamily="34" charset="0"/>
              </a:rPr>
              <a:t>v.b</a:t>
            </a:r>
            <a:r>
              <a:rPr lang="tr-TR" dirty="0">
                <a:latin typeface="Arial Black" panose="020B0A04020102020204" pitchFamily="34" charset="0"/>
              </a:rPr>
              <a:t>.)</a:t>
            </a:r>
          </a:p>
          <a:p>
            <a:pPr marL="0" indent="0">
              <a:buNone/>
            </a:pPr>
            <a:r>
              <a:rPr lang="tr-TR" dirty="0">
                <a:latin typeface="Arial Black" panose="020B0A04020102020204" pitchFamily="34" charset="0"/>
              </a:rPr>
              <a:t> • </a:t>
            </a:r>
            <a:r>
              <a:rPr lang="tr-TR" u="sng" dirty="0">
                <a:latin typeface="Arial Black" panose="020B0A04020102020204" pitchFamily="34" charset="0"/>
              </a:rPr>
              <a:t>Kurmay ve Destekleyici Bölümler </a:t>
            </a:r>
            <a:r>
              <a:rPr lang="tr-TR" dirty="0">
                <a:latin typeface="Arial Black" panose="020B0A04020102020204" pitchFamily="34" charset="0"/>
              </a:rPr>
              <a:t>:(Muhasebe, Satış Ve Pazarlama, İnsan Kaynakları Yönetimi, Teknik Hizmetler, Güvenlik vb.)</a:t>
            </a:r>
          </a:p>
          <a:p>
            <a:endParaRPr lang="tr-TR" dirty="0">
              <a:latin typeface="Algerian" panose="04020705040A02060702" pitchFamily="82" charset="0"/>
            </a:endParaRPr>
          </a:p>
        </p:txBody>
      </p:sp>
    </p:spTree>
    <p:extLst>
      <p:ext uri="{BB962C8B-B14F-4D97-AF65-F5344CB8AC3E}">
        <p14:creationId xmlns:p14="http://schemas.microsoft.com/office/powerpoint/2010/main" val="2531585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 xmlns:a16="http://schemas.microsoft.com/office/drawing/2014/main" id="{C30BD9FD-7AE2-4983-A5D0-3DE7794E184D}"/>
              </a:ext>
            </a:extLst>
          </p:cNvPr>
          <p:cNvSpPr>
            <a:spLocks noGrp="1"/>
          </p:cNvSpPr>
          <p:nvPr>
            <p:ph type="title"/>
          </p:nvPr>
        </p:nvSpPr>
        <p:spPr>
          <a:xfrm>
            <a:off x="0" y="0"/>
            <a:ext cx="12192000" cy="6960358"/>
          </a:xfrm>
        </p:spPr>
        <p:txBody>
          <a:bodyPr>
            <a:normAutofit/>
          </a:bodyPr>
          <a:lstStyle/>
          <a:p>
            <a:r>
              <a:rPr lang="tr-TR" sz="2800" dirty="0" smtClean="0">
                <a:solidFill>
                  <a:srgbClr val="FF0000"/>
                </a:solidFill>
                <a:latin typeface="+mn-lt"/>
              </a:rPr>
              <a:t>KAYNAKÇA: Demirtaş, N. (2010).</a:t>
            </a:r>
            <a:r>
              <a:rPr lang="tr-TR" sz="2800" dirty="0" err="1" smtClean="0">
                <a:solidFill>
                  <a:srgbClr val="FF0000"/>
                </a:solidFill>
                <a:latin typeface="+mn-lt"/>
              </a:rPr>
              <a:t>Önbüro</a:t>
            </a:r>
            <a:r>
              <a:rPr lang="tr-TR" sz="2800" dirty="0" smtClean="0">
                <a:solidFill>
                  <a:srgbClr val="FF0000"/>
                </a:solidFill>
                <a:latin typeface="+mn-lt"/>
              </a:rPr>
              <a:t> İşlemleri, Ankuzem,1. Baskı.</a:t>
            </a:r>
            <a:endParaRPr lang="tr-TR" sz="2800" dirty="0">
              <a:solidFill>
                <a:srgbClr val="FF0000"/>
              </a:solidFill>
              <a:latin typeface="+mn-lt"/>
            </a:endParaRPr>
          </a:p>
        </p:txBody>
      </p:sp>
    </p:spTree>
    <p:extLst>
      <p:ext uri="{BB962C8B-B14F-4D97-AF65-F5344CB8AC3E}">
        <p14:creationId xmlns:p14="http://schemas.microsoft.com/office/powerpoint/2010/main" val="3944954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0C9BBD03-B951-443B-9749-9C155A427723}"/>
              </a:ext>
            </a:extLst>
          </p:cNvPr>
          <p:cNvSpPr>
            <a:spLocks noGrp="1"/>
          </p:cNvSpPr>
          <p:nvPr>
            <p:ph type="title"/>
          </p:nvPr>
        </p:nvSpPr>
        <p:spPr>
          <a:xfrm>
            <a:off x="838200" y="365125"/>
            <a:ext cx="10515600" cy="1531914"/>
          </a:xfrm>
        </p:spPr>
        <p:txBody>
          <a:bodyPr/>
          <a:lstStyle/>
          <a:p>
            <a:r>
              <a:rPr lang="tr-TR" dirty="0">
                <a:solidFill>
                  <a:srgbClr val="FF0000"/>
                </a:solidFill>
                <a:latin typeface="Arial Black" panose="020B0A04020102020204" pitchFamily="34" charset="0"/>
              </a:rPr>
              <a:t>Odalar Bölümü</a:t>
            </a:r>
          </a:p>
        </p:txBody>
      </p:sp>
      <p:sp>
        <p:nvSpPr>
          <p:cNvPr id="3" name="İçerik Yer Tutucusu 2">
            <a:extLst>
              <a:ext uri="{FF2B5EF4-FFF2-40B4-BE49-F238E27FC236}">
                <a16:creationId xmlns="" xmlns:a16="http://schemas.microsoft.com/office/drawing/2014/main" id="{3BEF5507-0FF1-4F45-B772-6F510794A03D}"/>
              </a:ext>
            </a:extLst>
          </p:cNvPr>
          <p:cNvSpPr>
            <a:spLocks noGrp="1"/>
          </p:cNvSpPr>
          <p:nvPr>
            <p:ph idx="1"/>
          </p:nvPr>
        </p:nvSpPr>
        <p:spPr>
          <a:xfrm>
            <a:off x="838200" y="2129051"/>
            <a:ext cx="10515600" cy="4047912"/>
          </a:xfrm>
        </p:spPr>
        <p:txBody>
          <a:bodyPr/>
          <a:lstStyle/>
          <a:p>
            <a:r>
              <a:rPr lang="tr-TR" dirty="0">
                <a:solidFill>
                  <a:schemeClr val="accent5">
                    <a:lumMod val="75000"/>
                  </a:schemeClr>
                </a:solidFill>
                <a:latin typeface="Arial Rounded MT Bold" panose="020F0704030504030204" pitchFamily="34" charset="0"/>
              </a:rPr>
              <a:t>Odalar, otel işletmelerinin temel hizmetlerinin verildiği en önemli bölümüdür.</a:t>
            </a:r>
          </a:p>
          <a:p>
            <a:r>
              <a:rPr lang="tr-TR" dirty="0">
                <a:latin typeface="Arial Black" panose="020B0A04020102020204" pitchFamily="34" charset="0"/>
              </a:rPr>
              <a:t>Odalar Bölümü</a:t>
            </a:r>
            <a:r>
              <a:rPr lang="tr-TR" dirty="0">
                <a:latin typeface="Algerian" panose="04020705040A02060702" pitchFamily="82" charset="0"/>
              </a:rPr>
              <a:t>; </a:t>
            </a:r>
            <a:r>
              <a:rPr lang="tr-TR" sz="3200" dirty="0">
                <a:latin typeface="Andalus" panose="02020603050405020304" pitchFamily="18" charset="-78"/>
                <a:cs typeface="Andalus" panose="02020603050405020304" pitchFamily="18" charset="-78"/>
              </a:rPr>
              <a:t>otel işletmesinde en çok personel istihdam edilen, otelin kalite standardını ve prestijini yansıtan en önemli bölümlerinden de biridir. Odalar bölümü aşağıdaki organizasyon şemasından da görülebileceği üzere 3 alt bölümden oluşmaktadır:</a:t>
            </a:r>
          </a:p>
        </p:txBody>
      </p:sp>
    </p:spTree>
    <p:extLst>
      <p:ext uri="{BB962C8B-B14F-4D97-AF65-F5344CB8AC3E}">
        <p14:creationId xmlns:p14="http://schemas.microsoft.com/office/powerpoint/2010/main" val="247276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8A183658-3F04-4EB2-A546-2A8637F6D2B3}"/>
              </a:ext>
            </a:extLst>
          </p:cNvPr>
          <p:cNvSpPr>
            <a:spLocks noGrp="1"/>
          </p:cNvSpPr>
          <p:nvPr>
            <p:ph type="title"/>
          </p:nvPr>
        </p:nvSpPr>
        <p:spPr>
          <a:xfrm>
            <a:off x="454925" y="156949"/>
            <a:ext cx="11737075" cy="902129"/>
          </a:xfrm>
        </p:spPr>
        <p:txBody>
          <a:bodyPr>
            <a:normAutofit/>
          </a:bodyPr>
          <a:lstStyle/>
          <a:p>
            <a:r>
              <a:rPr lang="tr-TR" dirty="0">
                <a:solidFill>
                  <a:srgbClr val="FF0000"/>
                </a:solidFill>
                <a:latin typeface="Arial Black" panose="020B0A04020102020204" pitchFamily="34" charset="0"/>
                <a:cs typeface="Aharoni" panose="02010803020104030203" pitchFamily="2" charset="-79"/>
              </a:rPr>
              <a:t>Büyük bir otel organizasyonunda bölümler.</a:t>
            </a:r>
          </a:p>
        </p:txBody>
      </p:sp>
      <p:pic>
        <p:nvPicPr>
          <p:cNvPr id="5" name="İçerik Yer Tutucusu 4">
            <a:extLst>
              <a:ext uri="{FF2B5EF4-FFF2-40B4-BE49-F238E27FC236}">
                <a16:creationId xmlns="" xmlns:a16="http://schemas.microsoft.com/office/drawing/2014/main" id="{5FC74767-58F2-4FEB-96F8-B52F5A212C14}"/>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4476" r="5707"/>
          <a:stretch/>
        </p:blipFill>
        <p:spPr>
          <a:xfrm>
            <a:off x="674196" y="1413231"/>
            <a:ext cx="9043010" cy="4086817"/>
          </a:xfrm>
        </p:spPr>
      </p:pic>
      <p:sp>
        <p:nvSpPr>
          <p:cNvPr id="6" name="Metin Yer Tutucusu 5">
            <a:extLst>
              <a:ext uri="{FF2B5EF4-FFF2-40B4-BE49-F238E27FC236}">
                <a16:creationId xmlns="" xmlns:a16="http://schemas.microsoft.com/office/drawing/2014/main" id="{DDABCB4A-EE8E-4A8F-9A8C-B69507209A91}"/>
              </a:ext>
            </a:extLst>
          </p:cNvPr>
          <p:cNvSpPr>
            <a:spLocks noGrp="1"/>
          </p:cNvSpPr>
          <p:nvPr>
            <p:ph type="body" sz="half" idx="2"/>
          </p:nvPr>
        </p:nvSpPr>
        <p:spPr>
          <a:xfrm>
            <a:off x="454925" y="5854200"/>
            <a:ext cx="9919197" cy="751315"/>
          </a:xfrm>
        </p:spPr>
        <p:txBody>
          <a:bodyPr/>
          <a:lstStyle/>
          <a:p>
            <a:r>
              <a:rPr lang="tr-TR" dirty="0">
                <a:latin typeface="Arial Black" panose="020B0A04020102020204" pitchFamily="34" charset="0"/>
              </a:rPr>
              <a:t>Kaynak: Burhanettin Zengin vd. (2006); Konaklama İşletmelerinde Ön büro Yönetimi ve Ön büro Otomasyon Sistemleri, Adapazarı Değişim Yayınları, s. 23.</a:t>
            </a:r>
          </a:p>
        </p:txBody>
      </p:sp>
    </p:spTree>
    <p:extLst>
      <p:ext uri="{BB962C8B-B14F-4D97-AF65-F5344CB8AC3E}">
        <p14:creationId xmlns:p14="http://schemas.microsoft.com/office/powerpoint/2010/main" val="2618382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 xmlns:a16="http://schemas.microsoft.com/office/drawing/2014/main" id="{8F8FCD12-8519-48CA-9D94-EA96BE684B96}"/>
              </a:ext>
            </a:extLst>
          </p:cNvPr>
          <p:cNvSpPr>
            <a:spLocks noGrp="1"/>
          </p:cNvSpPr>
          <p:nvPr>
            <p:ph type="title"/>
          </p:nvPr>
        </p:nvSpPr>
        <p:spPr>
          <a:xfrm>
            <a:off x="1064525" y="61415"/>
            <a:ext cx="5800299" cy="1385248"/>
          </a:xfrm>
        </p:spPr>
        <p:txBody>
          <a:bodyPr>
            <a:normAutofit fontScale="90000"/>
          </a:bodyPr>
          <a:lstStyle/>
          <a:p>
            <a:r>
              <a:rPr lang="tr-TR" dirty="0"/>
              <a:t>• Ön Büro Bölümü</a:t>
            </a:r>
            <a:br>
              <a:rPr lang="tr-TR" dirty="0"/>
            </a:br>
            <a:r>
              <a:rPr lang="tr-TR" dirty="0"/>
              <a:t>• Üniformalı Hizmetler Bölümü </a:t>
            </a:r>
            <a:br>
              <a:rPr lang="tr-TR" dirty="0"/>
            </a:br>
            <a:r>
              <a:rPr lang="tr-TR" dirty="0"/>
              <a:t>• Kat Hizmetleri Bölümleridir.</a:t>
            </a:r>
          </a:p>
        </p:txBody>
      </p:sp>
      <p:pic>
        <p:nvPicPr>
          <p:cNvPr id="8" name="Resim Yer Tutucusu 7">
            <a:extLst>
              <a:ext uri="{FF2B5EF4-FFF2-40B4-BE49-F238E27FC236}">
                <a16:creationId xmlns="" xmlns:a16="http://schemas.microsoft.com/office/drawing/2014/main" id="{BCBF5123-0DE3-4C14-9795-B3F952172B1E}"/>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1643" t="-98" r="1245" b="98"/>
          <a:stretch/>
        </p:blipFill>
        <p:spPr>
          <a:xfrm>
            <a:off x="532262" y="1719618"/>
            <a:ext cx="9526137" cy="4094327"/>
          </a:xfrm>
        </p:spPr>
      </p:pic>
      <p:sp>
        <p:nvSpPr>
          <p:cNvPr id="6" name="Metin Yer Tutucusu 5">
            <a:extLst>
              <a:ext uri="{FF2B5EF4-FFF2-40B4-BE49-F238E27FC236}">
                <a16:creationId xmlns="" xmlns:a16="http://schemas.microsoft.com/office/drawing/2014/main" id="{8C2752CD-F0CC-4431-A44A-585DD3570E38}"/>
              </a:ext>
            </a:extLst>
          </p:cNvPr>
          <p:cNvSpPr>
            <a:spLocks noGrp="1"/>
          </p:cNvSpPr>
          <p:nvPr>
            <p:ph type="body" sz="half" idx="2"/>
          </p:nvPr>
        </p:nvSpPr>
        <p:spPr>
          <a:xfrm>
            <a:off x="191069" y="6086900"/>
            <a:ext cx="11218460" cy="709685"/>
          </a:xfrm>
        </p:spPr>
        <p:txBody>
          <a:bodyPr/>
          <a:lstStyle/>
          <a:p>
            <a:r>
              <a:rPr lang="tr-TR" dirty="0">
                <a:latin typeface="Arial Black" panose="020B0A04020102020204" pitchFamily="34" charset="0"/>
              </a:rPr>
              <a:t>Kaynak: Burhanettin Zengin vd. (2006); Konaklama İşletmelerinde Ön Büro Yönetimi ve Ön Büro Otomasyon Sistemleri, Adapazarı – Değişim Yayınları, s. 24.</a:t>
            </a:r>
          </a:p>
        </p:txBody>
      </p:sp>
    </p:spTree>
    <p:extLst>
      <p:ext uri="{BB962C8B-B14F-4D97-AF65-F5344CB8AC3E}">
        <p14:creationId xmlns:p14="http://schemas.microsoft.com/office/powerpoint/2010/main" val="1941692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D7EDB77F-E815-4EDD-B6F3-41BE02AF0663}"/>
              </a:ext>
            </a:extLst>
          </p:cNvPr>
          <p:cNvSpPr>
            <a:spLocks noGrp="1"/>
          </p:cNvSpPr>
          <p:nvPr>
            <p:ph type="title"/>
          </p:nvPr>
        </p:nvSpPr>
        <p:spPr>
          <a:xfrm>
            <a:off x="524301" y="500062"/>
            <a:ext cx="10515600" cy="1325563"/>
          </a:xfrm>
        </p:spPr>
        <p:txBody>
          <a:bodyPr/>
          <a:lstStyle/>
          <a:p>
            <a:r>
              <a:rPr lang="tr-TR" dirty="0">
                <a:solidFill>
                  <a:srgbClr val="FF0000"/>
                </a:solidFill>
              </a:rPr>
              <a:t>Ön Büro ve Fonksiyonları :</a:t>
            </a:r>
          </a:p>
        </p:txBody>
      </p:sp>
      <p:sp>
        <p:nvSpPr>
          <p:cNvPr id="3" name="İçerik Yer Tutucusu 2">
            <a:extLst>
              <a:ext uri="{FF2B5EF4-FFF2-40B4-BE49-F238E27FC236}">
                <a16:creationId xmlns="" xmlns:a16="http://schemas.microsoft.com/office/drawing/2014/main" id="{3DDADDC8-88E0-4A73-A1D3-C45B98DE8700}"/>
              </a:ext>
            </a:extLst>
          </p:cNvPr>
          <p:cNvSpPr>
            <a:spLocks noGrp="1"/>
          </p:cNvSpPr>
          <p:nvPr>
            <p:ph idx="1"/>
          </p:nvPr>
        </p:nvSpPr>
        <p:spPr/>
        <p:txBody>
          <a:bodyPr/>
          <a:lstStyle/>
          <a:p>
            <a:r>
              <a:rPr lang="tr-TR" dirty="0"/>
              <a:t>Ön büro otelin merkezi olup, müşteri ile işletme arasındaki ilişkiyi kurmada bağlaç görevi yapmaktadır. </a:t>
            </a:r>
          </a:p>
          <a:p>
            <a:r>
              <a:rPr lang="tr-TR" dirty="0"/>
              <a:t>Müşteri için ise, otel ön büro demektir.</a:t>
            </a:r>
          </a:p>
          <a:p>
            <a:pPr marL="514350" indent="-514350">
              <a:buFont typeface="+mj-lt"/>
              <a:buAutoNum type="arabicPeriod"/>
            </a:pPr>
            <a:r>
              <a:rPr lang="tr-TR" dirty="0"/>
              <a:t>Odaların satışı, müşterilerin kayıtları ve odaların tahsisini yapmak.</a:t>
            </a:r>
          </a:p>
          <a:p>
            <a:pPr marL="514350" indent="-514350">
              <a:buFont typeface="+mj-lt"/>
              <a:buAutoNum type="arabicPeriod"/>
            </a:pPr>
            <a:r>
              <a:rPr lang="tr-TR" dirty="0"/>
              <a:t>Turistik yerler, tiyatrolar ve özel günler hakkında bilgi vermek.</a:t>
            </a:r>
          </a:p>
          <a:p>
            <a:pPr marL="514350" indent="-514350">
              <a:buFont typeface="+mj-lt"/>
              <a:buAutoNum type="arabicPeriod"/>
            </a:pPr>
            <a:r>
              <a:rPr lang="tr-TR" dirty="0"/>
              <a:t>Müşterilere ait posta, telgraf ve haberleri iletmek.</a:t>
            </a:r>
          </a:p>
          <a:p>
            <a:pPr marL="514350" indent="-514350">
              <a:buFont typeface="+mj-lt"/>
              <a:buAutoNum type="arabicPeriod"/>
            </a:pPr>
            <a:r>
              <a:rPr lang="tr-TR" dirty="0"/>
              <a:t>Doluluk oranlarını artırmak üzere planlar yapmak.</a:t>
            </a:r>
          </a:p>
          <a:p>
            <a:pPr marL="514350" indent="-514350">
              <a:buFont typeface="+mj-lt"/>
              <a:buAutoNum type="arabicPeriod"/>
            </a:pPr>
            <a:r>
              <a:rPr lang="tr-TR" dirty="0"/>
              <a:t>Üst yönetime ön büro ile ilgili rapor hazırlamak.</a:t>
            </a:r>
          </a:p>
        </p:txBody>
      </p:sp>
    </p:spTree>
    <p:extLst>
      <p:ext uri="{BB962C8B-B14F-4D97-AF65-F5344CB8AC3E}">
        <p14:creationId xmlns:p14="http://schemas.microsoft.com/office/powerpoint/2010/main" val="4058336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F8044C53-6F9A-4FCD-B509-CBD46F6264D1}"/>
              </a:ext>
            </a:extLst>
          </p:cNvPr>
          <p:cNvSpPr>
            <a:spLocks noGrp="1"/>
          </p:cNvSpPr>
          <p:nvPr>
            <p:ph type="title"/>
          </p:nvPr>
        </p:nvSpPr>
        <p:spPr>
          <a:xfrm>
            <a:off x="641445" y="365125"/>
            <a:ext cx="10712355" cy="1490971"/>
          </a:xfrm>
        </p:spPr>
        <p:txBody>
          <a:bodyPr>
            <a:normAutofit/>
          </a:bodyPr>
          <a:lstStyle/>
          <a:p>
            <a:r>
              <a:rPr lang="tr-TR" dirty="0">
                <a:solidFill>
                  <a:srgbClr val="FF0000"/>
                </a:solidFill>
                <a:latin typeface="Arial Black" panose="020B0A04020102020204" pitchFamily="34" charset="0"/>
              </a:rPr>
              <a:t>Ön Büro bölümünün otel işletmesi açısından önemi :</a:t>
            </a:r>
          </a:p>
        </p:txBody>
      </p:sp>
      <p:sp>
        <p:nvSpPr>
          <p:cNvPr id="3" name="İçerik Yer Tutucusu 2">
            <a:extLst>
              <a:ext uri="{FF2B5EF4-FFF2-40B4-BE49-F238E27FC236}">
                <a16:creationId xmlns="" xmlns:a16="http://schemas.microsoft.com/office/drawing/2014/main" id="{CC0C9CEC-8181-4F13-A1DA-3815B1927376}"/>
              </a:ext>
            </a:extLst>
          </p:cNvPr>
          <p:cNvSpPr>
            <a:spLocks noGrp="1"/>
          </p:cNvSpPr>
          <p:nvPr>
            <p:ph idx="1"/>
          </p:nvPr>
        </p:nvSpPr>
        <p:spPr>
          <a:xfrm>
            <a:off x="641445" y="2524836"/>
            <a:ext cx="10712355" cy="3652127"/>
          </a:xfrm>
        </p:spPr>
        <p:txBody>
          <a:bodyPr/>
          <a:lstStyle/>
          <a:p>
            <a:pPr marL="0" indent="0">
              <a:buNone/>
            </a:pPr>
            <a:r>
              <a:rPr lang="tr-TR" dirty="0">
                <a:latin typeface="Arial Black" panose="020B0A04020102020204" pitchFamily="34" charset="0"/>
              </a:rPr>
              <a:t>• Otel işletmesinde odalar bölümü olarak en fazla gelir getiren bölümdür.</a:t>
            </a:r>
          </a:p>
          <a:p>
            <a:pPr marL="0" indent="0">
              <a:buNone/>
            </a:pPr>
            <a:r>
              <a:rPr lang="tr-TR" dirty="0">
                <a:latin typeface="Arial Black" panose="020B0A04020102020204" pitchFamily="34" charset="0"/>
              </a:rPr>
              <a:t>• Merkezi bir konumda bulunup diğer bölümlerle uyumlu çalışmayı gerektirir.</a:t>
            </a:r>
          </a:p>
          <a:p>
            <a:pPr marL="0" indent="0">
              <a:buNone/>
            </a:pPr>
            <a:r>
              <a:rPr lang="tr-TR" dirty="0">
                <a:latin typeface="Arial Black" panose="020B0A04020102020204" pitchFamily="34" charset="0"/>
              </a:rPr>
              <a:t>• İşletmeye imaj kazandıran en önemli bölümdür.</a:t>
            </a:r>
          </a:p>
          <a:p>
            <a:pPr marL="0" indent="0">
              <a:buNone/>
            </a:pPr>
            <a:r>
              <a:rPr lang="tr-TR" dirty="0">
                <a:latin typeface="Arial Black" panose="020B0A04020102020204" pitchFamily="34" charset="0"/>
              </a:rPr>
              <a:t>• Nitelikli eleman çalıştırılması zorunlu bir bölümüdür.</a:t>
            </a:r>
          </a:p>
        </p:txBody>
      </p:sp>
    </p:spTree>
    <p:extLst>
      <p:ext uri="{BB962C8B-B14F-4D97-AF65-F5344CB8AC3E}">
        <p14:creationId xmlns:p14="http://schemas.microsoft.com/office/powerpoint/2010/main" val="2925184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DC14A3BD-C4BE-4EB5-9B3F-B82096DAB498}"/>
              </a:ext>
            </a:extLst>
          </p:cNvPr>
          <p:cNvSpPr>
            <a:spLocks noGrp="1"/>
          </p:cNvSpPr>
          <p:nvPr>
            <p:ph type="title"/>
          </p:nvPr>
        </p:nvSpPr>
        <p:spPr>
          <a:xfrm>
            <a:off x="838200" y="197891"/>
            <a:ext cx="10515600" cy="1325563"/>
          </a:xfrm>
        </p:spPr>
        <p:txBody>
          <a:bodyPr/>
          <a:lstStyle/>
          <a:p>
            <a:r>
              <a:rPr lang="tr-TR" dirty="0">
                <a:solidFill>
                  <a:srgbClr val="FF0000"/>
                </a:solidFill>
                <a:latin typeface="Arial Black" panose="020B0A04020102020204" pitchFamily="34" charset="0"/>
              </a:rPr>
              <a:t>Üniformalı Hizmetler (</a:t>
            </a:r>
            <a:r>
              <a:rPr lang="tr-TR" dirty="0" err="1">
                <a:solidFill>
                  <a:srgbClr val="FF0000"/>
                </a:solidFill>
                <a:latin typeface="Arial Black" panose="020B0A04020102020204" pitchFamily="34" charset="0"/>
              </a:rPr>
              <a:t>Concierge</a:t>
            </a:r>
            <a:r>
              <a:rPr lang="tr-TR" dirty="0">
                <a:solidFill>
                  <a:srgbClr val="FF0000"/>
                </a:solidFill>
                <a:latin typeface="Arial Black" panose="020B0A04020102020204" pitchFamily="34" charset="0"/>
              </a:rPr>
              <a:t>)</a:t>
            </a:r>
          </a:p>
        </p:txBody>
      </p:sp>
      <p:sp>
        <p:nvSpPr>
          <p:cNvPr id="4" name="İçerik Yer Tutucusu 3">
            <a:extLst>
              <a:ext uri="{FF2B5EF4-FFF2-40B4-BE49-F238E27FC236}">
                <a16:creationId xmlns="" xmlns:a16="http://schemas.microsoft.com/office/drawing/2014/main" id="{2C1BE65D-1C92-4616-9EF2-A2C3675038E8}"/>
              </a:ext>
            </a:extLst>
          </p:cNvPr>
          <p:cNvSpPr>
            <a:spLocks noGrp="1"/>
          </p:cNvSpPr>
          <p:nvPr>
            <p:ph sz="half" idx="1"/>
          </p:nvPr>
        </p:nvSpPr>
        <p:spPr/>
        <p:txBody>
          <a:bodyPr>
            <a:normAutofit lnSpcReduction="10000"/>
          </a:bodyPr>
          <a:lstStyle/>
          <a:p>
            <a:r>
              <a:rPr lang="tr-TR" dirty="0">
                <a:latin typeface="Arial Black" panose="020B0A04020102020204" pitchFamily="34" charset="0"/>
              </a:rPr>
              <a:t>Üniformalı personel çalışır ve bölümün temel ürünü hizmettir.</a:t>
            </a:r>
          </a:p>
          <a:p>
            <a:r>
              <a:rPr lang="tr-TR" dirty="0">
                <a:latin typeface="Arial Black" panose="020B0A04020102020204" pitchFamily="34" charset="0"/>
              </a:rPr>
              <a:t>İşleri çok basit olmakla beraber, fonksiyonları itibariyle çok önemlidir.</a:t>
            </a:r>
          </a:p>
          <a:p>
            <a:r>
              <a:rPr lang="tr-TR" dirty="0">
                <a:latin typeface="Arial Black" panose="020B0A04020102020204" pitchFamily="34" charset="0"/>
              </a:rPr>
              <a:t>Çünkü müşterinin karşılanması ve otelden uğurlanması bu bölümün personeli tarafından gerçekleştirilir.</a:t>
            </a:r>
          </a:p>
        </p:txBody>
      </p:sp>
      <p:sp>
        <p:nvSpPr>
          <p:cNvPr id="5" name="İçerik Yer Tutucusu 4">
            <a:extLst>
              <a:ext uri="{FF2B5EF4-FFF2-40B4-BE49-F238E27FC236}">
                <a16:creationId xmlns="" xmlns:a16="http://schemas.microsoft.com/office/drawing/2014/main" id="{FC94F573-951F-4369-A4AC-FBD057632018}"/>
              </a:ext>
            </a:extLst>
          </p:cNvPr>
          <p:cNvSpPr>
            <a:spLocks noGrp="1"/>
          </p:cNvSpPr>
          <p:nvPr>
            <p:ph sz="half" idx="2"/>
          </p:nvPr>
        </p:nvSpPr>
        <p:spPr>
          <a:xfrm>
            <a:off x="6714698" y="2486392"/>
            <a:ext cx="5294196" cy="3029804"/>
          </a:xfrm>
        </p:spPr>
        <p:txBody>
          <a:bodyPr>
            <a:normAutofit lnSpcReduction="10000"/>
          </a:bodyPr>
          <a:lstStyle/>
          <a:p>
            <a:r>
              <a:rPr lang="tr-TR" dirty="0">
                <a:solidFill>
                  <a:schemeClr val="accent1"/>
                </a:solidFill>
                <a:latin typeface="Arial Black" panose="020B0A04020102020204" pitchFamily="34" charset="0"/>
              </a:rPr>
              <a:t>Üniformalı hizmetler bölümü şu birimlerden oluşmaktadır:</a:t>
            </a:r>
          </a:p>
          <a:p>
            <a:pPr marL="0" indent="0">
              <a:buNone/>
            </a:pPr>
            <a:r>
              <a:rPr lang="tr-TR" dirty="0">
                <a:latin typeface="Arial Black" panose="020B0A04020102020204" pitchFamily="34" charset="0"/>
              </a:rPr>
              <a:t>• Karşılayıcı</a:t>
            </a:r>
          </a:p>
          <a:p>
            <a:pPr marL="0" indent="0">
              <a:buNone/>
            </a:pPr>
            <a:r>
              <a:rPr lang="tr-TR" dirty="0">
                <a:latin typeface="Arial Black" panose="020B0A04020102020204" pitchFamily="34" charset="0"/>
              </a:rPr>
              <a:t>• Taşıyıcı ve</a:t>
            </a:r>
          </a:p>
          <a:p>
            <a:pPr marL="0" indent="0">
              <a:buNone/>
            </a:pPr>
            <a:r>
              <a:rPr lang="tr-TR" dirty="0">
                <a:latin typeface="Arial Black" panose="020B0A04020102020204" pitchFamily="34" charset="0"/>
              </a:rPr>
              <a:t>• Enformasyon</a:t>
            </a:r>
          </a:p>
        </p:txBody>
      </p:sp>
    </p:spTree>
    <p:extLst>
      <p:ext uri="{BB962C8B-B14F-4D97-AF65-F5344CB8AC3E}">
        <p14:creationId xmlns:p14="http://schemas.microsoft.com/office/powerpoint/2010/main" val="171508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0CF0C60F-8629-42E2-BF6A-C8CA578AB3CE}"/>
              </a:ext>
            </a:extLst>
          </p:cNvPr>
          <p:cNvSpPr>
            <a:spLocks noGrp="1"/>
          </p:cNvSpPr>
          <p:nvPr>
            <p:ph type="title"/>
          </p:nvPr>
        </p:nvSpPr>
        <p:spPr>
          <a:xfrm>
            <a:off x="586854" y="0"/>
            <a:ext cx="10766946" cy="887104"/>
          </a:xfrm>
        </p:spPr>
        <p:txBody>
          <a:bodyPr/>
          <a:lstStyle/>
          <a:p>
            <a:r>
              <a:rPr lang="tr-TR" dirty="0">
                <a:solidFill>
                  <a:srgbClr val="FF0000"/>
                </a:solidFill>
                <a:latin typeface="Arial Black" panose="020B0A04020102020204" pitchFamily="34" charset="0"/>
              </a:rPr>
              <a:t>Kat Hizmetleri Bölümü :</a:t>
            </a:r>
          </a:p>
        </p:txBody>
      </p:sp>
      <p:sp>
        <p:nvSpPr>
          <p:cNvPr id="3" name="İçerik Yer Tutucusu 2">
            <a:extLst>
              <a:ext uri="{FF2B5EF4-FFF2-40B4-BE49-F238E27FC236}">
                <a16:creationId xmlns="" xmlns:a16="http://schemas.microsoft.com/office/drawing/2014/main" id="{0088C2CE-E90A-48B3-83DF-FA4D1957BBA8}"/>
              </a:ext>
            </a:extLst>
          </p:cNvPr>
          <p:cNvSpPr>
            <a:spLocks noGrp="1"/>
          </p:cNvSpPr>
          <p:nvPr>
            <p:ph idx="1"/>
          </p:nvPr>
        </p:nvSpPr>
        <p:spPr>
          <a:xfrm>
            <a:off x="109182" y="887104"/>
            <a:ext cx="11627893" cy="5718412"/>
          </a:xfrm>
        </p:spPr>
        <p:txBody>
          <a:bodyPr>
            <a:normAutofit/>
          </a:bodyPr>
          <a:lstStyle/>
          <a:p>
            <a:r>
              <a:rPr lang="tr-TR" dirty="0"/>
              <a:t>Kat hizmetleri, odalar bölümünün en faal birimidir .</a:t>
            </a:r>
          </a:p>
          <a:p>
            <a:pPr marL="0" indent="0" algn="ctr">
              <a:buNone/>
            </a:pPr>
            <a:r>
              <a:rPr lang="tr-TR" dirty="0">
                <a:solidFill>
                  <a:srgbClr val="FF0000"/>
                </a:solidFill>
                <a:latin typeface="Arial Black" panose="020B0A04020102020204" pitchFamily="34" charset="0"/>
              </a:rPr>
              <a:t>Görevleri : </a:t>
            </a:r>
          </a:p>
          <a:p>
            <a:r>
              <a:rPr lang="tr-TR" dirty="0">
                <a:solidFill>
                  <a:srgbClr val="0070C0"/>
                </a:solidFill>
              </a:rPr>
              <a:t>Müşteri odalarının, koridorların, salonların temizlik ve bakımını yapmak.</a:t>
            </a:r>
          </a:p>
          <a:p>
            <a:pPr marL="0" indent="0">
              <a:buNone/>
            </a:pPr>
            <a:r>
              <a:rPr lang="tr-TR" dirty="0">
                <a:solidFill>
                  <a:srgbClr val="0070C0"/>
                </a:solidFill>
              </a:rPr>
              <a:t>• Kat hizmetleri personelinin eğitimi vermek.</a:t>
            </a:r>
          </a:p>
          <a:p>
            <a:pPr marL="0" indent="0">
              <a:buNone/>
            </a:pPr>
            <a:r>
              <a:rPr lang="tr-TR" dirty="0">
                <a:solidFill>
                  <a:srgbClr val="0070C0"/>
                </a:solidFill>
              </a:rPr>
              <a:t>• Temizlikte kullanılan araç ve gereçlerin denetimi yapmak.</a:t>
            </a:r>
          </a:p>
          <a:p>
            <a:pPr marL="0" indent="0">
              <a:buNone/>
            </a:pPr>
            <a:r>
              <a:rPr lang="tr-TR" dirty="0">
                <a:solidFill>
                  <a:srgbClr val="0070C0"/>
                </a:solidFill>
              </a:rPr>
              <a:t>• Yapılan işlerin planlanması yapmak.</a:t>
            </a:r>
          </a:p>
          <a:p>
            <a:pPr marL="0" indent="0">
              <a:buNone/>
            </a:pPr>
            <a:r>
              <a:rPr lang="tr-TR" dirty="0">
                <a:solidFill>
                  <a:srgbClr val="0070C0"/>
                </a:solidFill>
              </a:rPr>
              <a:t>• Üst yönetime gerekli raporları vermek.</a:t>
            </a:r>
          </a:p>
          <a:p>
            <a:r>
              <a:rPr lang="tr-TR" dirty="0"/>
              <a:t>Kat hizmetlerinin ön büro ile ilişkisi oda arzı yönünde yoğunlaşmaktadır. Oda arzlarının zamanında, gerektiği kadar odaların temiz ve bakımlı olarak ön büro bölümüne teslim edilmesi gerekmektedir. Çünkü otel işletmelerinin en büyük gelirlerini oda gelirleri oluşturmaktadır. Bu bölüm ne kadar iyi çalışırsa işletmenin devamlılığı da o ölçüde gerçekleşecektir.</a:t>
            </a:r>
          </a:p>
          <a:p>
            <a:endParaRPr lang="tr-TR" dirty="0"/>
          </a:p>
          <a:p>
            <a:endParaRPr lang="tr-TR" dirty="0"/>
          </a:p>
        </p:txBody>
      </p:sp>
    </p:spTree>
    <p:extLst>
      <p:ext uri="{BB962C8B-B14F-4D97-AF65-F5344CB8AC3E}">
        <p14:creationId xmlns:p14="http://schemas.microsoft.com/office/powerpoint/2010/main" val="380991341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8442</TotalTime>
  <Words>1405</Words>
  <Application>Microsoft Office PowerPoint</Application>
  <PresentationFormat>Özel</PresentationFormat>
  <Paragraphs>119</Paragraphs>
  <Slides>20</Slides>
  <Notes>0</Notes>
  <HiddenSlides>0</HiddenSlides>
  <MMClips>0</MMClips>
  <ScaleCrop>false</ScaleCrop>
  <HeadingPairs>
    <vt:vector size="4" baseType="variant">
      <vt:variant>
        <vt:lpstr>Tema</vt:lpstr>
      </vt:variant>
      <vt:variant>
        <vt:i4>1</vt:i4>
      </vt:variant>
      <vt:variant>
        <vt:lpstr>Slayt Başlıkları</vt:lpstr>
      </vt:variant>
      <vt:variant>
        <vt:i4>20</vt:i4>
      </vt:variant>
    </vt:vector>
  </HeadingPairs>
  <TitlesOfParts>
    <vt:vector size="21" baseType="lpstr">
      <vt:lpstr>Office Teması</vt:lpstr>
      <vt:lpstr>1. ÜNİTE </vt:lpstr>
      <vt:lpstr>Otel İşletmelerinde Bölümler </vt:lpstr>
      <vt:lpstr>Odalar Bölümü</vt:lpstr>
      <vt:lpstr>Büyük bir otel organizasyonunda bölümler.</vt:lpstr>
      <vt:lpstr>• Ön Büro Bölümü • Üniformalı Hizmetler Bölümü  • Kat Hizmetleri Bölümleridir.</vt:lpstr>
      <vt:lpstr>Ön Büro ve Fonksiyonları :</vt:lpstr>
      <vt:lpstr>Ön Büro bölümünün otel işletmesi açısından önemi :</vt:lpstr>
      <vt:lpstr>Üniformalı Hizmetler (Concierge)</vt:lpstr>
      <vt:lpstr>Kat Hizmetleri Bölümü :</vt:lpstr>
      <vt:lpstr>Çamaşırhane Bölümü :</vt:lpstr>
      <vt:lpstr>Yiyecek ve İçecek Bölümü :</vt:lpstr>
      <vt:lpstr>Teknik Hizmetler (Mühendislik) Bölümü :</vt:lpstr>
      <vt:lpstr>Muhasebe Bölümü :</vt:lpstr>
      <vt:lpstr>Kaynak: Burhanettin Zengin vd.(2006); Konaklama İşletmelerinde ön büro Yönetimi ve ön büro Otomasyon Sistemleri, Adapazarı – Değişim Yayınları, s. 29.</vt:lpstr>
      <vt:lpstr>Satış ve Pazarlama Bölümü :</vt:lpstr>
      <vt:lpstr>Personel Bölümü :</vt:lpstr>
      <vt:lpstr>Güvenlik Bölümü :</vt:lpstr>
      <vt:lpstr>Eğlence Bölümü :</vt:lpstr>
      <vt:lpstr>Müşteri temeline göre bölümlere ayrılmış büyük otel organizasyonu. </vt:lpstr>
      <vt:lpstr>KAYNAKÇA: Demirtaş, N. (2010).Önbüro İşlemleri, Ankuzem,1. Baskı.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Ön Büro İşlemleri</dc:title>
  <dc:creator>Ayşe Gül Şıvkın</dc:creator>
  <cp:lastModifiedBy>kumsaal</cp:lastModifiedBy>
  <cp:revision>150</cp:revision>
  <dcterms:created xsi:type="dcterms:W3CDTF">2019-10-22T15:58:53Z</dcterms:created>
  <dcterms:modified xsi:type="dcterms:W3CDTF">2019-11-20T19:43:36Z</dcterms:modified>
</cp:coreProperties>
</file>