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2"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7" d="100"/>
          <a:sy n="117" d="100"/>
        </p:scale>
        <p:origin x="4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p:cNvSpPr>
            <a:spLocks noGrp="1"/>
          </p:cNvSpPr>
          <p:nvPr>
            <p:ph type="dt" sz="half" idx="10"/>
          </p:nvPr>
        </p:nvSpPr>
        <p:spPr/>
        <p:txBody>
          <a:bodyPr/>
          <a:lstStyle/>
          <a:p>
            <a:fld id="{B2EEA776-60E3-4017-9A34-E0B58DC6124C}"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99954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EEA776-60E3-4017-9A34-E0B58DC6124C}"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1028006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EEA776-60E3-4017-9A34-E0B58DC6124C}"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555840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EEA776-60E3-4017-9A34-E0B58DC6124C}"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581929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B2EEA776-60E3-4017-9A34-E0B58DC6124C}"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214114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B2EEA776-60E3-4017-9A34-E0B58DC6124C}"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717133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B2EEA776-60E3-4017-9A34-E0B58DC6124C}" type="datetimeFigureOut">
              <a:rPr lang="en-US" smtClean="0"/>
              <a:t>6/24/20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3447496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B2EEA776-60E3-4017-9A34-E0B58DC6124C}" type="datetimeFigureOut">
              <a:rPr lang="en-US" smtClean="0"/>
              <a:t>6/24/20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1669774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EEA776-60E3-4017-9A34-E0B58DC6124C}" type="datetimeFigureOut">
              <a:rPr lang="en-US" smtClean="0"/>
              <a:t>6/24/20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496344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2EEA776-60E3-4017-9A34-E0B58DC6124C}"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3351044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2EEA776-60E3-4017-9A34-E0B58DC6124C}"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C23F6CD-1E99-4AC5-AD38-B6733EDB3014}" type="slidenum">
              <a:rPr lang="en-US" smtClean="0"/>
              <a:t>‹#›</a:t>
            </a:fld>
            <a:endParaRPr lang="en-US"/>
          </a:p>
        </p:txBody>
      </p:sp>
    </p:spTree>
    <p:extLst>
      <p:ext uri="{BB962C8B-B14F-4D97-AF65-F5344CB8AC3E}">
        <p14:creationId xmlns:p14="http://schemas.microsoft.com/office/powerpoint/2010/main" val="2559166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EA776-60E3-4017-9A34-E0B58DC6124C}" type="datetimeFigureOut">
              <a:rPr lang="en-US" smtClean="0"/>
              <a:t>6/24/20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3F6CD-1E99-4AC5-AD38-B6733EDB3014}" type="slidenum">
              <a:rPr lang="en-US" smtClean="0"/>
              <a:t>‹#›</a:t>
            </a:fld>
            <a:endParaRPr lang="en-US"/>
          </a:p>
        </p:txBody>
      </p:sp>
    </p:spTree>
    <p:extLst>
      <p:ext uri="{BB962C8B-B14F-4D97-AF65-F5344CB8AC3E}">
        <p14:creationId xmlns:p14="http://schemas.microsoft.com/office/powerpoint/2010/main" val="964433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err="1"/>
              <a:t>Çoğulcu</a:t>
            </a:r>
            <a:r>
              <a:rPr lang="en-US" dirty="0"/>
              <a:t> </a:t>
            </a:r>
            <a:r>
              <a:rPr lang="en-US" dirty="0" err="1"/>
              <a:t>demokrasiye</a:t>
            </a:r>
            <a:r>
              <a:rPr lang="en-US" dirty="0"/>
              <a:t> </a:t>
            </a:r>
            <a:r>
              <a:rPr lang="en-US" dirty="0" err="1"/>
              <a:t>geçiş</a:t>
            </a:r>
            <a:r>
              <a:rPr lang="en-US" dirty="0"/>
              <a:t> </a:t>
            </a:r>
            <a:r>
              <a:rPr lang="en-US" dirty="0" err="1"/>
              <a:t>ve</a:t>
            </a:r>
            <a:r>
              <a:rPr lang="en-US" dirty="0"/>
              <a:t> basın </a:t>
            </a:r>
            <a:r>
              <a:rPr lang="en-US" dirty="0" err="1"/>
              <a:t>rejimi</a:t>
            </a:r>
            <a:endParaRPr lang="en-US" dirty="0"/>
          </a:p>
        </p:txBody>
      </p:sp>
      <p:sp>
        <p:nvSpPr>
          <p:cNvPr id="3" name="Alt Başlık 2"/>
          <p:cNvSpPr>
            <a:spLocks noGrp="1"/>
          </p:cNvSpPr>
          <p:nvPr>
            <p:ph type="subTitle" idx="1"/>
          </p:nvPr>
        </p:nvSpPr>
        <p:spPr/>
        <p:txBody>
          <a:bodyPr/>
          <a:lstStyle/>
          <a:p>
            <a:r>
              <a:rPr lang="tr-TR"/>
              <a:t>8. </a:t>
            </a:r>
            <a:r>
              <a:rPr lang="tr-TR" dirty="0"/>
              <a:t>Hafta</a:t>
            </a:r>
          </a:p>
          <a:p>
            <a:r>
              <a:rPr lang="tr-TR" dirty="0"/>
              <a:t>Dr. </a:t>
            </a:r>
            <a:r>
              <a:rPr lang="tr-TR" dirty="0" err="1"/>
              <a:t>Öğr</a:t>
            </a:r>
            <a:r>
              <a:rPr lang="tr-TR" dirty="0"/>
              <a:t>. Üyesi Gül Karagöz Kızılca</a:t>
            </a:r>
            <a:endParaRPr lang="en-US" dirty="0"/>
          </a:p>
        </p:txBody>
      </p:sp>
    </p:spTree>
    <p:extLst>
      <p:ext uri="{BB962C8B-B14F-4D97-AF65-F5344CB8AC3E}">
        <p14:creationId xmlns:p14="http://schemas.microsoft.com/office/powerpoint/2010/main" val="1998389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Sol </a:t>
            </a:r>
            <a:r>
              <a:rPr lang="en-US" dirty="0" err="1"/>
              <a:t>Yayın</a:t>
            </a:r>
            <a:r>
              <a:rPr lang="en-US" dirty="0"/>
              <a:t> </a:t>
            </a:r>
            <a:r>
              <a:rPr lang="en-US" dirty="0" err="1"/>
              <a:t>Organları</a:t>
            </a:r>
            <a:endParaRPr lang="en-US" dirty="0"/>
          </a:p>
        </p:txBody>
      </p:sp>
      <p:sp>
        <p:nvSpPr>
          <p:cNvPr id="3" name="İçerik Yer Tutucusu 2"/>
          <p:cNvSpPr>
            <a:spLocks noGrp="1"/>
          </p:cNvSpPr>
          <p:nvPr>
            <p:ph idx="1"/>
          </p:nvPr>
        </p:nvSpPr>
        <p:spPr>
          <a:xfrm>
            <a:off x="838200" y="1468192"/>
            <a:ext cx="10515600" cy="4708771"/>
          </a:xfrm>
        </p:spPr>
        <p:txBody>
          <a:bodyPr>
            <a:normAutofit/>
          </a:bodyPr>
          <a:lstStyle/>
          <a:p>
            <a:r>
              <a:rPr lang="tr-TR" sz="2400" dirty="0"/>
              <a:t>Bu dönemde Ankara’da </a:t>
            </a:r>
            <a:r>
              <a:rPr lang="tr-TR" sz="2400" i="1" dirty="0"/>
              <a:t>Yaprak</a:t>
            </a:r>
            <a:r>
              <a:rPr lang="tr-TR" sz="2400" dirty="0"/>
              <a:t> yayınlanmıştır. Sabahattin Eyüpoğlu, Oktay </a:t>
            </a:r>
            <a:r>
              <a:rPr lang="tr-TR" sz="2400" dirty="0" err="1"/>
              <a:t>Rifat</a:t>
            </a:r>
            <a:r>
              <a:rPr lang="tr-TR" sz="2400" dirty="0"/>
              <a:t>, Orhan Veli, Melih Cevdet Anday yazı kadrosunda yer almaktadır.</a:t>
            </a:r>
          </a:p>
          <a:p>
            <a:endParaRPr lang="tr-TR" sz="2400" dirty="0"/>
          </a:p>
          <a:p>
            <a:endParaRPr lang="tr-TR" sz="2400" dirty="0"/>
          </a:p>
          <a:p>
            <a:endParaRPr lang="tr-TR" sz="2400" dirty="0"/>
          </a:p>
          <a:p>
            <a:endParaRPr lang="tr-TR" sz="2400" dirty="0"/>
          </a:p>
          <a:p>
            <a:endParaRPr lang="tr-TR" sz="2400" dirty="0"/>
          </a:p>
          <a:p>
            <a:endParaRPr lang="tr-TR" sz="2400" dirty="0"/>
          </a:p>
          <a:p>
            <a:r>
              <a:rPr lang="tr-TR" sz="2400" dirty="0"/>
              <a:t>İstanbul’da </a:t>
            </a:r>
            <a:r>
              <a:rPr lang="tr-TR" sz="2400" i="1" dirty="0"/>
              <a:t>Varlık </a:t>
            </a:r>
            <a:r>
              <a:rPr lang="tr-TR" sz="2400" dirty="0"/>
              <a:t>adı anılması gereken önemli dergilerdendir.</a:t>
            </a:r>
            <a:endParaRPr lang="en-US" sz="24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8878" y="2458791"/>
            <a:ext cx="2450474" cy="2450474"/>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5608" y="2272181"/>
            <a:ext cx="6404347" cy="2637084"/>
          </a:xfrm>
          <a:prstGeom prst="rect">
            <a:avLst/>
          </a:prstGeom>
        </p:spPr>
      </p:pic>
    </p:spTree>
    <p:extLst>
      <p:ext uri="{BB962C8B-B14F-4D97-AF65-F5344CB8AC3E}">
        <p14:creationId xmlns:p14="http://schemas.microsoft.com/office/powerpoint/2010/main" val="1584794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1946-1950 Basın Rejimi</a:t>
            </a:r>
            <a:endParaRPr lang="en-US" dirty="0"/>
          </a:p>
        </p:txBody>
      </p:sp>
      <p:sp>
        <p:nvSpPr>
          <p:cNvPr id="3" name="İçerik Yer Tutucusu 2"/>
          <p:cNvSpPr>
            <a:spLocks noGrp="1"/>
          </p:cNvSpPr>
          <p:nvPr>
            <p:ph idx="1"/>
          </p:nvPr>
        </p:nvSpPr>
        <p:spPr/>
        <p:txBody>
          <a:bodyPr/>
          <a:lstStyle/>
          <a:p>
            <a:r>
              <a:rPr lang="tr-TR" dirty="0"/>
              <a:t>Tek partili sistemden çok partili sisteme geçişe neden olan etkenler</a:t>
            </a:r>
          </a:p>
          <a:p>
            <a:endParaRPr lang="tr-TR" dirty="0"/>
          </a:p>
          <a:p>
            <a:pPr marL="0" indent="0">
              <a:buNone/>
            </a:pPr>
            <a:r>
              <a:rPr lang="tr-TR" dirty="0"/>
              <a:t>*II. Dünya Savaşı sonrası biçimlenen yeni dünya düzeni ve Türkiye’nin konumu</a:t>
            </a:r>
          </a:p>
          <a:p>
            <a:pPr marL="0" indent="0">
              <a:buNone/>
            </a:pPr>
            <a:endParaRPr lang="tr-TR" dirty="0"/>
          </a:p>
          <a:p>
            <a:pPr marL="0" indent="0">
              <a:buNone/>
            </a:pPr>
            <a:r>
              <a:rPr lang="tr-TR" dirty="0"/>
              <a:t>*CHP içinde muhalefet ve bölünme</a:t>
            </a:r>
          </a:p>
          <a:p>
            <a:pPr marL="0" indent="0">
              <a:buNone/>
            </a:pPr>
            <a:endParaRPr lang="tr-TR" dirty="0"/>
          </a:p>
          <a:p>
            <a:pPr marL="0" indent="0">
              <a:buNone/>
            </a:pPr>
            <a:r>
              <a:rPr lang="tr-TR" dirty="0"/>
              <a:t>*Demokrat Parti ve basının aldığı konum</a:t>
            </a:r>
            <a:endParaRPr lang="en-US" dirty="0"/>
          </a:p>
        </p:txBody>
      </p:sp>
    </p:spTree>
    <p:extLst>
      <p:ext uri="{BB962C8B-B14F-4D97-AF65-F5344CB8AC3E}">
        <p14:creationId xmlns:p14="http://schemas.microsoft.com/office/powerpoint/2010/main" val="273415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pPr algn="just"/>
            <a:r>
              <a:rPr lang="tr-TR" dirty="0"/>
              <a:t>Basında yükselen demokrasi istekleri ve iktidar partisi CHP’nin tavrı</a:t>
            </a:r>
          </a:p>
          <a:p>
            <a:pPr algn="just"/>
            <a:endParaRPr lang="tr-TR" dirty="0"/>
          </a:p>
          <a:p>
            <a:pPr algn="just"/>
            <a:r>
              <a:rPr lang="tr-TR" i="1" dirty="0"/>
              <a:t>Tan</a:t>
            </a:r>
            <a:r>
              <a:rPr lang="tr-TR" dirty="0"/>
              <a:t> Olayı ve Serteller (4 Aralık 1945)</a:t>
            </a:r>
          </a:p>
          <a:p>
            <a:pPr marL="0" indent="0" algn="just">
              <a:buNone/>
            </a:pPr>
            <a:r>
              <a:rPr lang="tr-TR" dirty="0"/>
              <a:t>*Sabiha ve Zekeriya Sertel kimdir?</a:t>
            </a:r>
          </a:p>
          <a:p>
            <a:pPr marL="0" indent="0" algn="just">
              <a:buNone/>
            </a:pPr>
            <a:endParaRPr lang="tr-TR" dirty="0"/>
          </a:p>
          <a:p>
            <a:pPr marL="0" indent="0" algn="just">
              <a:buNone/>
            </a:pPr>
            <a:r>
              <a:rPr lang="tr-TR" dirty="0"/>
              <a:t>*Tan matbaası, Berrak Kitabevi, Yeni Dünya, La </a:t>
            </a:r>
            <a:r>
              <a:rPr lang="tr-TR" dirty="0" err="1"/>
              <a:t>Turquie</a:t>
            </a:r>
            <a:r>
              <a:rPr lang="tr-TR" dirty="0"/>
              <a:t> matbaalarının basılması</a:t>
            </a:r>
          </a:p>
          <a:p>
            <a:pPr marL="0" indent="0" algn="just">
              <a:buNone/>
            </a:pPr>
            <a:endParaRPr lang="tr-TR" dirty="0"/>
          </a:p>
          <a:p>
            <a:pPr marL="0" indent="0" algn="just">
              <a:buNone/>
            </a:pPr>
            <a:r>
              <a:rPr lang="tr-TR" dirty="0"/>
              <a:t>*Baskın öncesi basının </a:t>
            </a:r>
            <a:r>
              <a:rPr lang="tr-TR" dirty="0" err="1"/>
              <a:t>Serteller’e</a:t>
            </a:r>
            <a:r>
              <a:rPr lang="tr-TR" dirty="0"/>
              <a:t> ve gazetelerine karşı tavrı: </a:t>
            </a:r>
            <a:r>
              <a:rPr lang="tr-TR" i="1" dirty="0"/>
              <a:t>Cumhuriyet, Ulus, Akşam, Tanin </a:t>
            </a:r>
            <a:r>
              <a:rPr lang="tr-TR" dirty="0"/>
              <a:t>ve </a:t>
            </a:r>
            <a:r>
              <a:rPr lang="tr-TR" i="1" dirty="0"/>
              <a:t>Vatan</a:t>
            </a:r>
            <a:r>
              <a:rPr lang="tr-TR" dirty="0"/>
              <a:t>’ın yazdıklarından örnekler.</a:t>
            </a:r>
          </a:p>
        </p:txBody>
      </p:sp>
    </p:spTree>
    <p:extLst>
      <p:ext uri="{BB962C8B-B14F-4D97-AF65-F5344CB8AC3E}">
        <p14:creationId xmlns:p14="http://schemas.microsoft.com/office/powerpoint/2010/main" val="1633131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a:t>Serteller ve Demokrat Parti yöneticileri, kurucuları arasındaki görüşmelerin baskına etkisi</a:t>
            </a:r>
          </a:p>
          <a:p>
            <a:pPr algn="just"/>
            <a:r>
              <a:rPr lang="tr-TR" i="1" dirty="0"/>
              <a:t>Görüşler</a:t>
            </a:r>
            <a:r>
              <a:rPr lang="tr-TR" dirty="0"/>
              <a:t> dergisi ve Tan Olayı</a:t>
            </a:r>
          </a:p>
          <a:p>
            <a:pPr marL="0" indent="0" algn="just">
              <a:buNone/>
            </a:pPr>
            <a:r>
              <a:rPr lang="tr-TR" dirty="0"/>
              <a:t>*Dergi tek sayı çıkmıştır.</a:t>
            </a:r>
          </a:p>
          <a:p>
            <a:pPr marL="0" indent="0" algn="just">
              <a:buNone/>
            </a:pPr>
            <a:r>
              <a:rPr lang="tr-TR" dirty="0"/>
              <a:t>*Dergiye yazı verenler: Serteller, Tevfik Rüştü Aras, Adnan </a:t>
            </a:r>
            <a:r>
              <a:rPr lang="tr-TR" dirty="0" err="1"/>
              <a:t>Cemgil</a:t>
            </a:r>
            <a:r>
              <a:rPr lang="tr-TR" dirty="0"/>
              <a:t>, Cami Baykurt, Sabahattin Ali, Aziz Nesin</a:t>
            </a:r>
          </a:p>
          <a:p>
            <a:pPr marL="0" indent="0" algn="just">
              <a:buNone/>
            </a:pPr>
            <a:r>
              <a:rPr lang="tr-TR" dirty="0"/>
              <a:t>*Yazı sözü verenler: Celal Bayar, Adnan Menderes, Fuat Köprülü, Pertev </a:t>
            </a:r>
            <a:r>
              <a:rPr lang="tr-TR" dirty="0" err="1"/>
              <a:t>Boratav</a:t>
            </a:r>
            <a:r>
              <a:rPr lang="tr-TR" dirty="0"/>
              <a:t>, Niyazi </a:t>
            </a:r>
            <a:r>
              <a:rPr lang="tr-TR" dirty="0" err="1"/>
              <a:t>Berkes</a:t>
            </a:r>
            <a:r>
              <a:rPr lang="tr-TR" dirty="0"/>
              <a:t>, Muzaffer Şerif, Kemal </a:t>
            </a:r>
            <a:r>
              <a:rPr lang="tr-TR" dirty="0" err="1"/>
              <a:t>Bilbaşar</a:t>
            </a:r>
            <a:endParaRPr lang="en-US" dirty="0"/>
          </a:p>
        </p:txBody>
      </p:sp>
    </p:spTree>
    <p:extLst>
      <p:ext uri="{BB962C8B-B14F-4D97-AF65-F5344CB8AC3E}">
        <p14:creationId xmlns:p14="http://schemas.microsoft.com/office/powerpoint/2010/main" val="1130540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Dönemin önemli gazeteleri ve gazetecileri</a:t>
            </a:r>
            <a:endParaRPr lang="en-US" dirty="0"/>
          </a:p>
        </p:txBody>
      </p:sp>
      <p:sp>
        <p:nvSpPr>
          <p:cNvPr id="3" name="İçerik Yer Tutucusu 2"/>
          <p:cNvSpPr>
            <a:spLocks noGrp="1"/>
          </p:cNvSpPr>
          <p:nvPr>
            <p:ph idx="1"/>
          </p:nvPr>
        </p:nvSpPr>
        <p:spPr/>
        <p:txBody>
          <a:bodyPr/>
          <a:lstStyle/>
          <a:p>
            <a:r>
              <a:rPr lang="tr-TR" i="1" dirty="0"/>
              <a:t>Hürriyet </a:t>
            </a:r>
            <a:r>
              <a:rPr lang="tr-TR" dirty="0"/>
              <a:t>ve Sedat </a:t>
            </a:r>
            <a:r>
              <a:rPr lang="tr-TR" dirty="0" err="1"/>
              <a:t>Simavi</a:t>
            </a:r>
            <a:r>
              <a:rPr lang="tr-TR" dirty="0"/>
              <a:t>: 1 Mayıs 1948’de çıkmaya başlayan gazete, Babıali’de çığır açacaktır. Modern baskı makinesi, fotoğraflar röportaj, renkliliği ile kısa sürede yüksek tiraja ulaşmıştır.</a:t>
            </a:r>
          </a:p>
          <a:p>
            <a:endParaRPr lang="tr-TR" dirty="0"/>
          </a:p>
          <a:p>
            <a:r>
              <a:rPr lang="tr-TR" dirty="0"/>
              <a:t>Çok partili demokrasiye geçiş süresinde Demokrat parti</a:t>
            </a:r>
          </a:p>
          <a:p>
            <a:pPr marL="0" indent="0">
              <a:buNone/>
            </a:pPr>
            <a:r>
              <a:rPr lang="tr-TR" dirty="0"/>
              <a:t>Parti’ye yakın olmakla birlikte gazetenin tarafsızlığı</a:t>
            </a:r>
          </a:p>
          <a:p>
            <a:pPr marL="0" indent="0">
              <a:buNone/>
            </a:pPr>
            <a:r>
              <a:rPr lang="tr-TR" dirty="0"/>
              <a:t>ve bağımsızlığına vurgu vardır. </a:t>
            </a:r>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2631" y="3055287"/>
            <a:ext cx="2910625" cy="3829770"/>
          </a:xfrm>
          <a:prstGeom prst="rect">
            <a:avLst/>
          </a:prstGeom>
        </p:spPr>
      </p:pic>
    </p:spTree>
    <p:extLst>
      <p:ext uri="{BB962C8B-B14F-4D97-AF65-F5344CB8AC3E}">
        <p14:creationId xmlns:p14="http://schemas.microsoft.com/office/powerpoint/2010/main" val="2921693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Dönemin önemli gazeteleri ve gazetecileri</a:t>
            </a:r>
            <a:endParaRPr lang="en-US" dirty="0"/>
          </a:p>
        </p:txBody>
      </p:sp>
      <p:sp>
        <p:nvSpPr>
          <p:cNvPr id="3" name="İçerik Yer Tutucusu 2"/>
          <p:cNvSpPr>
            <a:spLocks noGrp="1"/>
          </p:cNvSpPr>
          <p:nvPr>
            <p:ph idx="1"/>
          </p:nvPr>
        </p:nvSpPr>
        <p:spPr/>
        <p:txBody>
          <a:bodyPr/>
          <a:lstStyle/>
          <a:p>
            <a:pPr algn="just"/>
            <a:r>
              <a:rPr lang="tr-TR" i="1" dirty="0"/>
              <a:t>Cumhuriyet</a:t>
            </a:r>
            <a:r>
              <a:rPr lang="tr-TR" dirty="0"/>
              <a:t>: Bu dönemde DP’yi desteklemiştir. Baş yazarı Nadir Nadi’dir.</a:t>
            </a:r>
          </a:p>
          <a:p>
            <a:pPr algn="just"/>
            <a:endParaRPr lang="tr-TR" dirty="0"/>
          </a:p>
          <a:p>
            <a:pPr algn="just"/>
            <a:r>
              <a:rPr lang="tr-TR" i="1" dirty="0"/>
              <a:t>Akşam</a:t>
            </a:r>
            <a:r>
              <a:rPr lang="tr-TR" dirty="0"/>
              <a:t>: Başyazarı Necmettin Sadak 1948 yılında Dışişleri Bakanı olmuş ve gazete 1950 seçimlerine kadar baş yazısız çıkmıştır. Kadrosunda Enis Tahsin </a:t>
            </a:r>
            <a:r>
              <a:rPr lang="tr-TR" dirty="0" err="1"/>
              <a:t>Til</a:t>
            </a:r>
            <a:r>
              <a:rPr lang="tr-TR" dirty="0"/>
              <a:t>, </a:t>
            </a:r>
            <a:r>
              <a:rPr lang="tr-TR" dirty="0" err="1"/>
              <a:t>Vâlâ</a:t>
            </a:r>
            <a:r>
              <a:rPr lang="tr-TR" dirty="0"/>
              <a:t> Nurettin </a:t>
            </a:r>
            <a:r>
              <a:rPr lang="tr-TR" dirty="0" err="1"/>
              <a:t>Vâ-Nû</a:t>
            </a:r>
            <a:r>
              <a:rPr lang="tr-TR" dirty="0"/>
              <a:t>, Şevket </a:t>
            </a:r>
            <a:r>
              <a:rPr lang="tr-TR" dirty="0" err="1"/>
              <a:t>Rado</a:t>
            </a:r>
            <a:r>
              <a:rPr lang="tr-TR" dirty="0"/>
              <a:t>, Çetin Altan gibi önemli gazeteciler bulunmaktadır.</a:t>
            </a:r>
            <a:endParaRPr lang="en-US" dirty="0"/>
          </a:p>
        </p:txBody>
      </p:sp>
    </p:spTree>
    <p:extLst>
      <p:ext uri="{BB962C8B-B14F-4D97-AF65-F5344CB8AC3E}">
        <p14:creationId xmlns:p14="http://schemas.microsoft.com/office/powerpoint/2010/main" val="3812065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Dönemin </a:t>
            </a:r>
            <a:r>
              <a:rPr lang="en-US" dirty="0" err="1"/>
              <a:t>önemli</a:t>
            </a:r>
            <a:r>
              <a:rPr lang="en-US" dirty="0"/>
              <a:t> </a:t>
            </a:r>
            <a:r>
              <a:rPr lang="en-US" dirty="0" err="1"/>
              <a:t>gazeteleri</a:t>
            </a:r>
            <a:r>
              <a:rPr lang="en-US" dirty="0"/>
              <a:t> </a:t>
            </a:r>
            <a:r>
              <a:rPr lang="en-US" dirty="0" err="1"/>
              <a:t>ve</a:t>
            </a:r>
            <a:r>
              <a:rPr lang="en-US" dirty="0"/>
              <a:t> </a:t>
            </a:r>
            <a:r>
              <a:rPr lang="en-US" dirty="0" err="1"/>
              <a:t>gazetecileri</a:t>
            </a:r>
            <a:endParaRPr lang="en-US" dirty="0"/>
          </a:p>
        </p:txBody>
      </p:sp>
      <p:sp>
        <p:nvSpPr>
          <p:cNvPr id="3" name="İçerik Yer Tutucusu 2"/>
          <p:cNvSpPr>
            <a:spLocks noGrp="1"/>
          </p:cNvSpPr>
          <p:nvPr>
            <p:ph idx="1"/>
          </p:nvPr>
        </p:nvSpPr>
        <p:spPr/>
        <p:txBody>
          <a:bodyPr/>
          <a:lstStyle/>
          <a:p>
            <a:pPr algn="just"/>
            <a:endParaRPr lang="tr-TR" i="1" dirty="0"/>
          </a:p>
          <a:p>
            <a:pPr algn="just"/>
            <a:endParaRPr lang="tr-TR" i="1" dirty="0"/>
          </a:p>
          <a:p>
            <a:pPr algn="just"/>
            <a:endParaRPr lang="tr-TR" i="1" dirty="0"/>
          </a:p>
          <a:p>
            <a:pPr algn="just"/>
            <a:endParaRPr lang="tr-TR" i="1" dirty="0"/>
          </a:p>
          <a:p>
            <a:pPr algn="just"/>
            <a:endParaRPr lang="tr-TR" i="1" dirty="0"/>
          </a:p>
          <a:p>
            <a:pPr algn="just"/>
            <a:endParaRPr lang="tr-TR" i="1" dirty="0"/>
          </a:p>
          <a:p>
            <a:pPr algn="just"/>
            <a:r>
              <a:rPr lang="tr-TR" i="1" dirty="0"/>
              <a:t>Vatan</a:t>
            </a:r>
            <a:r>
              <a:rPr lang="tr-TR" dirty="0"/>
              <a:t>: Ahmet Emin Yalman tarafından çıkartılan gazete, DP’nin yayın organı olarak hareket etmiştir bu dönemde. 40-50 bin civarı tirajı vardır.</a:t>
            </a:r>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7447" y="1384622"/>
            <a:ext cx="6055485" cy="3529483"/>
          </a:xfrm>
          <a:prstGeom prst="rect">
            <a:avLst/>
          </a:prstGeom>
        </p:spPr>
      </p:pic>
    </p:spTree>
    <p:extLst>
      <p:ext uri="{BB962C8B-B14F-4D97-AF65-F5344CB8AC3E}">
        <p14:creationId xmlns:p14="http://schemas.microsoft.com/office/powerpoint/2010/main" val="1165792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Dönemin </a:t>
            </a:r>
            <a:r>
              <a:rPr lang="en-US" dirty="0" err="1"/>
              <a:t>önemli</a:t>
            </a:r>
            <a:r>
              <a:rPr lang="en-US" dirty="0"/>
              <a:t> </a:t>
            </a:r>
            <a:r>
              <a:rPr lang="en-US" dirty="0" err="1"/>
              <a:t>gazeteleri</a:t>
            </a:r>
            <a:r>
              <a:rPr lang="en-US" dirty="0"/>
              <a:t> </a:t>
            </a:r>
            <a:r>
              <a:rPr lang="en-US" dirty="0" err="1"/>
              <a:t>ve</a:t>
            </a:r>
            <a:r>
              <a:rPr lang="en-US" dirty="0"/>
              <a:t> </a:t>
            </a:r>
            <a:r>
              <a:rPr lang="en-US" dirty="0" err="1"/>
              <a:t>gazetecileri</a:t>
            </a:r>
            <a:endParaRPr lang="en-US" dirty="0"/>
          </a:p>
        </p:txBody>
      </p:sp>
      <p:sp>
        <p:nvSpPr>
          <p:cNvPr id="3" name="İçerik Yer Tutucusu 2"/>
          <p:cNvSpPr>
            <a:spLocks noGrp="1"/>
          </p:cNvSpPr>
          <p:nvPr>
            <p:ph idx="1"/>
          </p:nvPr>
        </p:nvSpPr>
        <p:spPr/>
        <p:txBody>
          <a:bodyPr/>
          <a:lstStyle/>
          <a:p>
            <a:r>
              <a:rPr lang="tr-TR" i="1" dirty="0"/>
              <a:t>Ulus</a:t>
            </a:r>
            <a:r>
              <a:rPr lang="tr-TR" dirty="0"/>
              <a:t> (Ankara): Bu dönemde başyazarlığını Falih Rıfkı Atay üstlenmiştir. Kadrosunda Nurullah Ataç, Ahmet Şükrü Esmer, Burhan Belge, Nihat Erim, Mümtaz Faik Fenik, Yavuz Abadan ve Nermin Abadan gibi isimler yer almaktadır. CHP’nin basın organı olduğundan, bu dönemde tek parti yönetiminden sıkılan kitleler karşısında satışı düşmektedir.</a:t>
            </a:r>
          </a:p>
          <a:p>
            <a:endParaRPr lang="tr-TR" dirty="0"/>
          </a:p>
          <a:p>
            <a:r>
              <a:rPr lang="tr-TR" i="1" dirty="0"/>
              <a:t>Zafer</a:t>
            </a:r>
            <a:r>
              <a:rPr lang="tr-TR" dirty="0"/>
              <a:t> (Ankara): 30 Nisan 1949’da yayımlanmaya başlanır. Başyazarı Mümtaz Faik </a:t>
            </a:r>
            <a:r>
              <a:rPr lang="tr-TR" dirty="0" err="1"/>
              <a:t>Fenik’dir</a:t>
            </a:r>
            <a:r>
              <a:rPr lang="tr-TR" dirty="0"/>
              <a:t>. DP’nin resmi sözcülüğünü üstlenecektir. </a:t>
            </a:r>
            <a:endParaRPr lang="en-US" dirty="0"/>
          </a:p>
        </p:txBody>
      </p:sp>
    </p:spTree>
    <p:extLst>
      <p:ext uri="{BB962C8B-B14F-4D97-AF65-F5344CB8AC3E}">
        <p14:creationId xmlns:p14="http://schemas.microsoft.com/office/powerpoint/2010/main" val="2564758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Sol Yayın Organları</a:t>
            </a:r>
            <a:endParaRPr lang="en-US" dirty="0"/>
          </a:p>
        </p:txBody>
      </p:sp>
      <p:sp>
        <p:nvSpPr>
          <p:cNvPr id="3" name="İçerik Yer Tutucusu 2"/>
          <p:cNvSpPr>
            <a:spLocks noGrp="1"/>
          </p:cNvSpPr>
          <p:nvPr>
            <p:ph idx="1"/>
          </p:nvPr>
        </p:nvSpPr>
        <p:spPr>
          <a:xfrm>
            <a:off x="838199" y="1825624"/>
            <a:ext cx="10765666" cy="4691085"/>
          </a:xfrm>
        </p:spPr>
        <p:txBody>
          <a:bodyPr/>
          <a:lstStyle/>
          <a:p>
            <a:r>
              <a:rPr lang="tr-TR" sz="2400" dirty="0"/>
              <a:t>Dönemin başında çekingen olan sol yayınlar, özgürlüklerin giderek arttığı savıyla çeşitli yayınlar çıkarmıştır. Bunlar arasında öne çıkanlar Mehmet Ali Aybar’ı </a:t>
            </a:r>
            <a:r>
              <a:rPr lang="tr-TR" sz="2400" i="1" dirty="0"/>
              <a:t>Zincirli Hürriyet</a:t>
            </a:r>
            <a:r>
              <a:rPr lang="tr-TR" sz="2400" dirty="0"/>
              <a:t>’i; Sabahattin Ali ve Aziz Nesin’in ortak çıkarttıkları ve yazı kadrosunda Rıfat Ilgaz’ın da yer aldığı, 60 bin satış rakamına ulaşan </a:t>
            </a:r>
            <a:r>
              <a:rPr lang="tr-TR" sz="2400" i="1" dirty="0" err="1"/>
              <a:t>Marko</a:t>
            </a:r>
            <a:r>
              <a:rPr lang="tr-TR" sz="2400" i="1" dirty="0"/>
              <a:t> Paşa</a:t>
            </a:r>
            <a:r>
              <a:rPr lang="tr-TR" sz="2400" dirty="0"/>
              <a:t>’dır.</a:t>
            </a:r>
          </a:p>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4849" y="3283833"/>
            <a:ext cx="4482324" cy="3232876"/>
          </a:xfrm>
          <a:prstGeom prst="rect">
            <a:avLst/>
          </a:prstGeom>
        </p:spPr>
      </p:pic>
    </p:spTree>
    <p:extLst>
      <p:ext uri="{BB962C8B-B14F-4D97-AF65-F5344CB8AC3E}">
        <p14:creationId xmlns:p14="http://schemas.microsoft.com/office/powerpoint/2010/main" val="13719820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491</Words>
  <Application>Microsoft Macintosh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Teması</vt:lpstr>
      <vt:lpstr>Çoğulcu demokrasiye geçiş ve basın rejimi</vt:lpstr>
      <vt:lpstr>1946-1950 Basın Rejimi</vt:lpstr>
      <vt:lpstr>PowerPoint Presentation</vt:lpstr>
      <vt:lpstr>PowerPoint Presentation</vt:lpstr>
      <vt:lpstr>Dönemin önemli gazeteleri ve gazetecileri</vt:lpstr>
      <vt:lpstr>Dönemin önemli gazeteleri ve gazetecileri</vt:lpstr>
      <vt:lpstr>Dönemin önemli gazeteleri ve gazetecileri</vt:lpstr>
      <vt:lpstr>Dönemin önemli gazeteleri ve gazetecileri</vt:lpstr>
      <vt:lpstr>Sol Yayın Organları</vt:lpstr>
      <vt:lpstr>Sol Yayın Organları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Çoğulcu demokrasiye geçiş ve basın rejimi</dc:title>
  <dc:creator>Gul</dc:creator>
  <cp:lastModifiedBy>Microsoft Office User</cp:lastModifiedBy>
  <cp:revision>11</cp:revision>
  <dcterms:created xsi:type="dcterms:W3CDTF">2018-08-11T13:01:42Z</dcterms:created>
  <dcterms:modified xsi:type="dcterms:W3CDTF">2020-06-24T18:33:50Z</dcterms:modified>
</cp:coreProperties>
</file>