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9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5257800"/>
          </a:xfrm>
        </p:spPr>
        <p:txBody>
          <a:bodyPr>
            <a:normAutofit/>
          </a:bodyPr>
          <a:lstStyle/>
          <a:p>
            <a:r>
              <a:rPr lang="tr-TR" sz="2400" b="1" dirty="0" smtClean="0">
                <a:latin typeface="Times New Roman" pitchFamily="18" charset="0"/>
                <a:cs typeface="Times New Roman" pitchFamily="18" charset="0"/>
              </a:rPr>
              <a:t>Makro Uygulamada Sosyal Hizmet Uzmanının Özellikleri  </a:t>
            </a:r>
            <a:r>
              <a:rPr lang="tr-TR" sz="2400" dirty="0" smtClean="0">
                <a:latin typeface="Times New Roman" pitchFamily="18" charset="0"/>
                <a:cs typeface="Times New Roman" pitchFamily="18" charset="0"/>
              </a:rPr>
              <a:t/>
            </a:r>
            <a:br>
              <a:rPr lang="tr-TR" sz="2400" dirty="0" smtClean="0">
                <a:latin typeface="Times New Roman" pitchFamily="18" charset="0"/>
                <a:cs typeface="Times New Roman" pitchFamily="18" charset="0"/>
              </a:rPr>
            </a:br>
            <a:r>
              <a:rPr lang="tr-TR" sz="2400" dirty="0" smtClean="0">
                <a:latin typeface="Times New Roman" pitchFamily="18" charset="0"/>
                <a:cs typeface="Times New Roman" pitchFamily="18" charset="0"/>
              </a:rPr>
              <a:t/>
            </a:r>
            <a:br>
              <a:rPr lang="tr-TR" sz="2400" dirty="0" smtClean="0">
                <a:latin typeface="Times New Roman" pitchFamily="18" charset="0"/>
                <a:cs typeface="Times New Roman" pitchFamily="18" charset="0"/>
              </a:rPr>
            </a:br>
            <a:endParaRPr lang="tr-TR"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Makro müdahale;</a:t>
            </a:r>
          </a:p>
          <a:p>
            <a:pPr algn="just">
              <a:buNone/>
            </a:pP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Belirli bir ihtiyaç grubuna, baskı altındaki bir topluluğa ya da toplumsal soruna dair kamuoyunda farkındalık yaratılması,</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 sosyal politika geliştirilmesi,</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hak savunuculuğu,</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yasal düzenlemelerin yapılmasında savunuculuk yapılması,</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sosyal hizmet sisteminin gözden geçirilmesi ve yeniden düzenlenmesini içerir.     </a:t>
            </a:r>
            <a:endParaRPr lang="tr-TR"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r>
              <a:rPr lang="tr-TR" sz="2000" b="1" dirty="0" smtClean="0">
                <a:latin typeface="Times New Roman" pitchFamily="18" charset="0"/>
                <a:cs typeface="Times New Roman" pitchFamily="18" charset="0"/>
              </a:rPr>
              <a:t>Toplum örgütlenmesi</a:t>
            </a:r>
            <a:r>
              <a:rPr lang="tr-TR" sz="2000" dirty="0" smtClean="0">
                <a:latin typeface="Times New Roman" pitchFamily="18" charset="0"/>
                <a:cs typeface="Times New Roman" pitchFamily="18" charset="0"/>
              </a:rPr>
              <a:t>:  Değişimi sağlamak için insanları bir araya getirmek,</a:t>
            </a:r>
          </a:p>
          <a:p>
            <a:pPr algn="just"/>
            <a:endParaRPr lang="tr-TR" sz="2000" dirty="0" smtClean="0">
              <a:latin typeface="Times New Roman" pitchFamily="18" charset="0"/>
              <a:cs typeface="Times New Roman" pitchFamily="18" charset="0"/>
            </a:endParaRPr>
          </a:p>
          <a:p>
            <a:pPr algn="just"/>
            <a:r>
              <a:rPr lang="tr-TR" sz="2000" b="1" dirty="0" smtClean="0">
                <a:latin typeface="Times New Roman" pitchFamily="18" charset="0"/>
                <a:cs typeface="Times New Roman" pitchFamily="18" charset="0"/>
              </a:rPr>
              <a:t>Toplum planlaması</a:t>
            </a:r>
            <a:r>
              <a:rPr lang="tr-TR" sz="2000" dirty="0" smtClean="0">
                <a:latin typeface="Times New Roman" pitchFamily="18" charset="0"/>
                <a:cs typeface="Times New Roman" pitchFamily="18" charset="0"/>
              </a:rPr>
              <a:t>: Çözüm için stratejiler geliştirme</a:t>
            </a:r>
          </a:p>
          <a:p>
            <a:pPr algn="just"/>
            <a:endParaRPr lang="tr-TR" sz="2000" dirty="0" smtClean="0">
              <a:latin typeface="Times New Roman" pitchFamily="18" charset="0"/>
              <a:cs typeface="Times New Roman" pitchFamily="18" charset="0"/>
            </a:endParaRPr>
          </a:p>
          <a:p>
            <a:pPr algn="just"/>
            <a:r>
              <a:rPr lang="tr-TR" sz="2000" b="1" dirty="0" smtClean="0">
                <a:latin typeface="Times New Roman" pitchFamily="18" charset="0"/>
                <a:cs typeface="Times New Roman" pitchFamily="18" charset="0"/>
              </a:rPr>
              <a:t>Toplum kalkınması</a:t>
            </a:r>
            <a:r>
              <a:rPr lang="tr-TR" sz="2000" dirty="0" smtClean="0">
                <a:latin typeface="Times New Roman" pitchFamily="18" charset="0"/>
                <a:cs typeface="Times New Roman" pitchFamily="18" charset="0"/>
              </a:rPr>
              <a:t>:  Sosyal ve ekonomik süreçlere artan bir katılım göstermek</a:t>
            </a:r>
          </a:p>
          <a:p>
            <a:pPr algn="just"/>
            <a:endParaRPr lang="tr-TR" sz="2000" dirty="0" smtClean="0">
              <a:latin typeface="Times New Roman" pitchFamily="18" charset="0"/>
              <a:cs typeface="Times New Roman" pitchFamily="18" charset="0"/>
            </a:endParaRPr>
          </a:p>
          <a:p>
            <a:pPr algn="just"/>
            <a:r>
              <a:rPr lang="tr-TR" sz="2000" b="1" dirty="0" smtClean="0">
                <a:latin typeface="Times New Roman" pitchFamily="18" charset="0"/>
                <a:cs typeface="Times New Roman" pitchFamily="18" charset="0"/>
              </a:rPr>
              <a:t>Toplumsal değişme</a:t>
            </a:r>
            <a:r>
              <a:rPr lang="tr-TR" sz="2000" dirty="0" smtClean="0">
                <a:latin typeface="Times New Roman" pitchFamily="18" charset="0"/>
                <a:cs typeface="Times New Roman" pitchFamily="18" charset="0"/>
              </a:rPr>
              <a:t>: Gereksinim duyulan hizmetleri geliştirme, güç dengesini olandan olmayana doğru değiştirmektir. </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indent="0" algn="just"/>
            <a:endParaRPr lang="tr-TR" sz="2000" dirty="0" smtClean="0">
              <a:latin typeface="Times New Roman" pitchFamily="18" charset="0"/>
              <a:cs typeface="Times New Roman" pitchFamily="18" charset="0"/>
            </a:endParaRPr>
          </a:p>
          <a:p>
            <a:pPr indent="0" algn="just">
              <a:buNone/>
            </a:pPr>
            <a:r>
              <a:rPr lang="tr-TR" sz="2000" b="1" dirty="0" smtClean="0">
                <a:latin typeface="Times New Roman" pitchFamily="18" charset="0"/>
                <a:cs typeface="Times New Roman" pitchFamily="18" charset="0"/>
              </a:rPr>
              <a:t>İnsanları plan oluşturmak için harekete geçirme becerisi</a:t>
            </a:r>
            <a:r>
              <a:rPr lang="tr-TR" sz="2000" dirty="0" smtClean="0">
                <a:latin typeface="Times New Roman" pitchFamily="18" charset="0"/>
                <a:cs typeface="Times New Roman" pitchFamily="18" charset="0"/>
              </a:rPr>
              <a:t>:  Bu beceri liderlik rolü ile de ilgilidir. Çevremizdeki bireylerin bir sorunun farkına varması ve o soruna dair eylem geliştirebilmeleri için farkındalık yaratma ve örgütleme gibi etkinlikleri iyi yürütebilme becerisidir. Bu beceri iletişim becerileri ile çok yakından ilgilidir.</a:t>
            </a:r>
          </a:p>
          <a:p>
            <a:pPr indent="0" algn="just">
              <a:buNone/>
            </a:pPr>
            <a:endParaRPr lang="tr-TR" sz="2000" dirty="0" smtClean="0">
              <a:latin typeface="Times New Roman" pitchFamily="18" charset="0"/>
              <a:cs typeface="Times New Roman" pitchFamily="18" charset="0"/>
            </a:endParaRPr>
          </a:p>
          <a:p>
            <a:pPr indent="0" algn="just">
              <a:buNone/>
            </a:pPr>
            <a:r>
              <a:rPr lang="tr-TR" sz="2000" b="1" dirty="0" smtClean="0">
                <a:latin typeface="Times New Roman" pitchFamily="18" charset="0"/>
                <a:cs typeface="Times New Roman" pitchFamily="18" charset="0"/>
              </a:rPr>
              <a:t>Planlayıcılara ve politika yapıcılara toplum liderlerine ulaşma becerisi</a:t>
            </a:r>
            <a:r>
              <a:rPr lang="tr-TR" sz="2000" dirty="0" smtClean="0">
                <a:latin typeface="Times New Roman" pitchFamily="18" charset="0"/>
                <a:cs typeface="Times New Roman" pitchFamily="18" charset="0"/>
              </a:rPr>
              <a:t>. Karar verme mekanizmalarındaki kişilere ulaşma becerisidir. Bu beceri mikro ve mezzo becerilerin bir harmanıdır. Hem kurumlar arasında iyi iletişim kurabilmeyi hem de resmi görüşmelerde bireyler arasında iyi iletişim kurabilmeyi içerir.</a:t>
            </a:r>
          </a:p>
          <a:p>
            <a:pPr indent="0" algn="just">
              <a:buNone/>
            </a:pPr>
            <a:endParaRPr lang="tr-TR"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indent="0" algn="just"/>
            <a:endParaRPr lang="tr-TR" sz="2000" dirty="0" smtClean="0">
              <a:latin typeface="Times New Roman" pitchFamily="18" charset="0"/>
              <a:cs typeface="Times New Roman" pitchFamily="18" charset="0"/>
            </a:endParaRPr>
          </a:p>
          <a:p>
            <a:pPr indent="0" algn="just"/>
            <a:endParaRPr lang="tr-TR" sz="2000" dirty="0" smtClean="0">
              <a:latin typeface="Times New Roman" pitchFamily="18" charset="0"/>
              <a:cs typeface="Times New Roman" pitchFamily="18" charset="0"/>
            </a:endParaRPr>
          </a:p>
          <a:p>
            <a:pPr indent="0" algn="just">
              <a:buNone/>
            </a:pPr>
            <a:r>
              <a:rPr lang="tr-TR" sz="2000" b="1" dirty="0" smtClean="0">
                <a:latin typeface="Times New Roman" pitchFamily="18" charset="0"/>
                <a:cs typeface="Times New Roman" pitchFamily="18" charset="0"/>
              </a:rPr>
              <a:t>Fon oluşturma becerisi</a:t>
            </a:r>
            <a:r>
              <a:rPr lang="tr-TR" sz="2000" dirty="0" smtClean="0">
                <a:latin typeface="Times New Roman" pitchFamily="18" charset="0"/>
                <a:cs typeface="Times New Roman" pitchFamily="18" charset="0"/>
              </a:rPr>
              <a:t>: Çalışma alanımızla ilgili var olan fonlardan ve başvuru ve temin koşullarını iyi bilmek, çalışma alanımızda kullanılabilmesi için yerel kaynakları harekete geçirmek ve böylece yeni fonların oluşmasına önayak olmaktır.</a:t>
            </a:r>
          </a:p>
          <a:p>
            <a:pPr indent="0" algn="just">
              <a:buNone/>
            </a:pPr>
            <a:endParaRPr lang="tr-TR" sz="2000" dirty="0" smtClean="0">
              <a:latin typeface="Times New Roman" pitchFamily="18" charset="0"/>
              <a:cs typeface="Times New Roman" pitchFamily="18" charset="0"/>
            </a:endParaRPr>
          </a:p>
          <a:p>
            <a:pPr indent="0" algn="just">
              <a:buNone/>
            </a:pPr>
            <a:r>
              <a:rPr lang="tr-TR" sz="2000" b="1" dirty="0" smtClean="0">
                <a:latin typeface="Times New Roman" pitchFamily="18" charset="0"/>
                <a:cs typeface="Times New Roman" pitchFamily="18" charset="0"/>
              </a:rPr>
              <a:t>Savunuculuk ve sözcülük yapma becerisi</a:t>
            </a:r>
            <a:r>
              <a:rPr lang="tr-TR" sz="2000" dirty="0" smtClean="0">
                <a:latin typeface="Times New Roman" pitchFamily="18" charset="0"/>
                <a:cs typeface="Times New Roman" pitchFamily="18" charset="0"/>
              </a:rPr>
              <a:t>: Kendini yeterince iyi ifade edemeyen ya da kendini ifade etme araçlarından yoksun birey ve toplulukların sözcülüğünü yapabilmektir. Bunun için hem söz konusu ezilen birey ve toplulukları anlamak, tanımak, ihtiyaç ve taleplerine kulak vermek hem de karar alma mekanizmalarının işitme yollarını iyi bilmek gerekir.</a:t>
            </a:r>
          </a:p>
          <a:p>
            <a:pPr indent="0" algn="just">
              <a:buNone/>
            </a:pPr>
            <a:endParaRPr lang="tr-TR"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r>
              <a:rPr lang="tr-TR" sz="2000" b="1" dirty="0" smtClean="0">
                <a:latin typeface="Times New Roman" pitchFamily="18" charset="0"/>
                <a:cs typeface="Times New Roman" pitchFamily="18" charset="0"/>
              </a:rPr>
              <a:t>Düzenleme (organizasyon) yapabilme becerisi</a:t>
            </a:r>
            <a:r>
              <a:rPr lang="tr-TR" sz="2000" dirty="0" smtClean="0">
                <a:latin typeface="Times New Roman" pitchFamily="18" charset="0"/>
                <a:cs typeface="Times New Roman" pitchFamily="18" charset="0"/>
              </a:rPr>
              <a:t>: Bir olay, kampanya ya da etkinliği düzenleyebilme becerisidir. Bu ilgili konunun başarıyla yürütülmesi, sürdürülmesi ve etkin olması için çok önemlidir.</a:t>
            </a:r>
          </a:p>
          <a:p>
            <a:pPr algn="just"/>
            <a:endParaRPr lang="tr-TR"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303</Words>
  <Application>Microsoft Office PowerPoint</Application>
  <PresentationFormat>Ekran Gösterisi (4:3)</PresentationFormat>
  <Paragraphs>35</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Office Theme</vt:lpstr>
      <vt:lpstr>Makro Uygulamada Sosyal Hizmet Uzmanının Özellikleri    </vt:lpstr>
      <vt:lpstr>Slayt 2</vt:lpstr>
      <vt:lpstr>Slayt 3</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Makro Uygulamada Sosyal Hizmet Uzmanının Rolleri</dc:title>
  <dc:creator>ceylan</dc:creator>
  <cp:lastModifiedBy>sbf</cp:lastModifiedBy>
  <cp:revision>28</cp:revision>
  <dcterms:created xsi:type="dcterms:W3CDTF">2006-08-16T00:00:00Z</dcterms:created>
  <dcterms:modified xsi:type="dcterms:W3CDTF">2017-03-10T08:03:17Z</dcterms:modified>
</cp:coreProperties>
</file>