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6" r:id="rId1"/>
  </p:sldMasterIdLst>
  <p:sldIdLst>
    <p:sldId id="256" r:id="rId2"/>
    <p:sldId id="265" r:id="rId3"/>
    <p:sldId id="257" r:id="rId4"/>
    <p:sldId id="258" r:id="rId5"/>
    <p:sldId id="259" r:id="rId6"/>
    <p:sldId id="260" r:id="rId7"/>
    <p:sldId id="261" r:id="rId8"/>
    <p:sldId id="262" r:id="rId9"/>
    <p:sldId id="263" r:id="rId10"/>
    <p:sldId id="264"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76" d="100"/>
          <a:sy n="76" d="100"/>
        </p:scale>
        <p:origin x="714" y="1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5C565E1-4ABF-49C5-A4D7-87A9DF4E78FD}" type="datetimeFigureOut">
              <a:rPr lang="tr-TR" smtClean="0"/>
              <a:t>9.05.2020</a:t>
            </a:fld>
            <a:endParaRPr lang="tr-TR"/>
          </a:p>
        </p:txBody>
      </p:sp>
      <p:sp>
        <p:nvSpPr>
          <p:cNvPr id="5" name="Footer Placeholder 4"/>
          <p:cNvSpPr>
            <a:spLocks noGrp="1"/>
          </p:cNvSpPr>
          <p:nvPr>
            <p:ph type="ftr" sz="quarter" idx="11"/>
          </p:nvPr>
        </p:nvSpPr>
        <p:spPr>
          <a:xfrm>
            <a:off x="5332412" y="5883275"/>
            <a:ext cx="4324044" cy="365125"/>
          </a:xfrm>
        </p:spPr>
        <p:txBody>
          <a:bodyPr/>
          <a:lstStyle/>
          <a:p>
            <a:endParaRPr lang="tr-TR"/>
          </a:p>
        </p:txBody>
      </p:sp>
      <p:sp>
        <p:nvSpPr>
          <p:cNvPr id="6" name="Slide Number Placeholder 5"/>
          <p:cNvSpPr>
            <a:spLocks noGrp="1"/>
          </p:cNvSpPr>
          <p:nvPr>
            <p:ph type="sldNum" sz="quarter" idx="12"/>
          </p:nvPr>
        </p:nvSpPr>
        <p:spPr/>
        <p:txBody>
          <a:bodyPr/>
          <a:lstStyle/>
          <a:p>
            <a:fld id="{18CD6877-E1DC-42B9-8586-AC090ABA59F8}" type="slidenum">
              <a:rPr lang="tr-TR" smtClean="0"/>
              <a:t>‹#›</a:t>
            </a:fld>
            <a:endParaRPr lang="tr-TR"/>
          </a:p>
        </p:txBody>
      </p:sp>
    </p:spTree>
    <p:extLst>
      <p:ext uri="{BB962C8B-B14F-4D97-AF65-F5344CB8AC3E}">
        <p14:creationId xmlns:p14="http://schemas.microsoft.com/office/powerpoint/2010/main" val="3767711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B5C565E1-4ABF-49C5-A4D7-87A9DF4E78FD}"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8CD6877-E1DC-42B9-8586-AC090ABA59F8}" type="slidenum">
              <a:rPr lang="tr-TR" smtClean="0"/>
              <a:t>‹#›</a:t>
            </a:fld>
            <a:endParaRPr lang="tr-TR"/>
          </a:p>
        </p:txBody>
      </p:sp>
    </p:spTree>
    <p:extLst>
      <p:ext uri="{BB962C8B-B14F-4D97-AF65-F5344CB8AC3E}">
        <p14:creationId xmlns:p14="http://schemas.microsoft.com/office/powerpoint/2010/main" val="18605871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B5C565E1-4ABF-49C5-A4D7-87A9DF4E78FD}"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8CD6877-E1DC-42B9-8586-AC090ABA59F8}" type="slidenum">
              <a:rPr lang="tr-TR" smtClean="0"/>
              <a:t>‹#›</a:t>
            </a:fld>
            <a:endParaRPr lang="tr-TR"/>
          </a:p>
        </p:txBody>
      </p:sp>
    </p:spTree>
    <p:extLst>
      <p:ext uri="{BB962C8B-B14F-4D97-AF65-F5344CB8AC3E}">
        <p14:creationId xmlns:p14="http://schemas.microsoft.com/office/powerpoint/2010/main" val="24067295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tr-TR"/>
              <a:t>Asıl başlık stilini düzenlemek için tıklayın</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B5C565E1-4ABF-49C5-A4D7-87A9DF4E78FD}"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8CD6877-E1DC-42B9-8586-AC090ABA59F8}" type="slidenum">
              <a:rPr lang="tr-TR" smtClean="0"/>
              <a:t>‹#›</a:t>
            </a:fld>
            <a:endParaRPr lang="tr-TR"/>
          </a:p>
        </p:txBody>
      </p:sp>
    </p:spTree>
    <p:extLst>
      <p:ext uri="{BB962C8B-B14F-4D97-AF65-F5344CB8AC3E}">
        <p14:creationId xmlns:p14="http://schemas.microsoft.com/office/powerpoint/2010/main" val="18371811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B5C565E1-4ABF-49C5-A4D7-87A9DF4E78FD}"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8CD6877-E1DC-42B9-8586-AC090ABA59F8}" type="slidenum">
              <a:rPr lang="tr-TR" smtClean="0"/>
              <a:t>‹#›</a:t>
            </a:fld>
            <a:endParaRPr lang="tr-TR"/>
          </a:p>
        </p:txBody>
      </p:sp>
    </p:spTree>
    <p:extLst>
      <p:ext uri="{BB962C8B-B14F-4D97-AF65-F5344CB8AC3E}">
        <p14:creationId xmlns:p14="http://schemas.microsoft.com/office/powerpoint/2010/main" val="18710010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tr-TR"/>
              <a:t>Asıl başlık stilini düzenlemek için tıklayın</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tr-TR"/>
              <a:t>Asıl metin stillerini düzenlemek için tıklayın</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B5C565E1-4ABF-49C5-A4D7-87A9DF4E78FD}"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8CD6877-E1DC-42B9-8586-AC090ABA59F8}" type="slidenum">
              <a:rPr lang="tr-TR" smtClean="0"/>
              <a:t>‹#›</a:t>
            </a:fld>
            <a:endParaRPr lang="tr-TR"/>
          </a:p>
        </p:txBody>
      </p:sp>
    </p:spTree>
    <p:extLst>
      <p:ext uri="{BB962C8B-B14F-4D97-AF65-F5344CB8AC3E}">
        <p14:creationId xmlns:p14="http://schemas.microsoft.com/office/powerpoint/2010/main" val="319777074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tr-TR"/>
              <a:t>Asıl başlık stilini düzenlemek için tıklayın</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tr-TR"/>
              <a:t>Asıl metin stillerini düzenlemek için tıklayın</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B5C565E1-4ABF-49C5-A4D7-87A9DF4E78FD}"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8CD6877-E1DC-42B9-8586-AC090ABA59F8}" type="slidenum">
              <a:rPr lang="tr-TR" smtClean="0"/>
              <a:t>‹#›</a:t>
            </a:fld>
            <a:endParaRPr lang="tr-TR"/>
          </a:p>
        </p:txBody>
      </p:sp>
    </p:spTree>
    <p:extLst>
      <p:ext uri="{BB962C8B-B14F-4D97-AF65-F5344CB8AC3E}">
        <p14:creationId xmlns:p14="http://schemas.microsoft.com/office/powerpoint/2010/main" val="135122488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5C565E1-4ABF-49C5-A4D7-87A9DF4E78FD}"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8CD6877-E1DC-42B9-8586-AC090ABA59F8}" type="slidenum">
              <a:rPr lang="tr-TR" smtClean="0"/>
              <a:t>‹#›</a:t>
            </a:fld>
            <a:endParaRPr lang="tr-TR"/>
          </a:p>
        </p:txBody>
      </p:sp>
    </p:spTree>
    <p:extLst>
      <p:ext uri="{BB962C8B-B14F-4D97-AF65-F5344CB8AC3E}">
        <p14:creationId xmlns:p14="http://schemas.microsoft.com/office/powerpoint/2010/main" val="229739466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5C565E1-4ABF-49C5-A4D7-87A9DF4E78FD}"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8CD6877-E1DC-42B9-8586-AC090ABA59F8}" type="slidenum">
              <a:rPr lang="tr-TR" smtClean="0"/>
              <a:t>‹#›</a:t>
            </a:fld>
            <a:endParaRPr lang="tr-TR"/>
          </a:p>
        </p:txBody>
      </p:sp>
    </p:spTree>
    <p:extLst>
      <p:ext uri="{BB962C8B-B14F-4D97-AF65-F5344CB8AC3E}">
        <p14:creationId xmlns:p14="http://schemas.microsoft.com/office/powerpoint/2010/main" val="36794484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ctr"/>
          <a:lstStyle>
            <a:lvl1pPr>
              <a:buClr>
                <a:schemeClr val="accent1">
                  <a:lumMod val="75000"/>
                </a:schemeClr>
              </a:buClr>
              <a:defRPr/>
            </a:lvl1pPr>
            <a:lvl2pPr>
              <a:buClr>
                <a:schemeClr val="accent1">
                  <a:lumMod val="75000"/>
                </a:schemeClr>
              </a:buClr>
              <a:defRPr/>
            </a:lvl2pPr>
            <a:lvl3pPr>
              <a:buClr>
                <a:schemeClr val="accent1">
                  <a:lumMod val="75000"/>
                </a:schemeClr>
              </a:buClr>
              <a:defRPr/>
            </a:lvl3pPr>
            <a:lvl4pPr>
              <a:buClr>
                <a:schemeClr val="accent1">
                  <a:lumMod val="75000"/>
                </a:schemeClr>
              </a:buClr>
              <a:defRPr/>
            </a:lvl4pPr>
            <a:lvl5pPr>
              <a:buClr>
                <a:schemeClr val="accent1">
                  <a:lumMod val="75000"/>
                </a:schemeClr>
              </a:buClr>
              <a:defRPr/>
            </a:lvl5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5C565E1-4ABF-49C5-A4D7-87A9DF4E78FD}"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a:xfrm>
            <a:off x="10951856" y="5867131"/>
            <a:ext cx="551167" cy="365125"/>
          </a:xfrm>
        </p:spPr>
        <p:txBody>
          <a:bodyPr/>
          <a:lstStyle/>
          <a:p>
            <a:fld id="{18CD6877-E1DC-42B9-8586-AC090ABA59F8}" type="slidenum">
              <a:rPr lang="tr-TR" smtClean="0"/>
              <a:t>‹#›</a:t>
            </a:fld>
            <a:endParaRPr lang="tr-TR"/>
          </a:p>
        </p:txBody>
      </p:sp>
    </p:spTree>
    <p:extLst>
      <p:ext uri="{BB962C8B-B14F-4D97-AF65-F5344CB8AC3E}">
        <p14:creationId xmlns:p14="http://schemas.microsoft.com/office/powerpoint/2010/main" val="16666477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B5C565E1-4ABF-49C5-A4D7-87A9DF4E78FD}"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8CD6877-E1DC-42B9-8586-AC090ABA59F8}" type="slidenum">
              <a:rPr lang="tr-TR" smtClean="0"/>
              <a:t>‹#›</a:t>
            </a:fld>
            <a:endParaRPr lang="tr-TR"/>
          </a:p>
        </p:txBody>
      </p:sp>
    </p:spTree>
    <p:extLst>
      <p:ext uri="{BB962C8B-B14F-4D97-AF65-F5344CB8AC3E}">
        <p14:creationId xmlns:p14="http://schemas.microsoft.com/office/powerpoint/2010/main" val="36069576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B5C565E1-4ABF-49C5-A4D7-87A9DF4E78FD}"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8CD6877-E1DC-42B9-8586-AC090ABA59F8}" type="slidenum">
              <a:rPr lang="tr-TR" smtClean="0"/>
              <a:t>‹#›</a:t>
            </a:fld>
            <a:endParaRPr lang="tr-TR"/>
          </a:p>
        </p:txBody>
      </p:sp>
    </p:spTree>
    <p:extLst>
      <p:ext uri="{BB962C8B-B14F-4D97-AF65-F5344CB8AC3E}">
        <p14:creationId xmlns:p14="http://schemas.microsoft.com/office/powerpoint/2010/main" val="3962762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484311" y="3335337"/>
            <a:ext cx="4895056" cy="2455862"/>
          </a:xfrm>
        </p:spPr>
        <p:txBody>
          <a:bodyPr anchor="t">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B5C565E1-4ABF-49C5-A4D7-87A9DF4E78FD}" type="datetimeFigureOut">
              <a:rPr lang="tr-TR" smtClean="0"/>
              <a:t>9.05.2020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18CD6877-E1DC-42B9-8586-AC090ABA59F8}" type="slidenum">
              <a:rPr lang="tr-TR" smtClean="0"/>
              <a:t>‹#›</a:t>
            </a:fld>
            <a:endParaRPr lang="tr-TR"/>
          </a:p>
        </p:txBody>
      </p:sp>
    </p:spTree>
    <p:extLst>
      <p:ext uri="{BB962C8B-B14F-4D97-AF65-F5344CB8AC3E}">
        <p14:creationId xmlns:p14="http://schemas.microsoft.com/office/powerpoint/2010/main" val="27080579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B5C565E1-4ABF-49C5-A4D7-87A9DF4E78FD}" type="datetimeFigureOut">
              <a:rPr lang="tr-TR" smtClean="0"/>
              <a:t>9.05.2020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18CD6877-E1DC-42B9-8586-AC090ABA59F8}" type="slidenum">
              <a:rPr lang="tr-TR" smtClean="0"/>
              <a:t>‹#›</a:t>
            </a:fld>
            <a:endParaRPr lang="tr-TR"/>
          </a:p>
        </p:txBody>
      </p:sp>
    </p:spTree>
    <p:extLst>
      <p:ext uri="{BB962C8B-B14F-4D97-AF65-F5344CB8AC3E}">
        <p14:creationId xmlns:p14="http://schemas.microsoft.com/office/powerpoint/2010/main" val="6675849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5C565E1-4ABF-49C5-A4D7-87A9DF4E78FD}" type="datetimeFigureOut">
              <a:rPr lang="tr-TR" smtClean="0"/>
              <a:t>9.05.2020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18CD6877-E1DC-42B9-8586-AC090ABA59F8}" type="slidenum">
              <a:rPr lang="tr-TR" smtClean="0"/>
              <a:t>‹#›</a:t>
            </a:fld>
            <a:endParaRPr lang="tr-TR"/>
          </a:p>
        </p:txBody>
      </p:sp>
    </p:spTree>
    <p:extLst>
      <p:ext uri="{BB962C8B-B14F-4D97-AF65-F5344CB8AC3E}">
        <p14:creationId xmlns:p14="http://schemas.microsoft.com/office/powerpoint/2010/main" val="34628126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tr-TR"/>
              <a:t>Asıl başlık stilini düzenlemek için tıklayın</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B5C565E1-4ABF-49C5-A4D7-87A9DF4E78FD}"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8CD6877-E1DC-42B9-8586-AC090ABA59F8}" type="slidenum">
              <a:rPr lang="tr-TR" smtClean="0"/>
              <a:t>‹#›</a:t>
            </a:fld>
            <a:endParaRPr lang="tr-TR"/>
          </a:p>
        </p:txBody>
      </p:sp>
    </p:spTree>
    <p:extLst>
      <p:ext uri="{BB962C8B-B14F-4D97-AF65-F5344CB8AC3E}">
        <p14:creationId xmlns:p14="http://schemas.microsoft.com/office/powerpoint/2010/main" val="41943899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tr-TR"/>
              <a:t>Asıl başlık stilini düzenlemek için tıklayın</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B5C565E1-4ABF-49C5-A4D7-87A9DF4E78FD}"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8CD6877-E1DC-42B9-8586-AC090ABA59F8}" type="slidenum">
              <a:rPr lang="tr-TR" smtClean="0"/>
              <a:t>‹#›</a:t>
            </a:fld>
            <a:endParaRPr lang="tr-TR"/>
          </a:p>
        </p:txBody>
      </p:sp>
    </p:spTree>
    <p:extLst>
      <p:ext uri="{BB962C8B-B14F-4D97-AF65-F5344CB8AC3E}">
        <p14:creationId xmlns:p14="http://schemas.microsoft.com/office/powerpoint/2010/main" val="39849720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srcRect/>
          <a:tile tx="0" ty="0" sx="100000" sy="100000" flip="none" algn="tl"/>
        </a:blipFill>
        <a:effectLst/>
      </p:bgPr>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5C565E1-4ABF-49C5-A4D7-87A9DF4E78FD}" type="datetimeFigureOut">
              <a:rPr lang="tr-TR" smtClean="0"/>
              <a:t>9.05.2020</a:t>
            </a:fld>
            <a:endParaRPr lang="tr-TR"/>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tr-TR"/>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18CD6877-E1DC-42B9-8586-AC090ABA59F8}" type="slidenum">
              <a:rPr lang="tr-TR" smtClean="0"/>
              <a:t>‹#›</a:t>
            </a:fld>
            <a:endParaRPr lang="tr-TR"/>
          </a:p>
        </p:txBody>
      </p:sp>
    </p:spTree>
    <p:extLst>
      <p:ext uri="{BB962C8B-B14F-4D97-AF65-F5344CB8AC3E}">
        <p14:creationId xmlns:p14="http://schemas.microsoft.com/office/powerpoint/2010/main" val="3955096645"/>
      </p:ext>
    </p:extLst>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 id="2147483828" r:id="rId12"/>
    <p:sldLayoutId id="2147483829" r:id="rId13"/>
    <p:sldLayoutId id="2147483830" r:id="rId14"/>
    <p:sldLayoutId id="2147483831" r:id="rId15"/>
    <p:sldLayoutId id="2147483832" r:id="rId16"/>
    <p:sldLayoutId id="2147483833"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2AB71BB-ADFB-4C7F-AB8D-89D26001506F}"/>
              </a:ext>
            </a:extLst>
          </p:cNvPr>
          <p:cNvSpPr>
            <a:spLocks noGrp="1"/>
          </p:cNvSpPr>
          <p:nvPr>
            <p:ph type="ctrTitle"/>
          </p:nvPr>
        </p:nvSpPr>
        <p:spPr>
          <a:xfrm>
            <a:off x="3327400" y="431801"/>
            <a:ext cx="6019800" cy="2489200"/>
          </a:xfrm>
        </p:spPr>
        <p:txBody>
          <a:bodyPr>
            <a:normAutofit fontScale="90000"/>
          </a:bodyPr>
          <a:lstStyle/>
          <a:p>
            <a:pPr algn="ctr"/>
            <a:br>
              <a:rPr lang="tr-TR" sz="2400" dirty="0">
                <a:solidFill>
                  <a:schemeClr val="accent2">
                    <a:lumMod val="50000"/>
                  </a:schemeClr>
                </a:solidFill>
                <a:latin typeface="Comic Sans MS" panose="030F0702030302020204" pitchFamily="66" charset="0"/>
                <a:ea typeface="BIZ UDMincho Medium" panose="02020500000000000000" pitchFamily="17" charset="-128"/>
              </a:rPr>
            </a:br>
            <a:r>
              <a:rPr lang="tr-TR" sz="2700" dirty="0">
                <a:solidFill>
                  <a:schemeClr val="accent2">
                    <a:lumMod val="50000"/>
                  </a:schemeClr>
                </a:solidFill>
                <a:latin typeface="Comic Sans MS" panose="030F0702030302020204" pitchFamily="66" charset="0"/>
                <a:ea typeface="BIZ UDMincho Medium" panose="02020500000000000000" pitchFamily="17" charset="-128"/>
              </a:rPr>
              <a:t>HİN 426 Hint Efsaneleri</a:t>
            </a:r>
            <a:br>
              <a:rPr lang="tr-TR" sz="2700" dirty="0">
                <a:solidFill>
                  <a:schemeClr val="accent2">
                    <a:lumMod val="50000"/>
                  </a:schemeClr>
                </a:solidFill>
                <a:latin typeface="Comic Sans MS" panose="030F0702030302020204" pitchFamily="66" charset="0"/>
                <a:ea typeface="BIZ UDMincho Medium" panose="02020500000000000000" pitchFamily="17" charset="-128"/>
              </a:rPr>
            </a:br>
            <a:br>
              <a:rPr lang="tr-TR" sz="2700" dirty="0">
                <a:solidFill>
                  <a:schemeClr val="accent2">
                    <a:lumMod val="50000"/>
                  </a:schemeClr>
                </a:solidFill>
                <a:latin typeface="Comic Sans MS" panose="030F0702030302020204" pitchFamily="66" charset="0"/>
                <a:ea typeface="BIZ UDMincho Medium" panose="02020500000000000000" pitchFamily="17" charset="-128"/>
              </a:rPr>
            </a:br>
            <a:r>
              <a:rPr lang="tr-TR" sz="2700" dirty="0">
                <a:solidFill>
                  <a:schemeClr val="accent2">
                    <a:lumMod val="50000"/>
                  </a:schemeClr>
                </a:solidFill>
                <a:latin typeface="Comic Sans MS" panose="030F0702030302020204" pitchFamily="66" charset="0"/>
                <a:ea typeface="BIZ UDMincho Medium" panose="02020500000000000000" pitchFamily="17" charset="-128"/>
              </a:rPr>
              <a:t>Vena Efsanesi</a:t>
            </a:r>
            <a:br>
              <a:rPr lang="tr-TR" sz="2700" dirty="0">
                <a:solidFill>
                  <a:schemeClr val="accent2">
                    <a:lumMod val="50000"/>
                  </a:schemeClr>
                </a:solidFill>
                <a:latin typeface="Comic Sans MS" panose="030F0702030302020204" pitchFamily="66" charset="0"/>
                <a:ea typeface="BIZ UDMincho Medium" panose="02020500000000000000" pitchFamily="17" charset="-128"/>
              </a:rPr>
            </a:br>
            <a:r>
              <a:rPr lang="tr-TR" sz="2700" dirty="0">
                <a:solidFill>
                  <a:schemeClr val="accent2">
                    <a:lumMod val="50000"/>
                  </a:schemeClr>
                </a:solidFill>
                <a:latin typeface="Comic Sans MS" panose="030F0702030302020204" pitchFamily="66" charset="0"/>
                <a:ea typeface="BIZ UDMincho Medium" panose="02020500000000000000" pitchFamily="17" charset="-128"/>
              </a:rPr>
              <a:t>(</a:t>
            </a:r>
            <a:r>
              <a:rPr lang="tr-TR" sz="2700" dirty="0" err="1">
                <a:solidFill>
                  <a:schemeClr val="accent2">
                    <a:lumMod val="50000"/>
                  </a:schemeClr>
                </a:solidFill>
                <a:latin typeface="Comic Sans MS" panose="030F0702030302020204" pitchFamily="66" charset="0"/>
                <a:ea typeface="BIZ UDMincho Medium" panose="02020500000000000000" pitchFamily="17" charset="-128"/>
              </a:rPr>
              <a:t>Vishnu</a:t>
            </a:r>
            <a:r>
              <a:rPr lang="tr-TR" sz="2700" dirty="0">
                <a:solidFill>
                  <a:schemeClr val="accent2">
                    <a:lumMod val="50000"/>
                  </a:schemeClr>
                </a:solidFill>
                <a:latin typeface="Comic Sans MS" panose="030F0702030302020204" pitchFamily="66" charset="0"/>
                <a:ea typeface="BIZ UDMincho Medium" panose="02020500000000000000" pitchFamily="17" charset="-128"/>
              </a:rPr>
              <a:t> </a:t>
            </a:r>
            <a:r>
              <a:rPr lang="tr-TR" sz="2700" dirty="0" err="1">
                <a:solidFill>
                  <a:schemeClr val="accent2">
                    <a:lumMod val="50000"/>
                  </a:schemeClr>
                </a:solidFill>
                <a:latin typeface="Comic Sans MS" panose="030F0702030302020204" pitchFamily="66" charset="0"/>
                <a:ea typeface="BIZ UDMincho Medium" panose="02020500000000000000" pitchFamily="17" charset="-128"/>
              </a:rPr>
              <a:t>Purana</a:t>
            </a:r>
            <a:r>
              <a:rPr lang="tr-TR" sz="2700" dirty="0">
                <a:solidFill>
                  <a:schemeClr val="accent2">
                    <a:lumMod val="50000"/>
                  </a:schemeClr>
                </a:solidFill>
                <a:latin typeface="Comic Sans MS" panose="030F0702030302020204" pitchFamily="66" charset="0"/>
                <a:ea typeface="BIZ UDMincho Medium" panose="02020500000000000000" pitchFamily="17" charset="-128"/>
              </a:rPr>
              <a:t>)</a:t>
            </a:r>
            <a:br>
              <a:rPr lang="tr-TR" sz="2700" dirty="0">
                <a:solidFill>
                  <a:schemeClr val="accent2">
                    <a:lumMod val="50000"/>
                  </a:schemeClr>
                </a:solidFill>
                <a:latin typeface="Comic Sans MS" panose="030F0702030302020204" pitchFamily="66" charset="0"/>
                <a:ea typeface="BIZ UDMincho Medium" panose="02020500000000000000" pitchFamily="17" charset="-128"/>
              </a:rPr>
            </a:br>
            <a:br>
              <a:rPr lang="tr-TR" sz="2700" dirty="0">
                <a:solidFill>
                  <a:schemeClr val="accent2">
                    <a:lumMod val="50000"/>
                  </a:schemeClr>
                </a:solidFill>
                <a:latin typeface="Comic Sans MS" panose="030F0702030302020204" pitchFamily="66" charset="0"/>
                <a:ea typeface="BIZ UDMincho Medium" panose="02020500000000000000" pitchFamily="17" charset="-128"/>
              </a:rPr>
            </a:br>
            <a:r>
              <a:rPr lang="tr-TR" sz="2700" dirty="0">
                <a:solidFill>
                  <a:schemeClr val="accent2">
                    <a:lumMod val="50000"/>
                  </a:schemeClr>
                </a:solidFill>
                <a:latin typeface="Comic Sans MS" panose="030F0702030302020204" pitchFamily="66" charset="0"/>
                <a:ea typeface="BIZ UDMincho Medium" panose="02020500000000000000" pitchFamily="17" charset="-128"/>
              </a:rPr>
              <a:t>9. Hafta</a:t>
            </a:r>
          </a:p>
        </p:txBody>
      </p:sp>
      <p:sp>
        <p:nvSpPr>
          <p:cNvPr id="3" name="Alt Başlık 2">
            <a:extLst>
              <a:ext uri="{FF2B5EF4-FFF2-40B4-BE49-F238E27FC236}">
                <a16:creationId xmlns:a16="http://schemas.microsoft.com/office/drawing/2014/main" id="{E5BB8458-E9EF-41AA-8FE2-AB6984CA54D7}"/>
              </a:ext>
            </a:extLst>
          </p:cNvPr>
          <p:cNvSpPr>
            <a:spLocks noGrp="1"/>
          </p:cNvSpPr>
          <p:nvPr>
            <p:ph type="subTitle" idx="1"/>
          </p:nvPr>
        </p:nvSpPr>
        <p:spPr>
          <a:xfrm>
            <a:off x="1069848" y="3556000"/>
            <a:ext cx="9521952" cy="2095500"/>
          </a:xfrm>
        </p:spPr>
        <p:txBody>
          <a:bodyPr>
            <a:normAutofit/>
          </a:bodyPr>
          <a:lstStyle/>
          <a:p>
            <a:r>
              <a:rPr lang="tr-TR" sz="1800" dirty="0">
                <a:solidFill>
                  <a:schemeClr val="accent2">
                    <a:lumMod val="50000"/>
                  </a:schemeClr>
                </a:solidFill>
                <a:latin typeface="Comic Sans MS" panose="030F0702030302020204" pitchFamily="66" charset="0"/>
              </a:rPr>
              <a:t>Prof. Dr. H. Derya CAN</a:t>
            </a:r>
          </a:p>
          <a:p>
            <a:r>
              <a:rPr lang="tr-TR" sz="1800" dirty="0">
                <a:solidFill>
                  <a:schemeClr val="accent2">
                    <a:lumMod val="50000"/>
                  </a:schemeClr>
                </a:solidFill>
                <a:latin typeface="Comic Sans MS" panose="030F0702030302020204" pitchFamily="66" charset="0"/>
              </a:rPr>
              <a:t>Ankara Üniversitesi</a:t>
            </a:r>
          </a:p>
          <a:p>
            <a:r>
              <a:rPr lang="tr-TR" sz="1800" dirty="0">
                <a:solidFill>
                  <a:schemeClr val="accent2">
                    <a:lumMod val="50000"/>
                  </a:schemeClr>
                </a:solidFill>
                <a:latin typeface="Comic Sans MS" panose="030F0702030302020204" pitchFamily="66" charset="0"/>
              </a:rPr>
              <a:t>Dil ve Tarih-Coğrafya Fakültesi</a:t>
            </a:r>
          </a:p>
          <a:p>
            <a:r>
              <a:rPr lang="tr-TR" sz="1800" dirty="0">
                <a:solidFill>
                  <a:schemeClr val="accent2">
                    <a:lumMod val="50000"/>
                  </a:schemeClr>
                </a:solidFill>
                <a:latin typeface="Comic Sans MS" panose="030F0702030302020204" pitchFamily="66" charset="0"/>
              </a:rPr>
              <a:t>Doğu Dilleri ve Edebiyatları Bölümü</a:t>
            </a:r>
          </a:p>
          <a:p>
            <a:r>
              <a:rPr lang="tr-TR" sz="1800" dirty="0">
                <a:solidFill>
                  <a:schemeClr val="accent2">
                    <a:lumMod val="50000"/>
                  </a:schemeClr>
                </a:solidFill>
                <a:latin typeface="Comic Sans MS" panose="030F0702030302020204" pitchFamily="66" charset="0"/>
              </a:rPr>
              <a:t>Hindoloji Anabilim Dalı</a:t>
            </a:r>
          </a:p>
        </p:txBody>
      </p:sp>
    </p:spTree>
    <p:extLst>
      <p:ext uri="{BB962C8B-B14F-4D97-AF65-F5344CB8AC3E}">
        <p14:creationId xmlns:p14="http://schemas.microsoft.com/office/powerpoint/2010/main" val="39170114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D605E274-4DD2-40D6-AE95-EC850981BA25}"/>
              </a:ext>
            </a:extLst>
          </p:cNvPr>
          <p:cNvSpPr/>
          <p:nvPr/>
        </p:nvSpPr>
        <p:spPr>
          <a:xfrm>
            <a:off x="2133599" y="332510"/>
            <a:ext cx="8201891" cy="4657942"/>
          </a:xfrm>
          <a:prstGeom prst="rect">
            <a:avLst/>
          </a:prstGeom>
        </p:spPr>
        <p:txBody>
          <a:bodyPr wrap="square">
            <a:spAutoFit/>
          </a:bodyPr>
          <a:lstStyle/>
          <a:p>
            <a:pPr algn="ctr">
              <a:lnSpc>
                <a:spcPct val="150000"/>
              </a:lnSpc>
            </a:pPr>
            <a:endParaRPr lang="tr-TR" sz="20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endParaRPr>
          </a:p>
          <a:p>
            <a:pPr algn="ctr">
              <a:lnSpc>
                <a:spcPct val="150000"/>
              </a:lnSpc>
            </a:pPr>
            <a:r>
              <a:rPr lang="tr-TR" sz="20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Sağ elinde </a:t>
            </a:r>
            <a:r>
              <a:rPr lang="tr-TR" sz="20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Vishṇu’nun</a:t>
            </a:r>
            <a:r>
              <a:rPr lang="tr-TR" sz="20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diskinin izini gören </a:t>
            </a:r>
            <a:r>
              <a:rPr lang="tr-TR" sz="20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Brahmā</a:t>
            </a:r>
            <a:r>
              <a:rPr lang="tr-TR" sz="20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a:t>
            </a:r>
            <a:r>
              <a:rPr lang="tr-TR" sz="20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Prithu’daki</a:t>
            </a:r>
            <a:r>
              <a:rPr lang="tr-TR" sz="20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tanrısal gücü anladı ve çok memnun oldu; çünkü </a:t>
            </a:r>
            <a:r>
              <a:rPr lang="tr-TR" sz="20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Vishṇu’nun</a:t>
            </a:r>
            <a:r>
              <a:rPr lang="tr-TR" sz="20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diskinin işaretini elinde taşıyan biri evrenin imparatoru olmak için doğar ve onun gücü tanrılar tarafından bile yenilmezdi. </a:t>
            </a:r>
            <a:r>
              <a:rPr lang="tr-TR" sz="2000" dirty="0">
                <a:solidFill>
                  <a:schemeClr val="accent2">
                    <a:lumMod val="50000"/>
                  </a:schemeClr>
                </a:solidFill>
                <a:latin typeface="Comic Sans MS" panose="030F0702030302020204" pitchFamily="66" charset="0"/>
              </a:rPr>
              <a:t>Böylece </a:t>
            </a:r>
            <a:r>
              <a:rPr lang="tr-TR" sz="2000" dirty="0" err="1">
                <a:solidFill>
                  <a:schemeClr val="accent2">
                    <a:lumMod val="50000"/>
                  </a:schemeClr>
                </a:solidFill>
                <a:latin typeface="Comic Sans MS" panose="030F0702030302020204" pitchFamily="66" charset="0"/>
              </a:rPr>
              <a:t>Vena’nın</a:t>
            </a:r>
            <a:r>
              <a:rPr lang="tr-TR" sz="2000" dirty="0">
                <a:solidFill>
                  <a:schemeClr val="accent2">
                    <a:lumMod val="50000"/>
                  </a:schemeClr>
                </a:solidFill>
                <a:latin typeface="Comic Sans MS" panose="030F0702030302020204" pitchFamily="66" charset="0"/>
              </a:rPr>
              <a:t> güçlü oğlu </a:t>
            </a:r>
            <a:r>
              <a:rPr lang="tr-TR" sz="2000" dirty="0" err="1">
                <a:solidFill>
                  <a:schemeClr val="accent2">
                    <a:lumMod val="50000"/>
                  </a:schemeClr>
                </a:solidFill>
                <a:latin typeface="Comic Sans MS" panose="030F0702030302020204" pitchFamily="66" charset="0"/>
              </a:rPr>
              <a:t>Prithu</a:t>
            </a:r>
            <a:r>
              <a:rPr lang="tr-TR" sz="2000" dirty="0">
                <a:solidFill>
                  <a:schemeClr val="accent2">
                    <a:lumMod val="50000"/>
                  </a:schemeClr>
                </a:solidFill>
                <a:latin typeface="Comic Sans MS" panose="030F0702030302020204" pitchFamily="66" charset="0"/>
              </a:rPr>
              <a:t>, babasının yönetimi altında ezilmiş halkı dertlerden kurtardı ve onlar tarafından ona ayinlerde yetenekli olan dünyanın hükümdarı yetkisi verildi. Kısa bir süre içinde de sevgisini kazandığı halkı tarafından </a:t>
            </a:r>
            <a:r>
              <a:rPr lang="tr-TR" sz="2000" dirty="0" err="1">
                <a:solidFill>
                  <a:schemeClr val="accent2">
                    <a:lumMod val="50000"/>
                  </a:schemeClr>
                </a:solidFill>
                <a:latin typeface="Comic Sans MS" panose="030F0702030302020204" pitchFamily="66" charset="0"/>
              </a:rPr>
              <a:t>Rāca</a:t>
            </a:r>
            <a:r>
              <a:rPr lang="tr-TR" sz="2000" dirty="0">
                <a:solidFill>
                  <a:schemeClr val="accent2">
                    <a:lumMod val="50000"/>
                  </a:schemeClr>
                </a:solidFill>
                <a:latin typeface="Comic Sans MS" panose="030F0702030302020204" pitchFamily="66" charset="0"/>
              </a:rPr>
              <a:t> yani kral lakabını aldı. Okyanusun bir başından bir başına geçmek istediği zaman sular dondu. Dağlar ona yol açtı. </a:t>
            </a:r>
          </a:p>
        </p:txBody>
      </p:sp>
    </p:spTree>
    <p:extLst>
      <p:ext uri="{BB962C8B-B14F-4D97-AF65-F5344CB8AC3E}">
        <p14:creationId xmlns:p14="http://schemas.microsoft.com/office/powerpoint/2010/main" val="25392877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15003D9-D732-41D4-9017-05CD94F27B92}"/>
              </a:ext>
            </a:extLst>
          </p:cNvPr>
          <p:cNvSpPr>
            <a:spLocks noGrp="1"/>
          </p:cNvSpPr>
          <p:nvPr>
            <p:ph type="title"/>
          </p:nvPr>
        </p:nvSpPr>
        <p:spPr/>
        <p:txBody>
          <a:bodyPr>
            <a:normAutofit/>
          </a:bodyPr>
          <a:lstStyle/>
          <a:p>
            <a:r>
              <a:rPr lang="tr-TR" sz="2400" dirty="0">
                <a:solidFill>
                  <a:schemeClr val="accent2">
                    <a:lumMod val="75000"/>
                  </a:schemeClr>
                </a:solidFill>
                <a:latin typeface="Comic Sans MS" panose="030F0702030302020204" pitchFamily="66" charset="0"/>
              </a:rPr>
              <a:t>VİSHNU PURANA</a:t>
            </a:r>
          </a:p>
        </p:txBody>
      </p:sp>
      <p:sp>
        <p:nvSpPr>
          <p:cNvPr id="3" name="İçerik Yer Tutucusu 2">
            <a:extLst>
              <a:ext uri="{FF2B5EF4-FFF2-40B4-BE49-F238E27FC236}">
                <a16:creationId xmlns:a16="http://schemas.microsoft.com/office/drawing/2014/main" id="{ED68049A-72C1-44FF-939D-055FAB9EA9D0}"/>
              </a:ext>
            </a:extLst>
          </p:cNvPr>
          <p:cNvSpPr>
            <a:spLocks noGrp="1"/>
          </p:cNvSpPr>
          <p:nvPr>
            <p:ph idx="1"/>
          </p:nvPr>
        </p:nvSpPr>
        <p:spPr>
          <a:xfrm>
            <a:off x="2309811" y="2666999"/>
            <a:ext cx="9450390" cy="3124201"/>
          </a:xfrm>
        </p:spPr>
        <p:txBody>
          <a:bodyPr/>
          <a:lstStyle/>
          <a:p>
            <a:pPr marL="0" indent="0" algn="ctr">
              <a:lnSpc>
                <a:spcPct val="150000"/>
              </a:lnSpc>
              <a:buNone/>
            </a:pPr>
            <a:r>
              <a:rPr lang="tr-TR" dirty="0" err="1">
                <a:solidFill>
                  <a:schemeClr val="accent2">
                    <a:lumMod val="75000"/>
                  </a:schemeClr>
                </a:solidFill>
                <a:latin typeface="Comic Sans MS" panose="030F0702030302020204" pitchFamily="66" charset="0"/>
                <a:ea typeface="Calibri" panose="020F0502020204030204" pitchFamily="34" charset="0"/>
              </a:rPr>
              <a:t>Mrityu’nun</a:t>
            </a:r>
            <a:r>
              <a:rPr lang="tr-TR" dirty="0">
                <a:solidFill>
                  <a:schemeClr val="accent2">
                    <a:lumMod val="75000"/>
                  </a:schemeClr>
                </a:solidFill>
                <a:latin typeface="Comic Sans MS" panose="030F0702030302020204" pitchFamily="66" charset="0"/>
                <a:ea typeface="Calibri" panose="020F0502020204030204" pitchFamily="34" charset="0"/>
              </a:rPr>
              <a:t> kızı </a:t>
            </a:r>
            <a:r>
              <a:rPr lang="tr-TR" dirty="0" err="1">
                <a:solidFill>
                  <a:schemeClr val="accent2">
                    <a:lumMod val="75000"/>
                  </a:schemeClr>
                </a:solidFill>
                <a:latin typeface="Comic Sans MS" panose="030F0702030302020204" pitchFamily="66" charset="0"/>
                <a:ea typeface="Calibri" panose="020F0502020204030204" pitchFamily="34" charset="0"/>
              </a:rPr>
              <a:t>Sunīthā</a:t>
            </a:r>
            <a:r>
              <a:rPr lang="tr-TR" dirty="0">
                <a:solidFill>
                  <a:schemeClr val="accent2">
                    <a:lumMod val="75000"/>
                  </a:schemeClr>
                </a:solidFill>
                <a:latin typeface="Comic Sans MS" panose="030F0702030302020204" pitchFamily="66" charset="0"/>
                <a:ea typeface="Calibri" panose="020F0502020204030204" pitchFamily="34" charset="0"/>
              </a:rPr>
              <a:t>  </a:t>
            </a:r>
            <a:r>
              <a:rPr lang="tr-TR" dirty="0" err="1">
                <a:solidFill>
                  <a:schemeClr val="accent2">
                    <a:lumMod val="75000"/>
                  </a:schemeClr>
                </a:solidFill>
                <a:latin typeface="Comic Sans MS" panose="030F0702030302020204" pitchFamily="66" charset="0"/>
                <a:ea typeface="Calibri" panose="020F0502020204030204" pitchFamily="34" charset="0"/>
              </a:rPr>
              <a:t>Anga’ya</a:t>
            </a:r>
            <a:r>
              <a:rPr lang="tr-TR" dirty="0">
                <a:solidFill>
                  <a:schemeClr val="accent2">
                    <a:lumMod val="75000"/>
                  </a:schemeClr>
                </a:solidFill>
                <a:latin typeface="Comic Sans MS" panose="030F0702030302020204" pitchFamily="66" charset="0"/>
                <a:ea typeface="Calibri" panose="020F0502020204030204" pitchFamily="34" charset="0"/>
              </a:rPr>
              <a:t> eş olarak verildi. </a:t>
            </a:r>
            <a:r>
              <a:rPr lang="tr-TR" dirty="0" err="1">
                <a:solidFill>
                  <a:schemeClr val="accent2">
                    <a:lumMod val="75000"/>
                  </a:schemeClr>
                </a:solidFill>
                <a:latin typeface="Comic Sans MS" panose="030F0702030302020204" pitchFamily="66" charset="0"/>
                <a:ea typeface="Calibri" panose="020F0502020204030204" pitchFamily="34" charset="0"/>
              </a:rPr>
              <a:t>Sunīthā</a:t>
            </a:r>
            <a:r>
              <a:rPr lang="tr-TR" dirty="0">
                <a:solidFill>
                  <a:schemeClr val="accent2">
                    <a:lumMod val="75000"/>
                  </a:schemeClr>
                </a:solidFill>
                <a:latin typeface="Comic Sans MS" panose="030F0702030302020204" pitchFamily="66" charset="0"/>
                <a:ea typeface="Calibri" panose="020F0502020204030204" pitchFamily="34" charset="0"/>
              </a:rPr>
              <a:t> büyükbabasının kötü huylarını alan </a:t>
            </a:r>
            <a:r>
              <a:rPr lang="tr-TR" dirty="0" err="1">
                <a:solidFill>
                  <a:schemeClr val="accent2">
                    <a:lumMod val="75000"/>
                  </a:schemeClr>
                </a:solidFill>
                <a:latin typeface="Comic Sans MS" panose="030F0702030302020204" pitchFamily="66" charset="0"/>
                <a:ea typeface="Calibri" panose="020F0502020204030204" pitchFamily="34" charset="0"/>
              </a:rPr>
              <a:t>Vena’yı</a:t>
            </a:r>
            <a:r>
              <a:rPr lang="tr-TR" dirty="0">
                <a:solidFill>
                  <a:schemeClr val="accent2">
                    <a:lumMod val="75000"/>
                  </a:schemeClr>
                </a:solidFill>
                <a:latin typeface="Comic Sans MS" panose="030F0702030302020204" pitchFamily="66" charset="0"/>
                <a:ea typeface="Calibri" panose="020F0502020204030204" pitchFamily="34" charset="0"/>
              </a:rPr>
              <a:t> doğurdu.</a:t>
            </a:r>
            <a:endParaRPr lang="tr-TR" dirty="0">
              <a:solidFill>
                <a:schemeClr val="accent2">
                  <a:lumMod val="75000"/>
                </a:schemeClr>
              </a:solidFill>
            </a:endParaRPr>
          </a:p>
        </p:txBody>
      </p:sp>
    </p:spTree>
    <p:extLst>
      <p:ext uri="{BB962C8B-B14F-4D97-AF65-F5344CB8AC3E}">
        <p14:creationId xmlns:p14="http://schemas.microsoft.com/office/powerpoint/2010/main" val="40708843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1565B51A-9E13-4386-97FB-861EC2253A05}"/>
              </a:ext>
            </a:extLst>
          </p:cNvPr>
          <p:cNvSpPr/>
          <p:nvPr/>
        </p:nvSpPr>
        <p:spPr>
          <a:xfrm>
            <a:off x="2563091" y="692727"/>
            <a:ext cx="6580909" cy="3272947"/>
          </a:xfrm>
          <a:prstGeom prst="rect">
            <a:avLst/>
          </a:prstGeom>
        </p:spPr>
        <p:txBody>
          <a:bodyPr wrap="square">
            <a:spAutoFit/>
          </a:bodyPr>
          <a:lstStyle/>
          <a:p>
            <a:pPr algn="ctr">
              <a:lnSpc>
                <a:spcPct val="150000"/>
              </a:lnSpc>
            </a:pPr>
            <a:endParaRPr lang="tr-TR" sz="2000" dirty="0">
              <a:solidFill>
                <a:schemeClr val="accent2">
                  <a:lumMod val="50000"/>
                </a:schemeClr>
              </a:solidFill>
              <a:latin typeface="Comic Sans MS" panose="030F0702030302020204" pitchFamily="66" charset="0"/>
              <a:ea typeface="Calibri" panose="020F0502020204030204" pitchFamily="34" charset="0"/>
            </a:endParaRPr>
          </a:p>
          <a:p>
            <a:pPr algn="ctr">
              <a:lnSpc>
                <a:spcPct val="150000"/>
              </a:lnSpc>
            </a:pPr>
            <a:r>
              <a:rPr lang="tr-TR" sz="2000" dirty="0">
                <a:solidFill>
                  <a:schemeClr val="accent2">
                    <a:lumMod val="50000"/>
                  </a:schemeClr>
                </a:solidFill>
                <a:latin typeface="Comic Sans MS" panose="030F0702030302020204" pitchFamily="66" charset="0"/>
                <a:ea typeface="Calibri" panose="020F0502020204030204" pitchFamily="34" charset="0"/>
              </a:rPr>
              <a:t>Vena, ermişler tarafından dünya hükümdarı olarak açıklanıp, törenle takdim edildiğinde, törenin ibadetsiz yerine getirilmesine, adak sunulmamasını ve </a:t>
            </a:r>
            <a:r>
              <a:rPr lang="tr-TR" sz="2000" dirty="0" err="1">
                <a:solidFill>
                  <a:schemeClr val="accent2">
                    <a:lumMod val="50000"/>
                  </a:schemeClr>
                </a:solidFill>
                <a:latin typeface="Comic Sans MS" panose="030F0702030302020204" pitchFamily="66" charset="0"/>
                <a:ea typeface="Calibri" panose="020F0502020204030204" pitchFamily="34" charset="0"/>
              </a:rPr>
              <a:t>Brahmanlar’a</a:t>
            </a:r>
            <a:r>
              <a:rPr lang="tr-TR" sz="2000" dirty="0">
                <a:solidFill>
                  <a:schemeClr val="accent2">
                    <a:lumMod val="50000"/>
                  </a:schemeClr>
                </a:solidFill>
                <a:latin typeface="Comic Sans MS" panose="030F0702030302020204" pitchFamily="66" charset="0"/>
                <a:ea typeface="Calibri" panose="020F0502020204030204" pitchFamily="34" charset="0"/>
              </a:rPr>
              <a:t> bağış yapılmamasını isteyerek şöyle dedi: “Ben kurbanın efendisi kralım, benden başka hiç kimse bu şekilde adlandırılamaz.” </a:t>
            </a:r>
            <a:endParaRPr lang="tr-TR" sz="2000" dirty="0">
              <a:solidFill>
                <a:schemeClr val="accent2">
                  <a:lumMod val="50000"/>
                </a:schemeClr>
              </a:solidFill>
              <a:latin typeface="Comic Sans MS" panose="030F0702030302020204" pitchFamily="66" charset="0"/>
            </a:endParaRPr>
          </a:p>
        </p:txBody>
      </p:sp>
    </p:spTree>
    <p:extLst>
      <p:ext uri="{BB962C8B-B14F-4D97-AF65-F5344CB8AC3E}">
        <p14:creationId xmlns:p14="http://schemas.microsoft.com/office/powerpoint/2010/main" val="18489619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7A369507-30E4-40FE-BC06-EB88F7A1F84F}"/>
              </a:ext>
            </a:extLst>
          </p:cNvPr>
          <p:cNvSpPr/>
          <p:nvPr/>
        </p:nvSpPr>
        <p:spPr>
          <a:xfrm>
            <a:off x="2147455" y="845127"/>
            <a:ext cx="9060872" cy="4197944"/>
          </a:xfrm>
          <a:prstGeom prst="rect">
            <a:avLst/>
          </a:prstGeom>
        </p:spPr>
        <p:txBody>
          <a:bodyPr wrap="square">
            <a:spAutoFit/>
          </a:bodyPr>
          <a:lstStyle/>
          <a:p>
            <a:pPr algn="ctr">
              <a:lnSpc>
                <a:spcPct val="150000"/>
              </a:lnSpc>
            </a:pPr>
            <a:r>
              <a:rPr lang="tr-TR" sz="2000" dirty="0">
                <a:solidFill>
                  <a:schemeClr val="accent2">
                    <a:lumMod val="50000"/>
                  </a:schemeClr>
                </a:solidFill>
                <a:latin typeface="Comic Sans MS" panose="030F0702030302020204" pitchFamily="66" charset="0"/>
                <a:ea typeface="Calibri" panose="020F0502020204030204" pitchFamily="34" charset="0"/>
              </a:rPr>
              <a:t>Ermişler, saygıyla kralın yanına yaklaşıp yumuşak bir ses tonuyla şöyle söylediler: “Haşmetli kral, sizi selamlıyoruz; anlatacağımız şeyi dinleyin. Çünkü krallığınızı ve yaşamınızı korumak ve halkınızın yararı için ciddi ve uzun dini törenlerle tanrıların tanrısı, bütün kurbanın efendisi </a:t>
            </a:r>
            <a:r>
              <a:rPr lang="tr-TR" sz="2000" dirty="0" err="1">
                <a:solidFill>
                  <a:schemeClr val="accent2">
                    <a:lumMod val="50000"/>
                  </a:schemeClr>
                </a:solidFill>
                <a:latin typeface="Comic Sans MS" panose="030F0702030302020204" pitchFamily="66" charset="0"/>
                <a:ea typeface="Calibri" panose="020F0502020204030204" pitchFamily="34" charset="0"/>
              </a:rPr>
              <a:t>Hari’ye</a:t>
            </a:r>
            <a:r>
              <a:rPr lang="tr-TR" sz="2000" dirty="0">
                <a:solidFill>
                  <a:schemeClr val="accent2">
                    <a:lumMod val="50000"/>
                  </a:schemeClr>
                </a:solidFill>
                <a:latin typeface="Comic Sans MS" panose="030F0702030302020204" pitchFamily="66" charset="0"/>
                <a:ea typeface="Calibri" panose="020F0502020204030204" pitchFamily="34" charset="0"/>
              </a:rPr>
              <a:t> tapmak için bize izin verin; bu ibadet size geri dönecek olan bir meyvenin yarısıdır. Adakların tanrısı </a:t>
            </a:r>
            <a:r>
              <a:rPr lang="tr-TR" sz="2000" dirty="0" err="1">
                <a:solidFill>
                  <a:schemeClr val="accent2">
                    <a:lumMod val="50000"/>
                  </a:schemeClr>
                </a:solidFill>
                <a:latin typeface="Comic Sans MS" panose="030F0702030302020204" pitchFamily="66" charset="0"/>
                <a:ea typeface="Calibri" panose="020F0502020204030204" pitchFamily="34" charset="0"/>
              </a:rPr>
              <a:t>Vishṇu</a:t>
            </a:r>
            <a:r>
              <a:rPr lang="tr-TR" sz="2000" dirty="0">
                <a:solidFill>
                  <a:schemeClr val="accent2">
                    <a:lumMod val="50000"/>
                  </a:schemeClr>
                </a:solidFill>
                <a:latin typeface="Comic Sans MS" panose="030F0702030302020204" pitchFamily="66" charset="0"/>
                <a:ea typeface="Calibri" panose="020F0502020204030204" pitchFamily="34" charset="0"/>
              </a:rPr>
              <a:t> bizim tarafımızdan kurban ile teskin edilecek. Ey kral, siz de istediğinize kavuşacaksınız. Başka prensler kurbanın efendisi </a:t>
            </a:r>
            <a:r>
              <a:rPr lang="tr-TR" sz="2000" dirty="0" err="1">
                <a:solidFill>
                  <a:schemeClr val="accent2">
                    <a:lumMod val="50000"/>
                  </a:schemeClr>
                </a:solidFill>
                <a:latin typeface="Comic Sans MS" panose="030F0702030302020204" pitchFamily="66" charset="0"/>
                <a:ea typeface="Calibri" panose="020F0502020204030204" pitchFamily="34" charset="0"/>
              </a:rPr>
              <a:t>Hari’nin</a:t>
            </a:r>
            <a:r>
              <a:rPr lang="tr-TR" sz="2000" dirty="0">
                <a:solidFill>
                  <a:schemeClr val="accent2">
                    <a:lumMod val="50000"/>
                  </a:schemeClr>
                </a:solidFill>
                <a:latin typeface="Comic Sans MS" panose="030F0702030302020204" pitchFamily="66" charset="0"/>
                <a:ea typeface="Calibri" panose="020F0502020204030204" pitchFamily="34" charset="0"/>
              </a:rPr>
              <a:t> krallığında dinsel törenler yaparak dileklerine kavuştular.” </a:t>
            </a:r>
            <a:r>
              <a:rPr lang="tr-TR" sz="2000" dirty="0">
                <a:solidFill>
                  <a:schemeClr val="accent2">
                    <a:lumMod val="50000"/>
                  </a:schemeClr>
                </a:solidFill>
                <a:latin typeface="Times New Roman" panose="02020603050405020304" pitchFamily="18" charset="0"/>
                <a:ea typeface="Calibri" panose="020F0502020204030204" pitchFamily="34" charset="0"/>
              </a:rPr>
              <a:t>dediler. </a:t>
            </a:r>
            <a:endParaRPr lang="tr-TR" sz="2000" dirty="0">
              <a:solidFill>
                <a:schemeClr val="accent2">
                  <a:lumMod val="50000"/>
                </a:schemeClr>
              </a:solidFill>
            </a:endParaRPr>
          </a:p>
        </p:txBody>
      </p:sp>
    </p:spTree>
    <p:extLst>
      <p:ext uri="{BB962C8B-B14F-4D97-AF65-F5344CB8AC3E}">
        <p14:creationId xmlns:p14="http://schemas.microsoft.com/office/powerpoint/2010/main" val="38318089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D051A654-792A-4BF1-9526-06FBAB4C8EE1}"/>
              </a:ext>
            </a:extLst>
          </p:cNvPr>
          <p:cNvSpPr/>
          <p:nvPr/>
        </p:nvSpPr>
        <p:spPr>
          <a:xfrm>
            <a:off x="1828800" y="375376"/>
            <a:ext cx="9767455" cy="4928913"/>
          </a:xfrm>
          <a:prstGeom prst="rect">
            <a:avLst/>
          </a:prstGeom>
        </p:spPr>
        <p:txBody>
          <a:bodyPr wrap="square">
            <a:spAutoFit/>
          </a:bodyPr>
          <a:lstStyle/>
          <a:p>
            <a:pPr marL="457200" algn="ctr">
              <a:lnSpc>
                <a:spcPct val="200000"/>
              </a:lnSpc>
              <a:spcAft>
                <a:spcPts val="1000"/>
              </a:spcAft>
            </a:pPr>
            <a:r>
              <a:rPr lang="tr-TR" sz="20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Vena, “Benden daha üstün nitelikleri olan kimdir? Benden başka tapmak için adlandırılan kimdir? Kurbanın efendisi lakabı takılan bu </a:t>
            </a:r>
            <a:r>
              <a:rPr lang="tr-TR" sz="20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Hari</a:t>
            </a:r>
            <a:r>
              <a:rPr lang="tr-TR" sz="20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de kim? </a:t>
            </a:r>
            <a:r>
              <a:rPr lang="tr-TR" sz="20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Brahmā</a:t>
            </a:r>
            <a:r>
              <a:rPr lang="tr-TR" sz="20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a:t>
            </a:r>
            <a:r>
              <a:rPr lang="tr-TR" sz="20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Canārdana</a:t>
            </a:r>
            <a:r>
              <a:rPr lang="tr-TR" sz="20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a:t>
            </a:r>
            <a:r>
              <a:rPr lang="tr-TR" sz="20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Şambhu</a:t>
            </a:r>
            <a:r>
              <a:rPr lang="tr-TR" sz="20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a:t>
            </a:r>
            <a:r>
              <a:rPr lang="tr-TR" sz="20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Şiva</a:t>
            </a:r>
            <a:r>
              <a:rPr lang="tr-TR" sz="20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a:t>
            </a:r>
            <a:r>
              <a:rPr lang="tr-TR" sz="20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İndra</a:t>
            </a:r>
            <a:r>
              <a:rPr lang="tr-TR" sz="20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a:t>
            </a:r>
            <a:r>
              <a:rPr lang="tr-TR" sz="20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Vāyu</a:t>
            </a:r>
            <a:r>
              <a:rPr lang="tr-TR" sz="20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Yama, </a:t>
            </a:r>
            <a:r>
              <a:rPr lang="tr-TR" sz="20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Ravi</a:t>
            </a:r>
            <a:r>
              <a:rPr lang="tr-TR" sz="20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(güneş), </a:t>
            </a:r>
            <a:r>
              <a:rPr lang="tr-TR" sz="20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Bhūmī</a:t>
            </a:r>
            <a:r>
              <a:rPr lang="tr-TR" sz="20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(toprak) gecelerin efendisi (ay); bütün bunlar bir kralın kişiliğinde vardır. Emirlerimi bilinçli olarak verdim ve onları yerine getirin. Kurban yapmayacaksınız, adak sunmayacaksınız, sadaka vermeyeceksiniz. Bir kadının ilk vazifesinin eşine sadakat etmesi olduğu gibi, siz kutsal insanların sorumluluğu da benim emirlerime uymaktır” </a:t>
            </a:r>
            <a:r>
              <a:rPr lang="tr-TR" sz="2000" dirty="0">
                <a:solidFill>
                  <a:schemeClr val="accent2">
                    <a:lumMod val="50000"/>
                  </a:schemeClr>
                </a:solidFill>
                <a:latin typeface="Times New Roman" panose="02020603050405020304" pitchFamily="18" charset="0"/>
                <a:ea typeface="Calibri" panose="020F0502020204030204" pitchFamily="34" charset="0"/>
                <a:cs typeface="Mangal" panose="02040503050203030202" pitchFamily="18" charset="0"/>
              </a:rPr>
              <a:t>dedi. </a:t>
            </a:r>
            <a:endParaRPr lang="tr-TR" sz="2000" dirty="0">
              <a:solidFill>
                <a:schemeClr val="accent2">
                  <a:lumMod val="50000"/>
                </a:schemeClr>
              </a:solidFill>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3544799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0FA2BD9F-887B-47B0-A790-2E8295B16E08}"/>
              </a:ext>
            </a:extLst>
          </p:cNvPr>
          <p:cNvSpPr/>
          <p:nvPr/>
        </p:nvSpPr>
        <p:spPr>
          <a:xfrm>
            <a:off x="1925782" y="98377"/>
            <a:ext cx="9047018" cy="6158353"/>
          </a:xfrm>
          <a:prstGeom prst="rect">
            <a:avLst/>
          </a:prstGeom>
        </p:spPr>
        <p:txBody>
          <a:bodyPr wrap="square">
            <a:spAutoFit/>
          </a:bodyPr>
          <a:lstStyle/>
          <a:p>
            <a:pPr marL="457200" algn="ctr">
              <a:lnSpc>
                <a:spcPct val="200000"/>
              </a:lnSpc>
              <a:spcAft>
                <a:spcPts val="1000"/>
              </a:spcAft>
            </a:pPr>
            <a:r>
              <a:rPr lang="tr-TR" sz="20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Sonra büyük bir toz bulutunun yükseldiğini gören </a:t>
            </a:r>
            <a:r>
              <a:rPr lang="tr-TR" sz="20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Ṛshiler</a:t>
            </a:r>
            <a:r>
              <a:rPr lang="tr-TR" sz="20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“Yüce Kral, emirlerinizle dindar kişiler çok acı çekebilir. Bütün bu dünya adakların bir dönüşümüdür. Eğer adağı engellerseniz, dünyanın sonu gelir.” dediler. Ama Vena kararlıydı. Ermişlerin ricalarını tekrarlamalarına rağmen emirlerinden vazgeçmedi. Bunun üzerine ermişler öfkelendiler ve bağırarak şöyle dediler: “Bu hain biçare ölsün. Başlangıcı ve sonu olmayan, kurbanın tanrısına hakaret eden bu kâfir yeryüzü üzerinde hükümdarlık yapmasın.” Böyle söyledikten sonra ermişler krala hücum edip, döverek katlettiler. Böylece Vena dine karşı saygısızlık etmesi sonucunda yok edilen ilk kişi oldu. </a:t>
            </a:r>
            <a:endParaRPr lang="tr-TR" sz="2000" dirty="0">
              <a:solidFill>
                <a:schemeClr val="accent2">
                  <a:lumMod val="50000"/>
                </a:schemeClr>
              </a:solidFill>
              <a:effectLst/>
              <a:latin typeface="Comic Sans MS" panose="030F0702030302020204" pitchFamily="66"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35767768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E1D2FFA3-3569-4EA9-B49D-696B921D8832}"/>
              </a:ext>
            </a:extLst>
          </p:cNvPr>
          <p:cNvSpPr/>
          <p:nvPr/>
        </p:nvSpPr>
        <p:spPr>
          <a:xfrm>
            <a:off x="2272145" y="180109"/>
            <a:ext cx="7564582" cy="4657942"/>
          </a:xfrm>
          <a:prstGeom prst="rect">
            <a:avLst/>
          </a:prstGeom>
        </p:spPr>
        <p:txBody>
          <a:bodyPr wrap="square">
            <a:spAutoFit/>
          </a:bodyPr>
          <a:lstStyle/>
          <a:p>
            <a:pPr algn="ctr">
              <a:lnSpc>
                <a:spcPct val="150000"/>
              </a:lnSpc>
            </a:pPr>
            <a:r>
              <a:rPr lang="tr-TR" sz="2000" dirty="0">
                <a:solidFill>
                  <a:schemeClr val="accent2">
                    <a:lumMod val="50000"/>
                  </a:schemeClr>
                </a:solidFill>
                <a:latin typeface="Comic Sans MS" panose="030F0702030302020204" pitchFamily="66" charset="0"/>
                <a:ea typeface="Calibri" panose="020F0502020204030204" pitchFamily="34" charset="0"/>
              </a:rPr>
              <a:t>Ermişler yükselen tozlara bakarak, yakınlarında olan halka “Bu nedir?” diye sordular. Halk, “Kralı olmayan bir krallığımız olduğundan şerefsiz insanlar, komşularının topraklarını el koymaya başladılar. Saygıdeğer ermişler, avlarının üstüne saldırmak için acele eden, küme halinde bir araya toplanmış hırsızlar tarafından çıkarılan tozlara bakın.” dediler. Bunu duyan ermişler bir araya geldiler ve kralın nesli olmadan yok olmaması ve bir oğlan çocuğu için onun uyluğunu ovdular. Böylece uyluğun ovulmasıyla basık yüzlü, siyah tenli, cüce ve küçük ağızlı bir çocuk doğdu. </a:t>
            </a:r>
            <a:endParaRPr lang="tr-TR" sz="2000" dirty="0">
              <a:solidFill>
                <a:schemeClr val="accent2">
                  <a:lumMod val="50000"/>
                </a:schemeClr>
              </a:solidFill>
              <a:latin typeface="Comic Sans MS" panose="030F0702030302020204" pitchFamily="66" charset="0"/>
            </a:endParaRPr>
          </a:p>
        </p:txBody>
      </p:sp>
    </p:spTree>
    <p:extLst>
      <p:ext uri="{BB962C8B-B14F-4D97-AF65-F5344CB8AC3E}">
        <p14:creationId xmlns:p14="http://schemas.microsoft.com/office/powerpoint/2010/main" val="4165932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F931488D-4891-4E38-903B-19A61FF5AB46}"/>
              </a:ext>
            </a:extLst>
          </p:cNvPr>
          <p:cNvSpPr/>
          <p:nvPr/>
        </p:nvSpPr>
        <p:spPr>
          <a:xfrm>
            <a:off x="3047999" y="929373"/>
            <a:ext cx="7232073" cy="5542799"/>
          </a:xfrm>
          <a:prstGeom prst="rect">
            <a:avLst/>
          </a:prstGeom>
        </p:spPr>
        <p:txBody>
          <a:bodyPr wrap="square">
            <a:spAutoFit/>
          </a:bodyPr>
          <a:lstStyle/>
          <a:p>
            <a:pPr marL="457200" algn="ctr">
              <a:lnSpc>
                <a:spcPct val="200000"/>
              </a:lnSpc>
              <a:spcAft>
                <a:spcPts val="1000"/>
              </a:spcAft>
            </a:pPr>
            <a:r>
              <a:rPr lang="tr-TR" sz="20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Çocuk: “Ben ne yapacağım” diye hevesle haykırdı.  Ermişler “Otur (</a:t>
            </a:r>
            <a:r>
              <a:rPr lang="tr-TR" sz="20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Nishīda</a:t>
            </a:r>
            <a:r>
              <a:rPr lang="tr-TR" sz="20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dediler. Böylece onun adı </a:t>
            </a:r>
            <a:r>
              <a:rPr lang="tr-TR" sz="20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Nishīda</a:t>
            </a:r>
            <a:r>
              <a:rPr lang="tr-TR" sz="20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oldu. Onun torunları olan </a:t>
            </a:r>
            <a:r>
              <a:rPr lang="tr-TR" sz="20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Vindhya</a:t>
            </a:r>
            <a:r>
              <a:rPr lang="tr-TR" sz="20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dağının sakinleri hala </a:t>
            </a:r>
            <a:r>
              <a:rPr lang="tr-TR" sz="20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Nishidālar</a:t>
            </a:r>
            <a:r>
              <a:rPr lang="tr-TR" sz="20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olarak isimlendirildiler ve ahlakları bozuk bir ırk olarak anılırlar. Bu şekilde </a:t>
            </a:r>
            <a:r>
              <a:rPr lang="tr-TR" sz="20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Vena’nın</a:t>
            </a:r>
            <a:r>
              <a:rPr lang="tr-TR" sz="20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kötülükleri defedilmişti. Bu </a:t>
            </a:r>
            <a:r>
              <a:rPr lang="tr-TR" sz="20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Nishidālar</a:t>
            </a:r>
            <a:r>
              <a:rPr lang="tr-TR" sz="20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onun günahlarından doğmuşlardır. Sonra Brahmanlar kralın sağ elini ovmaya devam ettiler ve bu ovma sonucunda </a:t>
            </a:r>
            <a:r>
              <a:rPr lang="tr-TR" sz="20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Vena’nın</a:t>
            </a:r>
            <a:r>
              <a:rPr lang="tr-TR" sz="20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ünlü oğlu göz kamaştırıcı </a:t>
            </a:r>
            <a:r>
              <a:rPr lang="tr-TR" sz="20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Prithu</a:t>
            </a:r>
            <a:r>
              <a:rPr lang="tr-TR" sz="20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doğdu. </a:t>
            </a:r>
            <a:endParaRPr lang="tr-TR" sz="2000" dirty="0">
              <a:solidFill>
                <a:schemeClr val="accent2">
                  <a:lumMod val="50000"/>
                </a:schemeClr>
              </a:solidFill>
              <a:effectLst/>
              <a:latin typeface="Comic Sans MS" panose="030F0702030302020204" pitchFamily="66"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41574460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544E222D-C2D0-4289-9C08-0B93FD27E20B}"/>
              </a:ext>
            </a:extLst>
          </p:cNvPr>
          <p:cNvSpPr/>
          <p:nvPr/>
        </p:nvSpPr>
        <p:spPr>
          <a:xfrm>
            <a:off x="1953491" y="-455621"/>
            <a:ext cx="9157854" cy="5671040"/>
          </a:xfrm>
          <a:prstGeom prst="rect">
            <a:avLst/>
          </a:prstGeom>
        </p:spPr>
        <p:txBody>
          <a:bodyPr wrap="square">
            <a:spAutoFit/>
          </a:bodyPr>
          <a:lstStyle/>
          <a:p>
            <a:pPr marL="457200" algn="ctr">
              <a:lnSpc>
                <a:spcPct val="200000"/>
              </a:lnSpc>
              <a:spcAft>
                <a:spcPts val="1000"/>
              </a:spcAft>
            </a:pPr>
            <a:endParaRPr lang="tr-TR" sz="20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endParaRPr>
          </a:p>
          <a:p>
            <a:pPr marL="457200" algn="ctr">
              <a:lnSpc>
                <a:spcPct val="200000"/>
              </a:lnSpc>
              <a:spcAft>
                <a:spcPts val="1000"/>
              </a:spcAft>
            </a:pPr>
            <a:r>
              <a:rPr lang="tr-TR" sz="20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Sonra gökyüzünden “</a:t>
            </a:r>
            <a:r>
              <a:rPr lang="tr-TR" sz="20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Acagava</a:t>
            </a:r>
            <a:r>
              <a:rPr lang="tr-TR" sz="20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olarak isimlendirilen ilkel yay (</a:t>
            </a:r>
            <a:r>
              <a:rPr lang="tr-TR" sz="20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Mahādeva’nın</a:t>
            </a:r>
            <a:r>
              <a:rPr lang="tr-TR" sz="20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tanrısal oklar ve cennetten de görkem yeryüzüne indi. </a:t>
            </a:r>
            <a:r>
              <a:rPr lang="tr-TR" sz="20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Prithu’nun</a:t>
            </a:r>
            <a:r>
              <a:rPr lang="tr-TR" sz="20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doğumuna herkes sevindi ve Vena, “Put” olarak isimlendirilen cehennemden, oğlunun doğumu sayesinde kurtuldu ve tanrıların bölgesine yükseldi. Denizlerin ve nehirlerin derinliklerinden mücevherler geldi. Bütün her şeyin büyük atası </a:t>
            </a:r>
            <a:r>
              <a:rPr lang="tr-TR" sz="20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Brahmā</a:t>
            </a:r>
            <a:r>
              <a:rPr lang="tr-TR" sz="20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tanrılar ve </a:t>
            </a:r>
            <a:r>
              <a:rPr lang="tr-TR" sz="20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Angirasā</a:t>
            </a:r>
            <a:r>
              <a:rPr lang="tr-TR" sz="20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(ateş), ve canlı-cansız bütün her şeyle birlikte toplandılar ve </a:t>
            </a:r>
            <a:r>
              <a:rPr lang="tr-TR" sz="20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Vena’nın</a:t>
            </a:r>
            <a:r>
              <a:rPr lang="tr-TR" sz="20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oğlunun kutsama törenini yürüttüler. </a:t>
            </a:r>
            <a:endParaRPr lang="tr-TR" sz="2000" dirty="0">
              <a:solidFill>
                <a:schemeClr val="accent2">
                  <a:lumMod val="50000"/>
                </a:schemeClr>
              </a:solidFill>
              <a:effectLst/>
              <a:latin typeface="Comic Sans MS" panose="030F0702030302020204" pitchFamily="66"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107377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aks">
  <a:themeElements>
    <a:clrScheme name="Paralaks">
      <a:dk1>
        <a:sysClr val="windowText" lastClr="000000"/>
      </a:dk1>
      <a:lt1>
        <a:sysClr val="window" lastClr="FFFFFF"/>
      </a:lt1>
      <a:dk2>
        <a:srgbClr val="212121"/>
      </a:dk2>
      <a:lt2>
        <a:srgbClr val="CDD0D1"/>
      </a:lt2>
      <a:accent1>
        <a:srgbClr val="EB8F22"/>
      </a:accent1>
      <a:accent2>
        <a:srgbClr val="CD4223"/>
      </a:accent2>
      <a:accent3>
        <a:srgbClr val="A89374"/>
      </a:accent3>
      <a:accent4>
        <a:srgbClr val="83AA67"/>
      </a:accent4>
      <a:accent5>
        <a:srgbClr val="4FA9C1"/>
      </a:accent5>
      <a:accent6>
        <a:srgbClr val="9390AF"/>
      </a:accent6>
      <a:hlink>
        <a:srgbClr val="EC7220"/>
      </a:hlink>
      <a:folHlink>
        <a:srgbClr val="F09355"/>
      </a:folHlink>
    </a:clrScheme>
    <a:fontScheme name="Paralaks">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aks">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EBEC8F79-A447-43FC-8E81-85E8468AF3F9}"/>
    </a:ext>
  </a:extLst>
</a:theme>
</file>

<file path=docProps/app.xml><?xml version="1.0" encoding="utf-8"?>
<Properties xmlns="http://schemas.openxmlformats.org/officeDocument/2006/extended-properties" xmlns:vt="http://schemas.openxmlformats.org/officeDocument/2006/docPropsVTypes">
  <Template>TM03457496[[fn=Paralaks]]</Template>
  <TotalTime>66</TotalTime>
  <Words>734</Words>
  <Application>Microsoft Office PowerPoint</Application>
  <PresentationFormat>Geniş ekran</PresentationFormat>
  <Paragraphs>19</Paragraphs>
  <Slides>10</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10</vt:i4>
      </vt:variant>
    </vt:vector>
  </HeadingPairs>
  <TitlesOfParts>
    <vt:vector size="16" baseType="lpstr">
      <vt:lpstr>Arial</vt:lpstr>
      <vt:lpstr>Calibri</vt:lpstr>
      <vt:lpstr>Comic Sans MS</vt:lpstr>
      <vt:lpstr>Corbel</vt:lpstr>
      <vt:lpstr>Times New Roman</vt:lpstr>
      <vt:lpstr>Paralaks</vt:lpstr>
      <vt:lpstr> HİN 426 Hint Efsaneleri  Vena Efsanesi (Vishnu Purana)  9. Hafta</vt:lpstr>
      <vt:lpstr>VİSHNU PURANA</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HİN 426 Hint Efsaneleri  1. Hafta</dc:title>
  <dc:creator>Casper</dc:creator>
  <cp:lastModifiedBy>Casper</cp:lastModifiedBy>
  <cp:revision>9</cp:revision>
  <dcterms:created xsi:type="dcterms:W3CDTF">2020-05-07T15:42:31Z</dcterms:created>
  <dcterms:modified xsi:type="dcterms:W3CDTF">2020-05-09T04:51:13Z</dcterms:modified>
</cp:coreProperties>
</file>