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7677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C565E1-4ABF-49C5-A4D7-87A9DF4E78FD}"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186058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2406729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1837181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1871001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197770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1351224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2297394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67944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1666647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C565E1-4ABF-49C5-A4D7-87A9DF4E78FD}"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60695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5C565E1-4ABF-49C5-A4D7-87A9DF4E78FD}"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9627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5C565E1-4ABF-49C5-A4D7-87A9DF4E78FD}"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270805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5C565E1-4ABF-49C5-A4D7-87A9DF4E78FD}"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66758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565E1-4ABF-49C5-A4D7-87A9DF4E78FD}"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46281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C565E1-4ABF-49C5-A4D7-87A9DF4E78FD}"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419438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C565E1-4ABF-49C5-A4D7-87A9DF4E78FD}"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CD6877-E1DC-42B9-8586-AC090ABA59F8}" type="slidenum">
              <a:rPr lang="tr-TR" smtClean="0"/>
              <a:t>‹#›</a:t>
            </a:fld>
            <a:endParaRPr lang="tr-TR"/>
          </a:p>
        </p:txBody>
      </p:sp>
    </p:spTree>
    <p:extLst>
      <p:ext uri="{BB962C8B-B14F-4D97-AF65-F5344CB8AC3E}">
        <p14:creationId xmlns:p14="http://schemas.microsoft.com/office/powerpoint/2010/main" val="398497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C565E1-4ABF-49C5-A4D7-87A9DF4E78FD}"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8CD6877-E1DC-42B9-8586-AC090ABA59F8}" type="slidenum">
              <a:rPr lang="tr-TR" smtClean="0"/>
              <a:t>‹#›</a:t>
            </a:fld>
            <a:endParaRPr lang="tr-TR"/>
          </a:p>
        </p:txBody>
      </p:sp>
    </p:spTree>
    <p:extLst>
      <p:ext uri="{BB962C8B-B14F-4D97-AF65-F5344CB8AC3E}">
        <p14:creationId xmlns:p14="http://schemas.microsoft.com/office/powerpoint/2010/main" val="395509664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 id="214748383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AB71BB-ADFB-4C7F-AB8D-89D26001506F}"/>
              </a:ext>
            </a:extLst>
          </p:cNvPr>
          <p:cNvSpPr>
            <a:spLocks noGrp="1"/>
          </p:cNvSpPr>
          <p:nvPr>
            <p:ph type="ctrTitle"/>
          </p:nvPr>
        </p:nvSpPr>
        <p:spPr>
          <a:xfrm>
            <a:off x="3327400" y="431801"/>
            <a:ext cx="6019800" cy="2489200"/>
          </a:xfrm>
        </p:spPr>
        <p:txBody>
          <a:bodyPr>
            <a:normAutofit fontScale="90000"/>
          </a:bodyPr>
          <a:lstStyle/>
          <a:p>
            <a:pPr algn="ct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7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700" dirty="0">
                <a:solidFill>
                  <a:schemeClr val="accent2">
                    <a:lumMod val="50000"/>
                  </a:schemeClr>
                </a:solidFill>
                <a:latin typeface="Comic Sans MS" panose="030F0702030302020204" pitchFamily="66" charset="0"/>
                <a:ea typeface="BIZ UDMincho Medium" panose="02020500000000000000" pitchFamily="17" charset="-128"/>
              </a:rPr>
            </a:br>
            <a:br>
              <a:rPr lang="tr-TR" sz="2700" dirty="0">
                <a:solidFill>
                  <a:schemeClr val="accent2">
                    <a:lumMod val="50000"/>
                  </a:schemeClr>
                </a:solidFill>
                <a:latin typeface="Comic Sans MS" panose="030F0702030302020204" pitchFamily="66" charset="0"/>
                <a:ea typeface="BIZ UDMincho Medium" panose="02020500000000000000" pitchFamily="17" charset="-128"/>
              </a:rPr>
            </a:br>
            <a:r>
              <a:rPr lang="tr-TR" sz="2700" dirty="0">
                <a:solidFill>
                  <a:schemeClr val="accent2">
                    <a:lumMod val="50000"/>
                  </a:schemeClr>
                </a:solidFill>
                <a:latin typeface="Comic Sans MS" panose="030F0702030302020204" pitchFamily="66" charset="0"/>
                <a:ea typeface="BIZ UDMincho Medium" panose="02020500000000000000" pitchFamily="17" charset="-128"/>
              </a:rPr>
              <a:t>Vena Efsanesi</a:t>
            </a:r>
            <a:br>
              <a:rPr lang="tr-TR" sz="2700" dirty="0">
                <a:solidFill>
                  <a:schemeClr val="accent2">
                    <a:lumMod val="50000"/>
                  </a:schemeClr>
                </a:solidFill>
                <a:latin typeface="Comic Sans MS" panose="030F0702030302020204" pitchFamily="66" charset="0"/>
                <a:ea typeface="BIZ UDMincho Medium" panose="02020500000000000000" pitchFamily="17" charset="-128"/>
              </a:rPr>
            </a:br>
            <a:r>
              <a:rPr lang="tr-TR" sz="2700" dirty="0">
                <a:solidFill>
                  <a:schemeClr val="accent2">
                    <a:lumMod val="50000"/>
                  </a:schemeClr>
                </a:solidFill>
                <a:latin typeface="Comic Sans MS" panose="030F0702030302020204" pitchFamily="66" charset="0"/>
                <a:ea typeface="BIZ UDMincho Medium" panose="02020500000000000000" pitchFamily="17" charset="-128"/>
              </a:rPr>
              <a:t>(</a:t>
            </a:r>
            <a:r>
              <a:rPr lang="tr-TR" sz="2700" dirty="0" err="1">
                <a:solidFill>
                  <a:schemeClr val="accent2">
                    <a:lumMod val="50000"/>
                  </a:schemeClr>
                </a:solidFill>
                <a:latin typeface="Comic Sans MS" panose="030F0702030302020204" pitchFamily="66" charset="0"/>
                <a:ea typeface="BIZ UDMincho Medium" panose="02020500000000000000" pitchFamily="17" charset="-128"/>
              </a:rPr>
              <a:t>Vishnu</a:t>
            </a:r>
            <a:r>
              <a:rPr lang="tr-TR" sz="2700" dirty="0">
                <a:solidFill>
                  <a:schemeClr val="accent2">
                    <a:lumMod val="50000"/>
                  </a:schemeClr>
                </a:solidFill>
                <a:latin typeface="Comic Sans MS" panose="030F0702030302020204" pitchFamily="66" charset="0"/>
                <a:ea typeface="BIZ UDMincho Medium" panose="02020500000000000000" pitchFamily="17" charset="-128"/>
              </a:rPr>
              <a:t> </a:t>
            </a:r>
            <a:r>
              <a:rPr lang="tr-TR" sz="2700" dirty="0" err="1">
                <a:solidFill>
                  <a:schemeClr val="accent2">
                    <a:lumMod val="50000"/>
                  </a:schemeClr>
                </a:solidFill>
                <a:latin typeface="Comic Sans MS" panose="030F0702030302020204" pitchFamily="66" charset="0"/>
                <a:ea typeface="BIZ UDMincho Medium" panose="02020500000000000000" pitchFamily="17" charset="-128"/>
              </a:rPr>
              <a:t>Purana</a:t>
            </a:r>
            <a:r>
              <a:rPr lang="tr-TR" sz="2700" dirty="0">
                <a:solidFill>
                  <a:schemeClr val="accent2">
                    <a:lumMod val="50000"/>
                  </a:schemeClr>
                </a:solidFill>
                <a:latin typeface="Comic Sans MS" panose="030F0702030302020204" pitchFamily="66" charset="0"/>
                <a:ea typeface="BIZ UDMincho Medium" panose="02020500000000000000" pitchFamily="17" charset="-128"/>
              </a:rPr>
              <a:t>)</a:t>
            </a:r>
            <a:br>
              <a:rPr lang="tr-TR" sz="2700" dirty="0">
                <a:solidFill>
                  <a:schemeClr val="accent2">
                    <a:lumMod val="50000"/>
                  </a:schemeClr>
                </a:solidFill>
                <a:latin typeface="Comic Sans MS" panose="030F0702030302020204" pitchFamily="66" charset="0"/>
                <a:ea typeface="BIZ UDMincho Medium" panose="02020500000000000000" pitchFamily="17" charset="-128"/>
              </a:rPr>
            </a:br>
            <a:br>
              <a:rPr lang="tr-TR" sz="2700" dirty="0">
                <a:solidFill>
                  <a:schemeClr val="accent2">
                    <a:lumMod val="50000"/>
                  </a:schemeClr>
                </a:solidFill>
                <a:latin typeface="Comic Sans MS" panose="030F0702030302020204" pitchFamily="66" charset="0"/>
                <a:ea typeface="BIZ UDMincho Medium" panose="02020500000000000000" pitchFamily="17" charset="-128"/>
              </a:rPr>
            </a:br>
            <a:r>
              <a:rPr lang="tr-TR" sz="2700" dirty="0">
                <a:solidFill>
                  <a:schemeClr val="accent2">
                    <a:lumMod val="50000"/>
                  </a:schemeClr>
                </a:solidFill>
                <a:latin typeface="Comic Sans MS" panose="030F0702030302020204" pitchFamily="66" charset="0"/>
                <a:ea typeface="BIZ UDMincho Medium" panose="02020500000000000000" pitchFamily="17" charset="-128"/>
              </a:rPr>
              <a:t>9. Hafta</a:t>
            </a:r>
          </a:p>
        </p:txBody>
      </p:sp>
      <p:sp>
        <p:nvSpPr>
          <p:cNvPr id="3" name="Alt Başlık 2">
            <a:extLst>
              <a:ext uri="{FF2B5EF4-FFF2-40B4-BE49-F238E27FC236}">
                <a16:creationId xmlns:a16="http://schemas.microsoft.com/office/drawing/2014/main" id="{E5BB8458-E9EF-41AA-8FE2-AB6984CA54D7}"/>
              </a:ext>
            </a:extLst>
          </p:cNvPr>
          <p:cNvSpPr>
            <a:spLocks noGrp="1"/>
          </p:cNvSpPr>
          <p:nvPr>
            <p:ph type="subTitle" idx="1"/>
          </p:nvPr>
        </p:nvSpPr>
        <p:spPr>
          <a:xfrm>
            <a:off x="1069848" y="3556000"/>
            <a:ext cx="9521952" cy="2095500"/>
          </a:xfrm>
        </p:spPr>
        <p:txBody>
          <a:bodyPr>
            <a:normAutofit/>
          </a:bodyPr>
          <a:lstStyle/>
          <a:p>
            <a:r>
              <a:rPr lang="tr-TR" sz="1800" dirty="0">
                <a:solidFill>
                  <a:schemeClr val="accent2">
                    <a:lumMod val="50000"/>
                  </a:schemeClr>
                </a:solidFill>
                <a:latin typeface="Comic Sans MS" panose="030F0702030302020204" pitchFamily="66" charset="0"/>
              </a:rPr>
              <a:t>Prof. Dr. H. Derya CAN</a:t>
            </a:r>
          </a:p>
          <a:p>
            <a:r>
              <a:rPr lang="tr-TR" sz="1800" dirty="0">
                <a:solidFill>
                  <a:schemeClr val="accent2">
                    <a:lumMod val="50000"/>
                  </a:schemeClr>
                </a:solidFill>
                <a:latin typeface="Comic Sans MS" panose="030F0702030302020204" pitchFamily="66" charset="0"/>
              </a:rPr>
              <a:t>Ankara Üniversitesi</a:t>
            </a:r>
          </a:p>
          <a:p>
            <a:r>
              <a:rPr lang="tr-TR" sz="1800" dirty="0">
                <a:solidFill>
                  <a:schemeClr val="accent2">
                    <a:lumMod val="50000"/>
                  </a:schemeClr>
                </a:solidFill>
                <a:latin typeface="Comic Sans MS" panose="030F0702030302020204" pitchFamily="66" charset="0"/>
              </a:rPr>
              <a:t>Dil ve Tarih-Coğrafya Fakültesi</a:t>
            </a:r>
          </a:p>
          <a:p>
            <a:r>
              <a:rPr lang="tr-TR" sz="1800" dirty="0">
                <a:solidFill>
                  <a:schemeClr val="accent2">
                    <a:lumMod val="50000"/>
                  </a:schemeClr>
                </a:solidFill>
                <a:latin typeface="Comic Sans MS" panose="030F0702030302020204" pitchFamily="66" charset="0"/>
              </a:rPr>
              <a:t>Doğu Dilleri ve Edebiyatları Bölümü</a:t>
            </a:r>
          </a:p>
          <a:p>
            <a:r>
              <a:rPr lang="tr-TR" sz="1800" dirty="0">
                <a:solidFill>
                  <a:schemeClr val="accent2">
                    <a:lumMod val="50000"/>
                  </a:schemeClr>
                </a:solidFill>
                <a:latin typeface="Comic Sans MS" panose="030F0702030302020204" pitchFamily="66" charset="0"/>
              </a:rPr>
              <a:t>Hindoloji Anabilim Dalı</a:t>
            </a:r>
          </a:p>
        </p:txBody>
      </p:sp>
    </p:spTree>
    <p:extLst>
      <p:ext uri="{BB962C8B-B14F-4D97-AF65-F5344CB8AC3E}">
        <p14:creationId xmlns:p14="http://schemas.microsoft.com/office/powerpoint/2010/main" val="391701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605E274-4DD2-40D6-AE95-EC850981BA25}"/>
              </a:ext>
            </a:extLst>
          </p:cNvPr>
          <p:cNvSpPr/>
          <p:nvPr/>
        </p:nvSpPr>
        <p:spPr>
          <a:xfrm>
            <a:off x="2133599" y="332510"/>
            <a:ext cx="8201891" cy="4657942"/>
          </a:xfrm>
          <a:prstGeom prst="rect">
            <a:avLst/>
          </a:prstGeom>
        </p:spPr>
        <p:txBody>
          <a:bodyPr wrap="square">
            <a:spAutoFit/>
          </a:bodyPr>
          <a:lstStyle/>
          <a:p>
            <a:pPr algn="ctr">
              <a:lnSpc>
                <a:spcPct val="150000"/>
              </a:lnSpc>
            </a:pPr>
            <a:endPar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endParaRPr>
          </a:p>
          <a:p>
            <a:pPr algn="ctr">
              <a:lnSpc>
                <a:spcPct val="150000"/>
              </a:lnSpc>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Sağ elinde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Vishṇu’nun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diskinin izini gören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Brahmā</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Prithu’daki</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tanrısal gücü anladı ve çok memnun oldu; çünkü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Vishṇu’nun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diskinin işaretini elinde taşıyan biri evrenin imparatoru olmak için doğar ve onun gücü tanrılar tarafından bile yenilmezdi. </a:t>
            </a:r>
            <a:r>
              <a:rPr lang="tr-TR" sz="2000" dirty="0">
                <a:solidFill>
                  <a:schemeClr val="accent2">
                    <a:lumMod val="50000"/>
                  </a:schemeClr>
                </a:solidFill>
                <a:latin typeface="Comic Sans MS" panose="030F0702030302020204" pitchFamily="66" charset="0"/>
              </a:rPr>
              <a:t>Böylece </a:t>
            </a:r>
            <a:r>
              <a:rPr lang="tr-TR" sz="2000" dirty="0" err="1">
                <a:solidFill>
                  <a:schemeClr val="accent2">
                    <a:lumMod val="50000"/>
                  </a:schemeClr>
                </a:solidFill>
                <a:latin typeface="Comic Sans MS" panose="030F0702030302020204" pitchFamily="66" charset="0"/>
              </a:rPr>
              <a:t>Vena’nın</a:t>
            </a:r>
            <a:r>
              <a:rPr lang="tr-TR" sz="2000" dirty="0">
                <a:solidFill>
                  <a:schemeClr val="accent2">
                    <a:lumMod val="50000"/>
                  </a:schemeClr>
                </a:solidFill>
                <a:latin typeface="Comic Sans MS" panose="030F0702030302020204" pitchFamily="66" charset="0"/>
              </a:rPr>
              <a:t> güçlü oğlu </a:t>
            </a:r>
            <a:r>
              <a:rPr lang="tr-TR" sz="2000" dirty="0" err="1">
                <a:solidFill>
                  <a:schemeClr val="accent2">
                    <a:lumMod val="50000"/>
                  </a:schemeClr>
                </a:solidFill>
                <a:latin typeface="Comic Sans MS" panose="030F0702030302020204" pitchFamily="66" charset="0"/>
              </a:rPr>
              <a:t>Prithu</a:t>
            </a:r>
            <a:r>
              <a:rPr lang="tr-TR" sz="2000" dirty="0">
                <a:solidFill>
                  <a:schemeClr val="accent2">
                    <a:lumMod val="50000"/>
                  </a:schemeClr>
                </a:solidFill>
                <a:latin typeface="Comic Sans MS" panose="030F0702030302020204" pitchFamily="66" charset="0"/>
              </a:rPr>
              <a:t>, babasının yönetimi altında ezilmiş halkı dertlerden kurtardı ve onlar tarafından ona ayinlerde yetenekli olan dünyanın hükümdarı yetkisi verildi. Kısa bir süre içinde de sevgisini kazandığı halkı tarafından </a:t>
            </a:r>
            <a:r>
              <a:rPr lang="tr-TR" sz="2000" dirty="0" err="1">
                <a:solidFill>
                  <a:schemeClr val="accent2">
                    <a:lumMod val="50000"/>
                  </a:schemeClr>
                </a:solidFill>
                <a:latin typeface="Comic Sans MS" panose="030F0702030302020204" pitchFamily="66" charset="0"/>
              </a:rPr>
              <a:t>Rāca</a:t>
            </a:r>
            <a:r>
              <a:rPr lang="tr-TR" sz="2000" dirty="0">
                <a:solidFill>
                  <a:schemeClr val="accent2">
                    <a:lumMod val="50000"/>
                  </a:schemeClr>
                </a:solidFill>
                <a:latin typeface="Comic Sans MS" panose="030F0702030302020204" pitchFamily="66" charset="0"/>
              </a:rPr>
              <a:t> yani kral lakabını aldı. Okyanusun bir başından bir başına geçmek istediği zaman sular dondu. Dağlar ona yol açtı. </a:t>
            </a:r>
          </a:p>
        </p:txBody>
      </p:sp>
    </p:spTree>
    <p:extLst>
      <p:ext uri="{BB962C8B-B14F-4D97-AF65-F5344CB8AC3E}">
        <p14:creationId xmlns:p14="http://schemas.microsoft.com/office/powerpoint/2010/main" val="253928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5003D9-D732-41D4-9017-05CD94F27B92}"/>
              </a:ext>
            </a:extLst>
          </p:cNvPr>
          <p:cNvSpPr>
            <a:spLocks noGrp="1"/>
          </p:cNvSpPr>
          <p:nvPr>
            <p:ph type="title"/>
          </p:nvPr>
        </p:nvSpPr>
        <p:spPr/>
        <p:txBody>
          <a:bodyPr>
            <a:normAutofit/>
          </a:bodyPr>
          <a:lstStyle/>
          <a:p>
            <a:r>
              <a:rPr lang="tr-TR" sz="2400" dirty="0">
                <a:solidFill>
                  <a:schemeClr val="accent2">
                    <a:lumMod val="75000"/>
                  </a:schemeClr>
                </a:solidFill>
                <a:latin typeface="Comic Sans MS" panose="030F0702030302020204" pitchFamily="66" charset="0"/>
              </a:rPr>
              <a:t>VİSHNU PURANA</a:t>
            </a:r>
          </a:p>
        </p:txBody>
      </p:sp>
      <p:sp>
        <p:nvSpPr>
          <p:cNvPr id="3" name="İçerik Yer Tutucusu 2">
            <a:extLst>
              <a:ext uri="{FF2B5EF4-FFF2-40B4-BE49-F238E27FC236}">
                <a16:creationId xmlns:a16="http://schemas.microsoft.com/office/drawing/2014/main" id="{ED68049A-72C1-44FF-939D-055FAB9EA9D0}"/>
              </a:ext>
            </a:extLst>
          </p:cNvPr>
          <p:cNvSpPr>
            <a:spLocks noGrp="1"/>
          </p:cNvSpPr>
          <p:nvPr>
            <p:ph idx="1"/>
          </p:nvPr>
        </p:nvSpPr>
        <p:spPr>
          <a:xfrm>
            <a:off x="2309811" y="2666999"/>
            <a:ext cx="9450390" cy="3124201"/>
          </a:xfrm>
        </p:spPr>
        <p:txBody>
          <a:bodyPr/>
          <a:lstStyle/>
          <a:p>
            <a:pPr marL="0" indent="0" algn="ctr">
              <a:lnSpc>
                <a:spcPct val="150000"/>
              </a:lnSpc>
              <a:buNone/>
            </a:pPr>
            <a:r>
              <a:rPr lang="tr-TR" dirty="0" err="1">
                <a:solidFill>
                  <a:schemeClr val="accent2">
                    <a:lumMod val="75000"/>
                  </a:schemeClr>
                </a:solidFill>
                <a:latin typeface="Comic Sans MS" panose="030F0702030302020204" pitchFamily="66" charset="0"/>
                <a:ea typeface="Calibri" panose="020F0502020204030204" pitchFamily="34" charset="0"/>
              </a:rPr>
              <a:t>Mrityu’nun</a:t>
            </a:r>
            <a:r>
              <a:rPr lang="tr-TR" dirty="0">
                <a:solidFill>
                  <a:schemeClr val="accent2">
                    <a:lumMod val="75000"/>
                  </a:schemeClr>
                </a:solidFill>
                <a:latin typeface="Comic Sans MS" panose="030F0702030302020204" pitchFamily="66" charset="0"/>
                <a:ea typeface="Calibri" panose="020F0502020204030204" pitchFamily="34" charset="0"/>
              </a:rPr>
              <a:t> kızı </a:t>
            </a:r>
            <a:r>
              <a:rPr lang="tr-TR" dirty="0" err="1">
                <a:solidFill>
                  <a:schemeClr val="accent2">
                    <a:lumMod val="75000"/>
                  </a:schemeClr>
                </a:solidFill>
                <a:latin typeface="Comic Sans MS" panose="030F0702030302020204" pitchFamily="66" charset="0"/>
                <a:ea typeface="Calibri" panose="020F0502020204030204" pitchFamily="34" charset="0"/>
              </a:rPr>
              <a:t>Sunīthā</a:t>
            </a:r>
            <a:r>
              <a:rPr lang="tr-TR" dirty="0">
                <a:solidFill>
                  <a:schemeClr val="accent2">
                    <a:lumMod val="75000"/>
                  </a:schemeClr>
                </a:solidFill>
                <a:latin typeface="Comic Sans MS" panose="030F0702030302020204" pitchFamily="66" charset="0"/>
                <a:ea typeface="Calibri" panose="020F0502020204030204" pitchFamily="34" charset="0"/>
              </a:rPr>
              <a:t>  </a:t>
            </a:r>
            <a:r>
              <a:rPr lang="tr-TR" dirty="0" err="1">
                <a:solidFill>
                  <a:schemeClr val="accent2">
                    <a:lumMod val="75000"/>
                  </a:schemeClr>
                </a:solidFill>
                <a:latin typeface="Comic Sans MS" panose="030F0702030302020204" pitchFamily="66" charset="0"/>
                <a:ea typeface="Calibri" panose="020F0502020204030204" pitchFamily="34" charset="0"/>
              </a:rPr>
              <a:t>Anga’ya</a:t>
            </a:r>
            <a:r>
              <a:rPr lang="tr-TR" dirty="0">
                <a:solidFill>
                  <a:schemeClr val="accent2">
                    <a:lumMod val="75000"/>
                  </a:schemeClr>
                </a:solidFill>
                <a:latin typeface="Comic Sans MS" panose="030F0702030302020204" pitchFamily="66" charset="0"/>
                <a:ea typeface="Calibri" panose="020F0502020204030204" pitchFamily="34" charset="0"/>
              </a:rPr>
              <a:t> eş olarak verildi. </a:t>
            </a:r>
            <a:r>
              <a:rPr lang="tr-TR" dirty="0" err="1">
                <a:solidFill>
                  <a:schemeClr val="accent2">
                    <a:lumMod val="75000"/>
                  </a:schemeClr>
                </a:solidFill>
                <a:latin typeface="Comic Sans MS" panose="030F0702030302020204" pitchFamily="66" charset="0"/>
                <a:ea typeface="Calibri" panose="020F0502020204030204" pitchFamily="34" charset="0"/>
              </a:rPr>
              <a:t>Sunīthā</a:t>
            </a:r>
            <a:r>
              <a:rPr lang="tr-TR" dirty="0">
                <a:solidFill>
                  <a:schemeClr val="accent2">
                    <a:lumMod val="75000"/>
                  </a:schemeClr>
                </a:solidFill>
                <a:latin typeface="Comic Sans MS" panose="030F0702030302020204" pitchFamily="66" charset="0"/>
                <a:ea typeface="Calibri" panose="020F0502020204030204" pitchFamily="34" charset="0"/>
              </a:rPr>
              <a:t> büyükbabasının kötü huylarını alan </a:t>
            </a:r>
            <a:r>
              <a:rPr lang="tr-TR" dirty="0" err="1">
                <a:solidFill>
                  <a:schemeClr val="accent2">
                    <a:lumMod val="75000"/>
                  </a:schemeClr>
                </a:solidFill>
                <a:latin typeface="Comic Sans MS" panose="030F0702030302020204" pitchFamily="66" charset="0"/>
                <a:ea typeface="Calibri" panose="020F0502020204030204" pitchFamily="34" charset="0"/>
              </a:rPr>
              <a:t>Vena’yı</a:t>
            </a:r>
            <a:r>
              <a:rPr lang="tr-TR" dirty="0">
                <a:solidFill>
                  <a:schemeClr val="accent2">
                    <a:lumMod val="75000"/>
                  </a:schemeClr>
                </a:solidFill>
                <a:latin typeface="Comic Sans MS" panose="030F0702030302020204" pitchFamily="66" charset="0"/>
                <a:ea typeface="Calibri" panose="020F0502020204030204" pitchFamily="34" charset="0"/>
              </a:rPr>
              <a:t> doğurdu.</a:t>
            </a:r>
            <a:endParaRPr lang="tr-TR" dirty="0">
              <a:solidFill>
                <a:schemeClr val="accent2">
                  <a:lumMod val="75000"/>
                </a:schemeClr>
              </a:solidFill>
            </a:endParaRPr>
          </a:p>
        </p:txBody>
      </p:sp>
    </p:spTree>
    <p:extLst>
      <p:ext uri="{BB962C8B-B14F-4D97-AF65-F5344CB8AC3E}">
        <p14:creationId xmlns:p14="http://schemas.microsoft.com/office/powerpoint/2010/main" val="407088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565B51A-9E13-4386-97FB-861EC2253A05}"/>
              </a:ext>
            </a:extLst>
          </p:cNvPr>
          <p:cNvSpPr/>
          <p:nvPr/>
        </p:nvSpPr>
        <p:spPr>
          <a:xfrm>
            <a:off x="2563091" y="692727"/>
            <a:ext cx="6580909" cy="3272947"/>
          </a:xfrm>
          <a:prstGeom prst="rect">
            <a:avLst/>
          </a:prstGeom>
        </p:spPr>
        <p:txBody>
          <a:bodyPr wrap="square">
            <a:spAutoFit/>
          </a:bodyPr>
          <a:lstStyle/>
          <a:p>
            <a:pPr algn="ctr">
              <a:lnSpc>
                <a:spcPct val="150000"/>
              </a:lnSpc>
            </a:pPr>
            <a:endParaRPr lang="tr-TR" sz="2000" dirty="0">
              <a:solidFill>
                <a:schemeClr val="accent2">
                  <a:lumMod val="50000"/>
                </a:schemeClr>
              </a:solidFill>
              <a:latin typeface="Comic Sans MS" panose="030F0702030302020204" pitchFamily="66" charset="0"/>
              <a:ea typeface="Calibri" panose="020F0502020204030204" pitchFamily="34" charset="0"/>
            </a:endParaRPr>
          </a:p>
          <a:p>
            <a:pPr algn="ctr">
              <a:lnSpc>
                <a:spcPct val="150000"/>
              </a:lnSpc>
            </a:pPr>
            <a:r>
              <a:rPr lang="tr-TR" sz="2000" dirty="0">
                <a:solidFill>
                  <a:schemeClr val="accent2">
                    <a:lumMod val="50000"/>
                  </a:schemeClr>
                </a:solidFill>
                <a:latin typeface="Comic Sans MS" panose="030F0702030302020204" pitchFamily="66" charset="0"/>
                <a:ea typeface="Calibri" panose="020F0502020204030204" pitchFamily="34" charset="0"/>
              </a:rPr>
              <a:t>Vena, ermişler tarafından dünya hükümdarı olarak açıklanıp, törenle takdim edildiğinde, törenin ibadetsiz yerine getirilmesine, adak sunulmamasını ve </a:t>
            </a:r>
            <a:r>
              <a:rPr lang="tr-TR" sz="2000" dirty="0" err="1">
                <a:solidFill>
                  <a:schemeClr val="accent2">
                    <a:lumMod val="50000"/>
                  </a:schemeClr>
                </a:solidFill>
                <a:latin typeface="Comic Sans MS" panose="030F0702030302020204" pitchFamily="66" charset="0"/>
                <a:ea typeface="Calibri" panose="020F0502020204030204" pitchFamily="34" charset="0"/>
              </a:rPr>
              <a:t>Brahmanlar’a</a:t>
            </a:r>
            <a:r>
              <a:rPr lang="tr-TR" sz="2000" dirty="0">
                <a:solidFill>
                  <a:schemeClr val="accent2">
                    <a:lumMod val="50000"/>
                  </a:schemeClr>
                </a:solidFill>
                <a:latin typeface="Comic Sans MS" panose="030F0702030302020204" pitchFamily="66" charset="0"/>
                <a:ea typeface="Calibri" panose="020F0502020204030204" pitchFamily="34" charset="0"/>
              </a:rPr>
              <a:t> bağış yapılmamasını isteyerek şöyle dedi: “Ben kurbanın efendisi kralım, benden başka hiç kimse bu şekilde adlandırılamaz.” </a:t>
            </a:r>
            <a:endParaRPr lang="tr-TR" sz="20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84896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A369507-30E4-40FE-BC06-EB88F7A1F84F}"/>
              </a:ext>
            </a:extLst>
          </p:cNvPr>
          <p:cNvSpPr/>
          <p:nvPr/>
        </p:nvSpPr>
        <p:spPr>
          <a:xfrm>
            <a:off x="2147455" y="845127"/>
            <a:ext cx="9060872" cy="4197944"/>
          </a:xfrm>
          <a:prstGeom prst="rect">
            <a:avLst/>
          </a:prstGeom>
        </p:spPr>
        <p:txBody>
          <a:bodyPr wrap="square">
            <a:spAutoFit/>
          </a:bodyPr>
          <a:lstStyle/>
          <a:p>
            <a:pPr algn="ctr">
              <a:lnSpc>
                <a:spcPct val="150000"/>
              </a:lnSpc>
            </a:pPr>
            <a:r>
              <a:rPr lang="tr-TR" sz="2000" dirty="0">
                <a:solidFill>
                  <a:schemeClr val="accent2">
                    <a:lumMod val="50000"/>
                  </a:schemeClr>
                </a:solidFill>
                <a:latin typeface="Comic Sans MS" panose="030F0702030302020204" pitchFamily="66" charset="0"/>
                <a:ea typeface="Calibri" panose="020F0502020204030204" pitchFamily="34" charset="0"/>
              </a:rPr>
              <a:t>Ermişler, saygıyla kralın yanına yaklaşıp yumuşak bir ses tonuyla şöyle söylediler: “Haşmetli kral, sizi selamlıyoruz; anlatacağımız şeyi dinleyin. Çünkü krallığınızı ve yaşamınızı korumak ve halkınızın yararı için ciddi ve uzun dini törenlerle tanrıların tanrısı, bütün kurbanın efendisi </a:t>
            </a:r>
            <a:r>
              <a:rPr lang="tr-TR" sz="2000" dirty="0" err="1">
                <a:solidFill>
                  <a:schemeClr val="accent2">
                    <a:lumMod val="50000"/>
                  </a:schemeClr>
                </a:solidFill>
                <a:latin typeface="Comic Sans MS" panose="030F0702030302020204" pitchFamily="66" charset="0"/>
                <a:ea typeface="Calibri" panose="020F0502020204030204" pitchFamily="34" charset="0"/>
              </a:rPr>
              <a:t>Hari’ye</a:t>
            </a:r>
            <a:r>
              <a:rPr lang="tr-TR" sz="2000" dirty="0">
                <a:solidFill>
                  <a:schemeClr val="accent2">
                    <a:lumMod val="50000"/>
                  </a:schemeClr>
                </a:solidFill>
                <a:latin typeface="Comic Sans MS" panose="030F0702030302020204" pitchFamily="66" charset="0"/>
                <a:ea typeface="Calibri" panose="020F0502020204030204" pitchFamily="34" charset="0"/>
              </a:rPr>
              <a:t> tapmak için bize izin verin; bu ibadet size geri dönecek olan bir meyvenin yarısıdır. Adakların tanrısı </a:t>
            </a:r>
            <a:r>
              <a:rPr lang="tr-TR" sz="2000" dirty="0" err="1">
                <a:solidFill>
                  <a:schemeClr val="accent2">
                    <a:lumMod val="50000"/>
                  </a:schemeClr>
                </a:solidFill>
                <a:latin typeface="Comic Sans MS" panose="030F0702030302020204" pitchFamily="66" charset="0"/>
                <a:ea typeface="Calibri" panose="020F0502020204030204" pitchFamily="34" charset="0"/>
              </a:rPr>
              <a:t>Vishṇu</a:t>
            </a:r>
            <a:r>
              <a:rPr lang="tr-TR" sz="2000" dirty="0">
                <a:solidFill>
                  <a:schemeClr val="accent2">
                    <a:lumMod val="50000"/>
                  </a:schemeClr>
                </a:solidFill>
                <a:latin typeface="Comic Sans MS" panose="030F0702030302020204" pitchFamily="66" charset="0"/>
                <a:ea typeface="Calibri" panose="020F0502020204030204" pitchFamily="34" charset="0"/>
              </a:rPr>
              <a:t> bizim tarafımızdan kurban ile teskin edilecek. Ey kral, siz de istediğinize kavuşacaksınız. Başka prensler kurbanın efendisi </a:t>
            </a:r>
            <a:r>
              <a:rPr lang="tr-TR" sz="2000" dirty="0" err="1">
                <a:solidFill>
                  <a:schemeClr val="accent2">
                    <a:lumMod val="50000"/>
                  </a:schemeClr>
                </a:solidFill>
                <a:latin typeface="Comic Sans MS" panose="030F0702030302020204" pitchFamily="66" charset="0"/>
                <a:ea typeface="Calibri" panose="020F0502020204030204" pitchFamily="34" charset="0"/>
              </a:rPr>
              <a:t>Hari’nin</a:t>
            </a:r>
            <a:r>
              <a:rPr lang="tr-TR" sz="2000" dirty="0">
                <a:solidFill>
                  <a:schemeClr val="accent2">
                    <a:lumMod val="50000"/>
                  </a:schemeClr>
                </a:solidFill>
                <a:latin typeface="Comic Sans MS" panose="030F0702030302020204" pitchFamily="66" charset="0"/>
                <a:ea typeface="Calibri" panose="020F0502020204030204" pitchFamily="34" charset="0"/>
              </a:rPr>
              <a:t> krallığında dinsel törenler yaparak dileklerine kavuştular.” </a:t>
            </a:r>
            <a:r>
              <a:rPr lang="tr-TR" sz="2000" dirty="0">
                <a:solidFill>
                  <a:schemeClr val="accent2">
                    <a:lumMod val="50000"/>
                  </a:schemeClr>
                </a:solidFill>
                <a:latin typeface="Times New Roman" panose="02020603050405020304" pitchFamily="18" charset="0"/>
                <a:ea typeface="Calibri" panose="020F0502020204030204" pitchFamily="34" charset="0"/>
              </a:rPr>
              <a:t>dediler. </a:t>
            </a:r>
            <a:endParaRPr lang="tr-TR" sz="2000" dirty="0">
              <a:solidFill>
                <a:schemeClr val="accent2">
                  <a:lumMod val="50000"/>
                </a:schemeClr>
              </a:solidFill>
            </a:endParaRPr>
          </a:p>
        </p:txBody>
      </p:sp>
    </p:spTree>
    <p:extLst>
      <p:ext uri="{BB962C8B-B14F-4D97-AF65-F5344CB8AC3E}">
        <p14:creationId xmlns:p14="http://schemas.microsoft.com/office/powerpoint/2010/main" val="3831808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051A654-792A-4BF1-9526-06FBAB4C8EE1}"/>
              </a:ext>
            </a:extLst>
          </p:cNvPr>
          <p:cNvSpPr/>
          <p:nvPr/>
        </p:nvSpPr>
        <p:spPr>
          <a:xfrm>
            <a:off x="1828800" y="375376"/>
            <a:ext cx="9767455" cy="4928913"/>
          </a:xfrm>
          <a:prstGeom prst="rect">
            <a:avLst/>
          </a:prstGeom>
        </p:spPr>
        <p:txBody>
          <a:bodyPr wrap="square">
            <a:spAutoFit/>
          </a:bodyPr>
          <a:lstStyle/>
          <a:p>
            <a:pPr marL="457200" algn="ctr">
              <a:lnSpc>
                <a:spcPct val="200000"/>
              </a:lnSpc>
              <a:spcAft>
                <a:spcPts val="1000"/>
              </a:spcAft>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Vena, “Benden daha üstün nitelikleri olan kimdir? Benden başka tapmak için adlandırılan kimdir? Kurbanın efendisi lakabı takılan bu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Hari</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de kim?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Brahmā</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Canārdana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Şambhu</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Şiva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İndra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Vāyu</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Yama,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Ravi</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(güneş),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Bhūmī</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(toprak) gecelerin efendisi (ay); bütün bunlar bir kralın kişiliğinde vardır. Emirlerimi bilinçli olarak verdim ve onları yerine getirin. Kurban yapmayacaksınız, adak sunmayacaksınız, sadaka vermeyeceksiniz. Bir kadının ilk vazifesinin eşine sadakat etmesi olduğu gibi, siz kutsal insanların sorumluluğu da benim emirlerime uymaktır” </a:t>
            </a:r>
            <a:r>
              <a:rPr lang="tr-TR" sz="2000" dirty="0">
                <a:solidFill>
                  <a:schemeClr val="accent2">
                    <a:lumMod val="50000"/>
                  </a:schemeClr>
                </a:solidFill>
                <a:latin typeface="Times New Roman" panose="02020603050405020304" pitchFamily="18" charset="0"/>
                <a:ea typeface="Calibri" panose="020F0502020204030204" pitchFamily="34" charset="0"/>
                <a:cs typeface="Mangal" panose="02040503050203030202" pitchFamily="18" charset="0"/>
              </a:rPr>
              <a:t>dedi. </a:t>
            </a:r>
            <a:endParaRPr lang="tr-TR" sz="2000" dirty="0">
              <a:solidFill>
                <a:schemeClr val="accent2">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447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0FA2BD9F-887B-47B0-A790-2E8295B16E08}"/>
              </a:ext>
            </a:extLst>
          </p:cNvPr>
          <p:cNvSpPr/>
          <p:nvPr/>
        </p:nvSpPr>
        <p:spPr>
          <a:xfrm>
            <a:off x="1925782" y="98377"/>
            <a:ext cx="9047018" cy="6158353"/>
          </a:xfrm>
          <a:prstGeom prst="rect">
            <a:avLst/>
          </a:prstGeom>
        </p:spPr>
        <p:txBody>
          <a:bodyPr wrap="square">
            <a:spAutoFit/>
          </a:bodyPr>
          <a:lstStyle/>
          <a:p>
            <a:pPr marL="457200" algn="ctr">
              <a:lnSpc>
                <a:spcPct val="200000"/>
              </a:lnSpc>
              <a:spcAft>
                <a:spcPts val="1000"/>
              </a:spcAft>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Sonra büyük bir toz bulutunun yükseldiğini gören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Ṛshiler</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“Yüce Kral, emirlerinizle dindar kişiler çok acı çekebilir. Bütün bu dünya adakların bir dönüşümüdür. Eğer adağı engellerseniz, dünyanın sonu gelir.” dediler. Ama Vena kararlıydı. Ermişlerin ricalarını tekrarlamalarına rağmen emirlerinden vazgeçmedi. Bunun üzerine ermişler öfkelendiler ve bağırarak şöyle dediler: “Bu hain biçare ölsün. Başlangıcı ve sonu olmayan, kurbanın tanrısına hakaret eden bu kâfir yeryüzü üzerinde hükümdarlık yapmasın.” Böyle söyledikten sonra ermişler krala hücum edip, döverek katlettiler. Böylece Vena dine karşı saygısızlık etmesi sonucunda yok edilen ilk kişi oldu. </a:t>
            </a:r>
            <a:endParaRPr lang="tr-TR" sz="20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576776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1D2FFA3-3569-4EA9-B49D-696B921D8832}"/>
              </a:ext>
            </a:extLst>
          </p:cNvPr>
          <p:cNvSpPr/>
          <p:nvPr/>
        </p:nvSpPr>
        <p:spPr>
          <a:xfrm>
            <a:off x="2272145" y="180109"/>
            <a:ext cx="7564582" cy="4657942"/>
          </a:xfrm>
          <a:prstGeom prst="rect">
            <a:avLst/>
          </a:prstGeom>
        </p:spPr>
        <p:txBody>
          <a:bodyPr wrap="square">
            <a:spAutoFit/>
          </a:bodyPr>
          <a:lstStyle/>
          <a:p>
            <a:pPr algn="ctr">
              <a:lnSpc>
                <a:spcPct val="150000"/>
              </a:lnSpc>
            </a:pPr>
            <a:r>
              <a:rPr lang="tr-TR" sz="2000" dirty="0">
                <a:solidFill>
                  <a:schemeClr val="accent2">
                    <a:lumMod val="50000"/>
                  </a:schemeClr>
                </a:solidFill>
                <a:latin typeface="Comic Sans MS" panose="030F0702030302020204" pitchFamily="66" charset="0"/>
                <a:ea typeface="Calibri" panose="020F0502020204030204" pitchFamily="34" charset="0"/>
              </a:rPr>
              <a:t>Ermişler yükselen tozlara bakarak, yakınlarında olan halka “Bu nedir?” diye sordular. Halk, “Kralı olmayan bir krallığımız olduğundan şerefsiz insanlar, komşularının topraklarını el koymaya başladılar. Saygıdeğer ermişler, avlarının üstüne saldırmak için acele eden, küme halinde bir araya toplanmış hırsızlar tarafından çıkarılan tozlara bakın.” dediler. Bunu duyan ermişler bir araya geldiler ve kralın nesli olmadan yok olmaması ve bir oğlan çocuğu için onun uyluğunu ovdular. Böylece uyluğun ovulmasıyla basık yüzlü, siyah tenli, cüce ve küçük ağızlı bir çocuk doğdu. </a:t>
            </a:r>
            <a:endParaRPr lang="tr-TR" sz="20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41659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931488D-4891-4E38-903B-19A61FF5AB46}"/>
              </a:ext>
            </a:extLst>
          </p:cNvPr>
          <p:cNvSpPr/>
          <p:nvPr/>
        </p:nvSpPr>
        <p:spPr>
          <a:xfrm>
            <a:off x="3047999" y="929373"/>
            <a:ext cx="7232073" cy="5542799"/>
          </a:xfrm>
          <a:prstGeom prst="rect">
            <a:avLst/>
          </a:prstGeom>
        </p:spPr>
        <p:txBody>
          <a:bodyPr wrap="square">
            <a:spAutoFit/>
          </a:bodyPr>
          <a:lstStyle/>
          <a:p>
            <a:pPr marL="457200" algn="ctr">
              <a:lnSpc>
                <a:spcPct val="200000"/>
              </a:lnSpc>
              <a:spcAft>
                <a:spcPts val="1000"/>
              </a:spcAft>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Çocuk: “Ben ne yapacağım” diye hevesle haykırdı.  Ermişler “Otur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Nishīda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dediler. Böylece onun adı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Nishīda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oldu. Onun torunları olan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Vindhya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dağının sakinleri hala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Nishidālar</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olarak isimlendirildiler ve ahlakları bozuk bir ırk olarak anılırlar. Bu şekilde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Vena’nın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kötülükleri defedilmişti. Bu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Nishidālar</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onun günahlarından doğmuşlardır. Sonra Brahmanlar kralın sağ elini ovmaya devam ettiler ve bu ovma sonucunda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Vena’nın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ünlü oğlu göz kamaştırıcı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Prithu</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doğdu. </a:t>
            </a:r>
            <a:endParaRPr lang="tr-TR" sz="20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5744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44E222D-C2D0-4289-9C08-0B93FD27E20B}"/>
              </a:ext>
            </a:extLst>
          </p:cNvPr>
          <p:cNvSpPr/>
          <p:nvPr/>
        </p:nvSpPr>
        <p:spPr>
          <a:xfrm>
            <a:off x="1953491" y="-455621"/>
            <a:ext cx="9157854" cy="5671040"/>
          </a:xfrm>
          <a:prstGeom prst="rect">
            <a:avLst/>
          </a:prstGeom>
        </p:spPr>
        <p:txBody>
          <a:bodyPr wrap="square">
            <a:spAutoFit/>
          </a:bodyPr>
          <a:lstStyle/>
          <a:p>
            <a:pPr marL="457200" algn="ctr">
              <a:lnSpc>
                <a:spcPct val="200000"/>
              </a:lnSpc>
              <a:spcAft>
                <a:spcPts val="1000"/>
              </a:spcAft>
            </a:pPr>
            <a:endPar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endParaRPr>
          </a:p>
          <a:p>
            <a:pPr marL="457200" algn="ctr">
              <a:lnSpc>
                <a:spcPct val="200000"/>
              </a:lnSpc>
              <a:spcAft>
                <a:spcPts val="1000"/>
              </a:spcAft>
            </a:pP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Sonra gökyüzünden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Acagava</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olarak isimlendirilen ilkel yay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Mahādeva’nın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tanrısal oklar ve cennetten de görkem yeryüzüne indi.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Prithu’nun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doğumuna herkes sevindi ve Vena, “Put” olarak isimlendirilen cehennemden, oğlunun doğumu sayesinde kurtuldu ve tanrıların bölgesine yükseldi. Denizlerin ve nehirlerin derinliklerinden mücevherler geldi. Bütün her şeyin büyük atası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Brahmā</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tanrılar ve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Angirasā</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(ateş), ve canlı-cansız bütün her şeyle birlikte toplandılar ve </a:t>
            </a:r>
            <a:r>
              <a:rPr lang="tr-TR" sz="20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Vena’nın</a:t>
            </a:r>
            <a:r>
              <a:rPr lang="tr-TR" sz="20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oğlunun kutsama törenini yürüttüler. </a:t>
            </a:r>
            <a:endParaRPr lang="tr-TR" sz="20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73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66</TotalTime>
  <Words>734</Words>
  <Application>Microsoft Office PowerPoint</Application>
  <PresentationFormat>Geniş ekran</PresentationFormat>
  <Paragraphs>19</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Comic Sans MS</vt:lpstr>
      <vt:lpstr>Corbel</vt:lpstr>
      <vt:lpstr>Times New Roman</vt:lpstr>
      <vt:lpstr>Paralaks</vt:lpstr>
      <vt:lpstr> HİN 426 Hint Efsaneleri  Vena Efsanesi (Vishnu Purana)  9. Hafta</vt:lpstr>
      <vt:lpstr>VİSHNU PURANA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1. Hafta</dc:title>
  <dc:creator>Casper</dc:creator>
  <cp:lastModifiedBy>Casper</cp:lastModifiedBy>
  <cp:revision>9</cp:revision>
  <dcterms:created xsi:type="dcterms:W3CDTF">2020-05-07T15:42:31Z</dcterms:created>
  <dcterms:modified xsi:type="dcterms:W3CDTF">2020-05-09T04:51:13Z</dcterms:modified>
</cp:coreProperties>
</file>