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81" r:id="rId2"/>
    <p:sldId id="282" r:id="rId3"/>
    <p:sldId id="283" r:id="rId4"/>
    <p:sldId id="284" r:id="rId5"/>
    <p:sldId id="28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044B8-38FD-114A-B803-76AFFAF4D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Prof. Godbole’s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C3E7D-60E8-EE46-8FE8-8B6AB45FF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93838"/>
            <a:ext cx="10058400" cy="3931920"/>
          </a:xfrm>
        </p:spPr>
        <p:txBody>
          <a:bodyPr>
            <a:normAutofit fontScale="92500"/>
          </a:bodyPr>
          <a:lstStyle/>
          <a:p>
            <a:r>
              <a:rPr lang="en-TR" dirty="0"/>
              <a:t>He is the only person that does not take sides. </a:t>
            </a:r>
          </a:p>
          <a:p>
            <a:pPr marL="0" indent="0">
              <a:buNone/>
            </a:pPr>
            <a:r>
              <a:rPr lang="en-TR" dirty="0"/>
              <a:t>“That is for the court to decide. The verdict will be in strict accordance with the evidence, I make no doubt.”</a:t>
            </a:r>
          </a:p>
          <a:p>
            <a:r>
              <a:rPr lang="en-TR" dirty="0"/>
              <a:t>He maintains his distance from the whole drama and remains completely objective.</a:t>
            </a:r>
          </a:p>
          <a:p>
            <a:r>
              <a:rPr lang="en-TR" dirty="0"/>
              <a:t>His explanation of his stance as a Hindu is in accordance with the idea of oneness:</a:t>
            </a:r>
          </a:p>
          <a:p>
            <a:pPr marL="0" indent="0">
              <a:buNone/>
            </a:pPr>
            <a:r>
              <a:rPr lang="en-TR" dirty="0"/>
              <a:t>“All perform a good action, when one is performed, and when an evil action is performed, all perform it. … that action was performed by Dr Aziz. … It was performed by the guide. … It was performed by you. … It was performed by me. … And by my students. … It was even performed by the lady herself. When evil occurs, it expresses the whole of the universe. Similarly when good occurs.”</a:t>
            </a:r>
          </a:p>
          <a:p>
            <a:pPr marL="0" indent="0">
              <a:buNone/>
            </a:pPr>
            <a:r>
              <a:rPr lang="en-TR" b="1" dirty="0"/>
              <a:t>Because it all amounts to ‘ou-boum’. </a:t>
            </a:r>
          </a:p>
          <a:p>
            <a:pPr marL="0" indent="0">
              <a:buNone/>
            </a:pPr>
            <a:r>
              <a:rPr lang="en-TR" b="1" u="sng" dirty="0"/>
              <a:t>Oneness &amp; Togetherness: </a:t>
            </a:r>
            <a:r>
              <a:rPr lang="en-TR" b="1" dirty="0"/>
              <a:t>Good and evil are different but they cannot exist without each other. </a:t>
            </a:r>
          </a:p>
        </p:txBody>
      </p:sp>
    </p:spTree>
    <p:extLst>
      <p:ext uri="{BB962C8B-B14F-4D97-AF65-F5344CB8AC3E}">
        <p14:creationId xmlns:p14="http://schemas.microsoft.com/office/powerpoint/2010/main" val="1906525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A8E19-F147-E74F-812A-89AAF09A2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Adela’s Realisation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170B4-6002-E142-A14C-124CED06A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b="1" dirty="0"/>
              <a:t>Chapter 22: </a:t>
            </a:r>
            <a:r>
              <a:rPr lang="en-TR" dirty="0"/>
              <a:t>We see her lack of touch with her own body. She is stuck in her mind. </a:t>
            </a:r>
            <a:endParaRPr lang="en-TR" b="1" dirty="0"/>
          </a:p>
          <a:p>
            <a:pPr marL="0" indent="0">
              <a:buNone/>
            </a:pPr>
            <a:r>
              <a:rPr lang="en-TR" dirty="0"/>
              <a:t>“He never actually touched me once.”</a:t>
            </a:r>
          </a:p>
          <a:p>
            <a:pPr marL="0" indent="0">
              <a:buNone/>
            </a:pPr>
            <a:r>
              <a:rPr lang="en-TR" dirty="0"/>
              <a:t>“Aziz … have I made a mistake?”</a:t>
            </a:r>
          </a:p>
          <a:p>
            <a:pPr marL="0" indent="0">
              <a:buNone/>
            </a:pPr>
            <a:r>
              <a:rPr lang="en-TR" dirty="0"/>
              <a:t>“Ronny, he’s innocent; I made an awful mistake.”</a:t>
            </a:r>
          </a:p>
          <a:p>
            <a:pPr marL="0" indent="0">
              <a:buNone/>
            </a:pPr>
            <a:r>
              <a:rPr lang="en-TR" dirty="0"/>
              <a:t>“Dr Aziz never followed me into the cave.”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Once she admits the truth, the echo that had taken possession of her is gone. The echo in her case, represents her denial of the reality, her reality:</a:t>
            </a:r>
          </a:p>
          <a:p>
            <a:pPr lvl="1"/>
            <a:r>
              <a:rPr lang="en-TR" dirty="0"/>
              <a:t>that she does not love Ronny</a:t>
            </a:r>
          </a:p>
          <a:p>
            <a:pPr lvl="1"/>
            <a:r>
              <a:rPr lang="en-TR" dirty="0"/>
              <a:t>that she is as prejudiced as the others</a:t>
            </a:r>
          </a:p>
        </p:txBody>
      </p:sp>
    </p:spTree>
    <p:extLst>
      <p:ext uri="{BB962C8B-B14F-4D97-AF65-F5344CB8AC3E}">
        <p14:creationId xmlns:p14="http://schemas.microsoft.com/office/powerpoint/2010/main" val="1670571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BCDDB-4D06-8843-AE05-AF85071DC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Mrs Moore’s Final Voyage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D4A32-33B7-C540-B74A-10B0FB297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For her, after her experience in the cave, the distinction between good and evil is meaningless.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Like Godbole, she doesn’t get involved in t</a:t>
            </a:r>
            <a:r>
              <a:rPr lang="en-US" dirty="0"/>
              <a:t>he</a:t>
            </a:r>
            <a:r>
              <a:rPr lang="en-TR" dirty="0"/>
              <a:t> matter. Her reason is different though: she thinks it’s meaningless anyway. Godbole found meaning in t</a:t>
            </a:r>
            <a:r>
              <a:rPr lang="en-US" dirty="0"/>
              <a:t>he</a:t>
            </a:r>
            <a:r>
              <a:rPr lang="en-TR" dirty="0"/>
              <a:t> oneness/togetherness of things. 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She chooses to withdraw from life.</a:t>
            </a:r>
          </a:p>
        </p:txBody>
      </p:sp>
    </p:spTree>
    <p:extLst>
      <p:ext uri="{BB962C8B-B14F-4D97-AF65-F5344CB8AC3E}">
        <p14:creationId xmlns:p14="http://schemas.microsoft.com/office/powerpoint/2010/main" val="28281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64A64-F337-DE49-9DBD-F9D99CE48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Everyone Faces Their Own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601B6-25E1-1E4B-8ACE-C17C8B56B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TR" b="1" dirty="0"/>
              <a:t>Aziz: </a:t>
            </a:r>
            <a:r>
              <a:rPr lang="en-TR" dirty="0"/>
              <a:t>He accepts his own reality and stops being pretentious. </a:t>
            </a:r>
            <a:endParaRPr lang="en-TR" b="1" dirty="0"/>
          </a:p>
          <a:p>
            <a:pPr marL="0" indent="0">
              <a:buNone/>
            </a:pPr>
            <a:r>
              <a:rPr lang="en-TR" dirty="0"/>
              <a:t>“From the moment of his arrest he was done for, he had dropped like a wounded animal; he had despaired, not through cowardice, but because he knew t</a:t>
            </a:r>
            <a:r>
              <a:rPr lang="en-US" dirty="0"/>
              <a:t>ha</a:t>
            </a:r>
            <a:r>
              <a:rPr lang="en-TR" dirty="0"/>
              <a:t>t an Englishwoman’s word would always outweigh his own.” … “My heart is for my own peop</a:t>
            </a:r>
            <a:r>
              <a:rPr lang="en-US" dirty="0"/>
              <a:t>le</a:t>
            </a:r>
            <a:r>
              <a:rPr lang="en-TR" dirty="0"/>
              <a:t> henceforward.”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b="1" dirty="0"/>
              <a:t>Adela: </a:t>
            </a:r>
            <a:r>
              <a:rPr lang="en-TR" dirty="0"/>
              <a:t>She and Ronny are separated. It would destroy Ronny’s career. 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b="1" dirty="0"/>
              <a:t>Mrs Moore: </a:t>
            </a:r>
            <a:r>
              <a:rPr lang="en-TR" dirty="0"/>
              <a:t>She cannot cope with the reality the way she herself sees it. </a:t>
            </a:r>
            <a:endParaRPr lang="en-TR" b="1" dirty="0"/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b="1" dirty="0"/>
              <a:t>Fielding: </a:t>
            </a:r>
            <a:r>
              <a:rPr lang="en-TR" dirty="0"/>
              <a:t>He has to accept the fact that he cannot be friends with an Indian.</a:t>
            </a:r>
          </a:p>
          <a:p>
            <a:pPr marL="0" indent="0">
              <a:buNone/>
            </a:pPr>
            <a:r>
              <a:rPr lang="en-TR" b="1" dirty="0"/>
              <a:t>	“not yet, not there”</a:t>
            </a:r>
          </a:p>
          <a:p>
            <a:pPr marL="0" indent="0">
              <a:buNone/>
            </a:pPr>
            <a:endParaRPr lang="en-TR" b="1" dirty="0"/>
          </a:p>
        </p:txBody>
      </p:sp>
    </p:spTree>
    <p:extLst>
      <p:ext uri="{BB962C8B-B14F-4D97-AF65-F5344CB8AC3E}">
        <p14:creationId xmlns:p14="http://schemas.microsoft.com/office/powerpoint/2010/main" val="36134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718AC-6984-4C4A-86A9-5F6E833DE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Reality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13F54-246F-B446-A50F-8F858E5C50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reality of the British and the Indians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5B8A46-3E21-FA48-A43D-E887DEAAF4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TR" dirty="0"/>
              <a:t>Aziz and Fielding cannot become true friends unless India becomes a free country. 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True friendship between two individuals is possible only on the basis of political equality.</a:t>
            </a:r>
          </a:p>
          <a:p>
            <a:pPr marL="0" indent="0">
              <a:buNone/>
            </a:pPr>
            <a:endParaRPr lang="en-TR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8EE6B4-1401-BB45-9FFD-B26D51C22C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Reality of the Echo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48C4BF-A815-3141-8D3C-9C23B5551FA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TR" dirty="0"/>
              <a:t>During the H</a:t>
            </a:r>
            <a:r>
              <a:rPr lang="en-US" dirty="0" err="1"/>
              <a:t>i</a:t>
            </a:r>
            <a:r>
              <a:rPr lang="en-TR" dirty="0"/>
              <a:t>ndu celebrations Aziz and Fielding are in different boats. 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dirty="0"/>
              <a:t>Their boats collide and they are all thrown into the water. </a:t>
            </a:r>
          </a:p>
          <a:p>
            <a:pPr marL="0" indent="0">
              <a:buNone/>
            </a:pPr>
            <a:endParaRPr lang="en-TR" dirty="0"/>
          </a:p>
          <a:p>
            <a:pPr marL="0" indent="0">
              <a:buNone/>
            </a:pPr>
            <a:r>
              <a:rPr lang="en-TR" b="1" dirty="0"/>
              <a:t>That is the ultimate reality: we are all swimming in the same water. Our boats are an illusion. They are our prejudices, our hatred, our judgment, our anger etc. </a:t>
            </a:r>
          </a:p>
        </p:txBody>
      </p:sp>
    </p:spTree>
    <p:extLst>
      <p:ext uri="{BB962C8B-B14F-4D97-AF65-F5344CB8AC3E}">
        <p14:creationId xmlns:p14="http://schemas.microsoft.com/office/powerpoint/2010/main" val="2023111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592</Words>
  <Application>Microsoft Macintosh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Savon</vt:lpstr>
      <vt:lpstr>Prof. Godbole’s Response</vt:lpstr>
      <vt:lpstr>Adela’s Realisation</vt:lpstr>
      <vt:lpstr>Mrs Moore’s Final Voyage</vt:lpstr>
      <vt:lpstr>Everyone Faces Their Own Reality</vt:lpstr>
      <vt:lpstr>The Reality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passage to ındıa</dc:title>
  <dc:creator>Seda.Peksen</dc:creator>
  <cp:lastModifiedBy>Seda.Peksen</cp:lastModifiedBy>
  <cp:revision>59</cp:revision>
  <dcterms:created xsi:type="dcterms:W3CDTF">2020-10-04T09:54:29Z</dcterms:created>
  <dcterms:modified xsi:type="dcterms:W3CDTF">2022-04-20T18:07:18Z</dcterms:modified>
</cp:coreProperties>
</file>