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İ. </a:t>
            </a:r>
            <a:r>
              <a:rPr lang="tr-TR" b="1" u="sng" dirty="0">
                <a:solidFill>
                  <a:prstClr val="black"/>
                </a:solidFill>
              </a:rPr>
              <a:t>İSTİSHAB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İstishab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Teorisi Bağlamında İstishab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İstishab’ın </a:t>
            </a:r>
            <a:r>
              <a:rPr lang="tr-TR" dirty="0" smtClean="0"/>
              <a:t>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İ. </a:t>
            </a:r>
            <a:r>
              <a:rPr lang="tr-TR" b="1" u="sng" dirty="0">
                <a:solidFill>
                  <a:prstClr val="black"/>
                </a:solidFill>
              </a:rPr>
              <a:t>İSTİSHAB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İstishab</a:t>
            </a:r>
            <a:r>
              <a:rPr lang="tr-TR" dirty="0" smtClean="0"/>
              <a:t>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/>
              <a:t>«geçmişte sabit olan bir hükmü, de ğiştiğine delil olmadıkça,</a:t>
            </a:r>
          </a:p>
          <a:p>
            <a:pPr marL="0" indent="0">
              <a:buNone/>
            </a:pPr>
            <a:r>
              <a:rPr lang="tr-TR" dirty="0"/>
              <a:t>halde bâki </a:t>
            </a:r>
            <a:r>
              <a:rPr lang="tr-TR" dirty="0" smtClean="0"/>
              <a:t>kılmaktır», Hallaf, 241.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6507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İ. </a:t>
            </a:r>
            <a:r>
              <a:rPr lang="tr-TR" b="1" u="sng" dirty="0">
                <a:solidFill>
                  <a:prstClr val="black"/>
                </a:solidFill>
              </a:rPr>
              <a:t>İSTİSHAB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İstishab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Teorisi Bağlamında </a:t>
            </a:r>
            <a:r>
              <a:rPr lang="tr-TR" dirty="0" smtClean="0">
                <a:solidFill>
                  <a:prstClr val="black"/>
                </a:solidFill>
              </a:rPr>
              <a:t>İstishab: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«</a:t>
            </a:r>
            <a:r>
              <a:rPr lang="en-US" dirty="0" err="1" smtClean="0">
                <a:solidFill>
                  <a:prstClr val="black"/>
                </a:solidFill>
              </a:rPr>
              <a:t>Müctehide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yap </a:t>
            </a:r>
            <a:r>
              <a:rPr lang="en-US" dirty="0" err="1">
                <a:solidFill>
                  <a:prstClr val="black"/>
                </a:solidFill>
              </a:rPr>
              <a:t>ılmış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akit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veya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tasarrufun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hükmünden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sorulduğu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zaman, </a:t>
            </a:r>
            <a:r>
              <a:rPr lang="en-US" dirty="0" err="1">
                <a:solidFill>
                  <a:prstClr val="black"/>
                </a:solidFill>
              </a:rPr>
              <a:t>müctehit</a:t>
            </a:r>
            <a:r>
              <a:rPr lang="en-US" dirty="0">
                <a:solidFill>
                  <a:prstClr val="black"/>
                </a:solidFill>
              </a:rPr>
              <a:t> de </a:t>
            </a:r>
            <a:r>
              <a:rPr lang="en-US" dirty="0" err="1">
                <a:solidFill>
                  <a:prstClr val="black"/>
                </a:solidFill>
              </a:rPr>
              <a:t>Kur'an'da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Sünnet'te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bunun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hükmünü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gösteren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şer'i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delile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raslamam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ışsa</a:t>
            </a:r>
            <a:r>
              <a:rPr lang="en-US" dirty="0">
                <a:solidFill>
                  <a:prstClr val="black"/>
                </a:solidFill>
              </a:rPr>
              <a:t> "</a:t>
            </a:r>
            <a:r>
              <a:rPr lang="en-US" b="1" dirty="0" err="1">
                <a:solidFill>
                  <a:prstClr val="black"/>
                </a:solidFill>
              </a:rPr>
              <a:t>eşyada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asıl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olan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mubah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olmak</a:t>
            </a:r>
            <a:r>
              <a:rPr lang="en-US" dirty="0">
                <a:solidFill>
                  <a:prstClr val="black"/>
                </a:solidFill>
              </a:rPr>
              <a:t>" </a:t>
            </a:r>
            <a:r>
              <a:rPr lang="en-US" dirty="0" err="1">
                <a:solidFill>
                  <a:prstClr val="black"/>
                </a:solidFill>
              </a:rPr>
              <a:t>ilkesine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dayanarak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akdin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tasarrufun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mubah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oldu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ğuna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hükmedilebilir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Bu, </a:t>
            </a:r>
            <a:r>
              <a:rPr lang="en-US" dirty="0" err="1">
                <a:solidFill>
                  <a:prstClr val="black"/>
                </a:solidFill>
              </a:rPr>
              <a:t>Allah'ın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yer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yüzünde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olan</a:t>
            </a:r>
            <a:r>
              <a:rPr lang="en-US" dirty="0">
                <a:solidFill>
                  <a:prstClr val="black"/>
                </a:solidFill>
              </a:rPr>
              <a:t> her </a:t>
            </a:r>
            <a:r>
              <a:rPr lang="en-US" dirty="0" err="1">
                <a:solidFill>
                  <a:prstClr val="black"/>
                </a:solidFill>
              </a:rPr>
              <a:t>nesneyi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üzerinde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yaratt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ığı</a:t>
            </a:r>
            <a:r>
              <a:rPr lang="en-US" dirty="0">
                <a:solidFill>
                  <a:prstClr val="black"/>
                </a:solidFill>
              </a:rPr>
              <a:t> durum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demektir</a:t>
            </a:r>
            <a:r>
              <a:rPr lang="en-US" dirty="0">
                <a:solidFill>
                  <a:prstClr val="black"/>
                </a:solidFill>
              </a:rPr>
              <a:t>. De </a:t>
            </a:r>
            <a:r>
              <a:rPr lang="en-US" dirty="0" err="1">
                <a:solidFill>
                  <a:prstClr val="black"/>
                </a:solidFill>
              </a:rPr>
              <a:t>ğiştiğine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delil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bulunmadıkça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şeyler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asıl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mübah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olma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hükmü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üzerine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bâki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kalır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r>
              <a:rPr lang="tr-TR" dirty="0" smtClean="0">
                <a:solidFill>
                  <a:prstClr val="black"/>
                </a:solidFill>
              </a:rPr>
              <a:t>» Hallaf, 241.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948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İ. </a:t>
            </a:r>
            <a:r>
              <a:rPr lang="tr-TR" b="1" u="sng" dirty="0">
                <a:solidFill>
                  <a:prstClr val="black"/>
                </a:solidFill>
              </a:rPr>
              <a:t>İSTİSHAB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İstishab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 Teorisi Bağlamında İstishab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İstishab’ın </a:t>
            </a:r>
            <a:r>
              <a:rPr lang="tr-TR" dirty="0" smtClean="0"/>
              <a:t>Hukuki </a:t>
            </a:r>
            <a:r>
              <a:rPr lang="tr-TR" dirty="0" smtClean="0"/>
              <a:t>Otoritesi:</a:t>
            </a:r>
          </a:p>
          <a:p>
            <a:pPr marL="0" indent="0">
              <a:buNone/>
            </a:pPr>
            <a:r>
              <a:rPr lang="tr-TR" dirty="0" smtClean="0"/>
              <a:t> Kurian, Bakara, 29:</a:t>
            </a:r>
          </a:p>
          <a:p>
            <a:pPr marL="0" indent="0" algn="r">
              <a:buNone/>
            </a:pPr>
            <a:r>
              <a:rPr lang="tr-TR" dirty="0" smtClean="0"/>
              <a:t>...</a:t>
            </a:r>
            <a:r>
              <a:rPr lang="ar-SA" dirty="0" smtClean="0"/>
              <a:t> </a:t>
            </a:r>
            <a:r>
              <a:rPr lang="ar-SA" dirty="0"/>
              <a:t>هُوَ الَّذِي خَلَقَ لَكُم مَّا فِي الأَرْضِ جَمِيعا</a:t>
            </a:r>
            <a:endParaRPr lang="tr-TR" dirty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66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264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16</cp:revision>
  <dcterms:created xsi:type="dcterms:W3CDTF">2018-01-20T13:04:21Z</dcterms:created>
  <dcterms:modified xsi:type="dcterms:W3CDTF">2018-03-12T19:42:22Z</dcterms:modified>
</cp:coreProperties>
</file>