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46676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4627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0456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98509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9909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69990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9" name="Slide Number Placeholder 8"/>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9211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5" name="Slide Number Placeholder 4"/>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67602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72805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618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13124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82946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sz="2200" b="1" dirty="0" smtClean="0">
                <a:latin typeface="Times New Roman" panose="02020603050405020304" pitchFamily="18" charset="0"/>
                <a:cs typeface="Times New Roman" panose="02020603050405020304" pitchFamily="18" charset="0"/>
              </a:rPr>
              <a:t>Ankara Üniversitesi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Siyasal Bilgiler Fakültesi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4 Siyaset Bilimi ve Kamu Yönetimi Bölümü</a:t>
            </a:r>
            <a:br>
              <a:rPr lang="tr-TR" sz="2200" b="1"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
            </a:r>
            <a:br>
              <a:rPr lang="tr-TR" sz="3600" b="1" dirty="0" smtClean="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Kooperatifçilik </a:t>
            </a:r>
            <a:r>
              <a:rPr lang="tr-TR" sz="2700" b="1" dirty="0" smtClean="0">
                <a:latin typeface="Times New Roman" panose="02020603050405020304" pitchFamily="18" charset="0"/>
                <a:cs typeface="Times New Roman" panose="02020603050405020304" pitchFamily="18" charset="0"/>
              </a:rPr>
              <a:t>ve Kırsal Gelişme Politikası</a:t>
            </a:r>
            <a:r>
              <a:rPr lang="tr-TR" sz="2700" b="1" dirty="0">
                <a:latin typeface="Times New Roman" panose="02020603050405020304" pitchFamily="18" charset="0"/>
                <a:cs typeface="Times New Roman" panose="02020603050405020304" pitchFamily="18" charset="0"/>
              </a:rPr>
              <a:t/>
            </a:r>
            <a:br>
              <a:rPr lang="tr-TR" sz="2700" b="1" dirty="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Dersi</a:t>
            </a:r>
            <a:r>
              <a:rPr lang="tr-TR" sz="2700" b="1" dirty="0" smtClean="0"/>
              <a:t>	</a:t>
            </a:r>
            <a:br>
              <a:rPr lang="tr-TR" sz="2700" b="1" dirty="0" smtClean="0"/>
            </a:br>
            <a:endParaRPr lang="tr-TR" sz="2700" dirty="0"/>
          </a:p>
        </p:txBody>
      </p:sp>
      <p:sp>
        <p:nvSpPr>
          <p:cNvPr id="3" name="Subtitle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2019-2020 Öğretim Yılı</a:t>
            </a:r>
          </a:p>
          <a:p>
            <a:r>
              <a:rPr lang="tr-TR" dirty="0" smtClean="0">
                <a:latin typeface="Times New Roman" panose="02020603050405020304" pitchFamily="18" charset="0"/>
                <a:cs typeface="Times New Roman" panose="02020603050405020304" pitchFamily="18" charset="0"/>
              </a:rPr>
              <a:t>Güz Dönemi</a:t>
            </a:r>
          </a:p>
          <a:p>
            <a:r>
              <a:rPr lang="tr-TR" dirty="0" smtClean="0">
                <a:latin typeface="Times New Roman" panose="02020603050405020304" pitchFamily="18" charset="0"/>
                <a:cs typeface="Times New Roman" panose="02020603050405020304" pitchFamily="18" charset="0"/>
              </a:rPr>
              <a:t>Prof. Dr. Ayşegül Mengi</a:t>
            </a:r>
          </a:p>
          <a:p>
            <a:endParaRPr lang="tr-TR" dirty="0"/>
          </a:p>
        </p:txBody>
      </p:sp>
    </p:spTree>
    <p:extLst>
      <p:ext uri="{BB962C8B-B14F-4D97-AF65-F5344CB8AC3E}">
        <p14:creationId xmlns:p14="http://schemas.microsoft.com/office/powerpoint/2010/main" val="2427876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b="1" dirty="0" smtClean="0"/>
              <a:t>Hukuki Dayanakları</a:t>
            </a:r>
            <a:br>
              <a:rPr lang="tr-TR" sz="3600" b="1" dirty="0" smtClean="0"/>
            </a:br>
            <a:r>
              <a:rPr lang="tr-TR" sz="3600" b="1" dirty="0" smtClean="0"/>
              <a:t>(X. Hafta)</a:t>
            </a:r>
            <a:endParaRPr lang="tr-TR" sz="3600" dirty="0"/>
          </a:p>
        </p:txBody>
      </p:sp>
      <p:sp>
        <p:nvSpPr>
          <p:cNvPr id="3" name="Content Placeholder 2"/>
          <p:cNvSpPr>
            <a:spLocks noGrp="1"/>
          </p:cNvSpPr>
          <p:nvPr>
            <p:ph idx="1"/>
          </p:nvPr>
        </p:nvSpPr>
        <p:spPr/>
        <p:txBody>
          <a:bodyPr>
            <a:noAutofit/>
          </a:bodyPr>
          <a:lstStyle/>
          <a:p>
            <a:r>
              <a:rPr lang="tr-TR" sz="2000" dirty="0"/>
              <a:t>Türkiye’de kooperatifler, türlerine göre üç ayrı kanuna tabi olarak kurulmakta </a:t>
            </a:r>
            <a:r>
              <a:rPr lang="tr-TR" sz="2000" dirty="0" smtClean="0"/>
              <a:t>ve faaliyet </a:t>
            </a:r>
            <a:r>
              <a:rPr lang="tr-TR" sz="2000" dirty="0"/>
              <a:t>göstermektedirler:</a:t>
            </a:r>
          </a:p>
          <a:p>
            <a:r>
              <a:rPr lang="tr-TR" sz="2000" dirty="0"/>
              <a:t>1. 1163 sayılı Kooperatifler Kanunu: Kooperatifçilik alanını düzenleyen </a:t>
            </a:r>
            <a:r>
              <a:rPr lang="tr-TR" sz="2000" dirty="0" smtClean="0"/>
              <a:t>temel kanundur</a:t>
            </a:r>
            <a:r>
              <a:rPr lang="tr-TR" sz="2000" dirty="0"/>
              <a:t>. Birçok kooperatifin kurulup gelişmesini sağlayan bu kanun 24.4.1969 </a:t>
            </a:r>
            <a:r>
              <a:rPr lang="tr-TR" sz="2000" dirty="0" smtClean="0"/>
              <a:t>tarihinde yürürlüğe </a:t>
            </a:r>
            <a:r>
              <a:rPr lang="tr-TR" sz="2000" dirty="0"/>
              <a:t>girmiştir. Kooperatifler Kanunu’nun 98. maddesine göre, kanunda aksine </a:t>
            </a:r>
            <a:r>
              <a:rPr lang="tr-TR" sz="2000" dirty="0" smtClean="0"/>
              <a:t>açıklama bulunmayan </a:t>
            </a:r>
            <a:r>
              <a:rPr lang="tr-TR" sz="2000" dirty="0"/>
              <a:t>konularda Türk Ticaret Kanunu’ndaki anonim şirketlere ilişkin </a:t>
            </a:r>
            <a:r>
              <a:rPr lang="tr-TR" sz="2000" dirty="0" smtClean="0"/>
              <a:t>hükümler kooperatifler </a:t>
            </a:r>
            <a:r>
              <a:rPr lang="tr-TR" sz="2000" dirty="0"/>
              <a:t>hakkında da uygulanmaktadır.</a:t>
            </a:r>
          </a:p>
          <a:p>
            <a:r>
              <a:rPr lang="tr-TR" sz="2000" dirty="0"/>
              <a:t>2. 1581 sayılı Tarım Kredi Kooperatifleri ve Birlikleri Kanunu: Tarım </a:t>
            </a:r>
            <a:r>
              <a:rPr lang="tr-TR" sz="2000" dirty="0" smtClean="0"/>
              <a:t>kredi kooperatiflerinin </a:t>
            </a:r>
            <a:r>
              <a:rPr lang="tr-TR" sz="2000" dirty="0"/>
              <a:t>kuruluş ve işleyişlerine ilişkin özel hükümleri içeren bu kanun, </a:t>
            </a:r>
            <a:r>
              <a:rPr lang="tr-TR" sz="2000" dirty="0" smtClean="0"/>
              <a:t>18.4.1972 tarihinde </a:t>
            </a:r>
            <a:r>
              <a:rPr lang="tr-TR" sz="2000" dirty="0"/>
              <a:t>yürürlüğe girmiştir. Bu Kanunda hüküm bulunmayan konular hakkında, 1163 </a:t>
            </a:r>
            <a:r>
              <a:rPr lang="tr-TR" sz="2000" dirty="0" smtClean="0"/>
              <a:t>sayılı Kooperatifler </a:t>
            </a:r>
            <a:r>
              <a:rPr lang="tr-TR" sz="2000" dirty="0"/>
              <a:t>Kanunu hükümlerine başvurulmaktadır</a:t>
            </a:r>
            <a:r>
              <a:rPr lang="tr-TR" sz="2000" dirty="0" smtClean="0"/>
              <a:t>.</a:t>
            </a:r>
            <a:endParaRPr lang="tr-TR" sz="2000" dirty="0"/>
          </a:p>
        </p:txBody>
      </p:sp>
    </p:spTree>
    <p:extLst>
      <p:ext uri="{BB962C8B-B14F-4D97-AF65-F5344CB8AC3E}">
        <p14:creationId xmlns:p14="http://schemas.microsoft.com/office/powerpoint/2010/main" val="266871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600" b="1"/>
              <a:t>Hukuki Dayanakları</a:t>
            </a:r>
            <a:br>
              <a:rPr lang="tr-TR" sz="3600" b="1"/>
            </a:br>
            <a:r>
              <a:rPr lang="tr-TR" sz="3600" b="1"/>
              <a:t>(X. Hafta)</a:t>
            </a:r>
            <a:endParaRPr lang="tr-TR" sz="3600" dirty="0"/>
          </a:p>
        </p:txBody>
      </p:sp>
      <p:sp>
        <p:nvSpPr>
          <p:cNvPr id="3" name="Content Placeholder 2"/>
          <p:cNvSpPr>
            <a:spLocks noGrp="1"/>
          </p:cNvSpPr>
          <p:nvPr>
            <p:ph idx="1"/>
          </p:nvPr>
        </p:nvSpPr>
        <p:spPr/>
        <p:txBody>
          <a:bodyPr>
            <a:normAutofit/>
          </a:bodyPr>
          <a:lstStyle/>
          <a:p>
            <a:r>
              <a:rPr lang="tr-TR" sz="2000" dirty="0"/>
              <a:t>3. 4572 sayılı Tarım Satış Kooperatif ve Birlikleri Hakkında Kanun: Tarım satış kooperatifleri için çıkarılan özel kanundur. 1.6.2000 tarihinde yürürlüğe giren bu kanun ile genel olarak tarım satış kooperatif ve birliklerine özgü hususlara yer verilmiştir. Bu kanunda düzenlenmemiş konularda ise, 1163 sayılı Kooperatifler Kanunu hükümleri uygulanmaktadır.</a:t>
            </a:r>
          </a:p>
          <a:p>
            <a:r>
              <a:rPr lang="tr-TR" dirty="0"/>
              <a:t> </a:t>
            </a:r>
            <a:r>
              <a:rPr lang="tr-TR" sz="2000" dirty="0"/>
              <a:t>1982 tarihli Türkiye Cumhuriyeti Anayasası’nda, </a:t>
            </a:r>
            <a:r>
              <a:rPr lang="tr-TR" sz="2000" dirty="0" smtClean="0"/>
              <a:t>kooperatifçiliğin </a:t>
            </a:r>
            <a:r>
              <a:rPr lang="tr-TR" sz="2000" dirty="0"/>
              <a:t>geliştirilmesi </a:t>
            </a:r>
            <a:r>
              <a:rPr lang="tr-TR" sz="2000" dirty="0" smtClean="0"/>
              <a:t>ilkesi benimsenmiştir</a:t>
            </a:r>
            <a:r>
              <a:rPr lang="tr-TR" sz="2000" dirty="0"/>
              <a:t>. Anayasamızın 171. maddesi, devlete, </a:t>
            </a:r>
            <a:r>
              <a:rPr lang="tr-TR" sz="2000" dirty="0" smtClean="0"/>
              <a:t>milli ekonominin </a:t>
            </a:r>
            <a:r>
              <a:rPr lang="tr-TR" sz="2000" dirty="0"/>
              <a:t>yararlarını dikkate alarak öncelikle üretimin artırılması ve tüketicinin </a:t>
            </a:r>
            <a:r>
              <a:rPr lang="tr-TR" sz="2000" dirty="0" smtClean="0"/>
              <a:t>korunmasını amaçlayan </a:t>
            </a:r>
            <a:r>
              <a:rPr lang="tr-TR" sz="2000" dirty="0"/>
              <a:t>kooperatifçiliğin gelişmesini sağlayacak tedbirleri alma görevini vermiştir</a:t>
            </a:r>
            <a:r>
              <a:rPr lang="tr-TR" sz="2000" dirty="0" smtClean="0"/>
              <a:t>.</a:t>
            </a:r>
          </a:p>
          <a:p>
            <a:endParaRPr lang="tr-TR" sz="2000" dirty="0"/>
          </a:p>
        </p:txBody>
      </p:sp>
    </p:spTree>
    <p:extLst>
      <p:ext uri="{BB962C8B-B14F-4D97-AF65-F5344CB8AC3E}">
        <p14:creationId xmlns:p14="http://schemas.microsoft.com/office/powerpoint/2010/main" val="959600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215</Words>
  <Application>Microsoft Office PowerPoint</Application>
  <PresentationFormat>On-screen Show (4:3)</PresentationFormat>
  <Paragraphs>11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1_Office Theme</vt:lpstr>
      <vt:lpstr>Ankara Üniversitesi Siyasal Bilgiler Fakültesi 4 Siyaset Bilimi ve Kamu Yönetimi Bölümü  Kooperatifçilik ve Kırsal Gelişme Politikası Dersi  </vt:lpstr>
      <vt:lpstr>Hukuki Dayanakları (X. Hafta)</vt:lpstr>
      <vt:lpstr>Hukuki Dayanakları (X. Hafta)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Siyasal Bilgiler Fakültesi 4 Siyaset Bilimi ve Kamu Yönetimi Bölümü  Kooperatifçilik ve Kırsal Gelişme Politikası Dersi  </dc:title>
  <dc:creator>Gokce</dc:creator>
  <cp:lastModifiedBy>Gokce</cp:lastModifiedBy>
  <cp:revision>1</cp:revision>
  <dcterms:created xsi:type="dcterms:W3CDTF">2019-12-01T13:10:01Z</dcterms:created>
  <dcterms:modified xsi:type="dcterms:W3CDTF">2019-12-01T13:10:15Z</dcterms:modified>
</cp:coreProperties>
</file>