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  <p:sldId id="281" r:id="rId24"/>
    <p:sldId id="277" r:id="rId25"/>
    <p:sldId id="278" r:id="rId26"/>
    <p:sldId id="279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52.jpeg"/><Relationship Id="rId3" Type="http://schemas.openxmlformats.org/officeDocument/2006/relationships/image" Target="../media/image45.jpeg"/><Relationship Id="rId7" Type="http://schemas.openxmlformats.org/officeDocument/2006/relationships/image" Target="../media/image42.jpeg"/><Relationship Id="rId12" Type="http://schemas.openxmlformats.org/officeDocument/2006/relationships/image" Target="../media/image51.jpeg"/><Relationship Id="rId2" Type="http://schemas.openxmlformats.org/officeDocument/2006/relationships/image" Target="../media/image44.jpe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0.jpeg"/><Relationship Id="rId5" Type="http://schemas.openxmlformats.org/officeDocument/2006/relationships/image" Target="../media/image41.jpeg"/><Relationship Id="rId15" Type="http://schemas.openxmlformats.org/officeDocument/2006/relationships/image" Target="../media/image53.jpeg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image" Target="../media/image48.jpeg"/><Relationship Id="rId1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62100" y="7620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TAM PROTEZLERDE HASTA EĞİTİMİ VE ÖNERİLER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62100" y="4699001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err="1" smtClean="0"/>
              <a:t>Prof.Dr</a:t>
            </a:r>
            <a:r>
              <a:rPr lang="tr-TR" sz="2400" b="1" dirty="0" smtClean="0"/>
              <a:t>. </a:t>
            </a:r>
            <a:r>
              <a:rPr lang="tr-TR" sz="2400" b="1" dirty="0" err="1" smtClean="0"/>
              <a:t>A.Cavidan</a:t>
            </a:r>
            <a:r>
              <a:rPr lang="tr-TR" sz="2400" b="1" dirty="0" smtClean="0"/>
              <a:t> AKÖREN</a:t>
            </a:r>
            <a:endParaRPr lang="tr-TR" sz="2400" b="1" dirty="0"/>
          </a:p>
        </p:txBody>
      </p:sp>
      <p:sp>
        <p:nvSpPr>
          <p:cNvPr id="4" name="AutoShape 2" descr="Hasta eğitimi görselle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8" name="Picture 4" descr="Hasta eğitimi görsell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7" y="2852969"/>
            <a:ext cx="2320925" cy="15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20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73200" y="7516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Şüpheci hastalar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5337" y="2044701"/>
            <a:ext cx="10820400" cy="4024125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Genellikle eski protez kullanıcısıdır</a:t>
            </a:r>
          </a:p>
          <a:p>
            <a:r>
              <a:rPr lang="tr-TR" sz="2800" b="1" dirty="0" smtClean="0"/>
              <a:t>Önceki protezlerinde negatif tecrübelere sahiptir</a:t>
            </a:r>
          </a:p>
          <a:p>
            <a:r>
              <a:rPr lang="tr-TR" sz="2800" b="1" dirty="0" smtClean="0"/>
              <a:t>Hekimin samimi ilgisine ve sabrına ihtiyacı vardır</a:t>
            </a:r>
          </a:p>
          <a:p>
            <a:endParaRPr lang="tr-TR" sz="2800" b="1" dirty="0"/>
          </a:p>
        </p:txBody>
      </p:sp>
      <p:pic>
        <p:nvPicPr>
          <p:cNvPr id="2050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2" y="40567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nsan tipleri görselle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2" y="3996832"/>
            <a:ext cx="1812925" cy="18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65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98600" y="6373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Tam protezler ile ilgili bilgilendirme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5225" y="1930401"/>
            <a:ext cx="10820400" cy="4024125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Protezin kullanımı ile ilgili sınırlılıklar</a:t>
            </a:r>
          </a:p>
          <a:p>
            <a:r>
              <a:rPr lang="tr-TR" b="1" dirty="0" smtClean="0"/>
              <a:t>Protez alt yapısının doğasının açıklanması</a:t>
            </a:r>
          </a:p>
          <a:p>
            <a:r>
              <a:rPr lang="tr-TR" b="1" dirty="0" smtClean="0"/>
              <a:t>Protez kullanımını etkileyen oral ve genel sağlık durumu</a:t>
            </a:r>
          </a:p>
          <a:p>
            <a:r>
              <a:rPr lang="tr-TR" b="1" dirty="0" smtClean="0"/>
              <a:t>Ölçü ve çeneler arası ilişkiler için bilgilendirme</a:t>
            </a:r>
          </a:p>
          <a:p>
            <a:r>
              <a:rPr lang="tr-TR" b="1" dirty="0" smtClean="0"/>
              <a:t>Dişli prova aşaması için bilgilendirme</a:t>
            </a:r>
          </a:p>
          <a:p>
            <a:r>
              <a:rPr lang="tr-TR" b="1" dirty="0" smtClean="0"/>
              <a:t>Protezin yerleştirilmesi sırasındaki bilgilendirme</a:t>
            </a:r>
          </a:p>
          <a:p>
            <a:r>
              <a:rPr lang="tr-TR" b="1" dirty="0" smtClean="0"/>
              <a:t>Protezi destekleyen dokuların dinlendirilmesi</a:t>
            </a:r>
          </a:p>
          <a:p>
            <a:r>
              <a:rPr lang="tr-TR" b="1" dirty="0" smtClean="0"/>
              <a:t>Protez hijyeni ve korunması</a:t>
            </a:r>
          </a:p>
          <a:p>
            <a:r>
              <a:rPr lang="tr-TR" b="1" dirty="0" smtClean="0"/>
              <a:t>Doğru beslenme</a:t>
            </a:r>
          </a:p>
          <a:p>
            <a:r>
              <a:rPr lang="tr-TR" b="1" dirty="0" smtClean="0"/>
              <a:t>Hastanın </a:t>
            </a:r>
            <a:r>
              <a:rPr lang="tr-TR" b="1" dirty="0" err="1" smtClean="0"/>
              <a:t>periodik</a:t>
            </a:r>
            <a:r>
              <a:rPr lang="tr-TR" b="1" dirty="0" smtClean="0"/>
              <a:t> randevuları</a:t>
            </a:r>
            <a:endParaRPr lang="tr-TR" b="1" dirty="0"/>
          </a:p>
        </p:txBody>
      </p:sp>
      <p:sp>
        <p:nvSpPr>
          <p:cNvPr id="4" name="AutoShape 2" descr="complete denture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48" name="Picture 4" descr="complete dentur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3047999"/>
            <a:ext cx="3008312" cy="30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46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smtClean="0"/>
              <a:t>Tam protez sınırlılıkları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0225" y="2145347"/>
            <a:ext cx="9274175" cy="4166553"/>
          </a:xfrm>
        </p:spPr>
        <p:txBody>
          <a:bodyPr>
            <a:normAutofit lnSpcReduction="10000"/>
          </a:bodyPr>
          <a:lstStyle/>
          <a:p>
            <a:r>
              <a:rPr lang="tr-TR" sz="2800" b="1" dirty="0" smtClean="0"/>
              <a:t>Doğal diş ve tam protez dişinin etkinliği </a:t>
            </a:r>
            <a:r>
              <a:rPr lang="tr-TR" sz="2800" b="1" dirty="0" smtClean="0">
                <a:solidFill>
                  <a:schemeClr val="accent2"/>
                </a:solidFill>
              </a:rPr>
              <a:t>10 : 1 </a:t>
            </a:r>
            <a:r>
              <a:rPr lang="tr-TR" sz="2800" b="1" dirty="0" smtClean="0"/>
              <a:t>oranındadır</a:t>
            </a:r>
          </a:p>
          <a:p>
            <a:r>
              <a:rPr lang="tr-TR" sz="2800" b="1" dirty="0" err="1" smtClean="0"/>
              <a:t>Mandibulanın</a:t>
            </a:r>
            <a:r>
              <a:rPr lang="tr-TR" sz="2800" b="1" dirty="0" smtClean="0"/>
              <a:t> çok geniş hareket kapasitesine sahip olması</a:t>
            </a:r>
          </a:p>
          <a:p>
            <a:r>
              <a:rPr lang="tr-TR" sz="2800" b="1" dirty="0" smtClean="0"/>
              <a:t>Protezleri yerinde tutmak için hasta </a:t>
            </a:r>
            <a:r>
              <a:rPr lang="tr-TR" sz="2800" b="1" dirty="0" err="1" smtClean="0"/>
              <a:t>nöromüsküler</a:t>
            </a:r>
            <a:r>
              <a:rPr lang="tr-TR" sz="2800" b="1" dirty="0" smtClean="0"/>
              <a:t> yetenekler geliştirir</a:t>
            </a:r>
          </a:p>
          <a:p>
            <a:r>
              <a:rPr lang="tr-TR" sz="2800" b="1" dirty="0" smtClean="0"/>
              <a:t>Sabrı ve sebat etmesi önemli, protezlerini kullanmak konusunda kararlı olmalıdır</a:t>
            </a:r>
          </a:p>
          <a:p>
            <a:r>
              <a:rPr lang="tr-TR" sz="2800" b="1" dirty="0" smtClean="0"/>
              <a:t>Sınırlılıklar hakkında  bilgi verilip, beklenti en aza indirilmelidir</a:t>
            </a:r>
            <a:endParaRPr lang="tr-TR" sz="2800" b="1" dirty="0"/>
          </a:p>
        </p:txBody>
      </p:sp>
      <p:pic>
        <p:nvPicPr>
          <p:cNvPr id="7170" name="Picture 2" descr="complete dentur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1550587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70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46300" y="789773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/>
              <a:t>Protez alt yapısının doğası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3900" y="2006602"/>
            <a:ext cx="9512300" cy="4015740"/>
          </a:xfrm>
        </p:spPr>
        <p:txBody>
          <a:bodyPr>
            <a:normAutofit lnSpcReduction="10000"/>
          </a:bodyPr>
          <a:lstStyle/>
          <a:p>
            <a:r>
              <a:rPr lang="tr-TR" sz="2800" b="1" dirty="0" smtClean="0"/>
              <a:t>Protezler ağız dokularına doğal olmayan bir ortam yaratır</a:t>
            </a:r>
          </a:p>
          <a:p>
            <a:r>
              <a:rPr lang="tr-TR" sz="2800" b="1" dirty="0" smtClean="0"/>
              <a:t>Savunmasız mukoza kemik ve protez arasında sıkışır</a:t>
            </a:r>
          </a:p>
          <a:p>
            <a:r>
              <a:rPr lang="tr-TR" sz="2800" b="1" dirty="0" smtClean="0"/>
              <a:t>Fizyolojik sınırları aşması halinde kemik desteği azalır, yumuşak doku büyür ve protez hareketliliği artar</a:t>
            </a:r>
          </a:p>
          <a:p>
            <a:r>
              <a:rPr lang="tr-TR" sz="2800" b="1" dirty="0" smtClean="0"/>
              <a:t>Sağlıklı ve düzgün beslenme dokuların zarar görmesini azaltır</a:t>
            </a:r>
          </a:p>
          <a:p>
            <a:r>
              <a:rPr lang="tr-TR" sz="2800" b="1" dirty="0" smtClean="0"/>
              <a:t>Yeterli protein alımı oral sağlık dengesinin korunmasına yardımcı olur</a:t>
            </a:r>
          </a:p>
          <a:p>
            <a:endParaRPr lang="tr-TR" dirty="0" smtClean="0"/>
          </a:p>
        </p:txBody>
      </p:sp>
      <p:pic>
        <p:nvPicPr>
          <p:cNvPr id="8194" name="Picture 2" descr="complete dentur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5" y="2082801"/>
            <a:ext cx="2002651" cy="17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2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30400" y="802473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/>
              <a:t>Oral ve genel sağlık durumunun </a:t>
            </a:r>
            <a:br>
              <a:rPr lang="tr-TR" sz="3200" b="1" dirty="0" smtClean="0"/>
            </a:br>
            <a:r>
              <a:rPr lang="tr-TR" sz="3200" b="1" dirty="0" smtClean="0"/>
              <a:t>tam protez kullanımı ile ilgisi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6600" y="2473960"/>
            <a:ext cx="10820400" cy="4024125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solidFill>
                  <a:schemeClr val="accent2"/>
                </a:solidFill>
              </a:rPr>
              <a:t>Diabet</a:t>
            </a:r>
            <a:r>
              <a:rPr lang="tr-TR" sz="2400" b="1" dirty="0" smtClean="0">
                <a:solidFill>
                  <a:schemeClr val="accent2"/>
                </a:solidFill>
              </a:rPr>
              <a:t>:</a:t>
            </a:r>
            <a:r>
              <a:rPr lang="tr-TR" sz="2400" b="1" dirty="0" smtClean="0"/>
              <a:t> </a:t>
            </a:r>
            <a:r>
              <a:rPr lang="tr-TR" sz="2400" dirty="0"/>
              <a:t>H</a:t>
            </a:r>
            <a:r>
              <a:rPr lang="tr-TR" sz="2400" dirty="0" smtClean="0"/>
              <a:t>ızlı kemik </a:t>
            </a:r>
            <a:r>
              <a:rPr lang="tr-TR" sz="2400" dirty="0" err="1" smtClean="0"/>
              <a:t>rezorpsiyonu</a:t>
            </a:r>
            <a:r>
              <a:rPr lang="tr-TR" sz="2400" dirty="0" smtClean="0"/>
              <a:t>, doku toleransı düşer, yara geç iyileşir</a:t>
            </a:r>
          </a:p>
          <a:p>
            <a:r>
              <a:rPr lang="tr-TR" sz="2400" b="1" dirty="0" err="1" smtClean="0">
                <a:solidFill>
                  <a:schemeClr val="accent2"/>
                </a:solidFill>
              </a:rPr>
              <a:t>Artrit</a:t>
            </a:r>
            <a:r>
              <a:rPr lang="tr-TR" sz="2400" b="1" dirty="0" smtClean="0">
                <a:solidFill>
                  <a:schemeClr val="accent2"/>
                </a:solidFill>
              </a:rPr>
              <a:t>:</a:t>
            </a:r>
            <a:r>
              <a:rPr lang="tr-TR" sz="2400" b="1" dirty="0" smtClean="0"/>
              <a:t> </a:t>
            </a:r>
            <a:r>
              <a:rPr lang="tr-TR" sz="2400" dirty="0" err="1" smtClean="0"/>
              <a:t>Okluzal</a:t>
            </a:r>
            <a:r>
              <a:rPr lang="tr-TR" sz="2400" dirty="0" smtClean="0"/>
              <a:t> ilişkide değişiklikler ve </a:t>
            </a:r>
            <a:r>
              <a:rPr lang="tr-TR" sz="2400" dirty="0" err="1" smtClean="0"/>
              <a:t>mandibular</a:t>
            </a:r>
            <a:r>
              <a:rPr lang="tr-TR" sz="2400" dirty="0" smtClean="0"/>
              <a:t> fonksiyon sınırlanması</a:t>
            </a:r>
          </a:p>
          <a:p>
            <a:r>
              <a:rPr lang="tr-TR" sz="2400" b="1" dirty="0" smtClean="0">
                <a:solidFill>
                  <a:schemeClr val="accent2"/>
                </a:solidFill>
              </a:rPr>
              <a:t>Anemi: </a:t>
            </a:r>
            <a:r>
              <a:rPr lang="tr-TR" sz="2400" dirty="0" smtClean="0"/>
              <a:t>Ağızda yabancı madde toleransı azalır, </a:t>
            </a:r>
            <a:r>
              <a:rPr lang="tr-TR" sz="2400" dirty="0" err="1" smtClean="0"/>
              <a:t>angular</a:t>
            </a:r>
            <a:r>
              <a:rPr lang="tr-TR" sz="2400" dirty="0" smtClean="0"/>
              <a:t> </a:t>
            </a:r>
            <a:r>
              <a:rPr lang="tr-TR" sz="2400" dirty="0" err="1" smtClean="0"/>
              <a:t>chelitis</a:t>
            </a:r>
            <a:endParaRPr lang="tr-TR" sz="2400" dirty="0" smtClean="0"/>
          </a:p>
          <a:p>
            <a:r>
              <a:rPr lang="tr-TR" sz="2400" b="1" dirty="0" err="1" smtClean="0">
                <a:solidFill>
                  <a:schemeClr val="accent2"/>
                </a:solidFill>
              </a:rPr>
              <a:t>Nöromüsküler</a:t>
            </a:r>
            <a:r>
              <a:rPr lang="tr-TR" sz="2400" b="1" dirty="0" smtClean="0">
                <a:solidFill>
                  <a:schemeClr val="accent2"/>
                </a:solidFill>
              </a:rPr>
              <a:t> rahatsızlıklar: </a:t>
            </a:r>
            <a:r>
              <a:rPr lang="tr-TR" sz="2400" dirty="0" smtClean="0"/>
              <a:t>Protez kontrolü zorlaşır</a:t>
            </a:r>
          </a:p>
          <a:p>
            <a:r>
              <a:rPr lang="tr-TR" sz="2400" b="1" dirty="0" smtClean="0">
                <a:solidFill>
                  <a:schemeClr val="accent2"/>
                </a:solidFill>
              </a:rPr>
              <a:t>Menopoz: </a:t>
            </a:r>
            <a:r>
              <a:rPr lang="tr-TR" sz="2400" dirty="0" smtClean="0"/>
              <a:t>Kemik </a:t>
            </a:r>
            <a:r>
              <a:rPr lang="tr-TR" sz="2400" dirty="0" err="1" smtClean="0"/>
              <a:t>rezorpsiyon</a:t>
            </a:r>
            <a:r>
              <a:rPr lang="tr-TR" sz="2400" dirty="0" smtClean="0"/>
              <a:t> artışı, oral dokularda kronik hassasiyet</a:t>
            </a:r>
            <a:endParaRPr lang="tr-TR" sz="2400" dirty="0"/>
          </a:p>
        </p:txBody>
      </p:sp>
      <p:pic>
        <p:nvPicPr>
          <p:cNvPr id="7170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5003799"/>
            <a:ext cx="1723394" cy="9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rtri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4" name="Picture 6" descr="artri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70" y="5057901"/>
            <a:ext cx="1778029" cy="99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879" y="5062092"/>
            <a:ext cx="1667930" cy="10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nöromüsküler rahatsızlıklar ile ilgili görsel sonuc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33"/>
          <a:stretch/>
        </p:blipFill>
        <p:spPr bwMode="auto">
          <a:xfrm>
            <a:off x="7505773" y="5000440"/>
            <a:ext cx="1317625" cy="149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menopause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4910631"/>
            <a:ext cx="1250950" cy="14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6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2500" y="899159"/>
            <a:ext cx="9931400" cy="129540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Ölçü ve çeneler arası ilişkilere bağlı eğitim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0225" y="2162810"/>
            <a:ext cx="10820400" cy="4024125"/>
          </a:xfrm>
        </p:spPr>
        <p:txBody>
          <a:bodyPr>
            <a:normAutofit/>
          </a:bodyPr>
          <a:lstStyle/>
          <a:p>
            <a:r>
              <a:rPr lang="tr-TR" sz="2400" dirty="0" smtClean="0"/>
              <a:t>Ölçü aşamasında bilgi verilip hastanın olaya dahil edilmesi sağlanır</a:t>
            </a:r>
          </a:p>
          <a:p>
            <a:r>
              <a:rPr lang="tr-TR" sz="2400" dirty="0" smtClean="0"/>
              <a:t>Teşhis modelleri, yüz ölçümleri eski fotoğraflar, profil kayıtları ve  eski protezler hasta ile tartışılmalıdır</a:t>
            </a:r>
          </a:p>
          <a:p>
            <a:r>
              <a:rPr lang="tr-TR" sz="2400" dirty="0" smtClean="0"/>
              <a:t>Dikey boyutun aşırı yüksek veya düşük olması halinde neler olacağı, çiğneme fonksiyonunda yetersizlikler olabileceği açıklanmalıdır</a:t>
            </a:r>
            <a:endParaRPr lang="tr-TR" sz="2400" dirty="0"/>
          </a:p>
        </p:txBody>
      </p:sp>
      <p:pic>
        <p:nvPicPr>
          <p:cNvPr id="9218" name="Picture 2" descr="complete dentur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75187"/>
            <a:ext cx="32194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44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smtClean="0"/>
              <a:t>Prova aşamasında eğitim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Doğal görünüme benzer bir protez olmalıdır</a:t>
            </a:r>
          </a:p>
          <a:p>
            <a:r>
              <a:rPr lang="tr-TR" dirty="0" smtClean="0"/>
              <a:t>Hastanın bir yakını mutlaka olmalıdır</a:t>
            </a:r>
          </a:p>
          <a:p>
            <a:r>
              <a:rPr lang="tr-TR" dirty="0" smtClean="0"/>
              <a:t>Bitirmeden konuşturup seslerin doğru çıktığı gözlenmelidir</a:t>
            </a:r>
          </a:p>
          <a:p>
            <a:r>
              <a:rPr lang="tr-TR" dirty="0" smtClean="0"/>
              <a:t>Aynada gösterilip hastanın mutlaka onayı alınmalıdır</a:t>
            </a:r>
          </a:p>
          <a:p>
            <a:r>
              <a:rPr lang="tr-TR" dirty="0" smtClean="0"/>
              <a:t>Kendi anatomik yapısına uygun olarak ancak bu kadar olacağı konusunda bilgilendirilmelidir</a:t>
            </a:r>
            <a:endParaRPr lang="tr-TR" dirty="0"/>
          </a:p>
        </p:txBody>
      </p:sp>
      <p:pic>
        <p:nvPicPr>
          <p:cNvPr id="10242" name="Picture 2" descr="complete dentur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576" y="1879600"/>
            <a:ext cx="1967596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17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20800" y="835659"/>
            <a:ext cx="9067800" cy="1358901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/>
              <a:t>Protezin yerleştirilmesi esnasında eğitim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En başta hastanın protezi kabulü konusunda hasta eğitilmelidir</a:t>
            </a:r>
          </a:p>
          <a:p>
            <a:r>
              <a:rPr lang="tr-TR" sz="2400" dirty="0" smtClean="0">
                <a:solidFill>
                  <a:schemeClr val="accent2"/>
                </a:solidFill>
              </a:rPr>
              <a:t>Görünüm:</a:t>
            </a:r>
            <a:r>
              <a:rPr lang="tr-TR" sz="2400" dirty="0" smtClean="0"/>
              <a:t> Zamana ihtiyaç olduğu açıklanmalı</a:t>
            </a:r>
          </a:p>
          <a:p>
            <a:r>
              <a:rPr lang="tr-TR" sz="2400" dirty="0" smtClean="0">
                <a:solidFill>
                  <a:schemeClr val="accent2"/>
                </a:solidFill>
              </a:rPr>
              <a:t>Konuşma:</a:t>
            </a:r>
            <a:r>
              <a:rPr lang="tr-TR" sz="2400" dirty="0" smtClean="0"/>
              <a:t> Yüksek sesle okumak yüksek sesle konuşmak adaptasyonu kolaylaştıracaktır</a:t>
            </a:r>
          </a:p>
          <a:p>
            <a:r>
              <a:rPr lang="tr-TR" sz="2400" dirty="0" smtClean="0">
                <a:solidFill>
                  <a:schemeClr val="accent2"/>
                </a:solidFill>
              </a:rPr>
              <a:t>Tükürük akışı: </a:t>
            </a:r>
            <a:r>
              <a:rPr lang="tr-TR" sz="2400" dirty="0" smtClean="0"/>
              <a:t>Başlangıçta yabancı madde hissine bağlı tükürük akışı artar.  </a:t>
            </a:r>
            <a:r>
              <a:rPr lang="tr-TR" sz="2400" dirty="0"/>
              <a:t>Tükürük bezleri birkaç gün içerisinde protezin varlığına </a:t>
            </a:r>
            <a:r>
              <a:rPr lang="tr-TR" sz="2400" dirty="0" smtClean="0"/>
              <a:t>alışır ve 2-3 gün içerisinde normale döner</a:t>
            </a:r>
          </a:p>
          <a:p>
            <a:r>
              <a:rPr lang="tr-TR" sz="2400" dirty="0" smtClean="0">
                <a:solidFill>
                  <a:schemeClr val="accent2"/>
                </a:solidFill>
              </a:rPr>
              <a:t>Ağızda kalabalık hissi: </a:t>
            </a:r>
            <a:r>
              <a:rPr lang="tr-TR" sz="2400" dirty="0" smtClean="0"/>
              <a:t>Kasların adaptasyonu ile bu hissin zamanla kaybolacağı, dilini ağız tabanında serbest halde önde tutması gerekliliği, dudak ve yanakların gerilimsiz olması konusunda eğitilmelidir</a:t>
            </a:r>
            <a:endParaRPr lang="tr-TR" sz="2400" dirty="0"/>
          </a:p>
        </p:txBody>
      </p:sp>
      <p:pic>
        <p:nvPicPr>
          <p:cNvPr id="12290" name="Picture 2" descr="complete dentur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937259"/>
            <a:ext cx="1432857" cy="19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461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651000" y="713573"/>
            <a:ext cx="8610600" cy="1293028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Protezler ile çiğneme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006601"/>
            <a:ext cx="10820400" cy="4024125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accent2"/>
                </a:solidFill>
              </a:rPr>
              <a:t>Yemeyi öğrenmenin </a:t>
            </a:r>
            <a:r>
              <a:rPr lang="tr-TR" sz="2400" dirty="0" smtClean="0"/>
              <a:t>zaman alacağı, bu konuda hastanın pozitif bir efor </a:t>
            </a:r>
            <a:r>
              <a:rPr lang="tr-TR" sz="2400" dirty="0" err="1" smtClean="0"/>
              <a:t>sarfetmesinin</a:t>
            </a:r>
            <a:r>
              <a:rPr lang="tr-TR" sz="2400" dirty="0" smtClean="0"/>
              <a:t> çok önemli olduğu açıklanmalıdır</a:t>
            </a:r>
          </a:p>
          <a:p>
            <a:r>
              <a:rPr lang="tr-TR" sz="2400" dirty="0" smtClean="0"/>
              <a:t>Başlangıçta yumuşak yiyecekler ve küçük hareketler ile yenmeli, daha sonra gıdaları her iki tarafa da götürerek çiğneme yapması söylenmelidir</a:t>
            </a:r>
          </a:p>
          <a:p>
            <a:r>
              <a:rPr lang="tr-TR" sz="2400" dirty="0" smtClean="0"/>
              <a:t>Hasta etkili bir kullanım için, işleyişi öğrenmeli, kaslarını protezi yerinde tutacak şekilde kendini eğitmelidir</a:t>
            </a:r>
          </a:p>
          <a:p>
            <a:r>
              <a:rPr lang="tr-TR" sz="2400" dirty="0" smtClean="0"/>
              <a:t>Alt protezi kullanmak üst proteze göre daha zor olacaktır kas bağlantıları nedeni ile</a:t>
            </a:r>
            <a:endParaRPr lang="tr-TR" sz="2400" dirty="0"/>
          </a:p>
        </p:txBody>
      </p:sp>
      <p:pic>
        <p:nvPicPr>
          <p:cNvPr id="11266" name="Picture 2" descr="complete dentur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075" y="713573"/>
            <a:ext cx="1965325" cy="131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6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60700" y="307173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/>
              <a:t>hassasiyet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7700" y="1525188"/>
            <a:ext cx="9116395" cy="4488435"/>
          </a:xfrm>
        </p:spPr>
        <p:txBody>
          <a:bodyPr>
            <a:noAutofit/>
          </a:bodyPr>
          <a:lstStyle/>
          <a:p>
            <a:r>
              <a:rPr lang="tr-TR" sz="2400" dirty="0" smtClean="0"/>
              <a:t>İlk birkaç hafta içerisinde, proteze bağlı hassasiyet ve rahatsızlık hissedebileceği konusunda bilgilendirilmelidir</a:t>
            </a:r>
          </a:p>
          <a:p>
            <a:r>
              <a:rPr lang="tr-TR" sz="2400" dirty="0" smtClean="0"/>
              <a:t>Ağzın </a:t>
            </a:r>
            <a:r>
              <a:rPr lang="tr-TR" sz="2400" dirty="0" err="1" smtClean="0"/>
              <a:t>müköz</a:t>
            </a:r>
            <a:r>
              <a:rPr lang="tr-TR" sz="2400" dirty="0" smtClean="0"/>
              <a:t> </a:t>
            </a:r>
            <a:r>
              <a:rPr lang="tr-TR" sz="2400" dirty="0" err="1" smtClean="0"/>
              <a:t>membranı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chemeClr val="accent2"/>
                </a:solidFill>
              </a:rPr>
              <a:t>kolay incinebilir </a:t>
            </a:r>
            <a:r>
              <a:rPr lang="tr-TR" sz="2400" dirty="0" smtClean="0"/>
              <a:t>yapıdadır ve protez tarafından gelecek streslere göre yapılaşmamıştır.</a:t>
            </a:r>
          </a:p>
          <a:p>
            <a:r>
              <a:rPr lang="tr-TR" sz="2400" dirty="0" smtClean="0"/>
              <a:t>Yeni </a:t>
            </a:r>
            <a:r>
              <a:rPr lang="tr-TR" sz="2400" dirty="0" err="1" smtClean="0"/>
              <a:t>proterzler</a:t>
            </a:r>
            <a:r>
              <a:rPr lang="tr-TR" sz="2400" dirty="0" smtClean="0"/>
              <a:t> bazı uyumlamalar gerektirmektedir.</a:t>
            </a:r>
          </a:p>
          <a:p>
            <a:r>
              <a:rPr lang="tr-TR" sz="2400" dirty="0" smtClean="0"/>
              <a:t>Eğer acıtma olmaz ise </a:t>
            </a:r>
            <a:r>
              <a:rPr lang="tr-TR" sz="2400" dirty="0" smtClean="0">
                <a:solidFill>
                  <a:schemeClr val="accent2"/>
                </a:solidFill>
              </a:rPr>
              <a:t>ilk 24 saat protezler devamlı kullanılmalı</a:t>
            </a:r>
            <a:r>
              <a:rPr lang="tr-TR" sz="2400" dirty="0" smtClean="0"/>
              <a:t> ve ertesi gün kontrole çağrılmalıdır</a:t>
            </a:r>
          </a:p>
          <a:p>
            <a:r>
              <a:rPr lang="tr-TR" sz="2400" dirty="0" smtClean="0"/>
              <a:t>Herhangi bir </a:t>
            </a:r>
            <a:r>
              <a:rPr lang="tr-TR" sz="2400" dirty="0" err="1" smtClean="0"/>
              <a:t>irritasyon</a:t>
            </a:r>
            <a:r>
              <a:rPr lang="tr-TR" sz="2400" dirty="0" smtClean="0"/>
              <a:t>, vuruk veya başka bir probleme karşı  kolaylıkla çözüm üretilebilecektir</a:t>
            </a:r>
          </a:p>
          <a:p>
            <a:r>
              <a:rPr lang="tr-TR" sz="2400" dirty="0" smtClean="0"/>
              <a:t>Daha sonra sadece gündüzleri takmalı geceleri suda bekletmelidir</a:t>
            </a:r>
          </a:p>
          <a:p>
            <a:r>
              <a:rPr lang="tr-TR" sz="2400" dirty="0" smtClean="0"/>
              <a:t>Başlangıçta çok sert gıdalar yememekte yarar vardır</a:t>
            </a:r>
            <a:endParaRPr lang="tr-TR" sz="2400" dirty="0"/>
          </a:p>
        </p:txBody>
      </p:sp>
      <p:pic>
        <p:nvPicPr>
          <p:cNvPr id="1026" name="Picture 2" descr="protez vuruğu şikay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609" y="1114802"/>
            <a:ext cx="2249283" cy="126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tez vuruğu şikayet ile ilgili g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4" r="-1036" b="20864"/>
          <a:stretch/>
        </p:blipFill>
        <p:spPr bwMode="auto">
          <a:xfrm>
            <a:off x="9206609" y="3002364"/>
            <a:ext cx="2476898" cy="119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8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1099" y="1358900"/>
            <a:ext cx="9702800" cy="371678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Doktor ve hasta arasında güven oluşturulacak bir iletişim ve motivasyon son derece önemlidir</a:t>
            </a:r>
          </a:p>
          <a:p>
            <a:pPr algn="ctr"/>
            <a:endParaRPr lang="tr-TR" sz="3600" b="1" dirty="0"/>
          </a:p>
        </p:txBody>
      </p:sp>
      <p:pic>
        <p:nvPicPr>
          <p:cNvPr id="2050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99" y="3509961"/>
            <a:ext cx="2794001" cy="181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 descr="Ä°lgili resi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43" y="3509961"/>
            <a:ext cx="1717761" cy="2031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69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2100" y="789773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/>
              <a:t>Destekleyen dokuların dinlendirilmesi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4050" y="1953260"/>
            <a:ext cx="10426700" cy="405384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Uyku esnasında protezler kullanılmamalı ve </a:t>
            </a:r>
            <a:r>
              <a:rPr lang="tr-TR" sz="2400" dirty="0" smtClean="0">
                <a:solidFill>
                  <a:schemeClr val="accent2"/>
                </a:solidFill>
              </a:rPr>
              <a:t>su içinde </a:t>
            </a:r>
            <a:r>
              <a:rPr lang="tr-TR" sz="2400" dirty="0" smtClean="0"/>
              <a:t>bekletilmelidir. Akriliğin yapısının bozulmaması için bu önemlidir</a:t>
            </a:r>
          </a:p>
          <a:p>
            <a:r>
              <a:rPr lang="tr-TR" sz="2400" dirty="0" smtClean="0"/>
              <a:t>Ağız dokularının </a:t>
            </a:r>
            <a:r>
              <a:rPr lang="tr-TR" sz="2400" dirty="0" smtClean="0">
                <a:solidFill>
                  <a:schemeClr val="accent2"/>
                </a:solidFill>
              </a:rPr>
              <a:t>sürekli stres altında kalması istenmeyen bir durumdur</a:t>
            </a:r>
            <a:r>
              <a:rPr lang="tr-TR" sz="2400" dirty="0" smtClean="0"/>
              <a:t>. 8 saat süre ile protezin takılmaması ile stresin etkisi altında olan dokular baskıdan kurtulup tekrar normal konumuna döner</a:t>
            </a:r>
          </a:p>
          <a:p>
            <a:r>
              <a:rPr lang="tr-TR" sz="2400" dirty="0" smtClean="0"/>
              <a:t>Hastalar geceleri protezini takmakta </a:t>
            </a:r>
            <a:r>
              <a:rPr lang="tr-TR" sz="2400" dirty="0" err="1" smtClean="0"/>
              <a:t>israrcı</a:t>
            </a:r>
            <a:r>
              <a:rPr lang="tr-TR" sz="2400" dirty="0" smtClean="0"/>
              <a:t> olursa bu durumda, gündüz fırsat oldukça protezleri çıkarıp dokularını dinlendirmelidir.</a:t>
            </a:r>
            <a:endParaRPr lang="tr-TR" sz="2400" dirty="0"/>
          </a:p>
        </p:txBody>
      </p:sp>
      <p:pic>
        <p:nvPicPr>
          <p:cNvPr id="13316" name="Picture 4" descr="complete dentures, supporting tissu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754713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complete dentures, papillary hyperplasi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320" name="Picture 8" descr="complete dentures, papillary hyperplasia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4754713"/>
            <a:ext cx="2186245" cy="17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70" y="4868711"/>
            <a:ext cx="2249529" cy="163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80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28700" y="1025365"/>
            <a:ext cx="6076950" cy="1488441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/>
              <a:t>Eski protezi olup yeni protez yapılan hastalar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7700" y="2463800"/>
            <a:ext cx="10820400" cy="4024125"/>
          </a:xfrm>
        </p:spPr>
        <p:txBody>
          <a:bodyPr/>
          <a:lstStyle/>
          <a:p>
            <a:r>
              <a:rPr lang="tr-TR" dirty="0" smtClean="0"/>
              <a:t>Büyük bir risk grubunu oluşturur</a:t>
            </a:r>
          </a:p>
          <a:p>
            <a:r>
              <a:rPr lang="tr-TR" dirty="0" smtClean="0"/>
              <a:t>En ufak bir rahatsızlıkta eski protezini takar ve yeni protezin çok acıttığını kullanamadığını söylerler</a:t>
            </a:r>
          </a:p>
          <a:p>
            <a:r>
              <a:rPr lang="tr-TR" dirty="0" smtClean="0"/>
              <a:t>Bu tür hastalarda ağrı eşiği düşük de olabilir</a:t>
            </a:r>
          </a:p>
          <a:p>
            <a:r>
              <a:rPr lang="tr-TR" dirty="0" smtClean="0"/>
              <a:t>Hastaların biraz sabretmesi eski protezi takmaması gerektiği söylenir</a:t>
            </a:r>
          </a:p>
          <a:p>
            <a:r>
              <a:rPr lang="tr-TR" dirty="0" smtClean="0"/>
              <a:t>Hatta eski protezin hastadan alınması bile düşünülebilir</a:t>
            </a:r>
          </a:p>
          <a:p>
            <a:r>
              <a:rPr lang="tr-TR" dirty="0" smtClean="0"/>
              <a:t>Çok yaşlı hastalarda yeni proteze adaptasyon zor olduğu için eski protezinde düzenlemeler yapılabilir</a:t>
            </a:r>
          </a:p>
          <a:p>
            <a:endParaRPr lang="tr-TR" dirty="0"/>
          </a:p>
        </p:txBody>
      </p:sp>
      <p:pic>
        <p:nvPicPr>
          <p:cNvPr id="2050" name="Picture 2" descr="previous dentures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6"/>
          <a:stretch/>
        </p:blipFill>
        <p:spPr bwMode="auto">
          <a:xfrm>
            <a:off x="9372600" y="986708"/>
            <a:ext cx="2344215" cy="152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vious denture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986708"/>
            <a:ext cx="2432050" cy="151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6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smtClean="0"/>
              <a:t>Protez hijyeni ve korunması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057401"/>
            <a:ext cx="8150224" cy="4152899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Ağız dokularının ve protezin hijyeninin korunması başarılı bir protez kullanımı için son derece önem taşır</a:t>
            </a:r>
          </a:p>
          <a:p>
            <a:r>
              <a:rPr lang="tr-TR" dirty="0" smtClean="0"/>
              <a:t>Sabun ve soğuk su ile bir fırça ile protezler temizlenmeli ve ağız çalkalanmalıdır</a:t>
            </a:r>
          </a:p>
          <a:p>
            <a:r>
              <a:rPr lang="tr-TR" dirty="0" smtClean="0"/>
              <a:t>Aşındırıcı patlar asla kullanılmamalıdır, çünkü protezin cilası bozulabilir ve doku ile uyumu bozulabilir</a:t>
            </a:r>
          </a:p>
          <a:p>
            <a:r>
              <a:rPr lang="tr-TR" dirty="0" smtClean="0"/>
              <a:t>Haftada bir temizleme tabletleri ile sabaha kadar suda bekletilip, gündüz fırçalanmalıdır</a:t>
            </a:r>
          </a:p>
          <a:p>
            <a:r>
              <a:rPr lang="tr-TR" dirty="0" smtClean="0"/>
              <a:t>Elden düşürme ihtimaline karşı, kırılmayı önlemek için su dolu bir kap üzerinde temizlenmelidir. Protezler kuru bırakılmamalıdır</a:t>
            </a:r>
          </a:p>
          <a:p>
            <a:r>
              <a:rPr lang="tr-TR" dirty="0" err="1" smtClean="0"/>
              <a:t>Ultrasonik</a:t>
            </a:r>
            <a:r>
              <a:rPr lang="tr-TR" dirty="0" smtClean="0"/>
              <a:t> temizleyiciler de kullanılabilir</a:t>
            </a:r>
          </a:p>
          <a:p>
            <a:endParaRPr lang="tr-TR" dirty="0"/>
          </a:p>
        </p:txBody>
      </p:sp>
      <p:pic>
        <p:nvPicPr>
          <p:cNvPr id="4" name="Resim 3" descr="patient education in prosthodontics complete dentures ile ilgili gÃ¶rsel sonuc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74" y="1043181"/>
            <a:ext cx="2384426" cy="116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Ä°lgili resi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427783"/>
            <a:ext cx="1447800" cy="93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Ä°lgili resi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4" y="3123117"/>
            <a:ext cx="1003301" cy="12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 descr="complete denture cleaning ile ilgili gÃ¶rsel sonucu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169" y="4744449"/>
            <a:ext cx="1635760" cy="129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 descr="Ä°lgili resim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229" y="3779909"/>
            <a:ext cx="1360171" cy="1015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8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 descr="Ä°lgili resi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6" y="618926"/>
            <a:ext cx="1705926" cy="150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Ä°lgili resi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59" y="650277"/>
            <a:ext cx="2362200" cy="152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Ä°lgili resi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94" y="548378"/>
            <a:ext cx="1236663" cy="182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 descr="Ä°lgili resi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28" y="2333813"/>
            <a:ext cx="1270001" cy="150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 descr="Ä°lgili resim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85" y="2376682"/>
            <a:ext cx="1687515" cy="130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 descr="complete denture cleaning ile ilgili gÃ¶rsel sonucu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952" y="824114"/>
            <a:ext cx="1635760" cy="129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 descr="Ä°lgili resim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987" y="883041"/>
            <a:ext cx="1577182" cy="124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complete denture cleaning ile ilgili gÃ¶rsel sonucu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23" y="2373938"/>
            <a:ext cx="2042160" cy="142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Ä°lgili resim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04" y="2522129"/>
            <a:ext cx="1769906" cy="145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Ä°lgili resim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3" y="2507433"/>
            <a:ext cx="1836738" cy="164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Resim 13" descr="Ä°lgili resim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28" y="4292600"/>
            <a:ext cx="1720685" cy="143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Resim 14" descr="Ä°lgili resim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93" y="4292600"/>
            <a:ext cx="1239766" cy="1550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Ä°lgili resim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439" y="4292600"/>
            <a:ext cx="1262341" cy="148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patient education in prosthodontics complete dentures ile ilgili gÃ¶rsel sonucu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07" y="4441007"/>
            <a:ext cx="2135435" cy="1435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 descr="patient education in prosthodontics complete dentures ile ilgili gÃ¶rsel sonucu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010" y="4451212"/>
            <a:ext cx="2173443" cy="1326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2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smtClean="0"/>
              <a:t>Randevular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Destekleyen dokuların korunması için hastaya verilecek randevular önemlidir.</a:t>
            </a:r>
          </a:p>
          <a:p>
            <a:r>
              <a:rPr lang="tr-TR" sz="2400" dirty="0" smtClean="0"/>
              <a:t>Başlangıçta </a:t>
            </a:r>
            <a:r>
              <a:rPr lang="tr-TR" sz="2400" dirty="0" smtClean="0">
                <a:solidFill>
                  <a:schemeClr val="accent2"/>
                </a:solidFill>
              </a:rPr>
              <a:t>6-8 hafta süre ile alışma dönemi </a:t>
            </a:r>
            <a:r>
              <a:rPr lang="tr-TR" sz="2400" dirty="0" smtClean="0"/>
              <a:t>olduğu </a:t>
            </a:r>
          </a:p>
          <a:p>
            <a:r>
              <a:rPr lang="tr-TR" sz="2400" dirty="0"/>
              <a:t>D</a:t>
            </a:r>
            <a:r>
              <a:rPr lang="tr-TR" sz="2400" dirty="0" smtClean="0"/>
              <a:t>aha sonra </a:t>
            </a:r>
            <a:r>
              <a:rPr lang="tr-TR" sz="2400" dirty="0" smtClean="0">
                <a:solidFill>
                  <a:schemeClr val="accent2"/>
                </a:solidFill>
              </a:rPr>
              <a:t>6 ayda </a:t>
            </a:r>
            <a:r>
              <a:rPr lang="tr-TR" sz="2400" dirty="0" smtClean="0"/>
              <a:t>bir veya </a:t>
            </a:r>
            <a:r>
              <a:rPr lang="tr-TR" sz="2400" dirty="0" smtClean="0">
                <a:solidFill>
                  <a:schemeClr val="accent2"/>
                </a:solidFill>
              </a:rPr>
              <a:t>yılda bir </a:t>
            </a:r>
            <a:r>
              <a:rPr lang="tr-TR" sz="2400" dirty="0" smtClean="0"/>
              <a:t>kontrole gelmesi </a:t>
            </a:r>
            <a:r>
              <a:rPr lang="tr-TR" sz="2400" dirty="0" err="1" smtClean="0"/>
              <a:t>öenmlidiri</a:t>
            </a:r>
            <a:endParaRPr lang="tr-TR" sz="2400" dirty="0" smtClean="0"/>
          </a:p>
          <a:p>
            <a:endParaRPr lang="tr-TR" sz="2400" dirty="0"/>
          </a:p>
        </p:txBody>
      </p:sp>
      <p:pic>
        <p:nvPicPr>
          <p:cNvPr id="4" name="Resim 3" descr="patient education in prosthodontics complete dentures ile ilgili gÃ¶rsel sonuc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39407"/>
            <a:ext cx="2135435" cy="1435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omplete denture appointment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7" y="4339407"/>
            <a:ext cx="2625725" cy="147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56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06600" y="815173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/>
              <a:t>Doğru beslenmenin önemi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6900" y="2833875"/>
            <a:ext cx="10820400" cy="4024125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accent2"/>
                </a:solidFill>
              </a:rPr>
              <a:t>Protein oranı yüksek </a:t>
            </a:r>
            <a:r>
              <a:rPr lang="tr-TR" sz="2400" dirty="0" smtClean="0"/>
              <a:t>olan dengeli diyet önemlidir</a:t>
            </a:r>
          </a:p>
          <a:p>
            <a:r>
              <a:rPr lang="tr-TR" sz="2400" dirty="0" smtClean="0"/>
              <a:t>Dokuları korumak için, </a:t>
            </a:r>
            <a:r>
              <a:rPr lang="tr-TR" sz="2400" dirty="0" smtClean="0">
                <a:solidFill>
                  <a:schemeClr val="accent2"/>
                </a:solidFill>
              </a:rPr>
              <a:t>vitaminler</a:t>
            </a:r>
            <a:r>
              <a:rPr lang="tr-TR" sz="2400" dirty="0" smtClean="0"/>
              <a:t> ve önemli mineraller, düşük oranda karbonhidratlar gereklidir</a:t>
            </a:r>
          </a:p>
          <a:p>
            <a:endParaRPr lang="tr-TR" sz="2400" dirty="0"/>
          </a:p>
        </p:txBody>
      </p:sp>
      <p:pic>
        <p:nvPicPr>
          <p:cNvPr id="4" name="Resim 3" descr="Ä°lgili resi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559" y="932272"/>
            <a:ext cx="1970559" cy="1537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doğru beslenm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656" y="4295774"/>
            <a:ext cx="2476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61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43199" y="492244"/>
            <a:ext cx="40451881" cy="646512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/>
              <a:t>Sonuç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0549" y="1443673"/>
            <a:ext cx="10820400" cy="4024125"/>
          </a:xfrm>
        </p:spPr>
        <p:txBody>
          <a:bodyPr>
            <a:noAutofit/>
          </a:bodyPr>
          <a:lstStyle/>
          <a:p>
            <a:r>
              <a:rPr lang="tr-TR" sz="2400" dirty="0" smtClean="0"/>
              <a:t>İlk defa protez kullanan hastaların alışması daha zordur</a:t>
            </a:r>
          </a:p>
          <a:p>
            <a:r>
              <a:rPr lang="tr-TR" sz="2400" dirty="0" smtClean="0"/>
              <a:t>Protezleri takmadan önce ağız çalkalanmalıdır</a:t>
            </a:r>
          </a:p>
          <a:p>
            <a:r>
              <a:rPr lang="tr-TR" sz="2400" dirty="0" smtClean="0"/>
              <a:t>Her yemekten sonra protezler fırçalanmalıdır</a:t>
            </a:r>
          </a:p>
          <a:p>
            <a:r>
              <a:rPr lang="tr-TR" sz="2400" dirty="0" smtClean="0"/>
              <a:t>Damak ve dil de fırçalanmalıdır</a:t>
            </a:r>
          </a:p>
          <a:p>
            <a:r>
              <a:rPr lang="tr-TR" sz="2400" dirty="0" smtClean="0"/>
              <a:t>Temizlerken deterjan kullanılmamalıdır</a:t>
            </a:r>
          </a:p>
          <a:p>
            <a:r>
              <a:rPr lang="tr-TR" sz="2400" dirty="0" smtClean="0"/>
              <a:t>Kendi kendine protezde herhangi bir düzeltme </a:t>
            </a:r>
            <a:r>
              <a:rPr lang="tr-TR" sz="2400" dirty="0" smtClean="0"/>
              <a:t>yapmamalı,</a:t>
            </a:r>
          </a:p>
          <a:p>
            <a:r>
              <a:rPr lang="tr-TR" sz="2400" dirty="0" smtClean="0"/>
              <a:t>Yapışkan </a:t>
            </a:r>
            <a:r>
              <a:rPr lang="tr-TR" sz="2400" dirty="0" smtClean="0"/>
              <a:t>gıdalardan uzak durmalıdır</a:t>
            </a:r>
          </a:p>
          <a:p>
            <a:r>
              <a:rPr lang="tr-TR" sz="2400" dirty="0" smtClean="0"/>
              <a:t>Meyveler ısırarak değil küçük parçalar halinde </a:t>
            </a:r>
            <a:r>
              <a:rPr lang="tr-TR" sz="2400" dirty="0" smtClean="0"/>
              <a:t>kesilmelidir</a:t>
            </a:r>
            <a:endParaRPr lang="tr-TR" sz="2400" dirty="0" smtClean="0"/>
          </a:p>
          <a:p>
            <a:r>
              <a:rPr lang="tr-TR" sz="2400" dirty="0" smtClean="0"/>
              <a:t>Su azar azar yudumlayarak içilmelidir</a:t>
            </a:r>
          </a:p>
          <a:p>
            <a:r>
              <a:rPr lang="tr-TR" sz="2400" dirty="0" smtClean="0"/>
              <a:t>Protezler yatarken soğuk suya </a:t>
            </a:r>
            <a:r>
              <a:rPr lang="tr-TR" sz="2400" dirty="0" smtClean="0"/>
              <a:t>konmalıdır</a:t>
            </a:r>
            <a:endParaRPr lang="tr-TR" sz="2400" dirty="0" smtClean="0"/>
          </a:p>
          <a:p>
            <a:endParaRPr lang="tr-TR" sz="2400" dirty="0"/>
          </a:p>
        </p:txBody>
      </p:sp>
      <p:sp>
        <p:nvSpPr>
          <p:cNvPr id="4" name="AutoShape 2" descr="sonuç işaret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sonuç işareti ile ilgili görsel sonucu"/>
          <p:cNvSpPr>
            <a:spLocks noChangeAspect="1" noChangeArrowheads="1"/>
          </p:cNvSpPr>
          <p:nvPr/>
        </p:nvSpPr>
        <p:spPr bwMode="auto">
          <a:xfrm>
            <a:off x="307974" y="-1119191"/>
            <a:ext cx="1431925" cy="143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8" name="Picture 6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r="17837"/>
          <a:stretch/>
        </p:blipFill>
        <p:spPr bwMode="auto">
          <a:xfrm>
            <a:off x="9956798" y="2815056"/>
            <a:ext cx="1454151" cy="127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complete dentures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10" descr="complete dentures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12" descr="complete dentures ile ilgili görsel sonuc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86" name="Picture 1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594" y="160337"/>
            <a:ext cx="3015779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61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469900" y="2428073"/>
            <a:ext cx="8610600" cy="1293028"/>
          </a:xfrm>
        </p:spPr>
        <p:txBody>
          <a:bodyPr>
            <a:noAutofit/>
          </a:bodyPr>
          <a:lstStyle/>
          <a:p>
            <a:r>
              <a:rPr lang="tr-TR" sz="5400" b="1" dirty="0"/>
              <a:t>Teşekkürler</a:t>
            </a:r>
            <a:br>
              <a:rPr lang="tr-TR" sz="5400" b="1" dirty="0"/>
            </a:br>
            <a:endParaRPr lang="tr-TR" sz="5400" b="1" dirty="0"/>
          </a:p>
        </p:txBody>
      </p:sp>
      <p:pic>
        <p:nvPicPr>
          <p:cNvPr id="5122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2639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4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410887"/>
            <a:ext cx="10820400" cy="4024125"/>
          </a:xfrm>
        </p:spPr>
        <p:txBody>
          <a:bodyPr/>
          <a:lstStyle/>
          <a:p>
            <a:pPr algn="ctr"/>
            <a:r>
              <a:rPr lang="tr-TR" sz="3600" b="1" dirty="0" smtClean="0"/>
              <a:t>Tam protezlerde başarılı bir </a:t>
            </a:r>
            <a:r>
              <a:rPr lang="tr-TR" sz="3600" b="1" dirty="0" err="1" smtClean="0"/>
              <a:t>prognoz</a:t>
            </a:r>
            <a:r>
              <a:rPr lang="tr-TR" sz="3600" b="1" dirty="0" smtClean="0"/>
              <a:t> için hastanın beklentilerini görmek ve ne kadarının karşılanacağını bilip hastayı yönlendirmek önem taşır</a:t>
            </a:r>
            <a:endParaRPr lang="tr-TR" sz="3600" b="1" dirty="0"/>
          </a:p>
        </p:txBody>
      </p:sp>
      <p:pic>
        <p:nvPicPr>
          <p:cNvPr id="3074" name="Picture 2" descr="Hasta eğitimi görsell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2" y="3916942"/>
            <a:ext cx="3252788" cy="216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3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1500" y="1673860"/>
            <a:ext cx="10820400" cy="402412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Diş hekimi anatomi, fizyoloji ve psikoloji bilgilerine sahip olmalıdır</a:t>
            </a:r>
            <a:endParaRPr lang="tr-TR" sz="3600" b="1" dirty="0"/>
          </a:p>
        </p:txBody>
      </p:sp>
      <p:pic>
        <p:nvPicPr>
          <p:cNvPr id="4098" name="Picture 2" descr="Hasta eğitimi görseller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10" b="6822"/>
          <a:stretch/>
        </p:blipFill>
        <p:spPr bwMode="auto">
          <a:xfrm>
            <a:off x="3762374" y="3289301"/>
            <a:ext cx="3638795" cy="21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0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156460"/>
            <a:ext cx="10820400" cy="402412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Fizyolojik sınırlar dahilinde destek dokuların korunması, hekimin görevidir ve protez kullanımının devamlılığında önem taşır</a:t>
            </a:r>
            <a:endParaRPr lang="tr-TR" sz="3600" b="1" dirty="0"/>
          </a:p>
        </p:txBody>
      </p:sp>
      <p:pic>
        <p:nvPicPr>
          <p:cNvPr id="5122" name="Picture 2" descr="Hasta eğitimi görsell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75" y="4238966"/>
            <a:ext cx="1165225" cy="13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2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36800" y="764373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tr-TR" sz="3600" b="1" dirty="0" smtClean="0"/>
              <a:t>House  sınıflaması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0700" y="2372360"/>
            <a:ext cx="10820400" cy="4024125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Mantıklı hastalar</a:t>
            </a:r>
          </a:p>
          <a:p>
            <a:r>
              <a:rPr lang="tr-TR" sz="3200" b="1" dirty="0" smtClean="0"/>
              <a:t>Zor ve titiz hastalar</a:t>
            </a:r>
          </a:p>
          <a:p>
            <a:r>
              <a:rPr lang="tr-TR" sz="3200" b="1" dirty="0" smtClean="0"/>
              <a:t>Umursamaz hastalar</a:t>
            </a:r>
          </a:p>
          <a:p>
            <a:r>
              <a:rPr lang="tr-TR" sz="3200" b="1" dirty="0" smtClean="0"/>
              <a:t>Şüpheci hastalar</a:t>
            </a:r>
            <a:endParaRPr lang="tr-TR" sz="3200" b="1" dirty="0"/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29" y="4495784"/>
            <a:ext cx="2218139" cy="166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52" y="4319400"/>
            <a:ext cx="2189350" cy="164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01" y="4460145"/>
            <a:ext cx="1130299" cy="150126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558" y="2140174"/>
            <a:ext cx="1482633" cy="2005012"/>
          </a:xfrm>
          <a:prstGeom prst="rect">
            <a:avLst/>
          </a:prstGeom>
        </p:spPr>
      </p:pic>
      <p:pic>
        <p:nvPicPr>
          <p:cNvPr id="1030" name="Picture 6" descr="insan tipleri görseller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75" y="2266719"/>
            <a:ext cx="2041836" cy="152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7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5100" y="7389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Mantıklı hastala</a:t>
            </a:r>
            <a:r>
              <a:rPr lang="tr-TR" sz="3200" b="1" dirty="0"/>
              <a:t>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74800" y="2410460"/>
            <a:ext cx="10820400" cy="4024125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Protez kabulü açısından en iyi hasta tipi</a:t>
            </a:r>
            <a:endParaRPr lang="tr-TR" sz="3200" b="1" dirty="0"/>
          </a:p>
          <a:p>
            <a:r>
              <a:rPr lang="tr-TR" sz="3200" b="1" dirty="0" smtClean="0"/>
              <a:t>Sakin, aklı başında, motive hastalar</a:t>
            </a:r>
            <a:endParaRPr lang="tr-TR" sz="3200" b="1" dirty="0"/>
          </a:p>
        </p:txBody>
      </p:sp>
      <p:sp>
        <p:nvSpPr>
          <p:cNvPr id="4" name="AutoShape 2" descr="İlgili re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963" y="3848100"/>
            <a:ext cx="1694874" cy="21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5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93800" y="7516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Zor ve titiz hastalar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 smtClean="0"/>
              <a:t>Diş hekimine çok fazla dikkat ve efor gerektiren hastalar</a:t>
            </a:r>
            <a:endParaRPr lang="tr-TR" sz="2800" b="1" dirty="0"/>
          </a:p>
          <a:p>
            <a:r>
              <a:rPr lang="tr-TR" sz="2800" b="1" dirty="0" smtClean="0"/>
              <a:t>Düzenli, sistemli, titiz ve aşırı hassas hastalar</a:t>
            </a:r>
            <a:endParaRPr lang="tr-TR" sz="2800" b="1" dirty="0"/>
          </a:p>
          <a:p>
            <a:r>
              <a:rPr lang="tr-TR" sz="2800" b="1" dirty="0" smtClean="0"/>
              <a:t>Aşırı isteklerde bulunan hastalar</a:t>
            </a:r>
          </a:p>
          <a:p>
            <a:endParaRPr lang="tr-TR" dirty="0"/>
          </a:p>
        </p:txBody>
      </p:sp>
      <p:pic>
        <p:nvPicPr>
          <p:cNvPr id="4098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4105022"/>
            <a:ext cx="28003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4105022"/>
            <a:ext cx="2397918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6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11300" y="7008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Umursamaz hastalar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3025" y="2156460"/>
            <a:ext cx="10820400" cy="4024125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Kuşku uyandıran olumsuz </a:t>
            </a:r>
            <a:r>
              <a:rPr lang="tr-TR" sz="2800" b="1" dirty="0" err="1" smtClean="0"/>
              <a:t>prognozu</a:t>
            </a:r>
            <a:r>
              <a:rPr lang="tr-TR" sz="2800" b="1" dirty="0" smtClean="0"/>
              <a:t> olan hastalardır</a:t>
            </a:r>
          </a:p>
          <a:p>
            <a:r>
              <a:rPr lang="tr-TR" sz="2800" b="1" dirty="0" smtClean="0"/>
              <a:t>Duyarsız, lakayt, ilgisiz, motivasyonu yoktur</a:t>
            </a:r>
          </a:p>
          <a:p>
            <a:r>
              <a:rPr lang="tr-TR" sz="2800" b="1" dirty="0" smtClean="0"/>
              <a:t>Bilgileri umursamaz</a:t>
            </a:r>
          </a:p>
          <a:p>
            <a:r>
              <a:rPr lang="tr-TR" sz="2800" b="1" dirty="0" smtClean="0"/>
              <a:t>Kötü ağız sağlığından bile hekimi suçlar</a:t>
            </a:r>
          </a:p>
          <a:p>
            <a:endParaRPr lang="tr-TR" sz="2800" b="1" dirty="0"/>
          </a:p>
        </p:txBody>
      </p:sp>
      <p:pic>
        <p:nvPicPr>
          <p:cNvPr id="3074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70834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43418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541</TotalTime>
  <Words>993</Words>
  <Application>Microsoft Office PowerPoint</Application>
  <PresentationFormat>Geniş ekran</PresentationFormat>
  <Paragraphs>122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0" baseType="lpstr">
      <vt:lpstr>Arial</vt:lpstr>
      <vt:lpstr>Century Gothic</vt:lpstr>
      <vt:lpstr>Uçak İzi</vt:lpstr>
      <vt:lpstr>TAM PROTEZLERDE HASTA EĞİTİMİ VE ÖNERİLER</vt:lpstr>
      <vt:lpstr>PowerPoint Sunusu</vt:lpstr>
      <vt:lpstr>PowerPoint Sunusu</vt:lpstr>
      <vt:lpstr>PowerPoint Sunusu</vt:lpstr>
      <vt:lpstr>PowerPoint Sunusu</vt:lpstr>
      <vt:lpstr>House  sınıflaması</vt:lpstr>
      <vt:lpstr>Mantıklı hastalar</vt:lpstr>
      <vt:lpstr>Zor ve titiz hastalar</vt:lpstr>
      <vt:lpstr>Umursamaz hastalar</vt:lpstr>
      <vt:lpstr>Şüpheci hastalar</vt:lpstr>
      <vt:lpstr>Tam protezler ile ilgili bilgilendirme</vt:lpstr>
      <vt:lpstr>Tam protez sınırlılıkları</vt:lpstr>
      <vt:lpstr>Protez alt yapısının doğası</vt:lpstr>
      <vt:lpstr>Oral ve genel sağlık durumunun  tam protez kullanımı ile ilgisi</vt:lpstr>
      <vt:lpstr>Ölçü ve çeneler arası ilişkilere bağlı eğitim</vt:lpstr>
      <vt:lpstr>Prova aşamasında eğitim</vt:lpstr>
      <vt:lpstr>Protezin yerleştirilmesi esnasında eğitim</vt:lpstr>
      <vt:lpstr>Protezler ile çiğneme</vt:lpstr>
      <vt:lpstr>hassasiyet</vt:lpstr>
      <vt:lpstr>Destekleyen dokuların dinlendirilmesi</vt:lpstr>
      <vt:lpstr>Eski protezi olup yeni protez yapılan hastalar</vt:lpstr>
      <vt:lpstr>Protez hijyeni ve korunması</vt:lpstr>
      <vt:lpstr>PowerPoint Sunusu</vt:lpstr>
      <vt:lpstr>Randevular</vt:lpstr>
      <vt:lpstr>Doğru beslenmenin önemi</vt:lpstr>
      <vt:lpstr>Sonuç</vt:lpstr>
      <vt:lpstr>Teşekkürler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 PROTEZLERDE HASTA EĞİTİMİ VE ÖNERİLER</dc:title>
  <dc:creator>CAVİDANAKÖREN</dc:creator>
  <cp:lastModifiedBy>CAVİDANAKÖREN</cp:lastModifiedBy>
  <cp:revision>70</cp:revision>
  <dcterms:created xsi:type="dcterms:W3CDTF">2019-09-30T08:44:05Z</dcterms:created>
  <dcterms:modified xsi:type="dcterms:W3CDTF">2019-10-02T13:45:57Z</dcterms:modified>
</cp:coreProperties>
</file>